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png" ContentType="image/png"/>
  <Default Extension="svg" ContentType="image/svg+xml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authors.xml" ContentType="application/vnd.ms-powerpoint.author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1.xml" ContentType="application/vnd.openxmlformats-officedocument.presentationml.tag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customXml/item3.xml" ContentType="application/xml"/>
  <Override PartName="/customXml/itemProps3.xml" ContentType="application/vnd.openxmlformats-officedocument.customXml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4"/>
  </p:sldMasterIdLst>
  <p:notesMasterIdLst>
    <p:notesMasterId r:id="rId38"/>
  </p:notesMasterIdLst>
  <p:handoutMasterIdLst>
    <p:handoutMasterId r:id="rId39"/>
  </p:handoutMasterIdLst>
  <p:sldIdLst>
    <p:sldId id="384" r:id="rId37"/>
  </p:sldIdLst>
  <p:sldSz cx="12192000" cy="6858000"/>
  <p:notesSz cx="6797675" cy="9874250"/>
  <p:custDataLst>
    <p:tags r:id="rId40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164" clrIdx="0"/>
  <p:cmAuthor id="2" name="Ebru Karakoc Madsen" initials="EBKA" lastIdx="24" clrIdx="1"/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9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61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FFFFFF"/>
    <a:srgbClr val="D9D1CC"/>
    <a:srgbClr val="E3E4E6"/>
    <a:srgbClr val="A5A07B"/>
    <a:srgbClr val="F0D2D0"/>
    <a:srgbClr val="E5E5E5"/>
    <a:srgbClr val="EDECE5"/>
    <a:srgbClr val="B51C12"/>
    <a:srgbClr val="DA8D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576" autoAdjust="0"/>
  </p:normalViewPr>
  <p:slideViewPr>
    <p:cSldViewPr snapToGrid="0">
      <p:cViewPr varScale="1">
        <p:scale>
          <a:sx n="79" d="100"/>
          <a:sy n="79" d="100"/>
        </p:scale>
        <p:origin x="118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/ppt/handoutMasters/handoutMaster1.xml" Id="rId39" /><Relationship Type="http://schemas.openxmlformats.org/officeDocument/2006/relationships/presProps" Target="/ppt/presProps.xml" Id="rId42" /><Relationship Type="http://schemas.microsoft.com/office/2018/10/relationships/authors" Target="/ppt/authors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slide" Target="/ppt/slides/slide33.xml" Id="rId37" /><Relationship Type="http://schemas.openxmlformats.org/officeDocument/2006/relationships/tags" Target="/ppt/tags/tag1.xml" Id="rId40" /><Relationship Type="http://schemas.openxmlformats.org/officeDocument/2006/relationships/tableStyles" Target="/ppt/tableStyles.xml" Id="rId45" /><Relationship Type="http://schemas.openxmlformats.org/officeDocument/2006/relationships/theme" Target="/ppt/theme/theme1.xml" Id="rId44" /><Relationship Type="http://schemas.openxmlformats.org/officeDocument/2006/relationships/slideMaster" Target="/ppt/slideMasters/slideMaster1.xml" Id="rId4" /><Relationship Type="http://schemas.openxmlformats.org/officeDocument/2006/relationships/viewProps" Target="/ppt/viewProps.xml" Id="rId43" /><Relationship Type="http://schemas.openxmlformats.org/officeDocument/2006/relationships/customXml" Target="/customXml/item3.xml" Id="rId3" /><Relationship Type="http://schemas.openxmlformats.org/officeDocument/2006/relationships/notesMaster" Target="/ppt/notesMasters/notesMaster1.xml" Id="rId38" /><Relationship Type="http://schemas.microsoft.com/office/2016/11/relationships/changesInfo" Target="/ppt/changesInfos/changesInfo1.xml" Id="rId46" /><Relationship Type="http://schemas.openxmlformats.org/officeDocument/2006/relationships/commentAuthors" Target="/ppt/commentAuthors.xml" Id="rId4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DB37BC69-1B12-4782-8737-4078049FC044}"/>
    <pc:docChg chg="modSld">
      <pc:chgData name="Rachel Jagger" userId="cf4acb15-657a-45e0-bad4-d602a69c1922" providerId="ADAL" clId="{DB37BC69-1B12-4782-8737-4078049FC044}" dt="2025-07-08T16:58:35.742" v="10" actId="948"/>
      <pc:docMkLst>
        <pc:docMk/>
      </pc:docMkLst>
      <pc:sldChg chg="modSp mod">
        <pc:chgData name="Rachel Jagger" userId="cf4acb15-657a-45e0-bad4-d602a69c1922" providerId="ADAL" clId="{DB37BC69-1B12-4782-8737-4078049FC044}" dt="2025-07-08T16:58:35.742" v="10" actId="948"/>
        <pc:sldMkLst>
          <pc:docMk/>
          <pc:sldMk cId="487071224" sldId="265"/>
        </pc:sldMkLst>
        <pc:spChg chg="mod">
          <ac:chgData name="Rachel Jagger" userId="cf4acb15-657a-45e0-bad4-d602a69c1922" providerId="ADAL" clId="{DB37BC69-1B12-4782-8737-4078049FC044}" dt="2025-07-08T16:55:26.580" v="6" actId="6549"/>
          <ac:spMkLst>
            <pc:docMk/>
            <pc:sldMk cId="487071224" sldId="265"/>
            <ac:spMk id="8" creationId="{7755A9ED-1CA7-9C7E-F13A-5B13A67A672D}"/>
          </ac:spMkLst>
        </pc:spChg>
        <pc:spChg chg="mod">
          <ac:chgData name="Rachel Jagger" userId="cf4acb15-657a-45e0-bad4-d602a69c1922" providerId="ADAL" clId="{DB37BC69-1B12-4782-8737-4078049FC044}" dt="2025-07-08T16:56:16.066" v="9" actId="1076"/>
          <ac:spMkLst>
            <pc:docMk/>
            <pc:sldMk cId="487071224" sldId="265"/>
            <ac:spMk id="14" creationId="{01B9FB21-5100-C75F-D5D3-150E54B8AF34}"/>
          </ac:spMkLst>
        </pc:spChg>
        <pc:spChg chg="mod">
          <ac:chgData name="Rachel Jagger" userId="cf4acb15-657a-45e0-bad4-d602a69c1922" providerId="ADAL" clId="{DB37BC69-1B12-4782-8737-4078049FC044}" dt="2025-07-08T16:58:35.742" v="10" actId="948"/>
          <ac:spMkLst>
            <pc:docMk/>
            <pc:sldMk cId="487071224" sldId="265"/>
            <ac:spMk id="15" creationId="{4434A05B-33EB-D2E1-52CB-87780D06E362}"/>
          </ac:spMkLst>
        </pc:spChg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15-07-2025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Id2" /><Relationship Type="http://schemas.openxmlformats.org/officeDocument/2006/relationships/notesMaster" Target="/ppt/notesMasters/notesMaster1.xml" Id="rId1" /></Relationship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566033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numCol="1"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1988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350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3.xml.rels>&#65279;<?xml version="1.0" encoding="utf-8"?><Relationships xmlns="http://schemas.openxmlformats.org/package/2006/relationships"><Relationship Type="http://schemas.openxmlformats.org/officeDocument/2006/relationships/notesSlide" Target="/ppt/notesSlides/notesSlide33.xml" Id="rId2" /><Relationship Type="http://schemas.openxmlformats.org/officeDocument/2006/relationships/slideLayout" Target="/ppt/slideLayouts/slideLayout2.xml" Id="rId1" /></Relationships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D14CD1F-7EA6-6F8E-188E-552E561F60C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Major depressive disorder (MDD)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102405-1216-EF60-557B-B3EAE51AD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/>
              <a:t>Summary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1A61373-663B-C7FC-CA23-BCF661C4ECA2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/>
              <a:t>Major depressive disorder (MDD) is a complex and heterogenous disorder, driven by a range of genetic, environmental, biological, and psychological factors</a:t>
            </a:r>
          </a:p>
          <a:p>
            <a:r>
              <a:rPr lang="en-GB"/>
              <a:t>Genome-wide association studies suggest h</a:t>
            </a:r>
            <a:r>
              <a:rPr lang="en-GB" baseline="0"/>
              <a:t>undreds of genes may be involved in the aetiology of depression; </a:t>
            </a:r>
            <a:r>
              <a:rPr lang="en-GB"/>
              <a:t>e</a:t>
            </a:r>
            <a:r>
              <a:rPr lang="en-GB" baseline="0"/>
              <a:t>nvironmental factors (such as childe abuse) may significantly impact gene expression in people with MDD through epigenetic mechanisms</a:t>
            </a:r>
          </a:p>
          <a:p>
            <a:r>
              <a:rPr lang="en-GB"/>
              <a:t>Biological factors driving MDD may include the dysregulation of the </a:t>
            </a:r>
            <a:r>
              <a:rPr lang="en-GB" err="1"/>
              <a:t>hypothalamo</a:t>
            </a:r>
            <a:r>
              <a:rPr lang="en-GB"/>
              <a:t>–pituitary–adrenal axis as well as of the immune and inflammatory systems and of the gut microbiota, and structural and functional alterations of the brain </a:t>
            </a:r>
          </a:p>
          <a:p>
            <a:r>
              <a:rPr lang="en-GB"/>
              <a:t>Behavioral, psychological or sociocultural factors also play a role in the development of depression; high socioeconomic status, good parenting practices and social support and equality are all protective factors reducing the risk of depression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42F9EC0-86CA-ADE4-D775-155A5A5D6D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MDD=major depressive disorder</a:t>
            </a:r>
          </a:p>
        </p:txBody>
      </p:sp>
    </p:spTree>
    <p:extLst>
      <p:ext uri="{BB962C8B-B14F-4D97-AF65-F5344CB8AC3E}">
        <p14:creationId xmlns:p14="http://schemas.microsoft.com/office/powerpoint/2010/main" val="40629397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2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A66045D-FF3F-4E5C-83B8-AD9AC083CA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1A4C0A-5726-4D91-A595-3985CCCADAA2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22F4C77-FC49-4CAA-8146-97F4D218DE5A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1800</TotalTime>
  <Words>13267</Words>
  <Application>Microsoft Office PowerPoint</Application>
  <PresentationFormat>Widescreen</PresentationFormat>
  <Paragraphs>865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Times New Roman</vt:lpstr>
      <vt:lpstr>Neurotorium - PowerPoint-Skabelon - 2022-01-28</vt:lpstr>
      <vt:lpstr>PowerPoint Presentation</vt:lpstr>
      <vt:lpstr>The aetiology of depression</vt:lpstr>
      <vt:lpstr>Major depressive disorder is complex and heterogeneous </vt:lpstr>
      <vt:lpstr>Studying the aetiology of depression</vt:lpstr>
      <vt:lpstr>Animal models to study depression and antidepressants</vt:lpstr>
      <vt:lpstr>Gene–environment interactions</vt:lpstr>
      <vt:lpstr>Deep phenotyping towards precision psychiatry</vt:lpstr>
      <vt:lpstr>Pathological hypotheses and mechanisms of depression</vt:lpstr>
      <vt:lpstr>The genetics of depression</vt:lpstr>
      <vt:lpstr>Genes involved in depression</vt:lpstr>
      <vt:lpstr>Environmental risk and protective factors for depression</vt:lpstr>
      <vt:lpstr>Environmental factors underlying depression</vt:lpstr>
      <vt:lpstr>Biological factors driving depression</vt:lpstr>
      <vt:lpstr>Genetic and environmental drivers of behaviour</vt:lpstr>
      <vt:lpstr>Neurotransmitter systems and depression</vt:lpstr>
      <vt:lpstr>Some important neurotransmitters and receptors</vt:lpstr>
      <vt:lpstr>Neurochemical factors – the monoamine hypothesis</vt:lpstr>
      <vt:lpstr>Basic mechanisms of antidepressant action  – Monoamine reuptake inhibition and enzyme inhibition</vt:lpstr>
      <vt:lpstr>Glutamate and GABA in depression</vt:lpstr>
      <vt:lpstr>Brain changes in depression</vt:lpstr>
      <vt:lpstr>Neuroplasticity</vt:lpstr>
      <vt:lpstr>Molecular imaging of the brain</vt:lpstr>
      <vt:lpstr>Neurostructural alterations in MDD</vt:lpstr>
      <vt:lpstr>Neurofunctional alterations in MDD</vt:lpstr>
      <vt:lpstr>Inflammation and depression</vt:lpstr>
      <vt:lpstr>The immune system and depression</vt:lpstr>
      <vt:lpstr>Neuroinflammation</vt:lpstr>
      <vt:lpstr>Immune targets for depression pharmacotherapy</vt:lpstr>
      <vt:lpstr>The hypothalamic–pituitary–adrenal axis</vt:lpstr>
      <vt:lpstr>Stress and depression</vt:lpstr>
      <vt:lpstr>Depression and the gut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6</cp:revision>
  <cp:lastPrinted>2018-02-05T13:55:48Z</cp:lastPrinted>
  <dcterms:created xsi:type="dcterms:W3CDTF">2017-01-23T14:24:15Z</dcterms:created>
  <dcterms:modified xsi:type="dcterms:W3CDTF">2025-07-15T07:26:51Z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