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svg" ContentType="image/svg+xml"/>
  <Default Extension="rels" ContentType="application/vnd.openxmlformats-package.relationship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changesInfos/changesInfo1.xml" ContentType="application/vnd.ms-powerpoint.changesinfo+xml"/>
  <Override PartName="/customXml/item2.xml" ContentType="application/xml"/>
  <Override PartName="/customXml/itemProps2.xml" ContentType="application/vnd.openxmlformats-officedocument.customXmlProperties+xml"/>
  <Override PartName="/ppt/commentAuthors.xml" ContentType="application/vnd.openxmlformats-officedocument.presentationml.commentAuthor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authors.xml" ContentType="application/vnd.ms-powerpoint.authors+xml"/>
  <Override PartName="/customXml/item3.xml" ContentType="application/xml"/>
  <Override PartName="/customXml/itemProps3.xml" ContentType="application/vnd.openxmlformats-officedocument.customXmlProperties+xml"/>
  <Override PartName="/ppt/presProps.xml" ContentType="application/vnd.openxmlformats-officedocument.presentationml.presProps+xml"/>
  <Override PartName="/customXml/item1.xml" ContentType="application/xml"/>
  <Override PartName="/customXml/itemProps1.xml" ContentType="application/vnd.openxmlformats-officedocument.customXmlProperties+xml"/>
  <Override PartName="/docProps/custom.xml" ContentType="application/vnd.openxmlformats-officedocument.custom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5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8" r:id="rId4"/>
  </p:sldMasterIdLst>
  <p:notesMasterIdLst>
    <p:notesMasterId r:id="rId42"/>
  </p:notesMasterIdLst>
  <p:handoutMasterIdLst>
    <p:handoutMasterId r:id="rId43"/>
  </p:handoutMasterIdLst>
  <p:sldIdLst>
    <p:sldId id="364" r:id="rId5"/>
  </p:sldIdLst>
  <p:sldSz cx="12192000" cy="6858000"/>
  <p:notesSz cx="6797675" cy="9928225"/>
  <p:custDataLst>
    <p:tags r:id="rId44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6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C07A505D-5E7E-6BEB-4195-801D42364FA7}" name="Ceren Akdeniz Vogt" initials="CA" userId="S::cak@lundbeckfonden.com::6291f9b8-8487-4396-8769-615d243e0f4b" providerId="AD"/>
  <p188:author id="{6B25AD5F-CB22-17A5-FE25-D37D4DEF3E88}" name="Raymond Lam" initials="RL" userId="3270de108c079ad9" providerId="Windows Live"/>
  <p188:author id="{F286F46B-D11B-7411-908D-9B4A368D0C37}" name="Chris Edge" initials="CE" userId="S::Chris.Edge@primeglobalpeople.com::9878e1fe-fc43-4c11-846c-29f97c46eb4b" providerId="AD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rian Lawrence Odlaug" initials="BLO" lastIdx="15" clrIdx="6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1" name="Christopher Edge" initials="CE" lastIdx="190" clrIdx="0"/>
  <p:cmAuthor id="8" name="Murat Yildirim" initials="MY" lastIdx="48" clrIdx="7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Ebru Karakoc Madsen" initials="EBKA" lastIdx="24" clrIdx="1"/>
  <p:cmAuthor id="9" name="Bjarke Ebert" initials="BE" lastIdx="33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Audrey Dufour" initials="AD" lastIdx="18" clrIdx="2"/>
  <p:cmAuthor id="10" name="Stine Rasmussen Meehan" initials="SRM" lastIdx="2" clrIdx="9">
    <p:extLst>
      <p:ext uri="{19B8F6BF-5375-455C-9EA6-DF929625EA0E}">
        <p15:presenceInfo xmlns:p15="http://schemas.microsoft.com/office/powerpoint/2012/main" userId="S-1-5-21-1839211835-619659539-556599288-81013" providerId="AD"/>
      </p:ext>
    </p:extLst>
  </p:cmAuthor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Chris Edge" initials="CE" lastIdx="2" clrIdx="4">
    <p:extLst>
      <p:ext uri="{19B8F6BF-5375-455C-9EA6-DF929625EA0E}">
        <p15:presenceInfo xmlns:p15="http://schemas.microsoft.com/office/powerpoint/2012/main" userId="3aa632d62125fbfb" providerId="Windows Live"/>
      </p:ext>
    </p:extLst>
  </p:cmAuthor>
  <p:cmAuthor id="6" name="Jenny Muiry" initials="JM" lastIdx="3" clrIdx="5">
    <p:extLst>
      <p:ext uri="{19B8F6BF-5375-455C-9EA6-DF929625EA0E}">
        <p15:presenceInfo xmlns:p15="http://schemas.microsoft.com/office/powerpoint/2012/main" userId="S-1-5-21-84928900-1697776596-4122394971-11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1EFAFA"/>
    <a:srgbClr val="D9D1CC"/>
    <a:srgbClr val="FFFFFF"/>
    <a:srgbClr val="FF7C80"/>
    <a:srgbClr val="695A4F"/>
    <a:srgbClr val="E8E3E0"/>
    <a:srgbClr val="776659"/>
    <a:srgbClr val="B0A196"/>
    <a:srgbClr val="C4B9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20" autoAdjust="0"/>
    <p:restoredTop sz="86683" autoAdjust="0"/>
  </p:normalViewPr>
  <p:slideViewPr>
    <p:cSldViewPr snapToGrid="0" snapToObjects="1">
      <p:cViewPr varScale="1">
        <p:scale>
          <a:sx n="92" d="100"/>
          <a:sy n="92" d="100"/>
        </p:scale>
        <p:origin x="948" y="90"/>
      </p:cViewPr>
      <p:guideLst>
        <p:guide orient="horz" pos="1616"/>
        <p:guide pos="3840"/>
      </p:guideLst>
    </p:cSldViewPr>
  </p:slideViewPr>
  <p:outlineViewPr>
    <p:cViewPr>
      <p:scale>
        <a:sx n="33" d="100"/>
        <a:sy n="33" d="100"/>
      </p:scale>
      <p:origin x="0" y="-114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-37080"/>
    </p:cViewPr>
  </p:sorterViewPr>
  <p:notesViewPr>
    <p:cSldViewPr snapToGrid="0" snapToObjects="1">
      <p:cViewPr varScale="1">
        <p:scale>
          <a:sx n="75" d="100"/>
          <a:sy n="75" d="100"/>
        </p:scale>
        <p:origin x="3384" y="54"/>
      </p:cViewPr>
      <p:guideLst/>
    </p:cSldViewPr>
  </p:notesViewPr>
  <p:gridSpacing cx="36004" cy="36004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42" /><Relationship Type="http://schemas.openxmlformats.org/officeDocument/2006/relationships/viewProps" Target="/ppt/viewProps.xml" Id="rId47" /><Relationship Type="http://schemas.microsoft.com/office/2016/11/relationships/changesInfo" Target="/ppt/changesInfos/changesInfo1.xml" Id="rId50" /><Relationship Type="http://schemas.openxmlformats.org/officeDocument/2006/relationships/customXml" Target="/customXml/item2.xml" Id="rId2" /><Relationship Type="http://schemas.openxmlformats.org/officeDocument/2006/relationships/commentAuthors" Target="/ppt/commentAuthors.xml" Id="rId45" /><Relationship Type="http://schemas.openxmlformats.org/officeDocument/2006/relationships/slide" Target="/ppt/slides/slide1.xml" Id="rId5" /><Relationship Type="http://schemas.openxmlformats.org/officeDocument/2006/relationships/tableStyles" Target="/ppt/tableStyles.xml" Id="rId49" /><Relationship Type="http://schemas.openxmlformats.org/officeDocument/2006/relationships/tags" Target="/ppt/tags/tag1.xml" Id="rId44" /><Relationship Type="http://schemas.openxmlformats.org/officeDocument/2006/relationships/slideMaster" Target="/ppt/slideMasters/slideMaster1.xml" Id="rId4" /><Relationship Type="http://schemas.openxmlformats.org/officeDocument/2006/relationships/handoutMaster" Target="/ppt/handoutMasters/handoutMaster1.xml" Id="rId43" /><Relationship Type="http://schemas.openxmlformats.org/officeDocument/2006/relationships/theme" Target="/ppt/theme/theme1.xml" Id="rId48" /><Relationship Type="http://schemas.microsoft.com/office/2018/10/relationships/authors" Target="/ppt/authors.xml" Id="rId51" /><Relationship Type="http://schemas.openxmlformats.org/officeDocument/2006/relationships/customXml" Target="/customXml/item3.xml" Id="rId3" /><Relationship Type="http://schemas.openxmlformats.org/officeDocument/2006/relationships/presProps" Target="/ppt/presProps.xml" Id="rId46" /><Relationship Type="http://schemas.openxmlformats.org/officeDocument/2006/relationships/customXml" Target="/customXml/item1.xml" Id="rId1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chel Jagger" userId="cf4acb15-657a-45e0-bad4-d602a69c1922" providerId="ADAL" clId="{9AF65E21-10D4-4E6C-A27F-EA00E1CDAD12}"/>
    <pc:docChg chg="modSld">
      <pc:chgData name="Rachel Jagger" userId="cf4acb15-657a-45e0-bad4-d602a69c1922" providerId="ADAL" clId="{9AF65E21-10D4-4E6C-A27F-EA00E1CDAD12}" dt="2025-05-28T15:30:32.370" v="3" actId="12"/>
      <pc:docMkLst>
        <pc:docMk/>
      </pc:docMkLst>
      <pc:sldChg chg="modNotes">
        <pc:chgData name="Rachel Jagger" userId="cf4acb15-657a-45e0-bad4-d602a69c1922" providerId="ADAL" clId="{9AF65E21-10D4-4E6C-A27F-EA00E1CDAD12}" dt="2025-05-28T15:30:32.370" v="3" actId="12"/>
        <pc:sldMkLst>
          <pc:docMk/>
          <pc:sldMk cId="262899235" sldId="349"/>
        </pc:sldMkLst>
      </pc:sldChg>
    </pc:docChg>
  </pc:docChgLst>
</pc:chgInfo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8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1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8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1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8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1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04-06-2025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8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1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Id2" /><Relationship Type="http://schemas.openxmlformats.org/officeDocument/2006/relationships/notesMaster" Target="/ppt/notesMasters/notesMaster1.xml" Id="rId1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3146587"/>
      </p:ext>
    </p:extLst>
  </p:cSld>
  <p:clrMapOvr>
    <a:masterClrMapping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81016074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slideLayout" Target="/ppt/slideLayouts/slideLayout1.xml" Id="rId1" /><Relationship Type="http://schemas.openxmlformats.org/officeDocument/2006/relationships/theme" Target="/ppt/theme/theme1.xml" Id="rId37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25864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image" Target="/ppt/media/image13.png" Id="rId3" /><Relationship Type="http://schemas.openxmlformats.org/officeDocument/2006/relationships/notesSlide" Target="/ppt/notesSlides/notesSlide1.xml" Id="rId2" /><Relationship Type="http://schemas.openxmlformats.org/officeDocument/2006/relationships/slideLayout" Target="/ppt/slideLayouts/slideLayout1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BC1C4490-9D83-9253-B0B8-2C182C37743F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/>
          <a:srcRect t="5174" b="5174"/>
          <a:stretch/>
        </p:blipFill>
        <p:spPr>
          <a:xfrm>
            <a:off x="1" y="-1"/>
            <a:ext cx="7649633" cy="6858001"/>
          </a:xfr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2BCFC20-5D97-4799-A285-ADFC4B2089C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</p:spPr>
        <p:txBody>
          <a:bodyPr/>
          <a:lstStyle/>
          <a:p>
            <a:r>
              <a:rPr lang="en-GB" dirty="0">
                <a:solidFill>
                  <a:schemeClr val="accent2">
                    <a:lumMod val="50000"/>
                  </a:schemeClr>
                </a:solidFill>
              </a:rPr>
              <a:t>Major depressive disorder (MDD)</a:t>
            </a:r>
          </a:p>
          <a:p>
            <a:endParaRPr lang="da-DK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C585E92-3798-4EEB-80C6-623ECFC0667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</p:spPr>
        <p:txBody>
          <a:bodyPr/>
          <a:lstStyle/>
          <a:p>
            <a:r>
              <a:rPr lang="en-GB" dirty="0"/>
              <a:t>Treatment principles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8831153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48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6EA52CC3-52BF-4A27-B140-030315CD7D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30D436A-45C8-4AB9-A27F-210D96AF74F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3AF6779-BCC0-4F23-A281-B2F5A1A50ADA}">
  <ds:schemaRefs>
    <ds:schemaRef ds:uri="http://schemas.microsoft.com/office/2006/documentManagement/types"/>
    <ds:schemaRef ds:uri="http://www.w3.org/XML/1998/namespace"/>
    <ds:schemaRef ds:uri="http://purl.org/dc/elements/1.1/"/>
    <ds:schemaRef ds:uri="http://purl.org/dc/terms/"/>
    <ds:schemaRef ds:uri="08562aa6-c0ad-4fb9-8a82-15409d3a28b4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28627d7c-4416-4bc1-86cf-ca6c3a42a8f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36468</TotalTime>
  <Words>18456</Words>
  <Application>Microsoft Office PowerPoint</Application>
  <PresentationFormat>Widescreen</PresentationFormat>
  <Paragraphs>977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Calibri</vt:lpstr>
      <vt:lpstr>Times New Roman</vt:lpstr>
      <vt:lpstr>Wingdings</vt:lpstr>
      <vt:lpstr>Neurotorium - PowerPoint-Skabelon - 2022-01-28</vt:lpstr>
      <vt:lpstr>PowerPoint Presentation</vt:lpstr>
      <vt:lpstr>The course of MDD</vt:lpstr>
      <vt:lpstr>Principles for management of MDD</vt:lpstr>
      <vt:lpstr>Treatment guidelines</vt:lpstr>
      <vt:lpstr>The global approach to treatment of depression</vt:lpstr>
      <vt:lpstr>Treating depression  – psychological treatments</vt:lpstr>
      <vt:lpstr>Psychological treatments for depression</vt:lpstr>
      <vt:lpstr>Psychological treatments – efficacy and formats</vt:lpstr>
      <vt:lpstr>Psychological treatments – other psychotherapies</vt:lpstr>
      <vt:lpstr>Treating depression  – pharmacological treatments</vt:lpstr>
      <vt:lpstr>Antidepressants</vt:lpstr>
      <vt:lpstr>Basic mechanisms of antidepressant action  – Monoamine reuptake inhibition and enzyme inhibition</vt:lpstr>
      <vt:lpstr>Other mechanisms of antidepressant action</vt:lpstr>
      <vt:lpstr>Antidepressant monotherapy</vt:lpstr>
      <vt:lpstr>Pharmacotherapy for inadequate response</vt:lpstr>
      <vt:lpstr>Strategies for patients with inadequate response</vt:lpstr>
      <vt:lpstr>Summary of pharmacotherapy recommendations</vt:lpstr>
      <vt:lpstr>Adverse effects of pharmacological treatment</vt:lpstr>
      <vt:lpstr>The tolerability and safety profile of SSRIs and SNRIs </vt:lpstr>
      <vt:lpstr>The tolerability and safety profile of TCAs and MAOIs</vt:lpstr>
      <vt:lpstr>The tolerability and safety profile of dopamine–serotonin receptor antagonists</vt:lpstr>
      <vt:lpstr>Discontinuing antidepressant treatment</vt:lpstr>
      <vt:lpstr>Treating depression  – neurostimulation treatments</vt:lpstr>
      <vt:lpstr>Neurostimulation – electroconvulsive therapy (ECT)</vt:lpstr>
      <vt:lpstr>Neurostimulation – repetitive transcranial magnetic stimulation (rTMS)</vt:lpstr>
      <vt:lpstr>Neurostimulation – transcranial direct current stimulation (tDCS)</vt:lpstr>
      <vt:lpstr>Neurostimulation – surgical treatments</vt:lpstr>
      <vt:lpstr>Unmet needs in the treatment of depression</vt:lpstr>
      <vt:lpstr>Inadequate response and treatment-resistant depression (TRD)</vt:lpstr>
      <vt:lpstr>Functioning</vt:lpstr>
      <vt:lpstr>Cognition</vt:lpstr>
      <vt:lpstr>Comorbid anxiety and depression</vt:lpstr>
      <vt:lpstr>Anhedonia and emotional blunting</vt:lpstr>
      <vt:lpstr>Childhood maltreatment</vt:lpstr>
      <vt:lpstr>Suicide</vt:lpstr>
      <vt:lpstr>Summary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Christina Polyzogopoulou</cp:lastModifiedBy>
  <cp:revision>1267</cp:revision>
  <cp:lastPrinted>2018-03-02T09:31:01Z</cp:lastPrinted>
  <dcterms:created xsi:type="dcterms:W3CDTF">2017-01-23T14:24:15Z</dcterms:created>
  <dcterms:modified xsi:type="dcterms:W3CDTF">2025-06-04T06:46:46Z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934A997F-4108-42B7-A2F1-76962FE84844</vt:lpwstr>
  </property>
  <property fmtid="{D5CDD505-2E9C-101B-9397-08002B2CF9AE}" pid="3" name="ArticulatePath">
    <vt:lpwstr>6 - Treatment principles 12-Jan-18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