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2.xml" ContentType="application/xml"/>
  <Override PartName="/customXml/itemProps2.xml" ContentType="application/vnd.openxmlformats-officedocument.customXmlPropertie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13.xml" ContentType="application/vnd.openxmlformats-officedocument.presentationml.tags+xml"/>
  <Override PartName="/ppt/tags/tag1.xml" ContentType="application/vnd.openxmlformats-officedocument.presentationml.tag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343" r:id="rId19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customXml" Target="/customXml/item2.xml" Id="rId2" /><Relationship Type="http://schemas.openxmlformats.org/officeDocument/2006/relationships/commentAuthors" Target="/ppt/commentAuthors.xml" Id="rId45" /><Relationship Type="http://schemas.openxmlformats.org/officeDocument/2006/relationships/tableStyles" Target="/ppt/tableStyles.xml" Id="rId49" /><Relationship Type="http://schemas.openxmlformats.org/officeDocument/2006/relationships/slide" Target="/ppt/slides/slide15.xml" Id="rId19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Id2" /><Relationship Type="http://schemas.openxmlformats.org/officeDocument/2006/relationships/notesMaster" Target="/ppt/notesMasters/notesMaster1.xml" Id="rId1" /></Relationship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4048265"/>
          </a:xfrm>
        </p:spPr>
        <p:txBody>
          <a:bodyPr/>
          <a:lstStyle/>
          <a:p>
            <a:r>
              <a:rPr lang="en-GB" dirty="0"/>
              <a:t>Second-line options include switching to another antidepressant, augmenting the initial antidepressant with a non-antidepressant drug, or combining it with another antidepressant.</a:t>
            </a:r>
            <a:r>
              <a:rPr lang="en-GB" baseline="30000" dirty="0"/>
              <a:t>1</a:t>
            </a:r>
            <a:r>
              <a:rPr lang="en-GB" dirty="0"/>
              <a:t> In clinical practice, although there is no evidence to support it, switching is generally used in cases of non-response to antidepressant monotherapy, whereas adjunctive and combination strategies are generally used to build upon a partial symptomatic response to antidepressant monotherapy.</a:t>
            </a:r>
            <a:r>
              <a:rPr lang="en-GB" baseline="30000" dirty="0"/>
              <a:t>1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Davidson JR. Major depressive disorder treatment guidelines in America and Europe. J </a:t>
            </a:r>
            <a:r>
              <a:rPr lang="en-GB" dirty="0" err="1"/>
              <a:t>Clin</a:t>
            </a:r>
            <a:r>
              <a:rPr lang="en-GB" dirty="0"/>
              <a:t> Psychiatry 2010; 71 (</a:t>
            </a:r>
            <a:r>
              <a:rPr lang="en-GB" dirty="0" err="1"/>
              <a:t>Suppl</a:t>
            </a:r>
            <a:r>
              <a:rPr lang="en-GB" dirty="0"/>
              <a:t> E1): e04.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American Psychological Association. Clinical practice guideline for the treatment of depression across three age cohorts. © American Psychological Association, 2019. https://www.apa.org/depression-guideline/guideline.pdf. Accessed April 2025.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/>
              <a:t>National Institute for Health and Care Excellence. Depression in adults: treatment and management. Guideline 222, June 2022</a:t>
            </a:r>
            <a:r>
              <a:rPr lang="en-GB" dirty="0"/>
              <a:t>. © NICE, June 2022, updated September 2024. https://www.nice.org.uk/guidance/ng222. Accessed April 2025.</a:t>
            </a:r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Connolly KR, </a:t>
            </a:r>
            <a:r>
              <a:rPr lang="en-GB" dirty="0" err="1"/>
              <a:t>Thase</a:t>
            </a:r>
            <a:r>
              <a:rPr lang="en-GB" dirty="0"/>
              <a:t> ME. If at first you don’t succeed: a review of the evidence for antidepressant augmentation, combination and switching strategies. Drugs 2011; 71 (1): 43–64.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Moreira R. The efficacy and tolerability of bupropion in the treatment of major depressive disorder. Clin Drug </a:t>
            </a:r>
            <a:r>
              <a:rPr lang="en-GB" dirty="0" err="1"/>
              <a:t>Investig</a:t>
            </a:r>
            <a:r>
              <a:rPr lang="en-GB" dirty="0"/>
              <a:t> 2011; 31 (</a:t>
            </a:r>
            <a:r>
              <a:rPr lang="en-GB" dirty="0" err="1"/>
              <a:t>Suppl</a:t>
            </a:r>
            <a:r>
              <a:rPr lang="en-GB" dirty="0"/>
              <a:t> 1): 5–17.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0DA07-0486-4231-977F-A24CC1379569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10" name="Slide Image Placeholder 9">
            <a:extLst>
              <a:ext uri="{FF2B5EF4-FFF2-40B4-BE49-F238E27FC236}">
                <a16:creationId xmlns:a16="http://schemas.microsoft.com/office/drawing/2014/main" id="{3EAC3583-787D-42D9-9432-6ACF10C63D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476931207"/>
      </p:ext>
    </p:extLst>
  </p:cSld>
  <p:clrMapOvr>
    <a:masterClrMapping/>
  </p:clrMapOvr>
</p:note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GB" dirty="0"/>
              <a:t>Major depressive disorder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0174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4.xml" Id="rId4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5.xml.rels>&#65279;<?xml version="1.0" encoding="utf-8"?><Relationships xmlns="http://schemas.openxmlformats.org/package/2006/relationships"><Relationship Type="http://schemas.openxmlformats.org/officeDocument/2006/relationships/notesSlide" Target="/ppt/notesSlides/notesSlide15.xml" Id="rId3" /><Relationship Type="http://schemas.openxmlformats.org/officeDocument/2006/relationships/slideLayout" Target="/ppt/slideLayouts/slideLayout4.xml" Id="rId2" /><Relationship Type="http://schemas.openxmlformats.org/officeDocument/2006/relationships/tags" Target="/ppt/tags/tag13.xml" Id="rId1" /></Relationships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BFF61E4-531A-B249-5D62-61216E6706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Treatment principles</a:t>
            </a:r>
            <a:endParaRPr lang="da-DK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814388"/>
            <a:ext cx="9213850" cy="331787"/>
          </a:xfrm>
        </p:spPr>
        <p:txBody>
          <a:bodyPr/>
          <a:lstStyle/>
          <a:p>
            <a:r>
              <a:rPr lang="en-GB" dirty="0"/>
              <a:t>Pharmacotherapy for inadequate response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</p:spPr>
        <p:txBody>
          <a:bodyPr>
            <a:noAutofit/>
          </a:bodyPr>
          <a:lstStyle/>
          <a:p>
            <a:r>
              <a:rPr lang="en-GB" dirty="0"/>
              <a:t>Options for patients demonstrating an inadequate response to an optimized dose of the first-line antidepressant include switching to another antidepressant or augmenting the initial antidepressant with another medication</a:t>
            </a:r>
            <a:r>
              <a:rPr lang="en-GB" baseline="30000" dirty="0"/>
              <a:t>1</a:t>
            </a:r>
          </a:p>
          <a:p>
            <a:pPr marL="0" indent="0">
              <a:buNone/>
            </a:pPr>
            <a:r>
              <a:rPr lang="en-GB" b="1" dirty="0"/>
              <a:t>Switching strategies</a:t>
            </a:r>
          </a:p>
          <a:p>
            <a:pPr lvl="0"/>
            <a:r>
              <a:rPr lang="en-GB" dirty="0"/>
              <a:t>When patients switch antidepressants, they may receive an antidepressant drug of the same class, or a different class, to the one they received as first line</a:t>
            </a:r>
            <a:r>
              <a:rPr lang="en-GB" baseline="30000" dirty="0"/>
              <a:t>2,3</a:t>
            </a:r>
          </a:p>
          <a:p>
            <a:pPr lvl="0"/>
            <a:r>
              <a:rPr lang="en-GB" dirty="0"/>
              <a:t>A washout or cross-titration period may be required</a:t>
            </a:r>
            <a:r>
              <a:rPr lang="en-GB" baseline="30000" dirty="0"/>
              <a:t>2,3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/>
              <a:t> Adjunctive therapy strategies</a:t>
            </a:r>
          </a:p>
          <a:p>
            <a:r>
              <a:rPr lang="en-GB" dirty="0"/>
              <a:t>Adjunctive or combination strategies must be selected with care to avoid drug–drug interactions</a:t>
            </a:r>
            <a:r>
              <a:rPr lang="en-GB" baseline="30000" dirty="0"/>
              <a:t>2</a:t>
            </a:r>
          </a:p>
          <a:p>
            <a:r>
              <a:rPr lang="en-GB" dirty="0"/>
              <a:t>Certain dopamine–serotonin receptor antagonists have indications for the adjunctive treatment of </a:t>
            </a:r>
            <a:r>
              <a:rPr lang="en-GB" dirty="0" err="1"/>
              <a:t>MDD</a:t>
            </a:r>
            <a:r>
              <a:rPr lang="en-GB" baseline="30000" dirty="0" err="1"/>
              <a:t>a</a:t>
            </a:r>
            <a:endParaRPr lang="en-GB" baseline="30000" dirty="0"/>
          </a:p>
          <a:p>
            <a:r>
              <a:rPr lang="en-GB" dirty="0">
                <a:solidFill>
                  <a:schemeClr val="tx1"/>
                </a:solidFill>
              </a:rPr>
              <a:t>Adjunctive strategies include adding another antidepressant to SSRI/SNRIs, such as adding an NDRI or a NaSSA</a:t>
            </a:r>
            <a:r>
              <a:rPr lang="en-GB" baseline="30000" dirty="0">
                <a:solidFill>
                  <a:schemeClr val="tx1"/>
                </a:solidFill>
              </a:rPr>
              <a:t>4,5</a:t>
            </a:r>
          </a:p>
          <a:p>
            <a:r>
              <a:rPr lang="en-GB" dirty="0"/>
              <a:t>Additionally, certain classes of non-antidepressant drugs have been used off-label as adjuncts to antidepressants, including psychostimulants and a certain mood stabiliser</a:t>
            </a:r>
            <a:r>
              <a:rPr lang="en-GB" baseline="30000" dirty="0"/>
              <a:t>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90E0B-7B45-4093-83E8-C4F18F749B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baseline="30000" dirty="0" err="1"/>
              <a:t>a</a:t>
            </a:r>
            <a:r>
              <a:rPr lang="en-GB" dirty="0" err="1"/>
              <a:t>Local</a:t>
            </a:r>
            <a:r>
              <a:rPr lang="en-GB" dirty="0"/>
              <a:t> variations may apply; please consult your country’s SPCs/PIs</a:t>
            </a:r>
            <a:br>
              <a:rPr lang="en-GB" dirty="0"/>
            </a:br>
            <a:endParaRPr lang="en-GB" dirty="0"/>
          </a:p>
          <a:p>
            <a:r>
              <a:rPr lang="en-GB" dirty="0"/>
              <a:t>MDD=major depressive disorder; </a:t>
            </a:r>
            <a:r>
              <a:rPr lang="en-GB" dirty="0" err="1"/>
              <a:t>NaSSA</a:t>
            </a:r>
            <a:r>
              <a:rPr lang="en-GB" dirty="0"/>
              <a:t>=noradrenergic and specific serotonergic antidepressant; NDRI=noradrenaline–dopamine reuptake inhibitor; PI=prescribing information;</a:t>
            </a:r>
          </a:p>
          <a:p>
            <a:r>
              <a:rPr lang="en-GB" dirty="0"/>
              <a:t>SNRI=serotonin–noradrenaline reuptake inhibitor; SPC=summary of product characteristics; SSRI=selective serotonin reuptake inhibitor</a:t>
            </a:r>
          </a:p>
          <a:p>
            <a:br>
              <a:rPr lang="en-GB" dirty="0"/>
            </a:br>
            <a:r>
              <a:rPr lang="en-GB" dirty="0"/>
              <a:t>1. Davidson. J Clin Psychiatry 2010;71(</a:t>
            </a:r>
            <a:r>
              <a:rPr lang="en-GB" dirty="0" err="1"/>
              <a:t>Suppl</a:t>
            </a:r>
            <a:r>
              <a:rPr lang="en-GB" dirty="0"/>
              <a:t> E1):e04; 2. </a:t>
            </a:r>
            <a:r>
              <a:rPr lang="en-US" dirty="0"/>
              <a:t>APA. Clinical practice guideline for the treatment of depression across three age cohorts. 2019</a:t>
            </a:r>
            <a:r>
              <a:rPr lang="en-GB" dirty="0"/>
              <a:t>; </a:t>
            </a:r>
          </a:p>
          <a:p>
            <a:r>
              <a:rPr lang="en-GB" dirty="0"/>
              <a:t>3. NICE. NG222. 2022; 4. Connolly &amp; </a:t>
            </a:r>
            <a:r>
              <a:rPr lang="en-GB" dirty="0" err="1"/>
              <a:t>Thase</a:t>
            </a:r>
            <a:r>
              <a:rPr lang="en-GB" dirty="0"/>
              <a:t>. </a:t>
            </a:r>
            <a:r>
              <a:rPr lang="pl-PL" dirty="0"/>
              <a:t>Drugs 2011;71(1):43–64</a:t>
            </a:r>
            <a:r>
              <a:rPr lang="en-GB" dirty="0"/>
              <a:t>; 5. Moreira. Clin Drug </a:t>
            </a:r>
            <a:r>
              <a:rPr lang="en-GB" dirty="0" err="1"/>
              <a:t>Investig</a:t>
            </a:r>
            <a:r>
              <a:rPr lang="en-GB" dirty="0"/>
              <a:t> 2011;31(</a:t>
            </a:r>
            <a:r>
              <a:rPr lang="en-GB" dirty="0" err="1"/>
              <a:t>Suppl</a:t>
            </a:r>
            <a:r>
              <a:rPr lang="en-GB" dirty="0"/>
              <a:t> 1):5–17</a:t>
            </a:r>
            <a:endParaRPr lang="da-DK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0769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