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5.xml" ContentType="application/vnd.openxmlformats-officedocument.presentationml.tags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18" r:id="rId21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17.xml" Id="rId21" /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Id2" /><Relationship Type="http://schemas.openxmlformats.org/officeDocument/2006/relationships/notesMaster" Target="/ppt/notesMasters/notesMaster1.xml" Id="rId1" /></Relationship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13FDB978-275F-4C1A-90C3-4F4A6B574C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summary of the guidelines for the treatment of MDD are shown on the slide. As already discussed, guidelines generally recommend treatment with an SSRI, close supervision, followed by maintenance therapy.</a:t>
            </a:r>
            <a:r>
              <a:rPr lang="en-US" baseline="30000" dirty="0"/>
              <a:t>1-6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American Psychological Association. Clinical practice guideline for the treatment of depression across three age cohorts. © American Psychological Association, 2019. https://www.apa.org/depression-guideline/guideline.pdf. Accessed April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National Institute for Health and Care Excellence. Depression in adults: treatment and management. Guideline 222, June 2022. © NICE, June 2022, updated September 2024. https://www.nice.org.uk/guidance/ng222. Accessed April 2025.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Bauer M, Pfennig A, Severus E, et al.; World Federation of Societies of Biological Psychiatry (WFSBP) Task Force on Unipolar Depressive Disorders. WFSBP guidelines for biological treatment of unipolar depressive disorders, part 1: update 2013 on the acute and continuation treatment of unipolar depressive disorders. World J </a:t>
            </a:r>
            <a:r>
              <a:rPr lang="en-GB" dirty="0" err="1"/>
              <a:t>Biol</a:t>
            </a:r>
            <a:r>
              <a:rPr lang="en-GB" dirty="0"/>
              <a:t> Psychiatry 2013; 14 (5): 334–385.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McIntyre RS, </a:t>
            </a:r>
            <a:r>
              <a:rPr lang="en-GB" dirty="0" err="1"/>
              <a:t>Suppes</a:t>
            </a:r>
            <a:r>
              <a:rPr lang="en-GB" dirty="0"/>
              <a:t> T, Tandon R, </a:t>
            </a:r>
            <a:r>
              <a:rPr lang="en-GB" dirty="0" err="1"/>
              <a:t>Ostacher</a:t>
            </a:r>
            <a:r>
              <a:rPr lang="en-GB" dirty="0"/>
              <a:t> M. Florida best practice psychotherapeutic medication guidelines for adults with major depressive disorder. J Clin Psychiatry 2017; 78 (6): 703–713.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Kennedy SH, Lam RW, McIntyre RS, et al. Canadian Network for Mood and Anxiety Treatments (CANMAT) 2016 clinical guidelines for the management of adults with major depressive disorder: section 3. Pharmacological treatments. Can J Psychiatry 2016; 61 (9): 540–560.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Lam RW, Kennedy SH, Adams C, et al. Canadian Network for Mood and Anxiety Treatments (CANMAT) 2023 update on clinical guidelines for management of major depressive disorder in adults: Réseau </a:t>
            </a:r>
            <a:r>
              <a:rPr lang="en-GB" dirty="0" err="1"/>
              <a:t>canadien</a:t>
            </a:r>
            <a:r>
              <a:rPr lang="en-GB" dirty="0"/>
              <a:t> pour les </a:t>
            </a:r>
            <a:r>
              <a:rPr lang="en-GB" dirty="0" err="1"/>
              <a:t>traitements</a:t>
            </a:r>
            <a:r>
              <a:rPr lang="en-GB" dirty="0"/>
              <a:t> de </a:t>
            </a:r>
            <a:r>
              <a:rPr lang="en-GB" dirty="0" err="1"/>
              <a:t>l’humeur</a:t>
            </a:r>
            <a:r>
              <a:rPr lang="en-GB" dirty="0"/>
              <a:t> et de </a:t>
            </a:r>
            <a:r>
              <a:rPr lang="en-GB" dirty="0" err="1"/>
              <a:t>l’anxiété</a:t>
            </a:r>
            <a:r>
              <a:rPr lang="en-GB" dirty="0"/>
              <a:t> (CANMAT) 2023: mise à jour des </a:t>
            </a:r>
            <a:r>
              <a:rPr lang="en-GB" dirty="0" err="1"/>
              <a:t>lignes</a:t>
            </a:r>
            <a:r>
              <a:rPr lang="en-GB" dirty="0"/>
              <a:t> directrices </a:t>
            </a:r>
            <a:r>
              <a:rPr lang="en-GB" dirty="0" err="1"/>
              <a:t>cliniques</a:t>
            </a:r>
            <a:r>
              <a:rPr lang="en-GB" dirty="0"/>
              <a:t> pour la prise </a:t>
            </a:r>
            <a:r>
              <a:rPr lang="en-GB" dirty="0" err="1"/>
              <a:t>en</a:t>
            </a:r>
            <a:r>
              <a:rPr lang="en-GB" dirty="0"/>
              <a:t> charge du trouble </a:t>
            </a:r>
            <a:r>
              <a:rPr lang="en-GB" dirty="0" err="1"/>
              <a:t>dépressif</a:t>
            </a:r>
            <a:r>
              <a:rPr lang="en-GB" dirty="0"/>
              <a:t> </a:t>
            </a:r>
            <a:r>
              <a:rPr lang="en-GB" dirty="0" err="1"/>
              <a:t>majeur</a:t>
            </a:r>
            <a:r>
              <a:rPr lang="en-GB" dirty="0"/>
              <a:t> chez les </a:t>
            </a:r>
            <a:r>
              <a:rPr lang="en-GB" dirty="0" err="1"/>
              <a:t>adultes</a:t>
            </a:r>
            <a:r>
              <a:rPr lang="en-GB" dirty="0"/>
              <a:t>. Can J Psychiatry 2024; 69 (9): 641–687.</a:t>
            </a:r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A69B2F60-BE75-4809-9AE2-16C93A9065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417637287"/>
      </p:ext>
    </p:extLst>
  </p:cSld>
  <p:clrMapOvr>
    <a:masterClrMapping/>
  </p:clrMapOvr>
</p:note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Major depressive disorder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080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3.xml" Id="rId3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7.xml.rels>&#65279;<?xml version="1.0" encoding="utf-8"?><Relationships xmlns="http://schemas.openxmlformats.org/package/2006/relationships"><Relationship Type="http://schemas.openxmlformats.org/officeDocument/2006/relationships/notesSlide" Target="/ppt/notesSlides/notesSlide17.xml" Id="rId3" /><Relationship Type="http://schemas.openxmlformats.org/officeDocument/2006/relationships/slideLayout" Target="/ppt/slideLayouts/slideLayout3.xml" Id="rId2" /><Relationship Type="http://schemas.openxmlformats.org/officeDocument/2006/relationships/tags" Target="/ppt/tags/tag15.xml" Id="rId1" /></Relationships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E3D93F6-BB96-CE02-B0E2-FF7216885D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394D53-B1FB-47A9-9D40-06B17598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>
            <a:noAutofit/>
          </a:bodyPr>
          <a:lstStyle/>
          <a:p>
            <a:r>
              <a:rPr lang="en-GB" dirty="0"/>
              <a:t>Summary of pharmacotherapy recommendations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D79E8B3-98FE-D40C-6997-701AD0ADBA70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First-line pharmacotherapy: SSRI, or other (newer) agent (varies by guideline)</a:t>
            </a:r>
          </a:p>
          <a:p>
            <a:r>
              <a:rPr lang="en-GB" dirty="0">
                <a:solidFill>
                  <a:schemeClr val="tx1"/>
                </a:solidFill>
              </a:rPr>
              <a:t>Evaluate patient at 1–4 weeks (varies by guideline) for need for dose increase (if tolerated)</a:t>
            </a:r>
          </a:p>
          <a:p>
            <a:r>
              <a:rPr lang="en-GB" dirty="0">
                <a:solidFill>
                  <a:schemeClr val="tx1"/>
                </a:solidFill>
              </a:rPr>
              <a:t>Evaluate patient at 2–8 weeks (varies by guideline) for need for change of treatment (augmentation [especially for partial response] or switch [especially if not tolerated])</a:t>
            </a:r>
          </a:p>
          <a:p>
            <a:r>
              <a:rPr lang="en-GB" dirty="0">
                <a:solidFill>
                  <a:schemeClr val="tx1"/>
                </a:solidFill>
              </a:rPr>
              <a:t>Augmentation/adjunctive options include dopamine–serotonin receptor antagonists, other antidepressants, and some mood stabilizers, among others</a:t>
            </a:r>
          </a:p>
          <a:p>
            <a:r>
              <a:rPr lang="en-GB" dirty="0">
                <a:solidFill>
                  <a:schemeClr val="tx1"/>
                </a:solidFill>
              </a:rPr>
              <a:t>Continuation/maintenance treatment should last for at least 4–24 months or longer (varies by guideline) – some patients require maintenance treatment for &gt;2 years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DD752B-EBFB-4077-8D56-F6076870EF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0" y="6102000"/>
            <a:ext cx="9309928" cy="619200"/>
          </a:xfrm>
        </p:spPr>
        <p:txBody>
          <a:bodyPr/>
          <a:lstStyle/>
          <a:p>
            <a:r>
              <a:rPr lang="en-GB" dirty="0"/>
              <a:t>SSRI=selective serotonin reuptake inhibitor</a:t>
            </a:r>
            <a:endParaRPr lang="en-US" dirty="0"/>
          </a:p>
          <a:p>
            <a:endParaRPr lang="en-US" dirty="0"/>
          </a:p>
          <a:p>
            <a:r>
              <a:rPr lang="en-US" dirty="0"/>
              <a:t>Adapted from: APA. Clinical practice guideline for the treatment of depression across three age cohorts. 2019; NICE. NG222. 2022; </a:t>
            </a:r>
            <a:r>
              <a:rPr lang="en-GB" dirty="0"/>
              <a:t>Bauer et al. World J </a:t>
            </a:r>
            <a:r>
              <a:rPr lang="en-GB" dirty="0" err="1"/>
              <a:t>Biol</a:t>
            </a:r>
            <a:r>
              <a:rPr lang="en-GB" dirty="0"/>
              <a:t> Psychiatry 2013;14(5):334–385; McIntyre et al. J Clin Psychiatry 2017;78(6):703–713; Kennedy et al. Can J Psychiatry 2016;61(9):540–560; Lam et al. Can J Psychiatry 2024;69(9):641–687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0236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