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changesInfos/changesInfo1.xml" ContentType="application/vnd.ms-powerpoint.changesinfo+xml"/>
  <Override PartName="/customXml/item2.xml" ContentType="application/xml"/>
  <Override PartName="/customXml/itemProps2.xml" ContentType="application/vnd.openxmlformats-officedocument.customXmlPropertie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16.xml" ContentType="application/vnd.openxmlformats-officedocument.presentationml.slideLayout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authors.xml" ContentType="application/vnd.ms-powerpoint.authors+xml"/>
  <Override PartName="/customXml/item3.xml" ContentType="application/xml"/>
  <Override PartName="/customXml/itemProps3.xml" ContentType="application/vnd.openxmlformats-officedocument.customXmlProperties+xml"/>
  <Override PartName="/ppt/presProps.xml" ContentType="application/vnd.openxmlformats-officedocument.presentationml.presProps+xml"/>
  <Override PartName="/customXml/item1.xml" ContentType="application/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8" r:id="rId4"/>
  </p:sldMasterIdLst>
  <p:notesMasterIdLst>
    <p:notesMasterId r:id="rId42"/>
  </p:notesMasterIdLst>
  <p:handoutMasterIdLst>
    <p:handoutMasterId r:id="rId43"/>
  </p:handoutMasterIdLst>
  <p:sldIdLst>
    <p:sldId id="403" r:id="rId6"/>
  </p:sldIdLst>
  <p:sldSz cx="12192000" cy="6858000"/>
  <p:notesSz cx="6797675" cy="9928225"/>
  <p:custDataLst>
    <p:tags r:id="rId44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6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C07A505D-5E7E-6BEB-4195-801D42364FA7}" name="Ceren Akdeniz Vogt" initials="CA" userId="S::cak@lundbeckfonden.com::6291f9b8-8487-4396-8769-615d243e0f4b" providerId="AD"/>
  <p188:author id="{6B25AD5F-CB22-17A5-FE25-D37D4DEF3E88}" name="Raymond Lam" initials="RL" userId="3270de108c079ad9" providerId="Windows Live"/>
  <p188:author id="{F286F46B-D11B-7411-908D-9B4A368D0C37}" name="Chris Edge" initials="CE" userId="S::Chris.Edge@primeglobalpeople.com::9878e1fe-fc43-4c11-846c-29f97c46eb4b" providerId="AD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15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190" clrIdx="0"/>
  <p:cmAuthor id="8" name="Murat Yildirim" initials="MY" lastIdx="48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1EFAFA"/>
    <a:srgbClr val="D9D1CC"/>
    <a:srgbClr val="FFFFFF"/>
    <a:srgbClr val="FF7C80"/>
    <a:srgbClr val="695A4F"/>
    <a:srgbClr val="E8E3E0"/>
    <a:srgbClr val="776659"/>
    <a:srgbClr val="B0A196"/>
    <a:srgbClr val="C4B9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20" autoAdjust="0"/>
    <p:restoredTop sz="86683" autoAdjust="0"/>
  </p:normalViewPr>
  <p:slideViewPr>
    <p:cSldViewPr snapToGrid="0" snapToObjects="1">
      <p:cViewPr varScale="1">
        <p:scale>
          <a:sx n="92" d="100"/>
          <a:sy n="92" d="100"/>
        </p:scale>
        <p:origin x="948" y="90"/>
      </p:cViewPr>
      <p:guideLst>
        <p:guide orient="horz" pos="1616"/>
        <p:guide pos="3840"/>
      </p:guideLst>
    </p:cSldViewPr>
  </p:slideViewPr>
  <p:outlineViewPr>
    <p:cViewPr>
      <p:scale>
        <a:sx n="33" d="100"/>
        <a:sy n="33" d="100"/>
      </p:scale>
      <p:origin x="0" y="-114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-37080"/>
    </p:cViewPr>
  </p:sorterViewPr>
  <p:notesViewPr>
    <p:cSldViewPr snapToGrid="0" snapToObjects="1">
      <p:cViewPr varScale="1">
        <p:scale>
          <a:sx n="75" d="100"/>
          <a:sy n="75" d="100"/>
        </p:scale>
        <p:origin x="3384" y="54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42" /><Relationship Type="http://schemas.openxmlformats.org/officeDocument/2006/relationships/viewProps" Target="/ppt/viewProps.xml" Id="rId47" /><Relationship Type="http://schemas.microsoft.com/office/2016/11/relationships/changesInfo" Target="/ppt/changesInfos/changesInfo1.xml" Id="rId50" /><Relationship Type="http://schemas.openxmlformats.org/officeDocument/2006/relationships/customXml" Target="/customXml/item2.xml" Id="rId2" /><Relationship Type="http://schemas.openxmlformats.org/officeDocument/2006/relationships/commentAuthors" Target="/ppt/commentAuthors.xml" Id="rId45" /><Relationship Type="http://schemas.openxmlformats.org/officeDocument/2006/relationships/tableStyles" Target="/ppt/tableStyles.xml" Id="rId49" /><Relationship Type="http://schemas.openxmlformats.org/officeDocument/2006/relationships/tags" Target="/ppt/tags/tag1.xml" Id="rId44" /><Relationship Type="http://schemas.openxmlformats.org/officeDocument/2006/relationships/slideMaster" Target="/ppt/slideMasters/slideMaster1.xml" Id="rId4" /><Relationship Type="http://schemas.openxmlformats.org/officeDocument/2006/relationships/handoutMaster" Target="/ppt/handoutMasters/handoutMaster1.xml" Id="rId43" /><Relationship Type="http://schemas.openxmlformats.org/officeDocument/2006/relationships/theme" Target="/ppt/theme/theme1.xml" Id="rId48" /><Relationship Type="http://schemas.microsoft.com/office/2018/10/relationships/authors" Target="/ppt/authors.xml" Id="rId51" /><Relationship Type="http://schemas.openxmlformats.org/officeDocument/2006/relationships/customXml" Target="/customXml/item3.xml" Id="rId3" /><Relationship Type="http://schemas.openxmlformats.org/officeDocument/2006/relationships/presProps" Target="/ppt/presProps.xml" Id="rId46" /><Relationship Type="http://schemas.openxmlformats.org/officeDocument/2006/relationships/customXml" Target="/customXml/item1.xml" Id="rId1" /><Relationship Type="http://schemas.openxmlformats.org/officeDocument/2006/relationships/slide" Target="/ppt/slides/slide2.xml" Id="rId6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el Jagger" userId="cf4acb15-657a-45e0-bad4-d602a69c1922" providerId="ADAL" clId="{9AF65E21-10D4-4E6C-A27F-EA00E1CDAD12}"/>
    <pc:docChg chg="modSld">
      <pc:chgData name="Rachel Jagger" userId="cf4acb15-657a-45e0-bad4-d602a69c1922" providerId="ADAL" clId="{9AF65E21-10D4-4E6C-A27F-EA00E1CDAD12}" dt="2025-05-28T15:30:32.370" v="3" actId="12"/>
      <pc:docMkLst>
        <pc:docMk/>
      </pc:docMkLst>
      <pc:sldChg chg="modNotes">
        <pc:chgData name="Rachel Jagger" userId="cf4acb15-657a-45e0-bad4-d602a69c1922" providerId="ADAL" clId="{9AF65E21-10D4-4E6C-A27F-EA00E1CDAD12}" dt="2025-05-28T15:30:32.370" v="3" actId="12"/>
        <pc:sldMkLst>
          <pc:docMk/>
          <pc:sldMk cId="262899235" sldId="349"/>
        </pc:sldMkLst>
      </pc:sldChg>
    </pc:docChg>
  </pc:docChgLst>
</pc:chgInfo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1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8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1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1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04-06-2025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8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1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Id2" /><Relationship Type="http://schemas.openxmlformats.org/officeDocument/2006/relationships/notesMaster" Target="/ppt/notesMasters/notesMaster1.xml" Id="rId1" 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spcBef>
                <a:spcPts val="360"/>
              </a:spcBef>
            </a:pPr>
            <a:r>
              <a:rPr lang="en-GB" dirty="0"/>
              <a:t>The optimal outcome for a patient with major depressive disorder (MDD) is a full recovery from the major depressive episode and to never become depressed again.</a:t>
            </a:r>
            <a:r>
              <a:rPr lang="en-GB" baseline="30000" dirty="0"/>
              <a:t>5</a:t>
            </a:r>
            <a:r>
              <a:rPr lang="en-GB" dirty="0"/>
              <a:t> Treatment of MDD is divided into three phases, corresponding to different stages of the illness.</a:t>
            </a:r>
            <a:r>
              <a:rPr lang="en-GB" baseline="30000" dirty="0"/>
              <a:t>6</a:t>
            </a:r>
            <a:r>
              <a:rPr lang="en-GB" dirty="0"/>
              <a:t> Each of these phases has a different treatment goal.</a:t>
            </a:r>
            <a:r>
              <a:rPr lang="en-GB" baseline="30000" dirty="0"/>
              <a:t>6</a:t>
            </a:r>
          </a:p>
          <a:p>
            <a:pPr>
              <a:spcBef>
                <a:spcPts val="360"/>
              </a:spcBef>
            </a:pPr>
            <a:endParaRPr lang="en-GB" dirty="0"/>
          </a:p>
          <a:p>
            <a:pPr>
              <a:spcBef>
                <a:spcPts val="360"/>
              </a:spcBef>
            </a:pPr>
            <a:r>
              <a:rPr lang="en-GB" b="1" dirty="0"/>
              <a:t>Acute treatment phase</a:t>
            </a:r>
          </a:p>
          <a:p>
            <a:pPr lvl="0">
              <a:spcBef>
                <a:spcPts val="360"/>
              </a:spcBef>
            </a:pPr>
            <a:r>
              <a:rPr lang="en-GB" dirty="0"/>
              <a:t>‘Acute phase treatment’ of MDD occurs during a major depressive episode; it runs from the initiation of treatment until remission is achieved.</a:t>
            </a:r>
            <a:r>
              <a:rPr lang="en-GB" baseline="30000" dirty="0"/>
              <a:t>1,3</a:t>
            </a:r>
            <a:r>
              <a:rPr lang="en-GB" dirty="0"/>
              <a:t> The goals of acute phase treatment are to achieve remission (removal of symptoms, such that the criteria for a major depressive episode are no longer met), and an improvement in functioning and quality of life.</a:t>
            </a:r>
            <a:r>
              <a:rPr lang="en-GB" baseline="30000" dirty="0"/>
              <a:t>2,3</a:t>
            </a:r>
            <a:r>
              <a:rPr lang="en-GB" dirty="0"/>
              <a:t> Remission is a clinically-meaningful endpoint: patients who achieve remission are less likely to relapse than those who do not achieve remission.</a:t>
            </a:r>
            <a:r>
              <a:rPr lang="en-GB" baseline="30000" dirty="0"/>
              <a:t>7,8</a:t>
            </a:r>
            <a:r>
              <a:rPr lang="en-GB" dirty="0"/>
              <a:t> Response, i.e., a 50% improvement from baseline in a depression rating scale score, is an intermediate treatment goal; it is used to evaluate whether or not a treatment is benefiting the patient.</a:t>
            </a:r>
            <a:r>
              <a:rPr lang="en-GB" baseline="30000" dirty="0"/>
              <a:t>3</a:t>
            </a:r>
          </a:p>
          <a:p>
            <a:pPr>
              <a:spcBef>
                <a:spcPts val="360"/>
              </a:spcBef>
            </a:pPr>
            <a:endParaRPr lang="en-GB" dirty="0"/>
          </a:p>
          <a:p>
            <a:pPr>
              <a:spcBef>
                <a:spcPts val="360"/>
              </a:spcBef>
            </a:pPr>
            <a:r>
              <a:rPr lang="en-GB" b="1" dirty="0"/>
              <a:t>Continuation treatment phase</a:t>
            </a:r>
          </a:p>
          <a:p>
            <a:pPr lvl="0">
              <a:spcBef>
                <a:spcPts val="360"/>
              </a:spcBef>
            </a:pPr>
            <a:r>
              <a:rPr lang="en-GB" dirty="0"/>
              <a:t>‘Continuation phase treatment’ of MDD follows on from acute phase treatment, i.e., it starts when remission is achieved.</a:t>
            </a:r>
            <a:r>
              <a:rPr lang="en-GB" baseline="30000" dirty="0"/>
              <a:t>1,3</a:t>
            </a:r>
            <a:r>
              <a:rPr lang="en-GB" dirty="0"/>
              <a:t> The goals of continuation phase treatment are to prevent a relapse (a return of symptoms sufficient to meet the criteria for a major depressive episode) in the vulnerable period immediately following remission, to eliminate any unresolved symptoms, and to restore the patient’s level of psychosocial and occupational functioning – at least to levels seen prior to the current episode and, if possible, to levels seen prior to the onset of MDD.</a:t>
            </a:r>
            <a:r>
              <a:rPr lang="en-GB" baseline="30000" dirty="0"/>
              <a:t>2,3</a:t>
            </a:r>
            <a:r>
              <a:rPr lang="en-GB" dirty="0"/>
              <a:t> Continuation phase treatment continues until recovery is achieved (the end of a major depressive episode).</a:t>
            </a:r>
            <a:r>
              <a:rPr lang="en-GB" baseline="30000" dirty="0"/>
              <a:t>3</a:t>
            </a:r>
            <a:r>
              <a:rPr lang="en-GB" dirty="0"/>
              <a:t> The moment of recovery is difficult to identify in clinical practice.</a:t>
            </a:r>
            <a:r>
              <a:rPr lang="en-GB" baseline="30000" dirty="0"/>
              <a:t>3</a:t>
            </a:r>
          </a:p>
          <a:p>
            <a:pPr>
              <a:spcBef>
                <a:spcPts val="360"/>
              </a:spcBef>
            </a:pPr>
            <a:endParaRPr lang="en-GB" dirty="0"/>
          </a:p>
          <a:p>
            <a:pPr>
              <a:spcBef>
                <a:spcPts val="360"/>
              </a:spcBef>
            </a:pPr>
            <a:r>
              <a:rPr lang="en-GB" b="1" dirty="0"/>
              <a:t>Maintenance treatment phase</a:t>
            </a:r>
          </a:p>
          <a:p>
            <a:pPr lvl="0">
              <a:spcBef>
                <a:spcPts val="360"/>
              </a:spcBef>
            </a:pPr>
            <a:r>
              <a:rPr lang="en-GB" dirty="0"/>
              <a:t>‘Maintenance phase treatment’ of MDD follows on from continuation phase treatment, provided the patient did not experience a relapse.</a:t>
            </a:r>
            <a:r>
              <a:rPr lang="en-GB" baseline="30000" dirty="0"/>
              <a:t>1,3</a:t>
            </a:r>
            <a:r>
              <a:rPr lang="en-GB" dirty="0"/>
              <a:t> The goals of maintenance phase treatment are to prevent a new episode of depression (recurrence), to prevent suicide, and to enable full and lasting functional recovery.</a:t>
            </a:r>
            <a:r>
              <a:rPr lang="en-GB" baseline="30000" dirty="0"/>
              <a:t>3</a:t>
            </a:r>
            <a:r>
              <a:rPr lang="en-GB" dirty="0"/>
              <a:t> Typically, maintenance treatment is indicated in patients with chronic/recurrent MDD (i.e., those susceptible to recurrence).</a:t>
            </a:r>
            <a:r>
              <a:rPr lang="en-GB" baseline="30000" dirty="0"/>
              <a:t>2</a:t>
            </a:r>
          </a:p>
          <a:p>
            <a:pPr>
              <a:spcBef>
                <a:spcPts val="360"/>
              </a:spcBef>
            </a:pPr>
            <a:endParaRPr lang="en-GB" dirty="0"/>
          </a:p>
          <a:p>
            <a:pPr>
              <a:spcBef>
                <a:spcPts val="360"/>
              </a:spcBef>
            </a:pPr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Kupfer DJ. Long-term treatment of depression. J Clin Psychiatry 1991; 52 (</a:t>
            </a:r>
            <a:r>
              <a:rPr lang="en-GB" dirty="0" err="1"/>
              <a:t>Suppl</a:t>
            </a:r>
            <a:r>
              <a:rPr lang="en-GB" dirty="0"/>
              <a:t> 5): 28–34.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American Psychiatric Association. Practice Guideline for the Treatment of Patients with Major Depressive Disorder. 3</a:t>
            </a:r>
            <a:r>
              <a:rPr lang="en-GB" baseline="30000" dirty="0"/>
              <a:t>rd</a:t>
            </a:r>
            <a:r>
              <a:rPr lang="en-GB" dirty="0"/>
              <a:t> Edition. © American Psychiatric Association, 2010. http://psychiatryonline.org/guidelines.aspx. Accessed April 2025.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Bauer M, Pfennig A, Severus E, et al.; World Federation of Societies of Biological Psychiatry (WFSBP) Task Force on Unipolar Depressive Disorders. WFSBP guidelines for biological treatment of unipolar depressive disorders, part 1: update 2013 on the acute and continuation treatment of unipolar depressive disorders. World J </a:t>
            </a:r>
            <a:r>
              <a:rPr lang="en-GB" dirty="0" err="1"/>
              <a:t>Biol</a:t>
            </a:r>
            <a:r>
              <a:rPr lang="en-GB" dirty="0"/>
              <a:t> Psychiatry 2013; 14 (5): 334–385.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Lam RW, McIntosh D, Wang J, et al. </a:t>
            </a:r>
            <a:r>
              <a:rPr lang="en-GB" dirty="0">
                <a:solidFill>
                  <a:srgbClr val="212121"/>
                </a:solidFill>
              </a:rPr>
              <a:t>Canadian Network for Mood and Anxiety Treatments (CANMAT) 2016 Clinical Guidelines for the Management of Adults with Major Depressive Disorder: Section 1. Disease Burden and Principles of Care. Can J Psychiatry 2016; 61 (9): 510–523.</a:t>
            </a:r>
          </a:p>
          <a:p>
            <a:pPr marL="228600" indent="-228600">
              <a:spcBef>
                <a:spcPts val="360"/>
              </a:spcBef>
              <a:buFont typeface="+mj-lt"/>
              <a:buAutoNum type="arabicPeriod"/>
            </a:pPr>
            <a:r>
              <a:rPr lang="en-GB" dirty="0"/>
              <a:t>Nierenberg AA, DeCecco LM. Definitions of antidepressant treatment response, remission, nonresponse, partial response, and other relevant outcomes: a focus on treatment-resistant depression. J Clin Psychiatry 2001; 62 (</a:t>
            </a:r>
            <a:r>
              <a:rPr lang="en-GB" dirty="0" err="1"/>
              <a:t>Suppl</a:t>
            </a:r>
            <a:r>
              <a:rPr lang="en-GB" dirty="0"/>
              <a:t> 16): 5–9.</a:t>
            </a:r>
          </a:p>
          <a:p>
            <a:pPr marL="228600" indent="-228600">
              <a:spcBef>
                <a:spcPts val="360"/>
              </a:spcBef>
              <a:buFont typeface="+mj-lt"/>
              <a:buAutoNum type="arabicPeriod"/>
            </a:pPr>
            <a:r>
              <a:rPr lang="en-GB" dirty="0"/>
              <a:t>Sadock BJ, Sadock VA, Ruiz P (eds). Kaplan &amp; Sadock’s Comprehensive Textbook of Psychiatry. 9</a:t>
            </a:r>
            <a:r>
              <a:rPr lang="en-GB" baseline="30000" dirty="0"/>
              <a:t>th</a:t>
            </a:r>
            <a:r>
              <a:rPr lang="en-GB" dirty="0"/>
              <a:t> Edition. Vol 1–2. © Lippincott Williams &amp; Wilkins, 2009.</a:t>
            </a:r>
          </a:p>
          <a:p>
            <a:pPr marL="228600" indent="-228600">
              <a:spcBef>
                <a:spcPts val="360"/>
              </a:spcBef>
              <a:buFont typeface="+mj-lt"/>
              <a:buAutoNum type="arabicPeriod"/>
            </a:pPr>
            <a:r>
              <a:rPr lang="en-GB" dirty="0"/>
              <a:t>Nelson JC, </a:t>
            </a:r>
            <a:r>
              <a:rPr lang="en-GB" dirty="0" err="1"/>
              <a:t>Pikalov</a:t>
            </a:r>
            <a:r>
              <a:rPr lang="en-GB" dirty="0"/>
              <a:t> A, Berman RM. Augmentation treatment in major depressive disorder: focus on aripiprazole. </a:t>
            </a:r>
            <a:r>
              <a:rPr lang="en-GB" dirty="0" err="1"/>
              <a:t>Neuropsychiatr</a:t>
            </a:r>
            <a:r>
              <a:rPr lang="en-GB" dirty="0"/>
              <a:t> Dis Treat 2008; 4 (5): 937–948.</a:t>
            </a:r>
          </a:p>
          <a:p>
            <a:pPr marL="228600" indent="-228600">
              <a:spcBef>
                <a:spcPts val="360"/>
              </a:spcBef>
              <a:buFont typeface="+mj-lt"/>
              <a:buAutoNum type="arabicPeriod"/>
            </a:pPr>
            <a:r>
              <a:rPr lang="en-GB" dirty="0"/>
              <a:t>Rush AJ, Trivedi MH, Wisniewski SR, et al. Acute and longer-term outcomes in depressed outpatients requiring one or several treatment steps: a STAR*D report. Am J Psychiatry 2006; 163 (11): 1905–1917.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10" name="Slide Image Placeholder 9">
            <a:extLst>
              <a:ext uri="{FF2B5EF4-FFF2-40B4-BE49-F238E27FC236}">
                <a16:creationId xmlns:a16="http://schemas.microsoft.com/office/drawing/2014/main" id="{5388E1E0-5E04-4855-36A3-1D47F6EB8C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2850286546"/>
      </p:ext>
    </p:extLst>
  </p:cSld>
  <p:clrMapOvr>
    <a:masterClrMapping/>
  </p:clrMapOvr>
</p:notes>
</file>

<file path=ppt/slideLayouts/_rels/slideLayout1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264421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slideLayout" Target="/ppt/slideLayouts/slideLayout16.xml" Id="rId16" /><Relationship Type="http://schemas.openxmlformats.org/officeDocument/2006/relationships/theme" Target="/ppt/theme/theme1.xml" Id="rId37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25864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2.xml.rels>&#65279;<?xml version="1.0" encoding="utf-8"?><Relationships xmlns="http://schemas.openxmlformats.org/package/2006/relationships"><Relationship Type="http://schemas.openxmlformats.org/officeDocument/2006/relationships/notesSlide" Target="/ppt/notesSlides/notesSlide2.xml" Id="rId2" /><Relationship Type="http://schemas.openxmlformats.org/officeDocument/2006/relationships/slideLayout" Target="/ppt/slideLayouts/slideLayout16.xml" Id="rId1" /></Relationships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Right Arrow 2">
            <a:extLst>
              <a:ext uri="{FF2B5EF4-FFF2-40B4-BE49-F238E27FC236}">
                <a16:creationId xmlns:a16="http://schemas.microsoft.com/office/drawing/2014/main" id="{0CE8204E-BA65-4674-845F-0A7B9BD52917}"/>
              </a:ext>
            </a:extLst>
          </p:cNvPr>
          <p:cNvSpPr/>
          <p:nvPr/>
        </p:nvSpPr>
        <p:spPr>
          <a:xfrm rot="20461259">
            <a:off x="5534589" y="2219878"/>
            <a:ext cx="3262897" cy="546023"/>
          </a:xfrm>
          <a:prstGeom prst="rightArrow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9140">
              <a:defRPr/>
            </a:pPr>
            <a:endParaRPr lang="en-GB" sz="1300" kern="0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51" name="Right Arrow 69">
            <a:extLst>
              <a:ext uri="{FF2B5EF4-FFF2-40B4-BE49-F238E27FC236}">
                <a16:creationId xmlns:a16="http://schemas.microsoft.com/office/drawing/2014/main" id="{FE3090D6-FC4D-46EB-820A-C31A1958C68E}"/>
              </a:ext>
            </a:extLst>
          </p:cNvPr>
          <p:cNvSpPr/>
          <p:nvPr/>
        </p:nvSpPr>
        <p:spPr>
          <a:xfrm>
            <a:off x="7802026" y="3920465"/>
            <a:ext cx="934981" cy="489513"/>
          </a:xfrm>
          <a:prstGeom prst="rightArrow">
            <a:avLst/>
          </a:prstGeom>
          <a:solidFill>
            <a:schemeClr val="accent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9140">
              <a:defRPr/>
            </a:pPr>
            <a:endParaRPr lang="en-GB" sz="1300" kern="0" dirty="0">
              <a:solidFill>
                <a:prstClr val="white"/>
              </a:solidFill>
              <a:latin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27E181C-603F-C1A8-F442-FEF491952811}"/>
              </a:ext>
            </a:extLst>
          </p:cNvPr>
          <p:cNvGrpSpPr/>
          <p:nvPr/>
        </p:nvGrpSpPr>
        <p:grpSpPr>
          <a:xfrm>
            <a:off x="5131704" y="2924391"/>
            <a:ext cx="2678004" cy="1450391"/>
            <a:chOff x="5131704" y="2924391"/>
            <a:chExt cx="2678004" cy="1450391"/>
          </a:xfrm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BE80EBB7-CFD2-479D-A401-F246FECC843F}"/>
                </a:ext>
              </a:extLst>
            </p:cNvPr>
            <p:cNvSpPr/>
            <p:nvPr/>
          </p:nvSpPr>
          <p:spPr>
            <a:xfrm>
              <a:off x="5131704" y="2924391"/>
              <a:ext cx="2678004" cy="1450391"/>
            </a:xfrm>
            <a:prstGeom prst="rect">
              <a:avLst/>
            </a:prstGeom>
            <a:gradFill flip="none" rotWithShape="1">
              <a:gsLst>
                <a:gs pos="0">
                  <a:schemeClr val="accent5"/>
                </a:gs>
                <a:gs pos="100000">
                  <a:schemeClr val="accent3"/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40">
                <a:defRPr/>
              </a:pPr>
              <a:endParaRPr lang="en-GB" sz="1300" kern="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01D35A3-F94C-BDA6-4FE4-323014060CC0}"/>
                </a:ext>
              </a:extLst>
            </p:cNvPr>
            <p:cNvSpPr/>
            <p:nvPr/>
          </p:nvSpPr>
          <p:spPr>
            <a:xfrm>
              <a:off x="5131704" y="2924391"/>
              <a:ext cx="2678000" cy="1450391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80000">
                  <a:srgbClr val="FFFFFF"/>
                </a:gs>
                <a:gs pos="100000">
                  <a:schemeClr val="bg1"/>
                </a:gs>
              </a:gsLst>
              <a:lin ang="162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40">
                <a:defRPr/>
              </a:pPr>
              <a:endParaRPr lang="en-GB" sz="1300" kern="0" dirty="0">
                <a:solidFill>
                  <a:prstClr val="white"/>
                </a:solidFill>
                <a:latin typeface="Arial"/>
              </a:endParaRPr>
            </a:p>
          </p:txBody>
        </p:sp>
      </p:grpSp>
      <p:sp>
        <p:nvSpPr>
          <p:cNvPr id="105" name="Rectangle 104">
            <a:extLst>
              <a:ext uri="{FF2B5EF4-FFF2-40B4-BE49-F238E27FC236}">
                <a16:creationId xmlns:a16="http://schemas.microsoft.com/office/drawing/2014/main" id="{F4F4ABCF-5888-4A95-B2E3-2E3866662507}"/>
              </a:ext>
            </a:extLst>
          </p:cNvPr>
          <p:cNvSpPr/>
          <p:nvPr/>
        </p:nvSpPr>
        <p:spPr>
          <a:xfrm>
            <a:off x="2110643" y="4849366"/>
            <a:ext cx="4677482" cy="9079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wrap="square" rtlCol="0" anchor="t">
            <a:spAutoFit/>
          </a:bodyPr>
          <a:lstStyle/>
          <a:p>
            <a:pPr algn="ctr" defTabSz="1219140">
              <a:spcBef>
                <a:spcPts val="120"/>
              </a:spcBef>
              <a:spcAft>
                <a:spcPts val="120"/>
              </a:spcAft>
              <a:defRPr/>
            </a:pPr>
            <a:r>
              <a:rPr lang="en-GB" sz="1200" b="1" kern="0" dirty="0">
                <a:cs typeface="Arial" panose="020B0604020202020204" pitchFamily="34" charset="0"/>
              </a:rPr>
              <a:t>Acute phase</a:t>
            </a:r>
            <a:r>
              <a:rPr lang="en-GB" sz="1200" kern="0" baseline="30000" dirty="0">
                <a:cs typeface="Arial" panose="020B0604020202020204" pitchFamily="34" charset="0"/>
              </a:rPr>
              <a:t>2-4</a:t>
            </a:r>
            <a:endParaRPr lang="en-GB" sz="1200" b="1" kern="0" dirty="0">
              <a:cs typeface="Arial" panose="020B0604020202020204" pitchFamily="34" charset="0"/>
            </a:endParaRPr>
          </a:p>
          <a:p>
            <a:pPr marL="228589" indent="-228589" defTabSz="1219140">
              <a:spcBef>
                <a:spcPts val="120"/>
              </a:spcBef>
              <a:spcAft>
                <a:spcPts val="120"/>
              </a:spcAft>
              <a:buFont typeface="Arial" panose="020B0604020202020204" pitchFamily="34" charset="0"/>
              <a:buChar char="•"/>
              <a:defRPr/>
            </a:pPr>
            <a:r>
              <a:rPr lang="en-GB" sz="1200" kern="0" dirty="0">
                <a:cs typeface="Arial" panose="020B0604020202020204" pitchFamily="34" charset="0"/>
              </a:rPr>
              <a:t>Ensure safety and prevent suicide</a:t>
            </a:r>
          </a:p>
          <a:p>
            <a:pPr marL="228589" indent="-228589" defTabSz="1219140">
              <a:spcBef>
                <a:spcPts val="120"/>
              </a:spcBef>
              <a:spcAft>
                <a:spcPts val="120"/>
              </a:spcAft>
              <a:buFont typeface="Arial" panose="020B0604020202020204" pitchFamily="34" charset="0"/>
              <a:buChar char="•"/>
              <a:defRPr/>
            </a:pPr>
            <a:r>
              <a:rPr lang="en-GB" sz="1200" kern="0" dirty="0">
                <a:cs typeface="Arial" panose="020B0604020202020204" pitchFamily="34" charset="0"/>
              </a:rPr>
              <a:t>Target symptom remission (absence of depressive symptoms)</a:t>
            </a:r>
          </a:p>
          <a:p>
            <a:pPr marL="228589" indent="-228589" defTabSz="1219140">
              <a:spcBef>
                <a:spcPts val="120"/>
              </a:spcBef>
              <a:spcAft>
                <a:spcPts val="120"/>
              </a:spcAft>
              <a:buFont typeface="Arial" panose="020B0604020202020204" pitchFamily="34" charset="0"/>
              <a:buChar char="•"/>
              <a:defRPr/>
            </a:pPr>
            <a:r>
              <a:rPr lang="en-GB" sz="1200" kern="0" dirty="0">
                <a:cs typeface="Arial" panose="020B0604020202020204" pitchFamily="34" charset="0"/>
              </a:rPr>
              <a:t>Improve functioning and quality of life</a:t>
            </a:r>
            <a:endParaRPr lang="en-GB" sz="1200" kern="0" baseline="30000" dirty="0"/>
          </a:p>
        </p:txBody>
      </p:sp>
      <p:sp>
        <p:nvSpPr>
          <p:cNvPr id="100" name="Text Placeholder 6">
            <a:extLst>
              <a:ext uri="{FF2B5EF4-FFF2-40B4-BE49-F238E27FC236}">
                <a16:creationId xmlns:a16="http://schemas.microsoft.com/office/drawing/2014/main" id="{DB377FB3-EFBE-4687-9269-04E2BDD13AC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/>
          <a:lstStyle/>
          <a:p>
            <a:r>
              <a:rPr lang="en-GB" dirty="0"/>
              <a:t>Major depressive disorder (MDD) – Treatment principles</a:t>
            </a:r>
            <a:endParaRPr lang="da-DK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6EDA1-E6AA-49EC-AF3F-8A16654D6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814388"/>
            <a:ext cx="9213850" cy="331787"/>
          </a:xfrm>
        </p:spPr>
        <p:txBody>
          <a:bodyPr/>
          <a:lstStyle/>
          <a:p>
            <a:r>
              <a:rPr lang="en-GB" dirty="0"/>
              <a:t>The course of MDD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E3493C-031E-498E-8201-A757F3AFE6E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/>
          <a:lstStyle/>
          <a:p>
            <a:r>
              <a:rPr lang="da-DK" dirty="0"/>
              <a:t>MDD=major depressive disorder</a:t>
            </a:r>
          </a:p>
          <a:p>
            <a:endParaRPr lang="da-DK" dirty="0"/>
          </a:p>
          <a:p>
            <a:r>
              <a:rPr lang="da-DK" dirty="0"/>
              <a:t>1. Kupfer.</a:t>
            </a:r>
            <a:r>
              <a:rPr lang="en-GB" dirty="0"/>
              <a:t> J Clin Psychiatry 1991;52(</a:t>
            </a:r>
            <a:r>
              <a:rPr lang="en-GB" dirty="0" err="1"/>
              <a:t>Suppl</a:t>
            </a:r>
            <a:r>
              <a:rPr lang="en-GB" dirty="0"/>
              <a:t> 5):28–34</a:t>
            </a:r>
            <a:r>
              <a:rPr lang="da-DK" dirty="0"/>
              <a:t>; 2. APA. </a:t>
            </a:r>
            <a:r>
              <a:rPr lang="en-GB" dirty="0"/>
              <a:t>Practice Guideline for the Treatment of Patients with Major Depressive Disorder. 3</a:t>
            </a:r>
            <a:r>
              <a:rPr lang="en-GB" baseline="30000" dirty="0"/>
              <a:t>rd</a:t>
            </a:r>
            <a:r>
              <a:rPr lang="en-GB" dirty="0"/>
              <a:t> edition, 2010</a:t>
            </a:r>
            <a:r>
              <a:rPr lang="da-DK" dirty="0"/>
              <a:t>; </a:t>
            </a:r>
            <a:br>
              <a:rPr lang="da-DK" dirty="0"/>
            </a:br>
            <a:r>
              <a:rPr lang="da-DK" dirty="0"/>
              <a:t>3. Bauer et al. </a:t>
            </a:r>
            <a:r>
              <a:rPr lang="en-GB" dirty="0"/>
              <a:t>World J </a:t>
            </a:r>
            <a:r>
              <a:rPr lang="en-GB" dirty="0" err="1"/>
              <a:t>Biol</a:t>
            </a:r>
            <a:r>
              <a:rPr lang="en-GB" dirty="0"/>
              <a:t> Psychiatry 2013;14(5):334–385; 4. Lam et al. </a:t>
            </a:r>
            <a:r>
              <a:rPr lang="pl-PL" dirty="0"/>
              <a:t>Can J Psychiatry 2016;61(9):510</a:t>
            </a:r>
            <a:r>
              <a:rPr lang="en-GB" dirty="0"/>
              <a:t>–5</a:t>
            </a:r>
            <a:r>
              <a:rPr lang="pl-PL" dirty="0"/>
              <a:t>23</a:t>
            </a:r>
            <a:r>
              <a:rPr lang="en-GB" dirty="0"/>
              <a:t> </a:t>
            </a:r>
            <a:endParaRPr lang="da-DK" dirty="0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CEF534BF-3977-4F7D-8D9D-A0BE8AA5E359}"/>
              </a:ext>
            </a:extLst>
          </p:cNvPr>
          <p:cNvSpPr/>
          <p:nvPr/>
        </p:nvSpPr>
        <p:spPr>
          <a:xfrm>
            <a:off x="8737008" y="1748745"/>
            <a:ext cx="2932642" cy="11948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wrap="square" rtlCol="0" anchor="t">
            <a:spAutoFit/>
          </a:bodyPr>
          <a:lstStyle/>
          <a:p>
            <a:pPr algn="ctr" defTabSz="1219140">
              <a:spcBef>
                <a:spcPts val="120"/>
              </a:spcBef>
              <a:spcAft>
                <a:spcPts val="120"/>
              </a:spcAft>
              <a:defRPr/>
            </a:pPr>
            <a:r>
              <a:rPr lang="en-GB" sz="1333" b="1" kern="0" dirty="0">
                <a:cs typeface="Arial" panose="020B0604020202020204" pitchFamily="34" charset="0"/>
              </a:rPr>
              <a:t>Continuation phase</a:t>
            </a:r>
            <a:r>
              <a:rPr lang="en-GB" sz="1333" kern="0" baseline="30000" dirty="0">
                <a:cs typeface="Arial" panose="020B0604020202020204" pitchFamily="34" charset="0"/>
              </a:rPr>
              <a:t>2-4</a:t>
            </a:r>
            <a:endParaRPr lang="en-GB" sz="1333" b="1" kern="0" dirty="0">
              <a:cs typeface="Arial" panose="020B0604020202020204" pitchFamily="34" charset="0"/>
            </a:endParaRPr>
          </a:p>
          <a:p>
            <a:pPr marL="228589" indent="-228589" defTabSz="1219140">
              <a:spcBef>
                <a:spcPts val="120"/>
              </a:spcBef>
              <a:spcAft>
                <a:spcPts val="120"/>
              </a:spcAft>
              <a:buFont typeface="Arial" panose="020B0604020202020204" pitchFamily="34" charset="0"/>
              <a:buChar char="•"/>
              <a:defRPr/>
            </a:pPr>
            <a:r>
              <a:rPr lang="en-GB" sz="1333" kern="0" dirty="0">
                <a:cs typeface="Arial" panose="020B0604020202020204" pitchFamily="34" charset="0"/>
              </a:rPr>
              <a:t>Prevent relapse</a:t>
            </a:r>
          </a:p>
          <a:p>
            <a:pPr marL="228589" indent="-228589" defTabSz="1219140">
              <a:spcBef>
                <a:spcPts val="120"/>
              </a:spcBef>
              <a:spcAft>
                <a:spcPts val="120"/>
              </a:spcAft>
              <a:buFont typeface="Arial" panose="020B0604020202020204" pitchFamily="34" charset="0"/>
              <a:buChar char="•"/>
              <a:defRPr/>
            </a:pPr>
            <a:r>
              <a:rPr lang="en-GB" sz="1333" kern="0" dirty="0">
                <a:cs typeface="Arial" panose="020B0604020202020204" pitchFamily="34" charset="0"/>
              </a:rPr>
              <a:t>Resolve any residual symptoms</a:t>
            </a:r>
          </a:p>
          <a:p>
            <a:pPr marL="228589" indent="-228589" defTabSz="1219140">
              <a:spcBef>
                <a:spcPts val="120"/>
              </a:spcBef>
              <a:spcAft>
                <a:spcPts val="120"/>
              </a:spcAft>
              <a:buFont typeface="Arial" panose="020B0604020202020204" pitchFamily="34" charset="0"/>
              <a:buChar char="•"/>
              <a:defRPr/>
            </a:pPr>
            <a:r>
              <a:rPr lang="en-GB" sz="1333" kern="0" dirty="0">
                <a:cs typeface="Arial" panose="020B0604020202020204" pitchFamily="34" charset="0"/>
              </a:rPr>
              <a:t>Restore psychosocial functioning, optimally to premorbid levels</a:t>
            </a:r>
            <a:endParaRPr lang="en-GB" sz="1333" kern="0" baseline="30000" dirty="0">
              <a:cs typeface="Arial" panose="020B0604020202020204" pitchFamily="34" charset="0"/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FFCF94D4-FF30-4C55-8159-5BD444CE2160}"/>
              </a:ext>
            </a:extLst>
          </p:cNvPr>
          <p:cNvSpPr/>
          <p:nvPr/>
        </p:nvSpPr>
        <p:spPr>
          <a:xfrm>
            <a:off x="8737008" y="3414047"/>
            <a:ext cx="2932642" cy="9897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wrap="square" rtlCol="0" anchor="t">
            <a:spAutoFit/>
          </a:bodyPr>
          <a:lstStyle/>
          <a:p>
            <a:pPr algn="ctr" defTabSz="1219140">
              <a:spcBef>
                <a:spcPts val="120"/>
              </a:spcBef>
              <a:spcAft>
                <a:spcPts val="120"/>
              </a:spcAft>
              <a:defRPr/>
            </a:pPr>
            <a:r>
              <a:rPr lang="en-GB" sz="1333" b="1" kern="0" dirty="0">
                <a:cs typeface="Arial" panose="020B0604020202020204" pitchFamily="34" charset="0"/>
              </a:rPr>
              <a:t>Maintenance phase</a:t>
            </a:r>
            <a:r>
              <a:rPr lang="en-GB" sz="1333" kern="0" baseline="30000" dirty="0">
                <a:cs typeface="Arial" panose="020B0604020202020204" pitchFamily="34" charset="0"/>
              </a:rPr>
              <a:t>3</a:t>
            </a:r>
            <a:endParaRPr lang="en-GB" sz="1333" b="1" kern="0" dirty="0">
              <a:cs typeface="Arial" panose="020B0604020202020204" pitchFamily="34" charset="0"/>
            </a:endParaRPr>
          </a:p>
          <a:p>
            <a:pPr marL="228589" indent="-228589" defTabSz="1219140">
              <a:spcBef>
                <a:spcPts val="120"/>
              </a:spcBef>
              <a:spcAft>
                <a:spcPts val="120"/>
              </a:spcAft>
              <a:buFont typeface="Arial" panose="020B0604020202020204" pitchFamily="34" charset="0"/>
              <a:buChar char="•"/>
              <a:defRPr/>
            </a:pPr>
            <a:r>
              <a:rPr lang="en-GB" sz="1333" kern="0" dirty="0">
                <a:cs typeface="Arial" panose="020B0604020202020204" pitchFamily="34" charset="0"/>
              </a:rPr>
              <a:t>Prevent recurrence</a:t>
            </a:r>
          </a:p>
          <a:p>
            <a:pPr marL="228589" indent="-228589" defTabSz="1219140">
              <a:spcBef>
                <a:spcPts val="120"/>
              </a:spcBef>
              <a:spcAft>
                <a:spcPts val="120"/>
              </a:spcAft>
              <a:buFont typeface="Arial" panose="020B0604020202020204" pitchFamily="34" charset="0"/>
              <a:buChar char="•"/>
              <a:defRPr/>
            </a:pPr>
            <a:r>
              <a:rPr lang="en-GB" sz="1333" kern="0" dirty="0">
                <a:cs typeface="Arial" panose="020B0604020202020204" pitchFamily="34" charset="0"/>
              </a:rPr>
              <a:t>Improve resilience</a:t>
            </a:r>
          </a:p>
          <a:p>
            <a:pPr marL="228589" indent="-228589" defTabSz="1219140">
              <a:spcBef>
                <a:spcPts val="120"/>
              </a:spcBef>
              <a:spcAft>
                <a:spcPts val="120"/>
              </a:spcAft>
              <a:buFont typeface="Arial" panose="020B0604020202020204" pitchFamily="34" charset="0"/>
              <a:buChar char="•"/>
              <a:defRPr/>
            </a:pPr>
            <a:r>
              <a:rPr lang="en-GB" sz="1333" kern="0" dirty="0">
                <a:cs typeface="Arial" panose="020B0604020202020204" pitchFamily="34" charset="0"/>
              </a:rPr>
              <a:t>Optimize quality of life</a:t>
            </a:r>
          </a:p>
        </p:txBody>
      </p:sp>
      <p:sp>
        <p:nvSpPr>
          <p:cNvPr id="104" name="Right Arrow 73">
            <a:extLst>
              <a:ext uri="{FF2B5EF4-FFF2-40B4-BE49-F238E27FC236}">
                <a16:creationId xmlns:a16="http://schemas.microsoft.com/office/drawing/2014/main" id="{94271B09-0969-423E-AC29-C0EB96067028}"/>
              </a:ext>
            </a:extLst>
          </p:cNvPr>
          <p:cNvSpPr/>
          <p:nvPr/>
        </p:nvSpPr>
        <p:spPr>
          <a:xfrm rot="5400000">
            <a:off x="4150211" y="4228542"/>
            <a:ext cx="598347" cy="528709"/>
          </a:xfrm>
          <a:prstGeom prst="rightArrow">
            <a:avLst>
              <a:gd name="adj1" fmla="val 50000"/>
              <a:gd name="adj2" fmla="val 45869"/>
            </a:avLst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9140">
              <a:defRPr/>
            </a:pPr>
            <a:endParaRPr lang="en-GB" sz="1300" kern="0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22F9AB2E-E9D2-4C2C-B69F-0DC9C4D33613}"/>
              </a:ext>
            </a:extLst>
          </p:cNvPr>
          <p:cNvSpPr/>
          <p:nvPr/>
        </p:nvSpPr>
        <p:spPr>
          <a:xfrm>
            <a:off x="3752405" y="2924391"/>
            <a:ext cx="1379300" cy="1450391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50000">
                <a:schemeClr val="accent2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9140"/>
            <a:endParaRPr lang="en-GB" sz="1300" kern="0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893532E2-AF6C-49E9-A0F9-DAC57865FF11}"/>
              </a:ext>
            </a:extLst>
          </p:cNvPr>
          <p:cNvSpPr txBox="1"/>
          <p:nvPr/>
        </p:nvSpPr>
        <p:spPr>
          <a:xfrm rot="16200000">
            <a:off x="325481" y="2926019"/>
            <a:ext cx="833883" cy="29238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defTabSz="1219140">
              <a:defRPr/>
            </a:pPr>
            <a:r>
              <a:rPr lang="en-GB" sz="1300" b="1" kern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Severity</a:t>
            </a:r>
          </a:p>
        </p:txBody>
      </p: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EA69E2F4-7AEE-4768-BBE3-25F12FA5005A}"/>
              </a:ext>
            </a:extLst>
          </p:cNvPr>
          <p:cNvCxnSpPr>
            <a:cxnSpLocks/>
          </p:cNvCxnSpPr>
          <p:nvPr/>
        </p:nvCxnSpPr>
        <p:spPr>
          <a:xfrm flipV="1">
            <a:off x="3350419" y="2924391"/>
            <a:ext cx="4410986" cy="287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dash"/>
          </a:ln>
          <a:effectLst/>
        </p:spPr>
      </p:cxnSp>
      <p:sp>
        <p:nvSpPr>
          <p:cNvPr id="116" name="TextBox 115">
            <a:extLst>
              <a:ext uri="{FF2B5EF4-FFF2-40B4-BE49-F238E27FC236}">
                <a16:creationId xmlns:a16="http://schemas.microsoft.com/office/drawing/2014/main" id="{DEBC9507-CC73-4269-8643-BD8C8EF9EFFE}"/>
              </a:ext>
            </a:extLst>
          </p:cNvPr>
          <p:cNvSpPr txBox="1"/>
          <p:nvPr/>
        </p:nvSpPr>
        <p:spPr>
          <a:xfrm>
            <a:off x="1029690" y="2056750"/>
            <a:ext cx="1284327" cy="29745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defTabSz="1219140">
              <a:defRPr/>
            </a:pPr>
            <a:r>
              <a:rPr lang="en-GB" sz="13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depression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B7244DAB-5E25-470A-9D12-1B433A3F35AB}"/>
              </a:ext>
            </a:extLst>
          </p:cNvPr>
          <p:cNvSpPr txBox="1"/>
          <p:nvPr/>
        </p:nvSpPr>
        <p:spPr>
          <a:xfrm rot="3946615">
            <a:off x="2678204" y="2782626"/>
            <a:ext cx="891270" cy="397032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</a:bodyPr>
          <a:lstStyle/>
          <a:p>
            <a:pPr algn="ctr" defTabSz="1219140">
              <a:lnSpc>
                <a:spcPts val="1600"/>
              </a:lnSpc>
              <a:defRPr/>
            </a:pPr>
            <a:r>
              <a:rPr lang="en-GB" sz="13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Progression</a:t>
            </a:r>
          </a:p>
          <a:p>
            <a:pPr algn="ctr" defTabSz="1219140">
              <a:lnSpc>
                <a:spcPts val="1600"/>
              </a:lnSpc>
              <a:defRPr/>
            </a:pPr>
            <a:r>
              <a:rPr lang="en-GB" sz="13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disorder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B382651A-67E9-455A-9440-CA83F8C247E4}"/>
              </a:ext>
            </a:extLst>
          </p:cNvPr>
          <p:cNvSpPr txBox="1"/>
          <p:nvPr/>
        </p:nvSpPr>
        <p:spPr>
          <a:xfrm>
            <a:off x="1418330" y="2619116"/>
            <a:ext cx="990977" cy="29745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defTabSz="1219140">
              <a:defRPr/>
            </a:pPr>
            <a:r>
              <a:rPr lang="en-GB" sz="13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Symptoms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DF363E96-8655-4A28-8776-71E66C85A525}"/>
              </a:ext>
            </a:extLst>
          </p:cNvPr>
          <p:cNvSpPr txBox="1"/>
          <p:nvPr/>
        </p:nvSpPr>
        <p:spPr>
          <a:xfrm>
            <a:off x="1433404" y="2926775"/>
            <a:ext cx="962123" cy="29745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defTabSz="1219140">
              <a:defRPr/>
            </a:pPr>
            <a:r>
              <a:rPr lang="en-GB" sz="13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Syndrome</a:t>
            </a:r>
          </a:p>
        </p:txBody>
      </p:sp>
      <p:sp>
        <p:nvSpPr>
          <p:cNvPr id="120" name="Freeform 37">
            <a:extLst>
              <a:ext uri="{FF2B5EF4-FFF2-40B4-BE49-F238E27FC236}">
                <a16:creationId xmlns:a16="http://schemas.microsoft.com/office/drawing/2014/main" id="{22B49D7C-6666-473E-A675-A37C9BDC1ECA}"/>
              </a:ext>
            </a:extLst>
          </p:cNvPr>
          <p:cNvSpPr/>
          <p:nvPr/>
        </p:nvSpPr>
        <p:spPr>
          <a:xfrm>
            <a:off x="2389908" y="2178726"/>
            <a:ext cx="4979497" cy="1858706"/>
          </a:xfrm>
          <a:custGeom>
            <a:avLst/>
            <a:gdLst>
              <a:gd name="connsiteX0" fmla="*/ 0 w 5031843"/>
              <a:gd name="connsiteY0" fmla="*/ 157385 h 2008242"/>
              <a:gd name="connsiteX1" fmla="*/ 274848 w 5031843"/>
              <a:gd name="connsiteY1" fmla="*/ 183813 h 2008242"/>
              <a:gd name="connsiteX2" fmla="*/ 1390099 w 5031843"/>
              <a:gd name="connsiteY2" fmla="*/ 2002042 h 2008242"/>
              <a:gd name="connsiteX3" fmla="*/ 2077221 w 5031843"/>
              <a:gd name="connsiteY3" fmla="*/ 759938 h 2008242"/>
              <a:gd name="connsiteX4" fmla="*/ 2447209 w 5031843"/>
              <a:gd name="connsiteY4" fmla="*/ 252525 h 2008242"/>
              <a:gd name="connsiteX5" fmla="*/ 5031843 w 5031843"/>
              <a:gd name="connsiteY5" fmla="*/ 130958 h 2008242"/>
              <a:gd name="connsiteX0" fmla="*/ 0 w 5031843"/>
              <a:gd name="connsiteY0" fmla="*/ 157385 h 2008296"/>
              <a:gd name="connsiteX1" fmla="*/ 274848 w 5031843"/>
              <a:gd name="connsiteY1" fmla="*/ 183813 h 2008296"/>
              <a:gd name="connsiteX2" fmla="*/ 1390099 w 5031843"/>
              <a:gd name="connsiteY2" fmla="*/ 2002042 h 2008296"/>
              <a:gd name="connsiteX3" fmla="*/ 2077221 w 5031843"/>
              <a:gd name="connsiteY3" fmla="*/ 759938 h 2008296"/>
              <a:gd name="connsiteX4" fmla="*/ 2663916 w 5031843"/>
              <a:gd name="connsiteY4" fmla="*/ 194384 h 2008296"/>
              <a:gd name="connsiteX5" fmla="*/ 5031843 w 5031843"/>
              <a:gd name="connsiteY5" fmla="*/ 130958 h 2008296"/>
              <a:gd name="connsiteX0" fmla="*/ 0 w 5031843"/>
              <a:gd name="connsiteY0" fmla="*/ 157385 h 2008355"/>
              <a:gd name="connsiteX1" fmla="*/ 274848 w 5031843"/>
              <a:gd name="connsiteY1" fmla="*/ 183813 h 2008355"/>
              <a:gd name="connsiteX2" fmla="*/ 1390099 w 5031843"/>
              <a:gd name="connsiteY2" fmla="*/ 2002042 h 2008355"/>
              <a:gd name="connsiteX3" fmla="*/ 2077221 w 5031843"/>
              <a:gd name="connsiteY3" fmla="*/ 759938 h 2008355"/>
              <a:gd name="connsiteX4" fmla="*/ 2663916 w 5031843"/>
              <a:gd name="connsiteY4" fmla="*/ 194384 h 2008355"/>
              <a:gd name="connsiteX5" fmla="*/ 5031843 w 5031843"/>
              <a:gd name="connsiteY5" fmla="*/ 130958 h 2008355"/>
              <a:gd name="connsiteX0" fmla="*/ 0 w 5031843"/>
              <a:gd name="connsiteY0" fmla="*/ 157385 h 2008776"/>
              <a:gd name="connsiteX1" fmla="*/ 274848 w 5031843"/>
              <a:gd name="connsiteY1" fmla="*/ 183813 h 2008776"/>
              <a:gd name="connsiteX2" fmla="*/ 1390099 w 5031843"/>
              <a:gd name="connsiteY2" fmla="*/ 2002042 h 2008776"/>
              <a:gd name="connsiteX3" fmla="*/ 2108935 w 5031843"/>
              <a:gd name="connsiteY3" fmla="*/ 775794 h 2008776"/>
              <a:gd name="connsiteX4" fmla="*/ 2663916 w 5031843"/>
              <a:gd name="connsiteY4" fmla="*/ 194384 h 2008776"/>
              <a:gd name="connsiteX5" fmla="*/ 5031843 w 5031843"/>
              <a:gd name="connsiteY5" fmla="*/ 130958 h 2008776"/>
              <a:gd name="connsiteX0" fmla="*/ 0 w 5031843"/>
              <a:gd name="connsiteY0" fmla="*/ 157385 h 2008809"/>
              <a:gd name="connsiteX1" fmla="*/ 274848 w 5031843"/>
              <a:gd name="connsiteY1" fmla="*/ 183813 h 2008809"/>
              <a:gd name="connsiteX2" fmla="*/ 1390099 w 5031843"/>
              <a:gd name="connsiteY2" fmla="*/ 2002042 h 2008809"/>
              <a:gd name="connsiteX3" fmla="*/ 2108935 w 5031843"/>
              <a:gd name="connsiteY3" fmla="*/ 775794 h 2008809"/>
              <a:gd name="connsiteX4" fmla="*/ 2663916 w 5031843"/>
              <a:gd name="connsiteY4" fmla="*/ 194384 h 2008809"/>
              <a:gd name="connsiteX5" fmla="*/ 5031843 w 5031843"/>
              <a:gd name="connsiteY5" fmla="*/ 130958 h 2008809"/>
              <a:gd name="connsiteX0" fmla="*/ 0 w 5031843"/>
              <a:gd name="connsiteY0" fmla="*/ 157385 h 2008809"/>
              <a:gd name="connsiteX1" fmla="*/ 274848 w 5031843"/>
              <a:gd name="connsiteY1" fmla="*/ 183813 h 2008809"/>
              <a:gd name="connsiteX2" fmla="*/ 1390099 w 5031843"/>
              <a:gd name="connsiteY2" fmla="*/ 2002042 h 2008809"/>
              <a:gd name="connsiteX3" fmla="*/ 2108935 w 5031843"/>
              <a:gd name="connsiteY3" fmla="*/ 775794 h 2008809"/>
              <a:gd name="connsiteX4" fmla="*/ 2663916 w 5031843"/>
              <a:gd name="connsiteY4" fmla="*/ 194384 h 2008809"/>
              <a:gd name="connsiteX5" fmla="*/ 5031843 w 5031843"/>
              <a:gd name="connsiteY5" fmla="*/ 130958 h 2008809"/>
              <a:gd name="connsiteX0" fmla="*/ 0 w 5031843"/>
              <a:gd name="connsiteY0" fmla="*/ 148222 h 1999315"/>
              <a:gd name="connsiteX1" fmla="*/ 343560 w 5031843"/>
              <a:gd name="connsiteY1" fmla="*/ 190506 h 1999315"/>
              <a:gd name="connsiteX2" fmla="*/ 1390099 w 5031843"/>
              <a:gd name="connsiteY2" fmla="*/ 1992879 h 1999315"/>
              <a:gd name="connsiteX3" fmla="*/ 2108935 w 5031843"/>
              <a:gd name="connsiteY3" fmla="*/ 766631 h 1999315"/>
              <a:gd name="connsiteX4" fmla="*/ 2663916 w 5031843"/>
              <a:gd name="connsiteY4" fmla="*/ 185221 h 1999315"/>
              <a:gd name="connsiteX5" fmla="*/ 5031843 w 5031843"/>
              <a:gd name="connsiteY5" fmla="*/ 121795 h 1999315"/>
              <a:gd name="connsiteX0" fmla="*/ 0 w 5031843"/>
              <a:gd name="connsiteY0" fmla="*/ 56995 h 1908088"/>
              <a:gd name="connsiteX1" fmla="*/ 343560 w 5031843"/>
              <a:gd name="connsiteY1" fmla="*/ 99279 h 1908088"/>
              <a:gd name="connsiteX2" fmla="*/ 1390099 w 5031843"/>
              <a:gd name="connsiteY2" fmla="*/ 1901652 h 1908088"/>
              <a:gd name="connsiteX3" fmla="*/ 2108935 w 5031843"/>
              <a:gd name="connsiteY3" fmla="*/ 675404 h 1908088"/>
              <a:gd name="connsiteX4" fmla="*/ 2663916 w 5031843"/>
              <a:gd name="connsiteY4" fmla="*/ 93994 h 1908088"/>
              <a:gd name="connsiteX5" fmla="*/ 5031843 w 5031843"/>
              <a:gd name="connsiteY5" fmla="*/ 30568 h 1908088"/>
              <a:gd name="connsiteX0" fmla="*/ 0 w 5031843"/>
              <a:gd name="connsiteY0" fmla="*/ 26427 h 1877520"/>
              <a:gd name="connsiteX1" fmla="*/ 343560 w 5031843"/>
              <a:gd name="connsiteY1" fmla="*/ 68711 h 1877520"/>
              <a:gd name="connsiteX2" fmla="*/ 1390099 w 5031843"/>
              <a:gd name="connsiteY2" fmla="*/ 1871084 h 1877520"/>
              <a:gd name="connsiteX3" fmla="*/ 2108935 w 5031843"/>
              <a:gd name="connsiteY3" fmla="*/ 644836 h 1877520"/>
              <a:gd name="connsiteX4" fmla="*/ 2663916 w 5031843"/>
              <a:gd name="connsiteY4" fmla="*/ 63426 h 1877520"/>
              <a:gd name="connsiteX5" fmla="*/ 5031843 w 5031843"/>
              <a:gd name="connsiteY5" fmla="*/ 0 h 1877520"/>
              <a:gd name="connsiteX0" fmla="*/ 0 w 5031843"/>
              <a:gd name="connsiteY0" fmla="*/ 26427 h 1878075"/>
              <a:gd name="connsiteX1" fmla="*/ 348845 w 5031843"/>
              <a:gd name="connsiteY1" fmla="*/ 42283 h 1878075"/>
              <a:gd name="connsiteX2" fmla="*/ 1390099 w 5031843"/>
              <a:gd name="connsiteY2" fmla="*/ 1871084 h 1878075"/>
              <a:gd name="connsiteX3" fmla="*/ 2108935 w 5031843"/>
              <a:gd name="connsiteY3" fmla="*/ 644836 h 1878075"/>
              <a:gd name="connsiteX4" fmla="*/ 2663916 w 5031843"/>
              <a:gd name="connsiteY4" fmla="*/ 63426 h 1878075"/>
              <a:gd name="connsiteX5" fmla="*/ 5031843 w 5031843"/>
              <a:gd name="connsiteY5" fmla="*/ 0 h 1878075"/>
              <a:gd name="connsiteX0" fmla="*/ 0 w 5031843"/>
              <a:gd name="connsiteY0" fmla="*/ 26427 h 1878532"/>
              <a:gd name="connsiteX1" fmla="*/ 285418 w 5031843"/>
              <a:gd name="connsiteY1" fmla="*/ 21140 h 1878532"/>
              <a:gd name="connsiteX2" fmla="*/ 1390099 w 5031843"/>
              <a:gd name="connsiteY2" fmla="*/ 1871084 h 1878532"/>
              <a:gd name="connsiteX3" fmla="*/ 2108935 w 5031843"/>
              <a:gd name="connsiteY3" fmla="*/ 644836 h 1878532"/>
              <a:gd name="connsiteX4" fmla="*/ 2663916 w 5031843"/>
              <a:gd name="connsiteY4" fmla="*/ 63426 h 1878532"/>
              <a:gd name="connsiteX5" fmla="*/ 5031843 w 5031843"/>
              <a:gd name="connsiteY5" fmla="*/ 0 h 1878532"/>
              <a:gd name="connsiteX0" fmla="*/ 0 w 5031843"/>
              <a:gd name="connsiteY0" fmla="*/ 26427 h 1878302"/>
              <a:gd name="connsiteX1" fmla="*/ 306561 w 5031843"/>
              <a:gd name="connsiteY1" fmla="*/ 31711 h 1878302"/>
              <a:gd name="connsiteX2" fmla="*/ 1390099 w 5031843"/>
              <a:gd name="connsiteY2" fmla="*/ 1871084 h 1878302"/>
              <a:gd name="connsiteX3" fmla="*/ 2108935 w 5031843"/>
              <a:gd name="connsiteY3" fmla="*/ 644836 h 1878302"/>
              <a:gd name="connsiteX4" fmla="*/ 2663916 w 5031843"/>
              <a:gd name="connsiteY4" fmla="*/ 63426 h 1878302"/>
              <a:gd name="connsiteX5" fmla="*/ 5031843 w 5031843"/>
              <a:gd name="connsiteY5" fmla="*/ 0 h 1878302"/>
              <a:gd name="connsiteX0" fmla="*/ 0 w 5031843"/>
              <a:gd name="connsiteY0" fmla="*/ 26427 h 1878075"/>
              <a:gd name="connsiteX1" fmla="*/ 322418 w 5031843"/>
              <a:gd name="connsiteY1" fmla="*/ 42282 h 1878075"/>
              <a:gd name="connsiteX2" fmla="*/ 1390099 w 5031843"/>
              <a:gd name="connsiteY2" fmla="*/ 1871084 h 1878075"/>
              <a:gd name="connsiteX3" fmla="*/ 2108935 w 5031843"/>
              <a:gd name="connsiteY3" fmla="*/ 644836 h 1878075"/>
              <a:gd name="connsiteX4" fmla="*/ 2663916 w 5031843"/>
              <a:gd name="connsiteY4" fmla="*/ 63426 h 1878075"/>
              <a:gd name="connsiteX5" fmla="*/ 5031843 w 5031843"/>
              <a:gd name="connsiteY5" fmla="*/ 0 h 1878075"/>
              <a:gd name="connsiteX0" fmla="*/ 0 w 5031843"/>
              <a:gd name="connsiteY0" fmla="*/ 26427 h 1878417"/>
              <a:gd name="connsiteX1" fmla="*/ 306562 w 5031843"/>
              <a:gd name="connsiteY1" fmla="*/ 26426 h 1878417"/>
              <a:gd name="connsiteX2" fmla="*/ 1390099 w 5031843"/>
              <a:gd name="connsiteY2" fmla="*/ 1871084 h 1878417"/>
              <a:gd name="connsiteX3" fmla="*/ 2108935 w 5031843"/>
              <a:gd name="connsiteY3" fmla="*/ 644836 h 1878417"/>
              <a:gd name="connsiteX4" fmla="*/ 2663916 w 5031843"/>
              <a:gd name="connsiteY4" fmla="*/ 63426 h 1878417"/>
              <a:gd name="connsiteX5" fmla="*/ 5031843 w 5031843"/>
              <a:gd name="connsiteY5" fmla="*/ 0 h 1878417"/>
              <a:gd name="connsiteX0" fmla="*/ 0 w 5031843"/>
              <a:gd name="connsiteY0" fmla="*/ 26427 h 1871224"/>
              <a:gd name="connsiteX1" fmla="*/ 306562 w 5031843"/>
              <a:gd name="connsiteY1" fmla="*/ 26426 h 1871224"/>
              <a:gd name="connsiteX2" fmla="*/ 1390099 w 5031843"/>
              <a:gd name="connsiteY2" fmla="*/ 1871084 h 1871224"/>
              <a:gd name="connsiteX3" fmla="*/ 2108935 w 5031843"/>
              <a:gd name="connsiteY3" fmla="*/ 644836 h 1871224"/>
              <a:gd name="connsiteX4" fmla="*/ 2663916 w 5031843"/>
              <a:gd name="connsiteY4" fmla="*/ 63426 h 1871224"/>
              <a:gd name="connsiteX5" fmla="*/ 5031843 w 5031843"/>
              <a:gd name="connsiteY5" fmla="*/ 0 h 1871224"/>
              <a:gd name="connsiteX0" fmla="*/ 0 w 5031843"/>
              <a:gd name="connsiteY0" fmla="*/ 26427 h 1878130"/>
              <a:gd name="connsiteX1" fmla="*/ 317195 w 5031843"/>
              <a:gd name="connsiteY1" fmla="*/ 39717 h 1878130"/>
              <a:gd name="connsiteX2" fmla="*/ 1390099 w 5031843"/>
              <a:gd name="connsiteY2" fmla="*/ 1871084 h 1878130"/>
              <a:gd name="connsiteX3" fmla="*/ 2108935 w 5031843"/>
              <a:gd name="connsiteY3" fmla="*/ 644836 h 1878130"/>
              <a:gd name="connsiteX4" fmla="*/ 2663916 w 5031843"/>
              <a:gd name="connsiteY4" fmla="*/ 63426 h 1878130"/>
              <a:gd name="connsiteX5" fmla="*/ 5031843 w 5031843"/>
              <a:gd name="connsiteY5" fmla="*/ 0 h 1878130"/>
              <a:gd name="connsiteX0" fmla="*/ 0 w 5031843"/>
              <a:gd name="connsiteY0" fmla="*/ 26427 h 1878130"/>
              <a:gd name="connsiteX1" fmla="*/ 317195 w 5031843"/>
              <a:gd name="connsiteY1" fmla="*/ 39717 h 1878130"/>
              <a:gd name="connsiteX2" fmla="*/ 1390099 w 5031843"/>
              <a:gd name="connsiteY2" fmla="*/ 1871084 h 1878130"/>
              <a:gd name="connsiteX3" fmla="*/ 2108935 w 5031843"/>
              <a:gd name="connsiteY3" fmla="*/ 644836 h 1878130"/>
              <a:gd name="connsiteX4" fmla="*/ 2663916 w 5031843"/>
              <a:gd name="connsiteY4" fmla="*/ 63426 h 1878130"/>
              <a:gd name="connsiteX5" fmla="*/ 5031843 w 5031843"/>
              <a:gd name="connsiteY5" fmla="*/ 0 h 1878130"/>
              <a:gd name="connsiteX0" fmla="*/ 0 w 5031843"/>
              <a:gd name="connsiteY0" fmla="*/ 26427 h 1878130"/>
              <a:gd name="connsiteX1" fmla="*/ 317195 w 5031843"/>
              <a:gd name="connsiteY1" fmla="*/ 39717 h 1878130"/>
              <a:gd name="connsiteX2" fmla="*/ 1390099 w 5031843"/>
              <a:gd name="connsiteY2" fmla="*/ 1871084 h 1878130"/>
              <a:gd name="connsiteX3" fmla="*/ 2108935 w 5031843"/>
              <a:gd name="connsiteY3" fmla="*/ 644836 h 1878130"/>
              <a:gd name="connsiteX4" fmla="*/ 2663916 w 5031843"/>
              <a:gd name="connsiteY4" fmla="*/ 63426 h 1878130"/>
              <a:gd name="connsiteX5" fmla="*/ 5031843 w 5031843"/>
              <a:gd name="connsiteY5" fmla="*/ 0 h 1878130"/>
              <a:gd name="connsiteX0" fmla="*/ 79384 w 5111227"/>
              <a:gd name="connsiteY0" fmla="*/ 26427 h 1878359"/>
              <a:gd name="connsiteX1" fmla="*/ 234432 w 5111227"/>
              <a:gd name="connsiteY1" fmla="*/ 29084 h 1878359"/>
              <a:gd name="connsiteX2" fmla="*/ 1469483 w 5111227"/>
              <a:gd name="connsiteY2" fmla="*/ 1871084 h 1878359"/>
              <a:gd name="connsiteX3" fmla="*/ 2188319 w 5111227"/>
              <a:gd name="connsiteY3" fmla="*/ 644836 h 1878359"/>
              <a:gd name="connsiteX4" fmla="*/ 2743300 w 5111227"/>
              <a:gd name="connsiteY4" fmla="*/ 63426 h 1878359"/>
              <a:gd name="connsiteX5" fmla="*/ 5111227 w 5111227"/>
              <a:gd name="connsiteY5" fmla="*/ 0 h 1878359"/>
              <a:gd name="connsiteX0" fmla="*/ 0 w 5031843"/>
              <a:gd name="connsiteY0" fmla="*/ 26427 h 1878359"/>
              <a:gd name="connsiteX1" fmla="*/ 155048 w 5031843"/>
              <a:gd name="connsiteY1" fmla="*/ 29084 h 1878359"/>
              <a:gd name="connsiteX2" fmla="*/ 1390099 w 5031843"/>
              <a:gd name="connsiteY2" fmla="*/ 1871084 h 1878359"/>
              <a:gd name="connsiteX3" fmla="*/ 2108935 w 5031843"/>
              <a:gd name="connsiteY3" fmla="*/ 644836 h 1878359"/>
              <a:gd name="connsiteX4" fmla="*/ 2663916 w 5031843"/>
              <a:gd name="connsiteY4" fmla="*/ 63426 h 1878359"/>
              <a:gd name="connsiteX5" fmla="*/ 5031843 w 5031843"/>
              <a:gd name="connsiteY5" fmla="*/ 0 h 1878359"/>
              <a:gd name="connsiteX0" fmla="*/ 0 w 5031843"/>
              <a:gd name="connsiteY0" fmla="*/ 26427 h 1878244"/>
              <a:gd name="connsiteX1" fmla="*/ 295929 w 5031843"/>
              <a:gd name="connsiteY1" fmla="*/ 34401 h 1878244"/>
              <a:gd name="connsiteX2" fmla="*/ 1390099 w 5031843"/>
              <a:gd name="connsiteY2" fmla="*/ 1871084 h 1878244"/>
              <a:gd name="connsiteX3" fmla="*/ 2108935 w 5031843"/>
              <a:gd name="connsiteY3" fmla="*/ 644836 h 1878244"/>
              <a:gd name="connsiteX4" fmla="*/ 2663916 w 5031843"/>
              <a:gd name="connsiteY4" fmla="*/ 63426 h 1878244"/>
              <a:gd name="connsiteX5" fmla="*/ 5031843 w 5031843"/>
              <a:gd name="connsiteY5" fmla="*/ 0 h 1878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31843" h="1878244">
                <a:moveTo>
                  <a:pt x="0" y="26427"/>
                </a:moveTo>
                <a:cubicBezTo>
                  <a:pt x="196005" y="28628"/>
                  <a:pt x="159664" y="20353"/>
                  <a:pt x="295929" y="34401"/>
                </a:cubicBezTo>
                <a:cubicBezTo>
                  <a:pt x="432194" y="48449"/>
                  <a:pt x="1087931" y="1769345"/>
                  <a:pt x="1390099" y="1871084"/>
                </a:cubicBezTo>
                <a:cubicBezTo>
                  <a:pt x="1692267" y="1972823"/>
                  <a:pt x="1960058" y="961968"/>
                  <a:pt x="2108935" y="644836"/>
                </a:cubicBezTo>
                <a:cubicBezTo>
                  <a:pt x="2257812" y="327704"/>
                  <a:pt x="2314189" y="118043"/>
                  <a:pt x="2663916" y="63426"/>
                </a:cubicBezTo>
                <a:cubicBezTo>
                  <a:pt x="3013643" y="8809"/>
                  <a:pt x="4611642" y="21142"/>
                  <a:pt x="5031843" y="0"/>
                </a:cubicBezTo>
              </a:path>
            </a:pathLst>
          </a:custGeom>
          <a:noFill/>
          <a:ln w="28575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algn="ctr" defTabSz="1219140">
              <a:defRPr/>
            </a:pPr>
            <a:endParaRPr lang="en-GB" sz="1300" kern="0" dirty="0">
              <a:solidFill>
                <a:prstClr val="white"/>
              </a:solidFill>
              <a:latin typeface="Arial"/>
            </a:endParaRPr>
          </a:p>
        </p:txBody>
      </p: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8A83E6D1-CF5F-438B-84AA-3C12CEB1506A}"/>
              </a:ext>
            </a:extLst>
          </p:cNvPr>
          <p:cNvGrpSpPr/>
          <p:nvPr/>
        </p:nvGrpSpPr>
        <p:grpSpPr>
          <a:xfrm>
            <a:off x="4258315" y="3029981"/>
            <a:ext cx="187088" cy="187088"/>
            <a:chOff x="3455398" y="3259149"/>
            <a:chExt cx="116670" cy="116670"/>
          </a:xfrm>
          <a:effectLst/>
        </p:grpSpPr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83B06407-E6E8-4808-A639-313C6CB88875}"/>
                </a:ext>
              </a:extLst>
            </p:cNvPr>
            <p:cNvCxnSpPr/>
            <p:nvPr/>
          </p:nvCxnSpPr>
          <p:spPr>
            <a:xfrm rot="2700000">
              <a:off x="3513733" y="3259149"/>
              <a:ext cx="0" cy="116670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</a:ln>
            <a:effectLst/>
          </p:spPr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E35E1D0B-A88F-4308-8089-B3DC9DCF90A4}"/>
                </a:ext>
              </a:extLst>
            </p:cNvPr>
            <p:cNvCxnSpPr/>
            <p:nvPr/>
          </p:nvCxnSpPr>
          <p:spPr>
            <a:xfrm rot="8100000">
              <a:off x="3513733" y="3259149"/>
              <a:ext cx="0" cy="116670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</a:ln>
            <a:effectLst/>
          </p:spPr>
        </p:cxn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AD69FCAD-349A-49DA-BB30-5DB8BDE0C8CF}"/>
              </a:ext>
            </a:extLst>
          </p:cNvPr>
          <p:cNvGrpSpPr/>
          <p:nvPr/>
        </p:nvGrpSpPr>
        <p:grpSpPr>
          <a:xfrm>
            <a:off x="5037141" y="2134486"/>
            <a:ext cx="187088" cy="187088"/>
            <a:chOff x="3455398" y="3259149"/>
            <a:chExt cx="116670" cy="116670"/>
          </a:xfrm>
          <a:effectLst/>
        </p:grpSpPr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BB904A63-5DAE-465E-9441-91A7943E3B43}"/>
                </a:ext>
              </a:extLst>
            </p:cNvPr>
            <p:cNvCxnSpPr/>
            <p:nvPr/>
          </p:nvCxnSpPr>
          <p:spPr>
            <a:xfrm rot="2700000">
              <a:off x="3513733" y="3259149"/>
              <a:ext cx="0" cy="116670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</a:ln>
            <a:effectLst/>
          </p:spPr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8C467FCD-5206-4913-9BB4-BDC3C0FD6D74}"/>
                </a:ext>
              </a:extLst>
            </p:cNvPr>
            <p:cNvCxnSpPr/>
            <p:nvPr/>
          </p:nvCxnSpPr>
          <p:spPr>
            <a:xfrm rot="8100000">
              <a:off x="3513733" y="3259149"/>
              <a:ext cx="0" cy="116670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</a:ln>
            <a:effectLst/>
          </p:spPr>
        </p:cxn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1662B863-ABF0-45C6-BBB1-6AFBF24EED4E}"/>
              </a:ext>
            </a:extLst>
          </p:cNvPr>
          <p:cNvGrpSpPr/>
          <p:nvPr/>
        </p:nvGrpSpPr>
        <p:grpSpPr>
          <a:xfrm>
            <a:off x="6316931" y="2102922"/>
            <a:ext cx="187088" cy="187088"/>
            <a:chOff x="3455398" y="3259149"/>
            <a:chExt cx="116670" cy="116670"/>
          </a:xfrm>
          <a:effectLst/>
        </p:grpSpPr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B660D897-E5DE-4A87-922E-92DD94D761F7}"/>
                </a:ext>
              </a:extLst>
            </p:cNvPr>
            <p:cNvCxnSpPr/>
            <p:nvPr/>
          </p:nvCxnSpPr>
          <p:spPr>
            <a:xfrm rot="2700000">
              <a:off x="3513733" y="3259149"/>
              <a:ext cx="0" cy="116670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</a:ln>
            <a:effectLst/>
          </p:spPr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D2F5C694-5430-471B-94D9-9FBF2CF144EC}"/>
                </a:ext>
              </a:extLst>
            </p:cNvPr>
            <p:cNvCxnSpPr/>
            <p:nvPr/>
          </p:nvCxnSpPr>
          <p:spPr>
            <a:xfrm rot="8100000">
              <a:off x="3513733" y="3259149"/>
              <a:ext cx="0" cy="116670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</a:ln>
            <a:effectLst/>
          </p:spPr>
        </p:cxnSp>
      </p:grpSp>
      <p:sp>
        <p:nvSpPr>
          <p:cNvPr id="124" name="Oval 123">
            <a:extLst>
              <a:ext uri="{FF2B5EF4-FFF2-40B4-BE49-F238E27FC236}">
                <a16:creationId xmlns:a16="http://schemas.microsoft.com/office/drawing/2014/main" id="{C0929C21-9437-46CA-AABC-5B05275D9873}"/>
              </a:ext>
            </a:extLst>
          </p:cNvPr>
          <p:cNvSpPr/>
          <p:nvPr/>
        </p:nvSpPr>
        <p:spPr>
          <a:xfrm>
            <a:off x="4669076" y="2324315"/>
            <a:ext cx="106876" cy="106877"/>
          </a:xfrm>
          <a:prstGeom prst="ellipse">
            <a:avLst/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9140">
              <a:defRPr/>
            </a:pPr>
            <a:endParaRPr lang="en-GB" sz="1300" kern="0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7ACF1A96-4176-49B6-9852-F5C2CD91FC5C}"/>
              </a:ext>
            </a:extLst>
          </p:cNvPr>
          <p:cNvSpPr/>
          <p:nvPr/>
        </p:nvSpPr>
        <p:spPr>
          <a:xfrm>
            <a:off x="5682483" y="2155646"/>
            <a:ext cx="106876" cy="106877"/>
          </a:xfrm>
          <a:prstGeom prst="ellipse">
            <a:avLst/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9140">
              <a:defRPr/>
            </a:pPr>
            <a:endParaRPr lang="en-GB" sz="1300" kern="0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BD77F27C-9830-43DE-A8BC-54609DA6E255}"/>
              </a:ext>
            </a:extLst>
          </p:cNvPr>
          <p:cNvSpPr/>
          <p:nvPr/>
        </p:nvSpPr>
        <p:spPr>
          <a:xfrm>
            <a:off x="6965142" y="2136747"/>
            <a:ext cx="106876" cy="106877"/>
          </a:xfrm>
          <a:prstGeom prst="ellipse">
            <a:avLst/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9140">
              <a:defRPr/>
            </a:pPr>
            <a:endParaRPr lang="en-GB" sz="1300" kern="0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14AE9F29-6502-4427-8642-8940DCC54DDA}"/>
              </a:ext>
            </a:extLst>
          </p:cNvPr>
          <p:cNvSpPr txBox="1"/>
          <p:nvPr/>
        </p:nvSpPr>
        <p:spPr>
          <a:xfrm>
            <a:off x="5171505" y="3310339"/>
            <a:ext cx="1238968" cy="29745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defTabSz="1219140">
              <a:defRPr/>
            </a:pPr>
            <a:r>
              <a:rPr lang="en-GB" sz="13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Relapse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E8B051FC-9383-4D0C-8485-84CAB42CDB9A}"/>
              </a:ext>
            </a:extLst>
          </p:cNvPr>
          <p:cNvSpPr txBox="1"/>
          <p:nvPr/>
        </p:nvSpPr>
        <p:spPr>
          <a:xfrm>
            <a:off x="6410476" y="3310339"/>
            <a:ext cx="1350931" cy="29745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defTabSz="1219140">
              <a:defRPr/>
            </a:pPr>
            <a:r>
              <a:rPr lang="en-GB" sz="13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Recurrence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87E2616F-DC8D-46BE-8D08-FC306AA9266D}"/>
              </a:ext>
            </a:extLst>
          </p:cNvPr>
          <p:cNvSpPr txBox="1"/>
          <p:nvPr/>
        </p:nvSpPr>
        <p:spPr>
          <a:xfrm>
            <a:off x="4537941" y="1381906"/>
            <a:ext cx="1187523" cy="260735"/>
          </a:xfrm>
          <a:prstGeom prst="rect">
            <a:avLst/>
          </a:prstGeom>
          <a:solidFill>
            <a:schemeClr val="tx1"/>
          </a:solidFill>
          <a:ln>
            <a:solidFill>
              <a:sysClr val="window" lastClr="FFFFFF"/>
            </a:solidFill>
          </a:ln>
          <a:effectLst/>
        </p:spPr>
        <p:txBody>
          <a:bodyPr wrap="none" lIns="0" tIns="0" rIns="0" bIns="0" rtlCol="0" anchor="ctr">
            <a:noAutofit/>
          </a:bodyPr>
          <a:lstStyle/>
          <a:p>
            <a:pPr algn="ctr" defTabSz="1219140">
              <a:defRPr/>
            </a:pPr>
            <a:r>
              <a:rPr lang="en-GB" sz="13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Remission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E5451E7A-DD4B-4750-82D4-43BEB24DD4A8}"/>
              </a:ext>
            </a:extLst>
          </p:cNvPr>
          <p:cNvSpPr txBox="1"/>
          <p:nvPr/>
        </p:nvSpPr>
        <p:spPr>
          <a:xfrm>
            <a:off x="5818491" y="1381906"/>
            <a:ext cx="1187523" cy="260735"/>
          </a:xfrm>
          <a:prstGeom prst="rect">
            <a:avLst/>
          </a:prstGeom>
          <a:solidFill>
            <a:schemeClr val="tx1"/>
          </a:solidFill>
          <a:ln>
            <a:solidFill>
              <a:sysClr val="window" lastClr="FFFFFF"/>
            </a:solidFill>
          </a:ln>
          <a:effectLst/>
        </p:spPr>
        <p:txBody>
          <a:bodyPr wrap="none" lIns="0" tIns="0" rIns="0" bIns="0" rtlCol="0" anchor="ctr">
            <a:noAutofit/>
          </a:bodyPr>
          <a:lstStyle/>
          <a:p>
            <a:pPr algn="ctr" defTabSz="1219140">
              <a:defRPr/>
            </a:pPr>
            <a:r>
              <a:rPr lang="en-GB" sz="13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Recovery</a:t>
            </a:r>
          </a:p>
        </p:txBody>
      </p: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2BDC63B7-0C0B-4D2D-835A-E3BB5D9EFCFC}"/>
              </a:ext>
            </a:extLst>
          </p:cNvPr>
          <p:cNvCxnSpPr>
            <a:cxnSpLocks/>
            <a:stCxn id="129" idx="2"/>
          </p:cNvCxnSpPr>
          <p:nvPr/>
        </p:nvCxnSpPr>
        <p:spPr>
          <a:xfrm>
            <a:off x="5131704" y="1642640"/>
            <a:ext cx="1" cy="493395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tailEnd type="triangle"/>
          </a:ln>
          <a:effectLst/>
        </p:spPr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AD31B6B6-481E-489A-832F-89F4CC3E4400}"/>
              </a:ext>
            </a:extLst>
          </p:cNvPr>
          <p:cNvCxnSpPr>
            <a:cxnSpLocks/>
            <a:stCxn id="130" idx="2"/>
          </p:cNvCxnSpPr>
          <p:nvPr/>
        </p:nvCxnSpPr>
        <p:spPr>
          <a:xfrm>
            <a:off x="6412252" y="1642640"/>
            <a:ext cx="0" cy="487111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tailEnd type="triangle"/>
          </a:ln>
          <a:effectLst/>
        </p:spPr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F0226FCE-22D9-484D-BF75-35626EFE5A3D}"/>
              </a:ext>
            </a:extLst>
          </p:cNvPr>
          <p:cNvCxnSpPr/>
          <p:nvPr/>
        </p:nvCxnSpPr>
        <p:spPr>
          <a:xfrm>
            <a:off x="3829752" y="2178724"/>
            <a:ext cx="427553" cy="851567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ysDash"/>
            <a:tailEnd type="triangle"/>
          </a:ln>
          <a:effectLst/>
        </p:spPr>
      </p:cxnSp>
      <p:sp>
        <p:nvSpPr>
          <p:cNvPr id="134" name="TextBox 133">
            <a:extLst>
              <a:ext uri="{FF2B5EF4-FFF2-40B4-BE49-F238E27FC236}">
                <a16:creationId xmlns:a16="http://schemas.microsoft.com/office/drawing/2014/main" id="{50508FF1-2AA7-42E9-B24D-80221AADF018}"/>
              </a:ext>
            </a:extLst>
          </p:cNvPr>
          <p:cNvSpPr txBox="1"/>
          <p:nvPr/>
        </p:nvSpPr>
        <p:spPr>
          <a:xfrm>
            <a:off x="3259681" y="2025278"/>
            <a:ext cx="1187523" cy="260735"/>
          </a:xfrm>
          <a:prstGeom prst="rect">
            <a:avLst/>
          </a:prstGeom>
          <a:solidFill>
            <a:schemeClr val="tx1"/>
          </a:solidFill>
          <a:ln>
            <a:solidFill>
              <a:sysClr val="window" lastClr="FFFFFF"/>
            </a:solidFill>
          </a:ln>
          <a:effectLst/>
        </p:spPr>
        <p:txBody>
          <a:bodyPr wrap="none" lIns="0" tIns="0" rIns="0" bIns="0" rtlCol="0" anchor="ctr">
            <a:noAutofit/>
          </a:bodyPr>
          <a:lstStyle/>
          <a:p>
            <a:pPr algn="ctr" defTabSz="1219140">
              <a:defRPr/>
            </a:pPr>
            <a:r>
              <a:rPr lang="en-GB" sz="13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Response</a:t>
            </a:r>
          </a:p>
        </p:txBody>
      </p:sp>
      <p:sp>
        <p:nvSpPr>
          <p:cNvPr id="135" name="Freeform 58">
            <a:extLst>
              <a:ext uri="{FF2B5EF4-FFF2-40B4-BE49-F238E27FC236}">
                <a16:creationId xmlns:a16="http://schemas.microsoft.com/office/drawing/2014/main" id="{1CDD0FD7-CA81-40A0-AF97-077F4402ADBA}"/>
              </a:ext>
            </a:extLst>
          </p:cNvPr>
          <p:cNvSpPr/>
          <p:nvPr/>
        </p:nvSpPr>
        <p:spPr>
          <a:xfrm>
            <a:off x="4444301" y="3121082"/>
            <a:ext cx="965377" cy="180303"/>
          </a:xfrm>
          <a:custGeom>
            <a:avLst/>
            <a:gdLst>
              <a:gd name="connsiteX0" fmla="*/ 0 w 1139825"/>
              <a:gd name="connsiteY0" fmla="*/ 3651 h 238601"/>
              <a:gd name="connsiteX1" fmla="*/ 438150 w 1139825"/>
              <a:gd name="connsiteY1" fmla="*/ 32226 h 238601"/>
              <a:gd name="connsiteX2" fmla="*/ 1139825 w 1139825"/>
              <a:gd name="connsiteY2" fmla="*/ 238601 h 238601"/>
              <a:gd name="connsiteX0" fmla="*/ 0 w 1114425"/>
              <a:gd name="connsiteY0" fmla="*/ 5472 h 234072"/>
              <a:gd name="connsiteX1" fmla="*/ 412750 w 1114425"/>
              <a:gd name="connsiteY1" fmla="*/ 27697 h 234072"/>
              <a:gd name="connsiteX2" fmla="*/ 1114425 w 1114425"/>
              <a:gd name="connsiteY2" fmla="*/ 234072 h 234072"/>
              <a:gd name="connsiteX0" fmla="*/ 0 w 1114425"/>
              <a:gd name="connsiteY0" fmla="*/ 5472 h 234072"/>
              <a:gd name="connsiteX1" fmla="*/ 412750 w 1114425"/>
              <a:gd name="connsiteY1" fmla="*/ 27697 h 234072"/>
              <a:gd name="connsiteX2" fmla="*/ 1114425 w 1114425"/>
              <a:gd name="connsiteY2" fmla="*/ 234072 h 234072"/>
              <a:gd name="connsiteX0" fmla="*/ 0 w 1114425"/>
              <a:gd name="connsiteY0" fmla="*/ 1729 h 230329"/>
              <a:gd name="connsiteX1" fmla="*/ 568325 w 1114425"/>
              <a:gd name="connsiteY1" fmla="*/ 39829 h 230329"/>
              <a:gd name="connsiteX2" fmla="*/ 1114425 w 1114425"/>
              <a:gd name="connsiteY2" fmla="*/ 230329 h 230329"/>
              <a:gd name="connsiteX0" fmla="*/ 0 w 1114425"/>
              <a:gd name="connsiteY0" fmla="*/ 1729 h 230329"/>
              <a:gd name="connsiteX1" fmla="*/ 568325 w 1114425"/>
              <a:gd name="connsiteY1" fmla="*/ 39829 h 230329"/>
              <a:gd name="connsiteX2" fmla="*/ 1114425 w 1114425"/>
              <a:gd name="connsiteY2" fmla="*/ 230329 h 230329"/>
              <a:gd name="connsiteX0" fmla="*/ 0 w 1114425"/>
              <a:gd name="connsiteY0" fmla="*/ 1729 h 230329"/>
              <a:gd name="connsiteX1" fmla="*/ 568325 w 1114425"/>
              <a:gd name="connsiteY1" fmla="*/ 39829 h 230329"/>
              <a:gd name="connsiteX2" fmla="*/ 1114425 w 1114425"/>
              <a:gd name="connsiteY2" fmla="*/ 230329 h 230329"/>
              <a:gd name="connsiteX0" fmla="*/ 0 w 1076325"/>
              <a:gd name="connsiteY0" fmla="*/ 1447 h 210997"/>
              <a:gd name="connsiteX1" fmla="*/ 568325 w 1076325"/>
              <a:gd name="connsiteY1" fmla="*/ 39547 h 210997"/>
              <a:gd name="connsiteX2" fmla="*/ 1076325 w 1076325"/>
              <a:gd name="connsiteY2" fmla="*/ 210997 h 210997"/>
              <a:gd name="connsiteX0" fmla="*/ 0 w 975525"/>
              <a:gd name="connsiteY0" fmla="*/ 1447 h 182197"/>
              <a:gd name="connsiteX1" fmla="*/ 568325 w 975525"/>
              <a:gd name="connsiteY1" fmla="*/ 39547 h 182197"/>
              <a:gd name="connsiteX2" fmla="*/ 975525 w 975525"/>
              <a:gd name="connsiteY2" fmla="*/ 182197 h 182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5525" h="182197">
                <a:moveTo>
                  <a:pt x="0" y="1447"/>
                </a:moveTo>
                <a:cubicBezTo>
                  <a:pt x="165364" y="-3845"/>
                  <a:pt x="388938" y="4622"/>
                  <a:pt x="568325" y="39547"/>
                </a:cubicBezTo>
                <a:cubicBezTo>
                  <a:pt x="747712" y="74472"/>
                  <a:pt x="856462" y="117639"/>
                  <a:pt x="975525" y="182197"/>
                </a:cubicBez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solid"/>
            <a:tailEnd type="triangle"/>
          </a:ln>
          <a:effectLst/>
        </p:spPr>
        <p:txBody>
          <a:bodyPr rtlCol="0" anchor="ctr"/>
          <a:lstStyle/>
          <a:p>
            <a:pPr algn="ctr" defTabSz="1219140">
              <a:defRPr/>
            </a:pPr>
            <a:endParaRPr lang="en-GB" sz="1300" kern="0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36" name="Freeform 59">
            <a:extLst>
              <a:ext uri="{FF2B5EF4-FFF2-40B4-BE49-F238E27FC236}">
                <a16:creationId xmlns:a16="http://schemas.microsoft.com/office/drawing/2014/main" id="{A624D030-0777-44FA-A8CF-F605319A8E3C}"/>
              </a:ext>
            </a:extLst>
          </p:cNvPr>
          <p:cNvSpPr/>
          <p:nvPr/>
        </p:nvSpPr>
        <p:spPr>
          <a:xfrm>
            <a:off x="4824481" y="2406142"/>
            <a:ext cx="917455" cy="876611"/>
          </a:xfrm>
          <a:custGeom>
            <a:avLst/>
            <a:gdLst>
              <a:gd name="connsiteX0" fmla="*/ 0 w 968375"/>
              <a:gd name="connsiteY0" fmla="*/ 0 h 876300"/>
              <a:gd name="connsiteX1" fmla="*/ 339725 w 968375"/>
              <a:gd name="connsiteY1" fmla="*/ 85725 h 876300"/>
              <a:gd name="connsiteX2" fmla="*/ 720725 w 968375"/>
              <a:gd name="connsiteY2" fmla="*/ 460375 h 876300"/>
              <a:gd name="connsiteX3" fmla="*/ 968375 w 968375"/>
              <a:gd name="connsiteY3" fmla="*/ 876300 h 876300"/>
              <a:gd name="connsiteX0" fmla="*/ 0 w 968375"/>
              <a:gd name="connsiteY0" fmla="*/ 0 h 876300"/>
              <a:gd name="connsiteX1" fmla="*/ 342900 w 968375"/>
              <a:gd name="connsiteY1" fmla="*/ 104775 h 876300"/>
              <a:gd name="connsiteX2" fmla="*/ 720725 w 968375"/>
              <a:gd name="connsiteY2" fmla="*/ 460375 h 876300"/>
              <a:gd name="connsiteX3" fmla="*/ 968375 w 968375"/>
              <a:gd name="connsiteY3" fmla="*/ 876300 h 876300"/>
              <a:gd name="connsiteX0" fmla="*/ 0 w 968375"/>
              <a:gd name="connsiteY0" fmla="*/ 0 h 876300"/>
              <a:gd name="connsiteX1" fmla="*/ 374650 w 968375"/>
              <a:gd name="connsiteY1" fmla="*/ 127000 h 876300"/>
              <a:gd name="connsiteX2" fmla="*/ 720725 w 968375"/>
              <a:gd name="connsiteY2" fmla="*/ 460375 h 876300"/>
              <a:gd name="connsiteX3" fmla="*/ 968375 w 968375"/>
              <a:gd name="connsiteY3" fmla="*/ 876300 h 876300"/>
              <a:gd name="connsiteX0" fmla="*/ 0 w 946150"/>
              <a:gd name="connsiteY0" fmla="*/ 0 h 879475"/>
              <a:gd name="connsiteX1" fmla="*/ 352425 w 946150"/>
              <a:gd name="connsiteY1" fmla="*/ 130175 h 879475"/>
              <a:gd name="connsiteX2" fmla="*/ 698500 w 946150"/>
              <a:gd name="connsiteY2" fmla="*/ 463550 h 879475"/>
              <a:gd name="connsiteX3" fmla="*/ 946150 w 946150"/>
              <a:gd name="connsiteY3" fmla="*/ 879475 h 879475"/>
              <a:gd name="connsiteX0" fmla="*/ 0 w 946150"/>
              <a:gd name="connsiteY0" fmla="*/ 0 h 879475"/>
              <a:gd name="connsiteX1" fmla="*/ 352425 w 946150"/>
              <a:gd name="connsiteY1" fmla="*/ 130175 h 879475"/>
              <a:gd name="connsiteX2" fmla="*/ 698500 w 946150"/>
              <a:gd name="connsiteY2" fmla="*/ 463550 h 879475"/>
              <a:gd name="connsiteX3" fmla="*/ 946150 w 946150"/>
              <a:gd name="connsiteY3" fmla="*/ 879475 h 879475"/>
              <a:gd name="connsiteX0" fmla="*/ 0 w 946150"/>
              <a:gd name="connsiteY0" fmla="*/ 0 h 879475"/>
              <a:gd name="connsiteX1" fmla="*/ 352425 w 946150"/>
              <a:gd name="connsiteY1" fmla="*/ 130175 h 879475"/>
              <a:gd name="connsiteX2" fmla="*/ 727075 w 946150"/>
              <a:gd name="connsiteY2" fmla="*/ 501650 h 879475"/>
              <a:gd name="connsiteX3" fmla="*/ 946150 w 946150"/>
              <a:gd name="connsiteY3" fmla="*/ 879475 h 879475"/>
              <a:gd name="connsiteX0" fmla="*/ 0 w 927100"/>
              <a:gd name="connsiteY0" fmla="*/ 0 h 885825"/>
              <a:gd name="connsiteX1" fmla="*/ 352425 w 927100"/>
              <a:gd name="connsiteY1" fmla="*/ 130175 h 885825"/>
              <a:gd name="connsiteX2" fmla="*/ 727075 w 927100"/>
              <a:gd name="connsiteY2" fmla="*/ 501650 h 885825"/>
              <a:gd name="connsiteX3" fmla="*/ 927100 w 927100"/>
              <a:gd name="connsiteY3" fmla="*/ 885825 h 885825"/>
              <a:gd name="connsiteX0" fmla="*/ 0 w 927100"/>
              <a:gd name="connsiteY0" fmla="*/ 0 h 885825"/>
              <a:gd name="connsiteX1" fmla="*/ 352425 w 927100"/>
              <a:gd name="connsiteY1" fmla="*/ 130175 h 885825"/>
              <a:gd name="connsiteX2" fmla="*/ 727075 w 927100"/>
              <a:gd name="connsiteY2" fmla="*/ 501650 h 885825"/>
              <a:gd name="connsiteX3" fmla="*/ 927100 w 927100"/>
              <a:gd name="connsiteY3" fmla="*/ 885825 h 885825"/>
              <a:gd name="connsiteX0" fmla="*/ 0 w 927100"/>
              <a:gd name="connsiteY0" fmla="*/ 0 h 885825"/>
              <a:gd name="connsiteX1" fmla="*/ 352425 w 927100"/>
              <a:gd name="connsiteY1" fmla="*/ 130175 h 885825"/>
              <a:gd name="connsiteX2" fmla="*/ 727075 w 927100"/>
              <a:gd name="connsiteY2" fmla="*/ 501650 h 885825"/>
              <a:gd name="connsiteX3" fmla="*/ 927100 w 927100"/>
              <a:gd name="connsiteY3" fmla="*/ 885825 h 885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7100" h="885825">
                <a:moveTo>
                  <a:pt x="0" y="0"/>
                </a:moveTo>
                <a:cubicBezTo>
                  <a:pt x="119327" y="20373"/>
                  <a:pt x="231246" y="46567"/>
                  <a:pt x="352425" y="130175"/>
                </a:cubicBezTo>
                <a:cubicBezTo>
                  <a:pt x="473604" y="213783"/>
                  <a:pt x="631296" y="375708"/>
                  <a:pt x="727075" y="501650"/>
                </a:cubicBezTo>
                <a:cubicBezTo>
                  <a:pt x="822854" y="627592"/>
                  <a:pt x="887412" y="746918"/>
                  <a:pt x="927100" y="885825"/>
                </a:cubicBez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solid"/>
            <a:tailEnd type="triangle"/>
          </a:ln>
          <a:effectLst/>
        </p:spPr>
        <p:txBody>
          <a:bodyPr rtlCol="0" anchor="ctr"/>
          <a:lstStyle/>
          <a:p>
            <a:pPr algn="ctr" defTabSz="1219140">
              <a:defRPr/>
            </a:pPr>
            <a:endParaRPr lang="en-GB" sz="1300" kern="0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37" name="Freeform 60">
            <a:extLst>
              <a:ext uri="{FF2B5EF4-FFF2-40B4-BE49-F238E27FC236}">
                <a16:creationId xmlns:a16="http://schemas.microsoft.com/office/drawing/2014/main" id="{1BA92663-B24F-45A8-B5EB-F3E01B1611B1}"/>
              </a:ext>
            </a:extLst>
          </p:cNvPr>
          <p:cNvSpPr/>
          <p:nvPr/>
        </p:nvSpPr>
        <p:spPr>
          <a:xfrm>
            <a:off x="5789064" y="2311884"/>
            <a:ext cx="271705" cy="974011"/>
          </a:xfrm>
          <a:custGeom>
            <a:avLst/>
            <a:gdLst>
              <a:gd name="connsiteX0" fmla="*/ 0 w 285750"/>
              <a:gd name="connsiteY0" fmla="*/ 0 h 965200"/>
              <a:gd name="connsiteX1" fmla="*/ 234950 w 285750"/>
              <a:gd name="connsiteY1" fmla="*/ 555625 h 965200"/>
              <a:gd name="connsiteX2" fmla="*/ 285750 w 285750"/>
              <a:gd name="connsiteY2" fmla="*/ 965200 h 965200"/>
              <a:gd name="connsiteX0" fmla="*/ 0 w 285750"/>
              <a:gd name="connsiteY0" fmla="*/ 0 h 965200"/>
              <a:gd name="connsiteX1" fmla="*/ 234950 w 285750"/>
              <a:gd name="connsiteY1" fmla="*/ 555625 h 965200"/>
              <a:gd name="connsiteX2" fmla="*/ 285750 w 285750"/>
              <a:gd name="connsiteY2" fmla="*/ 965200 h 965200"/>
              <a:gd name="connsiteX0" fmla="*/ 0 w 287698"/>
              <a:gd name="connsiteY0" fmla="*/ 0 h 965200"/>
              <a:gd name="connsiteX1" fmla="*/ 234950 w 287698"/>
              <a:gd name="connsiteY1" fmla="*/ 555625 h 965200"/>
              <a:gd name="connsiteX2" fmla="*/ 285750 w 287698"/>
              <a:gd name="connsiteY2" fmla="*/ 965200 h 965200"/>
              <a:gd name="connsiteX0" fmla="*/ 0 w 286665"/>
              <a:gd name="connsiteY0" fmla="*/ 0 h 965200"/>
              <a:gd name="connsiteX1" fmla="*/ 139700 w 286665"/>
              <a:gd name="connsiteY1" fmla="*/ 225425 h 965200"/>
              <a:gd name="connsiteX2" fmla="*/ 234950 w 286665"/>
              <a:gd name="connsiteY2" fmla="*/ 555625 h 965200"/>
              <a:gd name="connsiteX3" fmla="*/ 285750 w 286665"/>
              <a:gd name="connsiteY3" fmla="*/ 965200 h 965200"/>
              <a:gd name="connsiteX0" fmla="*/ 0 w 267615"/>
              <a:gd name="connsiteY0" fmla="*/ 0 h 971550"/>
              <a:gd name="connsiteX1" fmla="*/ 120650 w 267615"/>
              <a:gd name="connsiteY1" fmla="*/ 231775 h 971550"/>
              <a:gd name="connsiteX2" fmla="*/ 215900 w 267615"/>
              <a:gd name="connsiteY2" fmla="*/ 561975 h 971550"/>
              <a:gd name="connsiteX3" fmla="*/ 266700 w 267615"/>
              <a:gd name="connsiteY3" fmla="*/ 971550 h 971550"/>
              <a:gd name="connsiteX0" fmla="*/ 0 w 268211"/>
              <a:gd name="connsiteY0" fmla="*/ 0 h 971550"/>
              <a:gd name="connsiteX1" fmla="*/ 120650 w 268211"/>
              <a:gd name="connsiteY1" fmla="*/ 231775 h 971550"/>
              <a:gd name="connsiteX2" fmla="*/ 231775 w 268211"/>
              <a:gd name="connsiteY2" fmla="*/ 561975 h 971550"/>
              <a:gd name="connsiteX3" fmla="*/ 266700 w 268211"/>
              <a:gd name="connsiteY3" fmla="*/ 971550 h 971550"/>
              <a:gd name="connsiteX0" fmla="*/ 0 w 274561"/>
              <a:gd name="connsiteY0" fmla="*/ 0 h 984250"/>
              <a:gd name="connsiteX1" fmla="*/ 127000 w 274561"/>
              <a:gd name="connsiteY1" fmla="*/ 244475 h 984250"/>
              <a:gd name="connsiteX2" fmla="*/ 238125 w 274561"/>
              <a:gd name="connsiteY2" fmla="*/ 574675 h 984250"/>
              <a:gd name="connsiteX3" fmla="*/ 273050 w 274561"/>
              <a:gd name="connsiteY3" fmla="*/ 984250 h 984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561" h="984250">
                <a:moveTo>
                  <a:pt x="0" y="0"/>
                </a:moveTo>
                <a:cubicBezTo>
                  <a:pt x="19050" y="39158"/>
                  <a:pt x="87842" y="151871"/>
                  <a:pt x="127000" y="244475"/>
                </a:cubicBezTo>
                <a:cubicBezTo>
                  <a:pt x="166158" y="337079"/>
                  <a:pt x="213783" y="451379"/>
                  <a:pt x="238125" y="574675"/>
                </a:cubicBezTo>
                <a:cubicBezTo>
                  <a:pt x="262467" y="697971"/>
                  <a:pt x="279929" y="889000"/>
                  <a:pt x="273050" y="984250"/>
                </a:cubicBez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solid"/>
            <a:tailEnd type="triangle"/>
          </a:ln>
          <a:effectLst/>
        </p:spPr>
        <p:txBody>
          <a:bodyPr rtlCol="0" anchor="ctr"/>
          <a:lstStyle/>
          <a:p>
            <a:pPr algn="ctr" defTabSz="1219140">
              <a:defRPr/>
            </a:pPr>
            <a:endParaRPr lang="en-GB" sz="1300" kern="0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38" name="Freeform 61">
            <a:extLst>
              <a:ext uri="{FF2B5EF4-FFF2-40B4-BE49-F238E27FC236}">
                <a16:creationId xmlns:a16="http://schemas.microsoft.com/office/drawing/2014/main" id="{CA36B8DA-6084-442C-95CB-0327B29C73C8}"/>
              </a:ext>
            </a:extLst>
          </p:cNvPr>
          <p:cNvSpPr/>
          <p:nvPr/>
        </p:nvSpPr>
        <p:spPr>
          <a:xfrm>
            <a:off x="7074132" y="2286750"/>
            <a:ext cx="276493" cy="1017999"/>
          </a:xfrm>
          <a:custGeom>
            <a:avLst/>
            <a:gdLst>
              <a:gd name="connsiteX0" fmla="*/ 0 w 307975"/>
              <a:gd name="connsiteY0" fmla="*/ 0 h 1044575"/>
              <a:gd name="connsiteX1" fmla="*/ 203200 w 307975"/>
              <a:gd name="connsiteY1" fmla="*/ 428625 h 1044575"/>
              <a:gd name="connsiteX2" fmla="*/ 307975 w 307975"/>
              <a:gd name="connsiteY2" fmla="*/ 1044575 h 1044575"/>
              <a:gd name="connsiteX0" fmla="*/ 0 w 307975"/>
              <a:gd name="connsiteY0" fmla="*/ 0 h 1044575"/>
              <a:gd name="connsiteX1" fmla="*/ 203200 w 307975"/>
              <a:gd name="connsiteY1" fmla="*/ 428625 h 1044575"/>
              <a:gd name="connsiteX2" fmla="*/ 307975 w 307975"/>
              <a:gd name="connsiteY2" fmla="*/ 1044575 h 1044575"/>
              <a:gd name="connsiteX0" fmla="*/ 0 w 279400"/>
              <a:gd name="connsiteY0" fmla="*/ 0 h 1028700"/>
              <a:gd name="connsiteX1" fmla="*/ 174625 w 279400"/>
              <a:gd name="connsiteY1" fmla="*/ 412750 h 1028700"/>
              <a:gd name="connsiteX2" fmla="*/ 279400 w 279400"/>
              <a:gd name="connsiteY2" fmla="*/ 1028700 h 1028700"/>
              <a:gd name="connsiteX0" fmla="*/ 0 w 279400"/>
              <a:gd name="connsiteY0" fmla="*/ 0 h 1028700"/>
              <a:gd name="connsiteX1" fmla="*/ 174625 w 279400"/>
              <a:gd name="connsiteY1" fmla="*/ 412750 h 1028700"/>
              <a:gd name="connsiteX2" fmla="*/ 279400 w 279400"/>
              <a:gd name="connsiteY2" fmla="*/ 1028700 h 1028700"/>
              <a:gd name="connsiteX0" fmla="*/ 0 w 279400"/>
              <a:gd name="connsiteY0" fmla="*/ 0 h 1028700"/>
              <a:gd name="connsiteX1" fmla="*/ 174625 w 279400"/>
              <a:gd name="connsiteY1" fmla="*/ 412750 h 1028700"/>
              <a:gd name="connsiteX2" fmla="*/ 279400 w 279400"/>
              <a:gd name="connsiteY2" fmla="*/ 102870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9400" h="1028700">
                <a:moveTo>
                  <a:pt x="0" y="0"/>
                </a:moveTo>
                <a:cubicBezTo>
                  <a:pt x="88635" y="133614"/>
                  <a:pt x="128058" y="241300"/>
                  <a:pt x="174625" y="412750"/>
                </a:cubicBezTo>
                <a:cubicBezTo>
                  <a:pt x="221192" y="584200"/>
                  <a:pt x="274902" y="814123"/>
                  <a:pt x="279400" y="1028700"/>
                </a:cubicBez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solid"/>
            <a:tailEnd type="triangle"/>
          </a:ln>
          <a:effectLst/>
        </p:spPr>
        <p:txBody>
          <a:bodyPr rtlCol="0" anchor="ctr"/>
          <a:lstStyle/>
          <a:p>
            <a:pPr algn="ctr" defTabSz="1219140">
              <a:defRPr/>
            </a:pPr>
            <a:endParaRPr lang="en-GB" sz="1300" kern="0" dirty="0">
              <a:solidFill>
                <a:prstClr val="white"/>
              </a:solidFill>
              <a:latin typeface="Arial"/>
            </a:endParaRPr>
          </a:p>
        </p:txBody>
      </p: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6EBDA2DA-B03C-4D2C-A490-B884DC992711}"/>
              </a:ext>
            </a:extLst>
          </p:cNvPr>
          <p:cNvCxnSpPr>
            <a:cxnSpLocks/>
          </p:cNvCxnSpPr>
          <p:nvPr/>
        </p:nvCxnSpPr>
        <p:spPr>
          <a:xfrm>
            <a:off x="1375564" y="2924391"/>
            <a:ext cx="1443836" cy="286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dash"/>
          </a:ln>
          <a:effectLst/>
        </p:spPr>
      </p:cxn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9881B740-4253-4B01-9EA6-DEE8EDDA03AA}"/>
              </a:ext>
            </a:extLst>
          </p:cNvPr>
          <p:cNvCxnSpPr/>
          <p:nvPr/>
        </p:nvCxnSpPr>
        <p:spPr>
          <a:xfrm>
            <a:off x="944339" y="2196467"/>
            <a:ext cx="0" cy="1751495"/>
          </a:xfrm>
          <a:prstGeom prst="straightConnector1">
            <a:avLst/>
          </a:prstGeom>
          <a:noFill/>
          <a:ln w="19050" cap="flat" cmpd="sng" algn="ctr">
            <a:solidFill>
              <a:schemeClr val="tx2"/>
            </a:solidFill>
            <a:prstDash val="solid"/>
            <a:tailEnd type="triangle"/>
          </a:ln>
          <a:effectLst/>
        </p:spPr>
      </p:cxnSp>
      <p:sp>
        <p:nvSpPr>
          <p:cNvPr id="141" name="TextBox 140">
            <a:extLst>
              <a:ext uri="{FF2B5EF4-FFF2-40B4-BE49-F238E27FC236}">
                <a16:creationId xmlns:a16="http://schemas.microsoft.com/office/drawing/2014/main" id="{76B1EF42-DF5E-4447-8566-5FF0E4EBF706}"/>
              </a:ext>
            </a:extLst>
          </p:cNvPr>
          <p:cNvSpPr txBox="1"/>
          <p:nvPr/>
        </p:nvSpPr>
        <p:spPr>
          <a:xfrm>
            <a:off x="5131707" y="4018490"/>
            <a:ext cx="1272329" cy="297453"/>
          </a:xfrm>
          <a:prstGeom prst="rect">
            <a:avLst/>
          </a:prstGeom>
          <a:noFill/>
          <a:effectLst/>
        </p:spPr>
        <p:txBody>
          <a:bodyPr wrap="square" lIns="96000" rIns="96000" rtlCol="0">
            <a:spAutoFit/>
          </a:bodyPr>
          <a:lstStyle/>
          <a:p>
            <a:pPr algn="ctr" defTabSz="1219140">
              <a:defRPr/>
            </a:pPr>
            <a:r>
              <a:rPr lang="en-GB" sz="1300" b="1" kern="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Continuation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A57DC4A4-1218-44F7-9E70-7CC72CA44EDF}"/>
              </a:ext>
            </a:extLst>
          </p:cNvPr>
          <p:cNvSpPr txBox="1"/>
          <p:nvPr/>
        </p:nvSpPr>
        <p:spPr>
          <a:xfrm>
            <a:off x="3752409" y="4018490"/>
            <a:ext cx="1379300" cy="29745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defTabSz="1219140">
              <a:defRPr/>
            </a:pPr>
            <a:r>
              <a:rPr lang="en-GB" sz="1300" b="1" kern="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Acute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56DA9AA8-C31A-46F6-A589-24BF09957832}"/>
              </a:ext>
            </a:extLst>
          </p:cNvPr>
          <p:cNvSpPr txBox="1"/>
          <p:nvPr/>
        </p:nvSpPr>
        <p:spPr>
          <a:xfrm>
            <a:off x="6410476" y="4018490"/>
            <a:ext cx="1399233" cy="29745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defTabSz="1219140">
              <a:defRPr/>
            </a:pPr>
            <a:r>
              <a:rPr lang="en-GB" sz="1300" b="1" kern="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Maintenance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C63CFA2E-A21E-41CC-B58B-AC427C471C9D}"/>
              </a:ext>
            </a:extLst>
          </p:cNvPr>
          <p:cNvSpPr txBox="1"/>
          <p:nvPr/>
        </p:nvSpPr>
        <p:spPr>
          <a:xfrm>
            <a:off x="1243468" y="4018483"/>
            <a:ext cx="2305789" cy="29745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 defTabSz="1219140">
              <a:defRPr/>
            </a:pPr>
            <a:r>
              <a:rPr lang="en-GB" sz="13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Treatment phases: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93761E54-09D0-4703-B299-4F28B124C639}"/>
              </a:ext>
            </a:extLst>
          </p:cNvPr>
          <p:cNvSpPr/>
          <p:nvPr/>
        </p:nvSpPr>
        <p:spPr>
          <a:xfrm>
            <a:off x="1594794" y="1327174"/>
            <a:ext cx="1771639" cy="29238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defTabSz="1219140">
              <a:defRPr/>
            </a:pPr>
            <a:r>
              <a:rPr lang="en-GB" sz="1300" b="1" kern="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course of MDD</a:t>
            </a:r>
            <a:r>
              <a:rPr lang="en-GB" sz="1300" b="1" kern="0" baseline="300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GB" sz="1300" kern="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5519135-D7E9-08C5-3400-102FD4A1154A}"/>
              </a:ext>
            </a:extLst>
          </p:cNvPr>
          <p:cNvSpPr/>
          <p:nvPr/>
        </p:nvSpPr>
        <p:spPr>
          <a:xfrm>
            <a:off x="7526375" y="4849366"/>
            <a:ext cx="4143275" cy="91281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wrap="square" rtlCol="0" anchor="t">
            <a:spAutoFit/>
          </a:bodyPr>
          <a:lstStyle/>
          <a:p>
            <a:pPr defTabSz="1219140">
              <a:spcBef>
                <a:spcPts val="120"/>
              </a:spcBef>
              <a:spcAft>
                <a:spcPts val="120"/>
              </a:spcAft>
              <a:defRPr/>
            </a:pPr>
            <a:r>
              <a:rPr lang="en-GB" sz="1333" kern="0" dirty="0">
                <a:cs typeface="Arial" panose="020B0604020202020204" pitchFamily="34" charset="0"/>
              </a:rPr>
              <a:t>Note: There is a lack of empirical evidence to differentiate between relapse and recurrence, hence, the continuation and maintenance phases are often combined into a single maintenance phase</a:t>
            </a:r>
            <a:r>
              <a:rPr lang="en-GB" sz="1333" kern="0" baseline="30000" dirty="0">
                <a:cs typeface="Arial" panose="020B0604020202020204" pitchFamily="34" charset="0"/>
              </a:rPr>
              <a:t>4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3239997-ACA1-5436-E036-AEA9AEE50F8E}"/>
              </a:ext>
            </a:extLst>
          </p:cNvPr>
          <p:cNvGrpSpPr/>
          <p:nvPr/>
        </p:nvGrpSpPr>
        <p:grpSpPr>
          <a:xfrm>
            <a:off x="4338565" y="2828910"/>
            <a:ext cx="187088" cy="187088"/>
            <a:chOff x="3455398" y="3259149"/>
            <a:chExt cx="116670" cy="116670"/>
          </a:xfrm>
          <a:effectLst/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156428C-4D08-84A2-5A22-7938A92E4BA8}"/>
                </a:ext>
              </a:extLst>
            </p:cNvPr>
            <p:cNvCxnSpPr/>
            <p:nvPr/>
          </p:nvCxnSpPr>
          <p:spPr>
            <a:xfrm rot="2700000">
              <a:off x="3513733" y="3259149"/>
              <a:ext cx="0" cy="116670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</a:ln>
            <a:effectLst/>
          </p:spPr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01E6F6D-0E51-0DE4-6484-8ED1F1509DF8}"/>
                </a:ext>
              </a:extLst>
            </p:cNvPr>
            <p:cNvCxnSpPr/>
            <p:nvPr/>
          </p:nvCxnSpPr>
          <p:spPr>
            <a:xfrm rot="8100000">
              <a:off x="3513733" y="3259149"/>
              <a:ext cx="0" cy="116670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</a:ln>
            <a:effectLst/>
          </p:spPr>
        </p:cxn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F9A63F6-FC6A-85FA-7FAE-AA9CF6EFD6A4}"/>
              </a:ext>
            </a:extLst>
          </p:cNvPr>
          <p:cNvCxnSpPr>
            <a:cxnSpLocks/>
          </p:cNvCxnSpPr>
          <p:nvPr/>
        </p:nvCxnSpPr>
        <p:spPr>
          <a:xfrm>
            <a:off x="3878308" y="2298771"/>
            <a:ext cx="463991" cy="504633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ysDash"/>
            <a:tailEnd type="triangle"/>
          </a:ln>
          <a:effectLst/>
        </p:spPr>
      </p:cxn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6DECA5B6-A761-D3CD-CAE6-9AEE04D19A30}"/>
              </a:ext>
            </a:extLst>
          </p:cNvPr>
          <p:cNvSpPr/>
          <p:nvPr/>
        </p:nvSpPr>
        <p:spPr>
          <a:xfrm rot="19907016">
            <a:off x="4029610" y="2287113"/>
            <a:ext cx="142504" cy="537613"/>
          </a:xfrm>
          <a:prstGeom prst="triangle">
            <a:avLst>
              <a:gd name="adj" fmla="val 0"/>
            </a:avLst>
          </a:prstGeom>
          <a:solidFill>
            <a:schemeClr val="tx1">
              <a:lumMod val="90000"/>
              <a:lumOff val="10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DBF2F9-9A00-2244-3906-1B9DFB8DF8EF}"/>
              </a:ext>
            </a:extLst>
          </p:cNvPr>
          <p:cNvSpPr txBox="1"/>
          <p:nvPr/>
        </p:nvSpPr>
        <p:spPr>
          <a:xfrm>
            <a:off x="6060769" y="5901945"/>
            <a:ext cx="560888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dirty="0"/>
              <a:t>This work is adapted from ‘Long-term treatment of depression’ by Kupfer, used under CC-BY. This work is licensed under Creative Commons license CC-BY-SA by The Lundbeck Foundation. </a:t>
            </a:r>
            <a:endParaRPr lang="da-DK" sz="1000" dirty="0"/>
          </a:p>
        </p:txBody>
      </p:sp>
    </p:spTree>
    <p:extLst>
      <p:ext uri="{BB962C8B-B14F-4D97-AF65-F5344CB8AC3E}">
        <p14:creationId xmlns:p14="http://schemas.microsoft.com/office/powerpoint/2010/main" val="65128538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48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6EA52CC3-52BF-4A27-B140-030315CD7D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30D436A-45C8-4AB9-A27F-210D96AF74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3AF6779-BCC0-4F23-A281-B2F5A1A50ADA}">
  <ds:schemaRefs>
    <ds:schemaRef ds:uri="http://schemas.microsoft.com/office/2006/documentManagement/types"/>
    <ds:schemaRef ds:uri="http://www.w3.org/XML/1998/namespace"/>
    <ds:schemaRef ds:uri="http://purl.org/dc/elements/1.1/"/>
    <ds:schemaRef ds:uri="http://purl.org/dc/terms/"/>
    <ds:schemaRef ds:uri="08562aa6-c0ad-4fb9-8a82-15409d3a28b4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28627d7c-4416-4bc1-86cf-ca6c3a42a8f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36468</TotalTime>
  <Words>18456</Words>
  <Application>Microsoft Office PowerPoint</Application>
  <PresentationFormat>Widescreen</PresentationFormat>
  <Paragraphs>977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Times New Roman</vt:lpstr>
      <vt:lpstr>Wingdings</vt:lpstr>
      <vt:lpstr>Neurotorium - PowerPoint-Skabelon - 2022-01-28</vt:lpstr>
      <vt:lpstr>PowerPoint Presentation</vt:lpstr>
      <vt:lpstr>The course of MDD</vt:lpstr>
      <vt:lpstr>Principles for management of MDD</vt:lpstr>
      <vt:lpstr>Treatment guidelines</vt:lpstr>
      <vt:lpstr>The global approach to treatment of depression</vt:lpstr>
      <vt:lpstr>Treating depression  – psychological treatments</vt:lpstr>
      <vt:lpstr>Psychological treatments for depression</vt:lpstr>
      <vt:lpstr>Psychological treatments – efficacy and formats</vt:lpstr>
      <vt:lpstr>Psychological treatments – other psychotherapies</vt:lpstr>
      <vt:lpstr>Treating depression  – pharmacological treatments</vt:lpstr>
      <vt:lpstr>Antidepressants</vt:lpstr>
      <vt:lpstr>Basic mechanisms of antidepressant action  – Monoamine reuptake inhibition and enzyme inhibition</vt:lpstr>
      <vt:lpstr>Other mechanisms of antidepressant action</vt:lpstr>
      <vt:lpstr>Antidepressant monotherapy</vt:lpstr>
      <vt:lpstr>Pharmacotherapy for inadequate response</vt:lpstr>
      <vt:lpstr>Strategies for patients with inadequate response</vt:lpstr>
      <vt:lpstr>Summary of pharmacotherapy recommendations</vt:lpstr>
      <vt:lpstr>Adverse effects of pharmacological treatment</vt:lpstr>
      <vt:lpstr>The tolerability and safety profile of SSRIs and SNRIs </vt:lpstr>
      <vt:lpstr>The tolerability and safety profile of TCAs and MAOIs</vt:lpstr>
      <vt:lpstr>The tolerability and safety profile of dopamine–serotonin receptor antagonists</vt:lpstr>
      <vt:lpstr>Discontinuing antidepressant treatment</vt:lpstr>
      <vt:lpstr>Treating depression  – neurostimulation treatments</vt:lpstr>
      <vt:lpstr>Neurostimulation – electroconvulsive therapy (ECT)</vt:lpstr>
      <vt:lpstr>Neurostimulation – repetitive transcranial magnetic stimulation (rTMS)</vt:lpstr>
      <vt:lpstr>Neurostimulation – transcranial direct current stimulation (tDCS)</vt:lpstr>
      <vt:lpstr>Neurostimulation – surgical treatments</vt:lpstr>
      <vt:lpstr>Unmet needs in the treatment of depression</vt:lpstr>
      <vt:lpstr>Inadequate response and treatment-resistant depression (TRD)</vt:lpstr>
      <vt:lpstr>Functioning</vt:lpstr>
      <vt:lpstr>Cognition</vt:lpstr>
      <vt:lpstr>Comorbid anxiety and depression</vt:lpstr>
      <vt:lpstr>Anhedonia and emotional blunting</vt:lpstr>
      <vt:lpstr>Childhood maltreatment</vt:lpstr>
      <vt:lpstr>Suicide</vt:lpstr>
      <vt:lpstr>Summary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Christina Polyzogopoulou</cp:lastModifiedBy>
  <cp:revision>1267</cp:revision>
  <cp:lastPrinted>2018-03-02T09:31:01Z</cp:lastPrinted>
  <dcterms:created xsi:type="dcterms:W3CDTF">2017-01-23T14:24:15Z</dcterms:created>
  <dcterms:modified xsi:type="dcterms:W3CDTF">2025-06-04T06:46:46Z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