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customXml/item2.xml" ContentType="application/xml"/>
  <Override PartName="/customXml/itemProps2.xml" ContentType="application/vnd.openxmlformats-officedocument.customXmlPropertie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22.xml" ContentType="application/vnd.openxmlformats-officedocument.presentationml.tags+xml"/>
  <Override PartName="/ppt/tags/tag1.xml" ContentType="application/vnd.openxmlformats-officedocument.presentationml.tag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presProps.xml" ContentType="application/vnd.openxmlformats-officedocument.presentationml.pres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4"/>
  </p:sldMasterIdLst>
  <p:notesMasterIdLst>
    <p:notesMasterId r:id="rId42"/>
  </p:notesMasterIdLst>
  <p:handoutMasterIdLst>
    <p:handoutMasterId r:id="rId43"/>
  </p:handoutMasterIdLst>
  <p:sldIdLst>
    <p:sldId id="2147469566" r:id="rId31"/>
  </p:sldIdLst>
  <p:sldSz cx="12192000" cy="6858000"/>
  <p:notesSz cx="6797675" cy="9928225"/>
  <p:custDataLst>
    <p:tags r:id="rId44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C07A505D-5E7E-6BEB-4195-801D42364FA7}" name="Ceren Akdeniz Vogt" initials="CA" userId="S::cak@lundbeckfonden.com::6291f9b8-8487-4396-8769-615d243e0f4b" providerId="AD"/>
  <p188:author id="{6B25AD5F-CB22-17A5-FE25-D37D4DEF3E88}" name="Raymond Lam" initials="RL" userId="3270de108c079ad9" providerId="Windows Live"/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15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190" clrIdx="0"/>
  <p:cmAuthor id="8" name="Murat Yildirim" initials="MY" lastIdx="48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1EFAFA"/>
    <a:srgbClr val="D9D1CC"/>
    <a:srgbClr val="FFFFFF"/>
    <a:srgbClr val="FF7C80"/>
    <a:srgbClr val="695A4F"/>
    <a:srgbClr val="E8E3E0"/>
    <a:srgbClr val="776659"/>
    <a:srgbClr val="B0A196"/>
    <a:srgbClr val="C4B9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0" autoAdjust="0"/>
    <p:restoredTop sz="86683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1616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7080"/>
    </p:cViewPr>
  </p:sorterViewPr>
  <p:notesViewPr>
    <p:cSldViewPr snapToGrid="0" snapToObjects="1">
      <p:cViewPr varScale="1">
        <p:scale>
          <a:sx n="75" d="100"/>
          <a:sy n="75" d="100"/>
        </p:scale>
        <p:origin x="3384" y="54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viewProps" Target="/ppt/viewProps.xml" Id="rId47" /><Relationship Type="http://schemas.microsoft.com/office/2016/11/relationships/changesInfo" Target="/ppt/changesInfos/changesInfo1.xml" Id="rId50" /><Relationship Type="http://schemas.openxmlformats.org/officeDocument/2006/relationships/customXml" Target="/customXml/item2.xml" Id="rId2" /><Relationship Type="http://schemas.openxmlformats.org/officeDocument/2006/relationships/commentAuthors" Target="/ppt/commentAuthors.xml" Id="rId45" /><Relationship Type="http://schemas.openxmlformats.org/officeDocument/2006/relationships/tableStyles" Target="/ppt/tableStyles.xml" Id="rId49" /><Relationship Type="http://schemas.openxmlformats.org/officeDocument/2006/relationships/slide" Target="/ppt/slides/slide27.xml" Id="rId31" /><Relationship Type="http://schemas.openxmlformats.org/officeDocument/2006/relationships/tags" Target="/ppt/tags/tag1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heme" Target="/ppt/theme/theme1.xml" Id="rId48" /><Relationship Type="http://schemas.microsoft.com/office/2018/10/relationships/authors" Target="/ppt/authors.xml" Id="rId51" /><Relationship Type="http://schemas.openxmlformats.org/officeDocument/2006/relationships/customXml" Target="/customXml/item3.xml" Id="rId3" /><Relationship Type="http://schemas.openxmlformats.org/officeDocument/2006/relationships/presProps" Target="/ppt/presProps.xml" Id="rId46" /><Relationship Type="http://schemas.openxmlformats.org/officeDocument/2006/relationships/customXml" Target="/customXml/item1.xml" Id="rId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9AF65E21-10D4-4E6C-A27F-EA00E1CDAD12}"/>
    <pc:docChg chg="modSld">
      <pc:chgData name="Rachel Jagger" userId="cf4acb15-657a-45e0-bad4-d602a69c1922" providerId="ADAL" clId="{9AF65E21-10D4-4E6C-A27F-EA00E1CDAD12}" dt="2025-05-28T15:30:32.370" v="3" actId="12"/>
      <pc:docMkLst>
        <pc:docMk/>
      </pc:docMkLst>
      <pc:sldChg chg="modNotes">
        <pc:chgData name="Rachel Jagger" userId="cf4acb15-657a-45e0-bad4-d602a69c1922" providerId="ADAL" clId="{9AF65E21-10D4-4E6C-A27F-EA00E1CDAD12}" dt="2025-05-28T15:30:32.370" v="3" actId="12"/>
        <pc:sldMkLst>
          <pc:docMk/>
          <pc:sldMk cId="262899235" sldId="349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04-06-2025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Id2" /><Relationship Type="http://schemas.openxmlformats.org/officeDocument/2006/relationships/notesMaster" Target="/ppt/notesMasters/notesMaster1.xml" Id="rId1" /></Relationship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06B26-EF06-4C38-3BC9-81DBBC6EE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EBC16A-FD9C-9173-3A0F-2EA68AD829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1B5AAF-308F-D2A2-FD6D-F96AB9586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Other than psychotherapy, non-pharmacological therapy options for the treatment of MDD include brain stimulation methods, such as electroconvulsive therapy (ECT), </a:t>
            </a:r>
            <a:r>
              <a:rPr lang="en-US" dirty="0" err="1"/>
              <a:t>vagus</a:t>
            </a:r>
            <a:r>
              <a:rPr lang="en-US" dirty="0"/>
              <a:t> nerve stimulation (VNS), and transcranial magnetic stimulation (TMS).</a:t>
            </a:r>
            <a:r>
              <a:rPr lang="en-US" baseline="30000" dirty="0"/>
              <a:t>1,7</a:t>
            </a:r>
            <a:r>
              <a:rPr lang="en-US" dirty="0"/>
              <a:t> The </a:t>
            </a:r>
            <a:r>
              <a:rPr lang="en-GB" dirty="0"/>
              <a:t>World Federation of Societies of Biological Psychiatry (WFSBP) guidelines for biological treatment of unipolar depressive disorders </a:t>
            </a:r>
            <a:r>
              <a:rPr lang="en-US" dirty="0"/>
              <a:t>give the following recommendations:</a:t>
            </a:r>
            <a:r>
              <a:rPr lang="en-US" baseline="30000" dirty="0"/>
              <a:t>7</a:t>
            </a: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b="1" dirty="0"/>
              <a:t>Electroconvulsive therapy </a:t>
            </a:r>
            <a:r>
              <a:rPr lang="en-GB" dirty="0"/>
              <a:t>– among the indications for ECT as a first-line treatment are: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severe major depression with psychotic features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severe major depression with psychomotor retardation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‘true’ treatment-resistant major depression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refusal of food intake or in other special situations when rapid relief from depression is required (e.g., in severe suicidality) or when medication is contraindicated (e.g., in pregnancy)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patients who have experienced a previous positive response to ECT, and patients who prefer ECT for a specific reason.</a:t>
            </a: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="1" dirty="0" err="1"/>
              <a:t>Vagus</a:t>
            </a:r>
            <a:r>
              <a:rPr lang="en-US" b="1" dirty="0"/>
              <a:t> nerve stimulation</a:t>
            </a:r>
            <a:r>
              <a:rPr lang="en-US" dirty="0"/>
              <a:t> – </a:t>
            </a:r>
            <a:r>
              <a:rPr lang="en-GB" dirty="0"/>
              <a:t>VNS may be an option in patients with depression with insufficient response to trials of pharmacotherapy.</a:t>
            </a: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="1" dirty="0"/>
              <a:t>Transcranial magnetic stimulation</a:t>
            </a:r>
            <a:r>
              <a:rPr lang="en-US" dirty="0"/>
              <a:t> – </a:t>
            </a:r>
            <a:r>
              <a:rPr lang="en-GB" dirty="0"/>
              <a:t>there is currently insufficient evidence to recommend the clinical efficacy of TMS in the standard clinical setting. Further research is needed.</a:t>
            </a:r>
            <a:endParaRPr lang="en-US" dirty="0"/>
          </a:p>
          <a:p>
            <a:pPr lvl="0"/>
            <a:endParaRPr lang="en-GB" b="0" dirty="0"/>
          </a:p>
          <a:p>
            <a:pPr lvl="0"/>
            <a:r>
              <a:rPr lang="en-GB" b="0" dirty="0"/>
              <a:t>References: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000" dirty="0"/>
              <a:t>Sadock BJ, Sadock VA, Ruiz P (eds). Kaplan &amp; Sadock’s Comprehensive Textbook of Psychiatry. 10</a:t>
            </a:r>
            <a:r>
              <a:rPr lang="en-GB" sz="1000" baseline="30000" dirty="0"/>
              <a:t>th</a:t>
            </a:r>
            <a:r>
              <a:rPr lang="en-GB" sz="1000" dirty="0"/>
              <a:t> edition. Vol 1–2. © Lippincott Williams &amp; Wilkins, 2017.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Milev RV, Giacobbe P, Kennedy SH, et al.; CANMAT Depression Work Group. Canadian Network for Mood and Anxiety Treatments (CANMAT) 2016 clinical guidelines for the management of adults with major depressive disorder: Section 4. Neurostimulation treatments. Can J Psychiatry 2016; 61 (9): 561–575.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Sharma M, Naik V, </a:t>
            </a:r>
            <a:r>
              <a:rPr lang="en-GB" dirty="0" err="1"/>
              <a:t>Deogaonkar</a:t>
            </a:r>
            <a:r>
              <a:rPr lang="en-GB" dirty="0"/>
              <a:t> M. Emerging applications of deep brain stimulation. J </a:t>
            </a:r>
            <a:r>
              <a:rPr lang="en-GB" dirty="0" err="1"/>
              <a:t>Neurosurg</a:t>
            </a:r>
            <a:r>
              <a:rPr lang="en-GB" dirty="0"/>
              <a:t> Sci 2016; 60 (2): 242–255.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Puigdemont D, Portella M, Pérez-Egea R, et al. A randomized double-blind crossover trial of deep brain stimulation of the subcallosal cingulate gyrus in patients with treatment-resistant depression: a pilot study of relapse prevention. J Psychiatry </a:t>
            </a:r>
            <a:r>
              <a:rPr lang="en-GB" dirty="0" err="1"/>
              <a:t>Neurosci</a:t>
            </a:r>
            <a:r>
              <a:rPr lang="en-GB" dirty="0"/>
              <a:t> 2015; 40 (4): 224–231.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Raymaekers</a:t>
            </a:r>
            <a:r>
              <a:rPr lang="en-GB" dirty="0"/>
              <a:t> S, </a:t>
            </a:r>
            <a:r>
              <a:rPr lang="en-GB" dirty="0" err="1"/>
              <a:t>Luyten</a:t>
            </a:r>
            <a:r>
              <a:rPr lang="en-GB" dirty="0"/>
              <a:t> L, </a:t>
            </a:r>
            <a:r>
              <a:rPr lang="en-GB" dirty="0" err="1"/>
              <a:t>Bervoets</a:t>
            </a:r>
            <a:r>
              <a:rPr lang="en-GB" dirty="0"/>
              <a:t> C, et al. Deep brain stimulation for treatment-resistant major depressive disorder: a comparison of two targets and long-term follow-up. </a:t>
            </a:r>
            <a:r>
              <a:rPr lang="en-GB" dirty="0" err="1"/>
              <a:t>Transl</a:t>
            </a:r>
            <a:r>
              <a:rPr lang="en-GB" dirty="0"/>
              <a:t> Psychiatry 2017; 7 (10): e1251.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Lam RW, Kennedy SH, Adams C, et al. Canadian Network for Mood and Anxiety Treatments (CANMAT) 2023 update on clinical guidelines for management of major depressive disorder in adults. Can J Psychiatry 2024; 69 (9): 641–687.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Bauer M, Pfennig A, Severus E, et al.; World Federation of Societies of Biological Psychiatry (WFSBP) Task Force on Unipolar Depressive Disorders. WFSBP guidelines for biological treatment of unipolar depressive disorders, part 1: update 2013 on the acute and continuation treatment of unipolar depressive disorders. World J </a:t>
            </a:r>
            <a:r>
              <a:rPr lang="en-GB" dirty="0" err="1"/>
              <a:t>Biol</a:t>
            </a:r>
            <a:r>
              <a:rPr lang="en-GB" dirty="0"/>
              <a:t> Psychiatry 2013; 14 (5): 334–385.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B8673C-280A-F208-8BBD-FAD317B49A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1437648"/>
      </p:ext>
    </p:extLst>
  </p:cSld>
  <p:clrMapOvr>
    <a:masterClrMapping/>
  </p:clrMapOvr>
</p:note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609329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6.xml" Id="rId6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586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7.xml.rels>&#65279;<?xml version="1.0" encoding="utf-8"?><Relationships xmlns="http://schemas.openxmlformats.org/package/2006/relationships"><Relationship Type="http://schemas.openxmlformats.org/officeDocument/2006/relationships/notesSlide" Target="/ppt/notesSlides/notesSlide27.xml" Id="rId3" /><Relationship Type="http://schemas.openxmlformats.org/officeDocument/2006/relationships/slideLayout" Target="/ppt/slideLayouts/slideLayout6.xml" Id="rId2" /><Relationship Type="http://schemas.openxmlformats.org/officeDocument/2006/relationships/tags" Target="/ppt/tags/tag22.xml" Id="rId1" /></Relationships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B0BF5-0766-19A0-3D88-DCCC0B3AE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7DB5A6D-18A5-FCEF-08E8-5C0E1F783DC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Treatment principles</a:t>
            </a:r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5C2FA-7A7E-39B1-65CF-2243A444A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Neurostimulation – surgical treatments</a:t>
            </a:r>
            <a:endParaRPr lang="en-GB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B9D2F6B-3A66-3A06-3F21-48F45839A168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1400" b="1" dirty="0"/>
              <a:t>Deep brain stimulation (DBS)</a:t>
            </a:r>
            <a:endParaRPr lang="en-US" sz="1400" b="1" baseline="30000" dirty="0"/>
          </a:p>
          <a:p>
            <a:pPr>
              <a:spcBef>
                <a:spcPts val="1200"/>
              </a:spcBef>
            </a:pPr>
            <a:r>
              <a:rPr lang="en-US" sz="1300" dirty="0"/>
              <a:t>DBS is a neurosurgical procedure involving implantation of electrodes into the brain, which are connected to a pulse generator in the chest wall and used to continuously stimulate specific brain areas</a:t>
            </a:r>
            <a:r>
              <a:rPr lang="en-US" sz="1300" baseline="30000" dirty="0"/>
              <a:t>1,3,4</a:t>
            </a:r>
          </a:p>
          <a:p>
            <a:pPr>
              <a:spcBef>
                <a:spcPts val="1200"/>
              </a:spcBef>
            </a:pPr>
            <a:r>
              <a:rPr lang="en-US" sz="1300" dirty="0"/>
              <a:t>DBS is used primarily to treat tremor in movement disorders (e.g., Parkinson’s disease), but it is now being studied for neuropsychiatric disorders</a:t>
            </a:r>
            <a:r>
              <a:rPr lang="en-US" sz="1300" baseline="30000" dirty="0"/>
              <a:t>3</a:t>
            </a:r>
          </a:p>
          <a:p>
            <a:pPr>
              <a:spcBef>
                <a:spcPts val="1200"/>
              </a:spcBef>
            </a:pPr>
            <a:r>
              <a:rPr lang="en-US" sz="1300" dirty="0"/>
              <a:t>Although there is still limited evidence for its use in the treatment of depression, DBS has shown potential effectiveness in treatment-refractory patients</a:t>
            </a:r>
            <a:r>
              <a:rPr lang="en-US" sz="1300" baseline="30000" dirty="0"/>
              <a:t>2,4,5</a:t>
            </a:r>
            <a:r>
              <a:rPr lang="en-US" sz="1300" dirty="0"/>
              <a:t> </a:t>
            </a:r>
            <a:endParaRPr lang="en-US" sz="1300" baseline="30000" dirty="0"/>
          </a:p>
          <a:p>
            <a:pPr>
              <a:spcBef>
                <a:spcPts val="1200"/>
              </a:spcBef>
            </a:pPr>
            <a:r>
              <a:rPr lang="en-US" sz="1300" dirty="0"/>
              <a:t>Therefore, DBS is still considered an investigational treatment for MDD</a:t>
            </a:r>
            <a:r>
              <a:rPr lang="en-US" sz="1300" baseline="30000" dirty="0"/>
              <a:t>2,4-6</a:t>
            </a:r>
          </a:p>
          <a:p>
            <a:endParaRPr lang="en-GB" sz="14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B2CB23A-F451-EFEA-525F-D256E33E0DFB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 rIns="216000"/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400" b="1" dirty="0" err="1"/>
              <a:t>Vagus</a:t>
            </a:r>
            <a:r>
              <a:rPr lang="en-US" sz="1400" b="1" dirty="0"/>
              <a:t> nerve stimulation (VNS)</a:t>
            </a:r>
            <a:endParaRPr lang="en-US" sz="1400" b="1" baseline="30000" dirty="0"/>
          </a:p>
          <a:p>
            <a:pPr>
              <a:spcBef>
                <a:spcPts val="1200"/>
              </a:spcBef>
            </a:pPr>
            <a:r>
              <a:rPr lang="en-US" sz="1300" dirty="0"/>
              <a:t>VNS is the direct, intermittent electrical stimulation of the left </a:t>
            </a:r>
            <a:r>
              <a:rPr lang="en-US" sz="1300" dirty="0" err="1"/>
              <a:t>vagus</a:t>
            </a:r>
            <a:r>
              <a:rPr lang="en-US" sz="1300" dirty="0"/>
              <a:t> nerve in the neck via a pulse generator</a:t>
            </a:r>
            <a:r>
              <a:rPr lang="en-US" sz="1300" baseline="30000" dirty="0"/>
              <a:t>1</a:t>
            </a:r>
          </a:p>
          <a:p>
            <a:pPr>
              <a:spcBef>
                <a:spcPts val="1200"/>
              </a:spcBef>
            </a:pPr>
            <a:r>
              <a:rPr lang="en-US" sz="1300" dirty="0"/>
              <a:t>Chronic stimulation of the </a:t>
            </a:r>
            <a:r>
              <a:rPr lang="en-US" sz="1300" dirty="0" err="1"/>
              <a:t>vagus</a:t>
            </a:r>
            <a:r>
              <a:rPr lang="en-US" sz="1300" dirty="0"/>
              <a:t> nerve </a:t>
            </a:r>
            <a:r>
              <a:rPr lang="en-US" sz="1300" dirty="0" err="1"/>
              <a:t>fibres</a:t>
            </a:r>
            <a:r>
              <a:rPr lang="en-US" sz="1300" dirty="0"/>
              <a:t> changes the activity in the brainstem nuclei that alter serotonergic activity in cortical and limbic structures</a:t>
            </a:r>
            <a:r>
              <a:rPr lang="en-US" sz="1300" baseline="30000" dirty="0"/>
              <a:t>1</a:t>
            </a:r>
          </a:p>
          <a:p>
            <a:pPr>
              <a:spcBef>
                <a:spcPts val="1200"/>
              </a:spcBef>
            </a:pPr>
            <a:r>
              <a:rPr lang="en-US" sz="1300" dirty="0"/>
              <a:t>Under general </a:t>
            </a:r>
            <a:r>
              <a:rPr lang="en-US" sz="1300" dirty="0" err="1"/>
              <a:t>anaesthesia</a:t>
            </a:r>
            <a:r>
              <a:rPr lang="en-US" sz="1300" dirty="0"/>
              <a:t>, an electrode is surgically attached to the </a:t>
            </a:r>
            <a:r>
              <a:rPr lang="en-US" sz="1300" dirty="0" err="1"/>
              <a:t>vagus</a:t>
            </a:r>
            <a:r>
              <a:rPr lang="en-US" sz="1300" dirty="0"/>
              <a:t> nerve and the pulse generator is implanted in the chest wall. The subsequent electrical stimulation can be turned on and off by the patient using a magnet</a:t>
            </a:r>
            <a:r>
              <a:rPr lang="en-US" sz="1300" baseline="30000" dirty="0"/>
              <a:t>1</a:t>
            </a:r>
            <a:r>
              <a:rPr lang="en-US" sz="1300" dirty="0"/>
              <a:t> </a:t>
            </a:r>
          </a:p>
          <a:p>
            <a:pPr>
              <a:spcBef>
                <a:spcPts val="1200"/>
              </a:spcBef>
            </a:pPr>
            <a:r>
              <a:rPr lang="en-US" sz="1300" dirty="0"/>
              <a:t>VNS is usually reserved for patients with chronic or recurring MDD who have not responded to several adequate trials of antidepressant therapy</a:t>
            </a:r>
            <a:r>
              <a:rPr lang="en-US" sz="1300" baseline="30000" dirty="0"/>
              <a:t>2</a:t>
            </a:r>
            <a:endParaRPr lang="en-US" sz="1300" dirty="0"/>
          </a:p>
          <a:p>
            <a:pPr>
              <a:spcBef>
                <a:spcPts val="1200"/>
              </a:spcBef>
            </a:pPr>
            <a:r>
              <a:rPr lang="en-US" sz="1300" dirty="0"/>
              <a:t>VNS is generally well tolerated; some patients experience voice alteration, breathlessness, or neck pain</a:t>
            </a:r>
            <a:r>
              <a:rPr lang="en-US" sz="1300" baseline="30000" dirty="0"/>
              <a:t>1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A7853F8-7C50-9C90-85B1-45965CA776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DBS=deep brain stimulation; MDD, major depressive disorder; VNS=</a:t>
            </a:r>
            <a:r>
              <a:rPr lang="en-GB" dirty="0" err="1"/>
              <a:t>vagus</a:t>
            </a:r>
            <a:r>
              <a:rPr lang="en-GB" dirty="0"/>
              <a:t> nerve stimulation</a:t>
            </a:r>
          </a:p>
          <a:p>
            <a:endParaRPr lang="en-GB" dirty="0"/>
          </a:p>
          <a:p>
            <a:r>
              <a:rPr lang="en-GB" dirty="0"/>
              <a:t>1. Sadock et al. Kaplan &amp; Sadock’s Comprehensive Textbook of Psychiatry. 10</a:t>
            </a:r>
            <a:r>
              <a:rPr lang="en-GB" baseline="30000" dirty="0"/>
              <a:t>th</a:t>
            </a:r>
            <a:r>
              <a:rPr lang="en-GB" dirty="0"/>
              <a:t> edition. Vol 1–2. 2017; </a:t>
            </a:r>
            <a:r>
              <a:rPr lang="da-DK" dirty="0"/>
              <a:t>2. Milev et al. Can J Psychiatry 2016;61(9):561–575; </a:t>
            </a:r>
          </a:p>
          <a:p>
            <a:r>
              <a:rPr lang="da-DK" dirty="0"/>
              <a:t>3. </a:t>
            </a:r>
            <a:r>
              <a:rPr lang="en-GB" dirty="0"/>
              <a:t>Sharma et al. </a:t>
            </a:r>
            <a:r>
              <a:rPr lang="de-DE" dirty="0"/>
              <a:t>J Neurosurg Sci 2016;60(2):242–255; </a:t>
            </a:r>
            <a:r>
              <a:rPr lang="en-GB" dirty="0"/>
              <a:t>4. Puigdemont et al. </a:t>
            </a:r>
            <a:r>
              <a:rPr lang="pl-PL" dirty="0"/>
              <a:t>J Psychiatry Neurosci 2015;40(4):224</a:t>
            </a:r>
            <a:r>
              <a:rPr lang="en-GB" dirty="0"/>
              <a:t>–2</a:t>
            </a:r>
            <a:r>
              <a:rPr lang="pl-PL" dirty="0"/>
              <a:t>31</a:t>
            </a:r>
            <a:r>
              <a:rPr lang="en-GB" dirty="0"/>
              <a:t>; </a:t>
            </a:r>
            <a:br>
              <a:rPr lang="en-GB" dirty="0"/>
            </a:br>
            <a:r>
              <a:rPr lang="en-GB" dirty="0"/>
              <a:t>5. </a:t>
            </a:r>
            <a:r>
              <a:rPr lang="en-GB" dirty="0" err="1"/>
              <a:t>Raymaekers</a:t>
            </a:r>
            <a:r>
              <a:rPr lang="en-GB" dirty="0"/>
              <a:t> et al. </a:t>
            </a:r>
            <a:r>
              <a:rPr lang="en-GB" dirty="0" err="1"/>
              <a:t>Transl</a:t>
            </a:r>
            <a:r>
              <a:rPr lang="en-GB" dirty="0"/>
              <a:t> Psychiatry 2017;7(10):e1251; 6</a:t>
            </a:r>
            <a:r>
              <a:rPr lang="da-DK" dirty="0"/>
              <a:t>. </a:t>
            </a:r>
            <a:r>
              <a:rPr lang="en-GB" dirty="0"/>
              <a:t>Lam et al. Can J Psychiatry 2024;69(9):641–687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90145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A52CC3-52BF-4A27-B140-030315CD7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0D436A-45C8-4AB9-A27F-210D96AF7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AF6779-BCC0-4F23-A281-B2F5A1A50ADA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08562aa6-c0ad-4fb9-8a82-15409d3a28b4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36468</TotalTime>
  <Words>18456</Words>
  <Application>Microsoft Office PowerPoint</Application>
  <PresentationFormat>Widescreen</PresentationFormat>
  <Paragraphs>977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Neurotorium - PowerPoint-Skabelon - 2022-01-28</vt:lpstr>
      <vt:lpstr>PowerPoint Presentation</vt:lpstr>
      <vt:lpstr>The course of MDD</vt:lpstr>
      <vt:lpstr>Principles for management of MDD</vt:lpstr>
      <vt:lpstr>Treatment guidelines</vt:lpstr>
      <vt:lpstr>The global approach to treatment of depression</vt:lpstr>
      <vt:lpstr>Treating depression  – psychological treatments</vt:lpstr>
      <vt:lpstr>Psychological treatments for depression</vt:lpstr>
      <vt:lpstr>Psychological treatments – efficacy and formats</vt:lpstr>
      <vt:lpstr>Psychological treatments – other psychotherapies</vt:lpstr>
      <vt:lpstr>Treating depression  – pharmacological treatments</vt:lpstr>
      <vt:lpstr>Antidepressants</vt:lpstr>
      <vt:lpstr>Basic mechanisms of antidepressant action  – Monoamine reuptake inhibition and enzyme inhibition</vt:lpstr>
      <vt:lpstr>Other mechanisms of antidepressant action</vt:lpstr>
      <vt:lpstr>Antidepressant monotherapy</vt:lpstr>
      <vt:lpstr>Pharmacotherapy for inadequate response</vt:lpstr>
      <vt:lpstr>Strategies for patients with inadequate response</vt:lpstr>
      <vt:lpstr>Summary of pharmacotherapy recommendations</vt:lpstr>
      <vt:lpstr>Adverse effects of pharmacological treatment</vt:lpstr>
      <vt:lpstr>The tolerability and safety profile of SSRIs and SNRIs </vt:lpstr>
      <vt:lpstr>The tolerability and safety profile of TCAs and MAOIs</vt:lpstr>
      <vt:lpstr>The tolerability and safety profile of dopamine–serotonin receptor antagonists</vt:lpstr>
      <vt:lpstr>Discontinuing antidepressant treatment</vt:lpstr>
      <vt:lpstr>Treating depression  – neurostimulation treatments</vt:lpstr>
      <vt:lpstr>Neurostimulation – electroconvulsive therapy (ECT)</vt:lpstr>
      <vt:lpstr>Neurostimulation – repetitive transcranial magnetic stimulation (rTMS)</vt:lpstr>
      <vt:lpstr>Neurostimulation – transcranial direct current stimulation (tDCS)</vt:lpstr>
      <vt:lpstr>Neurostimulation – surgical treatments</vt:lpstr>
      <vt:lpstr>Unmet needs in the treatment of depression</vt:lpstr>
      <vt:lpstr>Inadequate response and treatment-resistant depression (TRD)</vt:lpstr>
      <vt:lpstr>Functioning</vt:lpstr>
      <vt:lpstr>Cognition</vt:lpstr>
      <vt:lpstr>Comorbid anxiety and depression</vt:lpstr>
      <vt:lpstr>Anhedonia and emotional blunting</vt:lpstr>
      <vt:lpstr>Childhood maltreatment</vt:lpstr>
      <vt:lpstr>Suicide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1267</cp:revision>
  <cp:lastPrinted>2018-03-02T09:31:01Z</cp:lastPrinted>
  <dcterms:created xsi:type="dcterms:W3CDTF">2017-01-23T14:24:15Z</dcterms:created>
  <dcterms:modified xsi:type="dcterms:W3CDTF">2025-06-04T06:46:46Z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