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2.xml" ContentType="application/vnd.openxmlformats-officedocument.presentationml.tags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2147469564" r:id="rId7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slide" Target="/ppt/slides/slide3.xml" Id="rId7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Id2" /><Relationship Type="http://schemas.openxmlformats.org/officeDocument/2006/relationships/notesMaster" Target="/ppt/notesMasters/notesMaster1.xml" Id="rId1" /></Relationship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4817A-68C1-E053-3E9C-3481E0601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11D61D-C846-EE97-52DD-154B0A0BE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ED0E4E-D99D-9157-08B3-2670FA66E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512092"/>
          </a:xfrm>
        </p:spPr>
        <p:txBody>
          <a:bodyPr/>
          <a:lstStyle/>
          <a:p>
            <a:r>
              <a:rPr lang="en-GB" dirty="0"/>
              <a:t>The general objectives of MDD treatment are to improve depressive symptom severity and functioning while considering patient safety; specific goals of treatment should be individualized using a patient-centred approach.</a:t>
            </a:r>
            <a:r>
              <a:rPr lang="en-GB" baseline="30000" dirty="0"/>
              <a:t>1</a:t>
            </a:r>
            <a:r>
              <a:rPr lang="en-GB" baseline="0" dirty="0"/>
              <a:t> Healthcare professionals working with people with MDD and their loved ones should ensure that steps are taken to reduce any stigma, discrimination or barriers preventing patients with depression seeking help.</a:t>
            </a:r>
            <a:r>
              <a:rPr lang="en-GB" baseline="30000" dirty="0"/>
              <a:t>3</a:t>
            </a:r>
            <a:endParaRPr lang="en-GB" baseline="0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Lam RW, Kennedy SH, Adams C, et al. Canadian Network for Mood and Anxiety Treatments (CANMAT) 2023 update on clinical guidelines for management of major depressive disorder in adults: Réseau </a:t>
            </a:r>
            <a:r>
              <a:rPr lang="en-GB" dirty="0" err="1"/>
              <a:t>canadien</a:t>
            </a:r>
            <a:r>
              <a:rPr lang="en-GB" dirty="0"/>
              <a:t> pour les </a:t>
            </a:r>
            <a:r>
              <a:rPr lang="en-GB" dirty="0" err="1"/>
              <a:t>traitements</a:t>
            </a:r>
            <a:r>
              <a:rPr lang="en-GB" dirty="0"/>
              <a:t> de </a:t>
            </a:r>
            <a:r>
              <a:rPr lang="en-GB" dirty="0" err="1"/>
              <a:t>l’humeur</a:t>
            </a:r>
            <a:r>
              <a:rPr lang="en-GB" dirty="0"/>
              <a:t> et de </a:t>
            </a:r>
            <a:r>
              <a:rPr lang="en-GB" dirty="0" err="1"/>
              <a:t>l’anxiété</a:t>
            </a:r>
            <a:r>
              <a:rPr lang="en-GB" dirty="0"/>
              <a:t> (CANMAT) 2023: mise à jour des </a:t>
            </a:r>
            <a:r>
              <a:rPr lang="en-GB" dirty="0" err="1"/>
              <a:t>lignes</a:t>
            </a:r>
            <a:r>
              <a:rPr lang="en-GB" dirty="0"/>
              <a:t> directrices </a:t>
            </a:r>
            <a:r>
              <a:rPr lang="en-GB" dirty="0" err="1"/>
              <a:t>cliniques</a:t>
            </a:r>
            <a:r>
              <a:rPr lang="en-GB" dirty="0"/>
              <a:t> pour la prise </a:t>
            </a:r>
            <a:r>
              <a:rPr lang="en-GB" dirty="0" err="1"/>
              <a:t>en</a:t>
            </a:r>
            <a:r>
              <a:rPr lang="en-GB" dirty="0"/>
              <a:t> charge du trouble </a:t>
            </a:r>
            <a:r>
              <a:rPr lang="en-GB" dirty="0" err="1"/>
              <a:t>dépressif</a:t>
            </a:r>
            <a:r>
              <a:rPr lang="en-GB" dirty="0"/>
              <a:t> </a:t>
            </a:r>
            <a:r>
              <a:rPr lang="en-GB" dirty="0" err="1"/>
              <a:t>majeur</a:t>
            </a:r>
            <a:r>
              <a:rPr lang="en-GB" dirty="0"/>
              <a:t> chez les </a:t>
            </a:r>
            <a:r>
              <a:rPr lang="en-GB" dirty="0" err="1"/>
              <a:t>adultes</a:t>
            </a:r>
            <a:r>
              <a:rPr lang="en-GB" dirty="0"/>
              <a:t>. Can J Psychiatry 2024; 69 (9): 641–687.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Sadock BJ, Sadock VA, Ruiz P (eds). Kaplan &amp; Sadock’s Comprehensive Textbook of Psychiatry. 10</a:t>
            </a:r>
            <a:r>
              <a:rPr lang="en-GB" sz="1000" baseline="30000" dirty="0"/>
              <a:t>th</a:t>
            </a:r>
            <a:r>
              <a:rPr lang="en-GB" sz="1000" dirty="0"/>
              <a:t> edition. Vol 1–2. © Lippincott Williams &amp; Wilkins, 2017.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National Institute for Health and Care Excellence. Depression in adults: treatment and management. Guideline 222, June 2022</a:t>
            </a:r>
            <a:r>
              <a:rPr lang="en-GB" dirty="0"/>
              <a:t>. © NICE, June 2022, updated September 2024. https://www.nice.org.uk/guidance/ng222. Accessed April 2025.</a:t>
            </a:r>
            <a:endParaRPr lang="en-GB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E92FC-0351-DF0A-D03A-9DFFDFCCD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999081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Major depressive disorder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4768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.xml.rels>&#65279;<?xml version="1.0" encoding="utf-8"?><Relationships xmlns="http://schemas.openxmlformats.org/package/2006/relationships"><Relationship Type="http://schemas.openxmlformats.org/officeDocument/2006/relationships/notesSlide" Target="/ppt/notesSlides/notesSlide3.xml" Id="rId3" /><Relationship Type="http://schemas.openxmlformats.org/officeDocument/2006/relationships/slideLayout" Target="/ppt/slideLayouts/slideLayout2.xml" Id="rId2" /><Relationship Type="http://schemas.openxmlformats.org/officeDocument/2006/relationships/tags" Target="/ppt/tags/tag2.xml" Id="rId1" 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D46AB-5BCC-0287-0BB7-4E6246104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3E9AFEA-5D17-9C27-2A5A-A1F74516E2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C7415C-51DC-7681-1758-3083EFC5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Principles for management of MDD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17B53-A0DC-8ACD-226D-E046CC5B997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Psychoeducation and self-management strategies should form the cornerstones of management</a:t>
            </a:r>
            <a:r>
              <a:rPr lang="en-GB" baseline="30000" dirty="0"/>
              <a:t>1,3</a:t>
            </a:r>
          </a:p>
          <a:p>
            <a:r>
              <a:rPr lang="en-GB" dirty="0"/>
              <a:t>Evidence-based treatments should be offered to patients, and treatment goals should be identified through shared decision-making to ensure patient values and preference are considered</a:t>
            </a:r>
            <a:r>
              <a:rPr lang="en-GB" baseline="30000" dirty="0"/>
              <a:t>1,3</a:t>
            </a:r>
          </a:p>
          <a:p>
            <a:r>
              <a:rPr lang="en-GB" dirty="0"/>
              <a:t>A safety assessment should be formulated (including suicide risk), and a risk management plan should be created</a:t>
            </a:r>
            <a:r>
              <a:rPr lang="en-GB" baseline="30000" dirty="0"/>
              <a:t>1-3</a:t>
            </a:r>
          </a:p>
          <a:p>
            <a:r>
              <a:rPr lang="en-GB" dirty="0"/>
              <a:t>Lifestyle management is an important aspect of MDD treatment, and should include:</a:t>
            </a:r>
            <a:r>
              <a:rPr lang="en-GB" baseline="30000" dirty="0"/>
              <a:t>1,3</a:t>
            </a:r>
          </a:p>
          <a:p>
            <a:pPr lvl="1"/>
            <a:r>
              <a:rPr lang="en-GB" dirty="0"/>
              <a:t>Sleep hygiene</a:t>
            </a:r>
          </a:p>
          <a:p>
            <a:pPr lvl="1"/>
            <a:r>
              <a:rPr lang="en-GB" dirty="0"/>
              <a:t>Balanced diet</a:t>
            </a:r>
          </a:p>
          <a:p>
            <a:pPr lvl="1"/>
            <a:r>
              <a:rPr lang="en-GB" dirty="0"/>
              <a:t>Exercise – also an evidence-based treatment for MDD</a:t>
            </a:r>
          </a:p>
          <a:p>
            <a:r>
              <a:rPr lang="en-GB" sz="1600" dirty="0"/>
              <a:t>Regular patient-clinician appointments should be scheduled, and treatment adherence should be monitored</a:t>
            </a:r>
            <a:r>
              <a:rPr lang="en-GB" sz="1600" baseline="30000" dirty="0"/>
              <a:t>1</a:t>
            </a:r>
          </a:p>
          <a:p>
            <a:r>
              <a:rPr lang="en-GB" dirty="0"/>
              <a:t>Measurement-based care (routine use of validated outcome scales to monitor progress) should be employed to improve treatment outcomes</a:t>
            </a:r>
            <a:r>
              <a:rPr lang="en-GB" baseline="30000" dirty="0"/>
              <a:t>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49287C-7034-E464-5829-B2D8A16399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MDD=major depressive disorder</a:t>
            </a:r>
          </a:p>
          <a:p>
            <a:endParaRPr lang="en-GB" dirty="0"/>
          </a:p>
          <a:p>
            <a:r>
              <a:rPr lang="en-GB" dirty="0"/>
              <a:t>1. Lam et al. Can J Psychiatry 2024;69(9):641–668; 2. Sadock et al. Kaplan &amp; Sadock’s Comprehensive Textbook of Psychiatry. 10</a:t>
            </a:r>
            <a:r>
              <a:rPr lang="en-GB" baseline="30000" dirty="0"/>
              <a:t>th</a:t>
            </a:r>
            <a:r>
              <a:rPr lang="en-GB" dirty="0"/>
              <a:t> edition. Vol 1–2. 2017; </a:t>
            </a:r>
            <a:br>
              <a:rPr lang="en-GB" dirty="0"/>
            </a:br>
            <a:r>
              <a:rPr lang="en-GB" dirty="0"/>
              <a:t>3. NICE Depression in adults: treatment and management. NG222, 2022</a:t>
            </a:r>
            <a:endParaRPr lang="da-DK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56401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