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svg" ContentType="image/svg+xml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changesInfos/changesInfo1.xml" ContentType="application/vnd.ms-powerpoint.changesinfo+xml"/>
  <Override PartName="/customXml/item2.xml" ContentType="application/xml"/>
  <Override PartName="/customXml/itemProps2.xml" ContentType="application/vnd.openxmlformats-officedocument.customXmlPropertie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authors.xml" ContentType="application/vnd.ms-powerpoint.authors+xml"/>
  <Override PartName="/customXml/item3.xml" ContentType="application/xml"/>
  <Override PartName="/customXml/itemProps3.xml" ContentType="application/vnd.openxmlformats-officedocument.customXmlProperties+xml"/>
  <Override PartName="/ppt/presProps.xml" ContentType="application/vnd.openxmlformats-officedocument.presentationml.presProps+xml"/>
  <Override PartName="/customXml/item1.xml" ContentType="application/xml"/>
  <Override PartName="/customXml/itemProps1.xml" ContentType="application/vnd.openxmlformats-officedocument.customXmlProperties+xml"/>
  <Override PartName="/docProps/custom.xml" ContentType="application/vnd.openxmlformats-officedocument.custom-properti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5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8" r:id="rId4"/>
  </p:sldMasterIdLst>
  <p:notesMasterIdLst>
    <p:notesMasterId r:id="rId42"/>
  </p:notesMasterIdLst>
  <p:handoutMasterIdLst>
    <p:handoutMasterId r:id="rId43"/>
  </p:handoutMasterIdLst>
  <p:sldIdLst>
    <p:sldId id="331" r:id="rId34"/>
  </p:sldIdLst>
  <p:sldSz cx="12192000" cy="6858000"/>
  <p:notesSz cx="6797675" cy="9928225"/>
  <p:custDataLst>
    <p:tags r:id="rId44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16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C07A505D-5E7E-6BEB-4195-801D42364FA7}" name="Ceren Akdeniz Vogt" initials="CA" userId="S::cak@lundbeckfonden.com::6291f9b8-8487-4396-8769-615d243e0f4b" providerId="AD"/>
  <p188:author id="{6B25AD5F-CB22-17A5-FE25-D37D4DEF3E88}" name="Raymond Lam" initials="RL" userId="3270de108c079ad9" providerId="Windows Live"/>
  <p188:author id="{F286F46B-D11B-7411-908D-9B4A368D0C37}" name="Chris Edge" initials="CE" userId="S::Chris.Edge@primeglobalpeople.com::9878e1fe-fc43-4c11-846c-29f97c46eb4b" providerId="AD"/>
  <p188:author id="{548E33BE-41FD-592C-5C8D-31BD765ADCA9}" name="Cambridge" initials="CB" userId="Cambridge" providerId="None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Brian Lawrence Odlaug" initials="BLO" lastIdx="15" clrIdx="6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1" name="Christopher Edge" initials="CE" lastIdx="190" clrIdx="0"/>
  <p:cmAuthor id="8" name="Murat Yildirim" initials="MY" lastIdx="48" clrIdx="7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2" name="Ebru Karakoc Madsen" initials="EBKA" lastIdx="24" clrIdx="1"/>
  <p:cmAuthor id="9" name="Bjarke Ebert" initials="BE" lastIdx="33" clrIdx="8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3" name="Audrey Dufour" initials="AD" lastIdx="18" clrIdx="2"/>
  <p:cmAuthor id="10" name="Stine Rasmussen Meehan" initials="SRM" lastIdx="2" clrIdx="9">
    <p:extLst>
      <p:ext uri="{19B8F6BF-5375-455C-9EA6-DF929625EA0E}">
        <p15:presenceInfo xmlns:p15="http://schemas.microsoft.com/office/powerpoint/2012/main" userId="S-1-5-21-1839211835-619659539-556599288-81013" providerId="AD"/>
      </p:ext>
    </p:extLst>
  </p:cmAuthor>
  <p:cmAuthor id="4" name="Simon Wheeler" initials="SW" lastIdx="11" clrIdx="3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  <p:cmAuthor id="5" name="Chris Edge" initials="CE" lastIdx="2" clrIdx="4">
    <p:extLst>
      <p:ext uri="{19B8F6BF-5375-455C-9EA6-DF929625EA0E}">
        <p15:presenceInfo xmlns:p15="http://schemas.microsoft.com/office/powerpoint/2012/main" userId="3aa632d62125fbfb" providerId="Windows Live"/>
      </p:ext>
    </p:extLst>
  </p:cmAuthor>
  <p:cmAuthor id="6" name="Jenny Muiry" initials="JM" lastIdx="3" clrIdx="5">
    <p:extLst>
      <p:ext uri="{19B8F6BF-5375-455C-9EA6-DF929625EA0E}">
        <p15:presenceInfo xmlns:p15="http://schemas.microsoft.com/office/powerpoint/2012/main" userId="S-1-5-21-84928900-1697776596-4122394971-114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1EFAFA"/>
    <a:srgbClr val="D9D1CC"/>
    <a:srgbClr val="FFFFFF"/>
    <a:srgbClr val="FF7C80"/>
    <a:srgbClr val="695A4F"/>
    <a:srgbClr val="E8E3E0"/>
    <a:srgbClr val="776659"/>
    <a:srgbClr val="B0A196"/>
    <a:srgbClr val="C4B9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20" autoAdjust="0"/>
    <p:restoredTop sz="86683" autoAdjust="0"/>
  </p:normalViewPr>
  <p:slideViewPr>
    <p:cSldViewPr snapToGrid="0" snapToObjects="1">
      <p:cViewPr varScale="1">
        <p:scale>
          <a:sx n="92" d="100"/>
          <a:sy n="92" d="100"/>
        </p:scale>
        <p:origin x="948" y="90"/>
      </p:cViewPr>
      <p:guideLst>
        <p:guide orient="horz" pos="1616"/>
        <p:guide pos="3840"/>
      </p:guideLst>
    </p:cSldViewPr>
  </p:slideViewPr>
  <p:outlineViewPr>
    <p:cViewPr>
      <p:scale>
        <a:sx n="33" d="100"/>
        <a:sy n="33" d="100"/>
      </p:scale>
      <p:origin x="0" y="-1145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-37080"/>
    </p:cViewPr>
  </p:sorterViewPr>
  <p:notesViewPr>
    <p:cSldViewPr snapToGrid="0" snapToObjects="1">
      <p:cViewPr varScale="1">
        <p:scale>
          <a:sx n="75" d="100"/>
          <a:sy n="75" d="100"/>
        </p:scale>
        <p:origin x="3384" y="54"/>
      </p:cViewPr>
      <p:guideLst/>
    </p:cSldViewPr>
  </p:notesViewPr>
  <p:gridSpacing cx="36004" cy="36004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30.xml" Id="rId34" /><Relationship Type="http://schemas.openxmlformats.org/officeDocument/2006/relationships/notesMaster" Target="/ppt/notesMasters/notesMaster1.xml" Id="rId42" /><Relationship Type="http://schemas.openxmlformats.org/officeDocument/2006/relationships/viewProps" Target="/ppt/viewProps.xml" Id="rId47" /><Relationship Type="http://schemas.microsoft.com/office/2016/11/relationships/changesInfo" Target="/ppt/changesInfos/changesInfo1.xml" Id="rId50" /><Relationship Type="http://schemas.openxmlformats.org/officeDocument/2006/relationships/customXml" Target="/customXml/item2.xml" Id="rId2" /><Relationship Type="http://schemas.openxmlformats.org/officeDocument/2006/relationships/commentAuthors" Target="/ppt/commentAuthors.xml" Id="rId45" /><Relationship Type="http://schemas.openxmlformats.org/officeDocument/2006/relationships/tableStyles" Target="/ppt/tableStyles.xml" Id="rId49" /><Relationship Type="http://schemas.openxmlformats.org/officeDocument/2006/relationships/tags" Target="/ppt/tags/tag1.xml" Id="rId44" /><Relationship Type="http://schemas.openxmlformats.org/officeDocument/2006/relationships/slideMaster" Target="/ppt/slideMasters/slideMaster1.xml" Id="rId4" /><Relationship Type="http://schemas.openxmlformats.org/officeDocument/2006/relationships/handoutMaster" Target="/ppt/handoutMasters/handoutMaster1.xml" Id="rId43" /><Relationship Type="http://schemas.openxmlformats.org/officeDocument/2006/relationships/theme" Target="/ppt/theme/theme1.xml" Id="rId48" /><Relationship Type="http://schemas.microsoft.com/office/2018/10/relationships/authors" Target="/ppt/authors.xml" Id="rId51" /><Relationship Type="http://schemas.openxmlformats.org/officeDocument/2006/relationships/customXml" Target="/customXml/item3.xml" Id="rId3" /><Relationship Type="http://schemas.openxmlformats.org/officeDocument/2006/relationships/presProps" Target="/ppt/presProps.xml" Id="rId46" /><Relationship Type="http://schemas.openxmlformats.org/officeDocument/2006/relationships/customXml" Target="/customXml/item1.xml" Id="rId1" 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chel Jagger" userId="cf4acb15-657a-45e0-bad4-d602a69c1922" providerId="ADAL" clId="{9AF65E21-10D4-4E6C-A27F-EA00E1CDAD12}"/>
    <pc:docChg chg="modSld">
      <pc:chgData name="Rachel Jagger" userId="cf4acb15-657a-45e0-bad4-d602a69c1922" providerId="ADAL" clId="{9AF65E21-10D4-4E6C-A27F-EA00E1CDAD12}" dt="2025-05-28T15:30:32.370" v="3" actId="12"/>
      <pc:docMkLst>
        <pc:docMk/>
      </pc:docMkLst>
      <pc:sldChg chg="modNotes">
        <pc:chgData name="Rachel Jagger" userId="cf4acb15-657a-45e0-bad4-d602a69c1922" providerId="ADAL" clId="{9AF65E21-10D4-4E6C-A27F-EA00E1CDAD12}" dt="2025-05-28T15:30:32.370" v="3" actId="12"/>
        <pc:sldMkLst>
          <pc:docMk/>
          <pc:sldMk cId="262899235" sldId="349"/>
        </pc:sldMkLst>
      </pc:sldChg>
    </pc:docChg>
  </pc:docChgLst>
</pc:chgInfo>
</file>

<file path=ppt/handoutMasters/_rels/handoutMaster1.xml.rels>&#65279;<?xml version="1.0" encoding="utf-8"?><Relationships xmlns="http://schemas.openxmlformats.org/package/2006/relationships"><Relationship Type="http://schemas.openxmlformats.org/officeDocument/2006/relationships/theme" Target="/ppt/theme/theme3.xml" Id="rId1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8" y="4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51" y="4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8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51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8" y="4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51" y="4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04-06-2025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8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51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Id2" /><Relationship Type="http://schemas.openxmlformats.org/officeDocument/2006/relationships/notesMaster" Target="/ppt/notesMasters/notesMaster1.xml" Id="rId1" /></Relationship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77957"/>
            <a:ext cx="5438140" cy="4301101"/>
          </a:xfrm>
        </p:spPr>
        <p:txBody>
          <a:bodyPr/>
          <a:lstStyle/>
          <a:p>
            <a:r>
              <a:rPr lang="en-GB" dirty="0"/>
              <a:t>Achieving full functional recovery in patients with MDD is challenging, partly because patient functioning may be less responsive to treatment than mood symptoms.</a:t>
            </a:r>
            <a:r>
              <a:rPr lang="en-GB" baseline="30000" dirty="0"/>
              <a:t>2,3</a:t>
            </a:r>
            <a:endParaRPr lang="en-GB" dirty="0"/>
          </a:p>
          <a:p>
            <a:r>
              <a:rPr lang="en-GB" dirty="0"/>
              <a:t>Recommendations were published in 2017, based on a consensus of expert opinion, which underscore the importance of treating MDD early, and successfully, in order to preserve the neurocognitive function of the patient and restore them to full functioning.</a:t>
            </a:r>
            <a:r>
              <a:rPr lang="en-GB" baseline="30000" dirty="0"/>
              <a:t>1</a:t>
            </a:r>
            <a:r>
              <a:rPr lang="en-GB" dirty="0"/>
              <a:t> Among the considerations in these recommendations are: factors to consider when selecting an antidepressant; how to assess the progress of treatment; obstacles to treatment adherence; and what affect comorbidities have on the long-term treatment plan.</a:t>
            </a:r>
            <a:r>
              <a:rPr lang="en-GB" baseline="30000" dirty="0"/>
              <a:t>1</a:t>
            </a:r>
            <a:r>
              <a:rPr lang="en-GB" dirty="0"/>
              <a:t> It is hoped that by using a patient-centred approach throughout treatment of MDD, the treatment plan will be aligned with the patients’ individual characteristics and needs, and their own goals for recovery.</a:t>
            </a:r>
            <a:r>
              <a:rPr lang="en-GB" baseline="30000" dirty="0"/>
              <a:t>1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Oluboka</a:t>
            </a:r>
            <a:r>
              <a:rPr lang="en-GB" dirty="0"/>
              <a:t> OJ, Katzman MA, </a:t>
            </a:r>
            <a:r>
              <a:rPr lang="en-GB" dirty="0" err="1"/>
              <a:t>Habert</a:t>
            </a:r>
            <a:r>
              <a:rPr lang="en-GB" dirty="0"/>
              <a:t> J, et al. Functional recovery in major depressive disorder: providing early optimal treatment for the individual patient. Int J </a:t>
            </a:r>
            <a:r>
              <a:rPr lang="en-GB" dirty="0" err="1"/>
              <a:t>Neuropsychopharmacol</a:t>
            </a:r>
            <a:r>
              <a:rPr lang="en-GB" dirty="0"/>
              <a:t> 2018; 21 (2): 128–144.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McKnight PE, Kashdan TB. The importance of functional impairment to mental health outcomes: a case for reassessing our goals in depression treatment research. Clin </a:t>
            </a:r>
            <a:r>
              <a:rPr lang="en-GB" dirty="0" err="1"/>
              <a:t>Psychol</a:t>
            </a:r>
            <a:r>
              <a:rPr lang="en-GB" dirty="0"/>
              <a:t> Rev 2009; 29 (3): 243–259.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Saltiel</a:t>
            </a:r>
            <a:r>
              <a:rPr lang="en-GB" dirty="0"/>
              <a:t> PF, </a:t>
            </a:r>
            <a:r>
              <a:rPr lang="en-GB" dirty="0" err="1"/>
              <a:t>Silvershein</a:t>
            </a:r>
            <a:r>
              <a:rPr lang="en-GB" dirty="0"/>
              <a:t> DI. Major depressive disorder: mechanism-based prescribing for personalized medicine. </a:t>
            </a:r>
            <a:r>
              <a:rPr lang="en-GB" dirty="0" err="1"/>
              <a:t>Neuropsychiatr</a:t>
            </a:r>
            <a:r>
              <a:rPr lang="en-GB" dirty="0"/>
              <a:t> Dis Treat 2015; 11: 875–888.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Sheehan DV, </a:t>
            </a:r>
            <a:r>
              <a:rPr lang="en-GB" dirty="0" err="1"/>
              <a:t>Nakagome</a:t>
            </a:r>
            <a:r>
              <a:rPr lang="en-GB" dirty="0"/>
              <a:t> K, Asami Y, et al. Restoring function in major depressive disorder: a systematic review. J Affect </a:t>
            </a:r>
            <a:r>
              <a:rPr lang="en-GB" dirty="0" err="1"/>
              <a:t>Disord</a:t>
            </a:r>
            <a:r>
              <a:rPr lang="en-GB" dirty="0"/>
              <a:t> 2017; 215: 299–313.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Schwarz R, </a:t>
            </a:r>
            <a:r>
              <a:rPr lang="en-GB" dirty="0" err="1"/>
              <a:t>Munkholm</a:t>
            </a:r>
            <a:r>
              <a:rPr lang="en-GB" dirty="0"/>
              <a:t> K, Christensen MS, et al. Functioning in patients with major depressive disorder in remission: a systematic review and meta-analysis. J Affect </a:t>
            </a:r>
            <a:r>
              <a:rPr lang="en-GB" dirty="0" err="1"/>
              <a:t>Disord</a:t>
            </a:r>
            <a:r>
              <a:rPr lang="en-GB" dirty="0"/>
              <a:t> 2024; 363: 112–123.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American Psychiatric Association. Diagnostic and Statistical Manual of Mental Disorders. 5</a:t>
            </a:r>
            <a:r>
              <a:rPr lang="en-GB" baseline="30000" dirty="0"/>
              <a:t>th</a:t>
            </a:r>
            <a:r>
              <a:rPr lang="en-GB" dirty="0"/>
              <a:t> Edition – Text Revision (DSM-5-TR). © American Psychiatric Association, 2022.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Üstün TB, </a:t>
            </a:r>
            <a:r>
              <a:rPr lang="en-GB" dirty="0" err="1"/>
              <a:t>Kostanjsek</a:t>
            </a:r>
            <a:r>
              <a:rPr lang="en-GB" dirty="0"/>
              <a:t> N, Chatterji S, Rehm J (eds). </a:t>
            </a:r>
            <a:r>
              <a:rPr lang="en-US" dirty="0"/>
              <a:t>Measuring Health and disability. Manual for WHO Disability Assessment Schedule WHODAS 2.0. World Health Organization, 2010.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Sheehan DV, Harnett-Sheehan K, Raj BA. The measurement of disability. Int Clin </a:t>
            </a:r>
            <a:r>
              <a:rPr lang="en-GB" dirty="0" err="1"/>
              <a:t>Psychopharmacol</a:t>
            </a:r>
            <a:r>
              <a:rPr lang="en-GB" dirty="0"/>
              <a:t> 1996; 11 (</a:t>
            </a:r>
            <a:r>
              <a:rPr lang="en-GB" dirty="0" err="1"/>
              <a:t>Suppl</a:t>
            </a:r>
            <a:r>
              <a:rPr lang="en-GB" dirty="0"/>
              <a:t> 3): 89–95.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Patterson TL, Goldman S, McKibbin CL, et al. UCSD Performance-Based Skills Assessment: development of a new measure of everyday functioning for severely mentally ill adults. </a:t>
            </a:r>
            <a:r>
              <a:rPr lang="en-GB" dirty="0" err="1"/>
              <a:t>Schizophr</a:t>
            </a:r>
            <a:r>
              <a:rPr lang="en-GB" dirty="0"/>
              <a:t> Bull 2001; 27 (2): 235–245.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3505084"/>
      </p:ext>
    </p:extLst>
  </p:cSld>
  <p:clrMapOvr>
    <a:masterClrMapping/>
  </p:clrMapOvr>
</p:note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GB" dirty="0"/>
              <a:t>Major depressive disorder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201746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9" /><Relationship Type="http://schemas.openxmlformats.org/officeDocument/2006/relationships/image" Target="/ppt/media/image1.png" Id="rId38" /><Relationship Type="http://schemas.openxmlformats.org/officeDocument/2006/relationships/theme" Target="/ppt/theme/theme1.xml" Id="rId37" /><Relationship Type="http://schemas.openxmlformats.org/officeDocument/2006/relationships/slideLayout" Target="/ppt/slideLayouts/slideLayout4.xml" Id="rId4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25864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30.xml.rels>&#65279;<?xml version="1.0" encoding="utf-8"?><Relationships xmlns="http://schemas.openxmlformats.org/package/2006/relationships"><Relationship Type="http://schemas.openxmlformats.org/officeDocument/2006/relationships/notesSlide" Target="/ppt/notesSlides/notesSlide30.xml" Id="rId2" /><Relationship Type="http://schemas.openxmlformats.org/officeDocument/2006/relationships/slideLayout" Target="/ppt/slideLayouts/slideLayout4.xml" Id="rId1" /></Relationships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CFA89E5-3A33-4099-9F6C-DB1A68F35AB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Major depressive disorder (MDD) – Treatment principles</a:t>
            </a:r>
            <a:endParaRPr lang="da-DK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243A4A-3E21-49BE-A0C9-1B0FC3641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Functioning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86C1F7-6A56-4635-85DD-0E589E44C3BA}"/>
              </a:ext>
            </a:extLst>
          </p:cNvPr>
          <p:cNvSpPr>
            <a:spLocks noGrp="1"/>
          </p:cNvSpPr>
          <p:nvPr>
            <p:ph idx="20"/>
          </p:nvPr>
        </p:nvSpPr>
        <p:spPr/>
        <p:txBody>
          <a:bodyPr>
            <a:normAutofit/>
          </a:bodyPr>
          <a:lstStyle/>
          <a:p>
            <a:r>
              <a:rPr lang="en-GB" sz="1400" dirty="0"/>
              <a:t>Despite the range of treatment options available for MDD, achieving a full functional recovery remains a challenge for many patients</a:t>
            </a:r>
            <a:r>
              <a:rPr lang="en-GB" sz="1400" baseline="30000" dirty="0"/>
              <a:t>1</a:t>
            </a:r>
          </a:p>
          <a:p>
            <a:r>
              <a:rPr lang="en-GB" sz="1400" dirty="0"/>
              <a:t>Although slightly contentious, there is evidence that untreated depression may result in brain changes, which could have consequences for the functional capacity of the patient</a:t>
            </a:r>
            <a:r>
              <a:rPr lang="en-GB" sz="1400" baseline="30000" dirty="0"/>
              <a:t>1</a:t>
            </a:r>
          </a:p>
          <a:p>
            <a:r>
              <a:rPr lang="en-GB" sz="1400" dirty="0"/>
              <a:t>Crucially, improvements in patient functioning, including cognitive functioning, appear to lag behind improvements in mood symptoms</a:t>
            </a:r>
            <a:r>
              <a:rPr lang="en-GB" sz="1400" baseline="30000" dirty="0"/>
              <a:t>2-4</a:t>
            </a:r>
          </a:p>
          <a:p>
            <a:pPr lvl="1"/>
            <a:r>
              <a:rPr lang="en-GB" sz="1200" dirty="0"/>
              <a:t>One meta-analysis found significant impairments in global functioning (SMD: 2.00) in patients with MDD in full or partial remission compared with healthy control individuals</a:t>
            </a:r>
            <a:r>
              <a:rPr lang="en-GB" sz="1200" baseline="30000" dirty="0"/>
              <a:t>5</a:t>
            </a:r>
            <a:endParaRPr lang="en-GB" sz="1200" dirty="0"/>
          </a:p>
          <a:p>
            <a:r>
              <a:rPr lang="en-GB" sz="1400" b="1" dirty="0"/>
              <a:t>Full functional recovery is therefore an unmet need </a:t>
            </a:r>
            <a:r>
              <a:rPr lang="en-GB" sz="1400" dirty="0"/>
              <a:t>in the treatment of MDD</a:t>
            </a:r>
            <a:r>
              <a:rPr lang="en-GB" sz="1400" baseline="30000" dirty="0"/>
              <a:t>2-4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D2CB8E-CEDF-4596-B4CA-714A94A4BC5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MDD=major depressive disorder; SMD=standardized mean difference</a:t>
            </a:r>
          </a:p>
          <a:p>
            <a:endParaRPr lang="en-GB" dirty="0"/>
          </a:p>
          <a:p>
            <a:r>
              <a:rPr lang="en-GB" dirty="0"/>
              <a:t>1. </a:t>
            </a:r>
            <a:r>
              <a:rPr lang="en-GB" dirty="0" err="1"/>
              <a:t>Oluboka</a:t>
            </a:r>
            <a:r>
              <a:rPr lang="en-GB" dirty="0"/>
              <a:t> et al. Int J </a:t>
            </a:r>
            <a:r>
              <a:rPr lang="en-GB" dirty="0" err="1"/>
              <a:t>Neuropsychopharmacol</a:t>
            </a:r>
            <a:r>
              <a:rPr lang="en-GB" dirty="0"/>
              <a:t> 2018;21(2):128–144; 2. McKnight &amp; Kashdan. Clin </a:t>
            </a:r>
            <a:r>
              <a:rPr lang="en-GB" dirty="0" err="1"/>
              <a:t>Psychol</a:t>
            </a:r>
            <a:r>
              <a:rPr lang="en-GB" dirty="0"/>
              <a:t> Rev 2009;29(3):243–259; </a:t>
            </a:r>
          </a:p>
          <a:p>
            <a:r>
              <a:rPr lang="en-GB" dirty="0"/>
              <a:t>3. Saltiel &amp; </a:t>
            </a:r>
            <a:r>
              <a:rPr lang="en-GB" dirty="0" err="1"/>
              <a:t>Silvershein</a:t>
            </a:r>
            <a:r>
              <a:rPr lang="en-GB" dirty="0"/>
              <a:t>. </a:t>
            </a:r>
            <a:r>
              <a:rPr lang="en-GB" dirty="0" err="1"/>
              <a:t>Neuropsychiatr</a:t>
            </a:r>
            <a:r>
              <a:rPr lang="en-GB" dirty="0"/>
              <a:t> Dis Treat 2015;11:875–888; 4. Sheehan et al. J Affect </a:t>
            </a:r>
            <a:r>
              <a:rPr lang="en-GB" dirty="0" err="1"/>
              <a:t>Disord</a:t>
            </a:r>
            <a:r>
              <a:rPr lang="en-GB" dirty="0"/>
              <a:t> 2017;215:299–313; 5. Schwarz et al. J Affect </a:t>
            </a:r>
            <a:r>
              <a:rPr lang="en-GB" dirty="0" err="1"/>
              <a:t>Disord</a:t>
            </a:r>
            <a:r>
              <a:rPr lang="en-GB" dirty="0"/>
              <a:t> 2024;363:112–123;</a:t>
            </a:r>
          </a:p>
          <a:p>
            <a:r>
              <a:rPr lang="en-GB" dirty="0"/>
              <a:t>6. APA. DSM-5-TR. 2022; 7. </a:t>
            </a:r>
            <a:r>
              <a:rPr lang="en-US" dirty="0" err="1"/>
              <a:t>Üstün</a:t>
            </a:r>
            <a:r>
              <a:rPr lang="en-US" dirty="0"/>
              <a:t> et al. (eds). Measuring Health and disability. Manual for WHO Disability Assessment Schedule WHODAS 2.0. 2010; </a:t>
            </a:r>
            <a:endParaRPr lang="en-GB" dirty="0"/>
          </a:p>
          <a:p>
            <a:r>
              <a:rPr lang="en-GB" dirty="0"/>
              <a:t>8. Sheehan et al. Int Clin </a:t>
            </a:r>
            <a:r>
              <a:rPr lang="en-GB" dirty="0" err="1"/>
              <a:t>Psychopharmacol</a:t>
            </a:r>
            <a:r>
              <a:rPr lang="en-GB" dirty="0"/>
              <a:t> 1996;11(</a:t>
            </a:r>
            <a:r>
              <a:rPr lang="en-GB" dirty="0" err="1"/>
              <a:t>Suppl</a:t>
            </a:r>
            <a:r>
              <a:rPr lang="en-GB" dirty="0"/>
              <a:t> 3):89–95; 9. Patterson et al. </a:t>
            </a:r>
            <a:r>
              <a:rPr lang="en-GB" dirty="0" err="1"/>
              <a:t>Schizophr</a:t>
            </a:r>
            <a:r>
              <a:rPr lang="en-GB" dirty="0"/>
              <a:t> Bull 2001;27(2):235–245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4F6671AE-1F49-4769-B6DB-6429849B4E6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780503"/>
              </p:ext>
            </p:extLst>
          </p:nvPr>
        </p:nvGraphicFramePr>
        <p:xfrm>
          <a:off x="6272749" y="1670863"/>
          <a:ext cx="5224272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24272">
                  <a:extLst>
                    <a:ext uri="{9D8B030D-6E8A-4147-A177-3AD203B41FA5}">
                      <a16:colId xmlns:a16="http://schemas.microsoft.com/office/drawing/2014/main" val="2054915535"/>
                    </a:ext>
                  </a:extLst>
                </a:gridCol>
              </a:tblGrid>
              <a:tr h="205483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12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12-item WHODAS 2.0</a:t>
                      </a:r>
                      <a:r>
                        <a:rPr lang="en-GB" sz="1200" b="1" baseline="300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6,7</a:t>
                      </a:r>
                      <a:br>
                        <a:rPr lang="en-GB" sz="12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GB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(Abbreviated WHO Disability Assessment Schedule version 2)</a:t>
                      </a:r>
                      <a:endParaRPr lang="en-GB" sz="12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8263821"/>
                  </a:ext>
                </a:extLst>
              </a:tr>
              <a:tr h="12329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Patients rate themselves across 6 domains: Understanding and communicating; Getting around; Self-care; Getting along with people; Life activities; and Participation in society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Items are rated by severity of difficulty in performing the task between 1 ‘none’ and 5 ‘extreme’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9891691"/>
                  </a:ext>
                </a:extLst>
              </a:tr>
              <a:tr h="205483">
                <a:tc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SDS</a:t>
                      </a:r>
                      <a:r>
                        <a:rPr lang="en-GB" sz="1200" b="1" baseline="300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br>
                        <a:rPr lang="en-GB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GB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(Sheehan Disability Scale)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7220210"/>
                  </a:ext>
                </a:extLst>
              </a:tr>
              <a:tr h="369869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Patients rate themselves on domain measures of functioning: Work, Social life, and Family life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Rating involves ranking between 0 ‘not at all’ and 10 ‘extremely’ whether symptoms have been disruptive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732150"/>
                  </a:ext>
                </a:extLst>
              </a:tr>
              <a:tr h="2054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UPSA</a:t>
                      </a:r>
                      <a:r>
                        <a:rPr lang="en-GB" sz="1200" b="1" baseline="300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br>
                        <a:rPr lang="en-GB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GB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(University of San Diego Performance-Based Skills Assessment)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1436896"/>
                  </a:ext>
                </a:extLst>
              </a:tr>
              <a:tr h="452063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UPSA is designed to be useful for assessing everyday functioning in mentally ill adults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 measures performance across five domains: Household chores, Communication, Finance, Transportation, and Planning recreational activities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9131353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44647F04-05D9-4754-A4E8-60A6B27BDA7E}"/>
              </a:ext>
            </a:extLst>
          </p:cNvPr>
          <p:cNvSpPr txBox="1"/>
          <p:nvPr/>
        </p:nvSpPr>
        <p:spPr>
          <a:xfrm>
            <a:off x="6272749" y="1330504"/>
            <a:ext cx="5224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Scales used for measuring functioning</a:t>
            </a:r>
          </a:p>
        </p:txBody>
      </p:sp>
    </p:spTree>
    <p:extLst>
      <p:ext uri="{BB962C8B-B14F-4D97-AF65-F5344CB8AC3E}">
        <p14:creationId xmlns:p14="http://schemas.microsoft.com/office/powerpoint/2010/main" val="319063800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48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6EA52CC3-52BF-4A27-B140-030315CD7D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30D436A-45C8-4AB9-A27F-210D96AF74F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3AF6779-BCC0-4F23-A281-B2F5A1A50ADA}">
  <ds:schemaRefs>
    <ds:schemaRef ds:uri="http://schemas.microsoft.com/office/2006/documentManagement/types"/>
    <ds:schemaRef ds:uri="http://www.w3.org/XML/1998/namespace"/>
    <ds:schemaRef ds:uri="http://purl.org/dc/elements/1.1/"/>
    <ds:schemaRef ds:uri="http://purl.org/dc/terms/"/>
    <ds:schemaRef ds:uri="08562aa6-c0ad-4fb9-8a82-15409d3a28b4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28627d7c-4416-4bc1-86cf-ca6c3a42a8f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36468</TotalTime>
  <Words>18456</Words>
  <Application>Microsoft Office PowerPoint</Application>
  <PresentationFormat>Widescreen</PresentationFormat>
  <Paragraphs>977</Paragraphs>
  <Slides>37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Arial</vt:lpstr>
      <vt:lpstr>Calibri</vt:lpstr>
      <vt:lpstr>Times New Roman</vt:lpstr>
      <vt:lpstr>Wingdings</vt:lpstr>
      <vt:lpstr>Neurotorium - PowerPoint-Skabelon - 2022-01-28</vt:lpstr>
      <vt:lpstr>PowerPoint Presentation</vt:lpstr>
      <vt:lpstr>The course of MDD</vt:lpstr>
      <vt:lpstr>Principles for management of MDD</vt:lpstr>
      <vt:lpstr>Treatment guidelines</vt:lpstr>
      <vt:lpstr>The global approach to treatment of depression</vt:lpstr>
      <vt:lpstr>Treating depression  – psychological treatments</vt:lpstr>
      <vt:lpstr>Psychological treatments for depression</vt:lpstr>
      <vt:lpstr>Psychological treatments – efficacy and formats</vt:lpstr>
      <vt:lpstr>Psychological treatments – other psychotherapies</vt:lpstr>
      <vt:lpstr>Treating depression  – pharmacological treatments</vt:lpstr>
      <vt:lpstr>Antidepressants</vt:lpstr>
      <vt:lpstr>Basic mechanisms of antidepressant action  – Monoamine reuptake inhibition and enzyme inhibition</vt:lpstr>
      <vt:lpstr>Other mechanisms of antidepressant action</vt:lpstr>
      <vt:lpstr>Antidepressant monotherapy</vt:lpstr>
      <vt:lpstr>Pharmacotherapy for inadequate response</vt:lpstr>
      <vt:lpstr>Strategies for patients with inadequate response</vt:lpstr>
      <vt:lpstr>Summary of pharmacotherapy recommendations</vt:lpstr>
      <vt:lpstr>Adverse effects of pharmacological treatment</vt:lpstr>
      <vt:lpstr>The tolerability and safety profile of SSRIs and SNRIs </vt:lpstr>
      <vt:lpstr>The tolerability and safety profile of TCAs and MAOIs</vt:lpstr>
      <vt:lpstr>The tolerability and safety profile of dopamine–serotonin receptor antagonists</vt:lpstr>
      <vt:lpstr>Discontinuing antidepressant treatment</vt:lpstr>
      <vt:lpstr>Treating depression  – neurostimulation treatments</vt:lpstr>
      <vt:lpstr>Neurostimulation – electroconvulsive therapy (ECT)</vt:lpstr>
      <vt:lpstr>Neurostimulation – repetitive transcranial magnetic stimulation (rTMS)</vt:lpstr>
      <vt:lpstr>Neurostimulation – transcranial direct current stimulation (tDCS)</vt:lpstr>
      <vt:lpstr>Neurostimulation – surgical treatments</vt:lpstr>
      <vt:lpstr>Unmet needs in the treatment of depression</vt:lpstr>
      <vt:lpstr>Inadequate response and treatment-resistant depression (TRD)</vt:lpstr>
      <vt:lpstr>Functioning</vt:lpstr>
      <vt:lpstr>Cognition</vt:lpstr>
      <vt:lpstr>Comorbid anxiety and depression</vt:lpstr>
      <vt:lpstr>Anhedonia and emotional blunting</vt:lpstr>
      <vt:lpstr>Childhood maltreatment</vt:lpstr>
      <vt:lpstr>Suicide</vt:lpstr>
      <vt:lpstr>Summary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Christina Polyzogopoulou</cp:lastModifiedBy>
  <cp:revision>1267</cp:revision>
  <cp:lastPrinted>2018-03-02T09:31:01Z</cp:lastPrinted>
  <dcterms:created xsi:type="dcterms:W3CDTF">2017-01-23T14:24:15Z</dcterms:created>
  <dcterms:modified xsi:type="dcterms:W3CDTF">2025-06-04T06:46:46Z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934A997F-4108-42B7-A2F1-76962FE84844</vt:lpwstr>
  </property>
  <property fmtid="{D5CDD505-2E9C-101B-9397-08002B2CF9AE}" pid="3" name="ArticulatePath">
    <vt:lpwstr>6 - Treatment principles 12-Jan-18</vt:lpwstr>
  </property>
  <property fmtid="{D5CDD505-2E9C-101B-9397-08002B2CF9AE}" pid="4" name="ContentTypeId">
    <vt:lpwstr>0x01010062B393518E922946AD600E2E02326B8A</vt:lpwstr>
  </property>
  <property fmtid="{D5CDD505-2E9C-101B-9397-08002B2CF9AE}" pid="5" name="MediaServiceImageTags">
    <vt:lpwstr/>
  </property>
</Properties>
</file>