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xlsx" ContentType="application/vnd.openxmlformats-officedocument.spreadsheetml.sheet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slides/slide32.xml" ContentType="application/vnd.openxmlformats-officedocument.presentationml.slide+xml"/>
  <Override PartName="/ppt/charts/chart4.xml" ContentType="application/vnd.openxmlformats-officedocument.drawingml.chart+xml"/>
  <Override PartName="/ppt/charts/colors4.xml" ContentType="application/vnd.ms-office.chartcolorstyle+xml"/>
  <Override PartName="/ppt/charts/style4.xml" ContentType="application/vnd.ms-office.chartstyle+xml"/>
  <Override PartName="/ppt/notesSlides/notesSlide32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2147469560" r:id="rId36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slide" Target="/ppt/slides/slide32.xml" Id="rId36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charts/_rels/chart4.xml.rels>&#65279;<?xml version="1.0" encoding="utf-8"?><Relationships xmlns="http://schemas.openxmlformats.org/package/2006/relationships"><Relationship Type="http://schemas.openxmlformats.org/officeDocument/2006/relationships/package" Target="/ppt/embeddings/Microsoft_Excel_Worksheet3.xlsx" Id="rId3" /><Relationship Type="http://schemas.microsoft.com/office/2011/relationships/chartColorStyle" Target="/ppt/charts/colors4.xml" Id="rId2" /><Relationship Type="http://schemas.microsoft.com/office/2011/relationships/chartStyle" Target="/ppt/charts/style4.xml" Id="rId1" 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16770109780457"/>
          <c:y val="0.14542448102267369"/>
          <c:w val="0.86840460200386516"/>
          <c:h val="0.7073997947244026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Anxious specifier present (n=370)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Work performance</c:v>
                </c:pt>
                <c:pt idx="1">
                  <c:v>Marital relationship</c:v>
                </c:pt>
                <c:pt idx="2">
                  <c:v>Family relationships</c:v>
                </c:pt>
                <c:pt idx="3">
                  <c:v>Friendships</c:v>
                </c:pt>
                <c:pt idx="4">
                  <c:v>Leisure</c:v>
                </c:pt>
                <c:pt idx="5">
                  <c:v>Global rating of impairment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2.6</c:v>
                </c:pt>
                <c:pt idx="1">
                  <c:v>2.6</c:v>
                </c:pt>
                <c:pt idx="2">
                  <c:v>2</c:v>
                </c:pt>
                <c:pt idx="3">
                  <c:v>1.8</c:v>
                </c:pt>
                <c:pt idx="4">
                  <c:v>2.8</c:v>
                </c:pt>
                <c:pt idx="5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73-4404-9273-5308E23CDEF2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Anxious specifier absent (n=171)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Work performance</c:v>
                </c:pt>
                <c:pt idx="1">
                  <c:v>Marital relationship</c:v>
                </c:pt>
                <c:pt idx="2">
                  <c:v>Family relationships</c:v>
                </c:pt>
                <c:pt idx="3">
                  <c:v>Friendships</c:v>
                </c:pt>
                <c:pt idx="4">
                  <c:v>Leisure</c:v>
                </c:pt>
                <c:pt idx="5">
                  <c:v>Global rating of impairment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1.8</c:v>
                </c:pt>
                <c:pt idx="1">
                  <c:v>1.8</c:v>
                </c:pt>
                <c:pt idx="2">
                  <c:v>1.4</c:v>
                </c:pt>
                <c:pt idx="3">
                  <c:v>1.1000000000000001</c:v>
                </c:pt>
                <c:pt idx="4">
                  <c:v>2.1</c:v>
                </c:pt>
                <c:pt idx="5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73-4404-9273-5308E23CD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607890048"/>
        <c:axId val="607904128"/>
      </c:barChart>
      <c:catAx>
        <c:axId val="60789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904128"/>
        <c:crosses val="autoZero"/>
        <c:auto val="1"/>
        <c:lblAlgn val="ctr"/>
        <c:lblOffset val="100"/>
        <c:noMultiLvlLbl val="0"/>
      </c:catAx>
      <c:valAx>
        <c:axId val="60790412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none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cap="none" dirty="0"/>
                  <a:t>Psychosocial functioning </a:t>
                </a:r>
                <a:br>
                  <a:rPr lang="en-US" b="1" cap="none" dirty="0"/>
                </a:br>
                <a:r>
                  <a:rPr lang="en-US" b="1" cap="none" dirty="0"/>
                  <a:t>(CUDOS-A score)</a:t>
                </a:r>
              </a:p>
            </c:rich>
          </c:tx>
          <c:layout>
            <c:manualLayout>
              <c:xMode val="edge"/>
              <c:yMode val="edge"/>
              <c:x val="1.8157348088355472E-2"/>
              <c:y val="0.231241917364321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none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89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529714859613118"/>
          <c:y val="2.70057975437278E-2"/>
          <c:w val="0.68253473743408677"/>
          <c:h val="6.38022485995220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Id2" /><Relationship Type="http://schemas.openxmlformats.org/officeDocument/2006/relationships/notesMaster" Target="/ppt/notesMasters/notesMaster1.xml" Id="rId1" /></Relationship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2C632-8823-63E8-50B4-C9B09FA9F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9E23D0-13EC-AA32-E9A6-3778702E1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1C1EC4-691E-15C2-61B8-8941ED756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77959"/>
            <a:ext cx="5438140" cy="4463910"/>
          </a:xfrm>
        </p:spPr>
        <p:txBody>
          <a:bodyPr/>
          <a:lstStyle/>
          <a:p>
            <a:r>
              <a:rPr lang="en-GB" dirty="0"/>
              <a:t>Anxiety is also highly prevalent in MDD; in the real-world STAR*D study, 45% of patients had anxious features at baseline.</a:t>
            </a:r>
            <a:r>
              <a:rPr lang="en-GB" baseline="30000" dirty="0"/>
              <a:t>1,2</a:t>
            </a:r>
            <a:r>
              <a:rPr lang="en-GB" dirty="0"/>
              <a:t> In a German inpatient setting, 49% of patients had anxious depression, defined as high levels of anxiety symptoms.</a:t>
            </a:r>
            <a:r>
              <a:rPr lang="en-GB" baseline="30000" dirty="0"/>
              <a:t>7</a:t>
            </a:r>
            <a:r>
              <a:rPr lang="en-GB" dirty="0"/>
              <a:t> In the German inpatient setting, patients with high levels of anxiety were more likely to report greater illness severity and a longer episode duration.</a:t>
            </a:r>
            <a:r>
              <a:rPr lang="en-GB" baseline="30000" dirty="0"/>
              <a:t>7</a:t>
            </a:r>
            <a:r>
              <a:rPr lang="en-GB" dirty="0"/>
              <a:t> In a survey of prescribing patterns in 411 physicians based in the US or Europe, 295 (71.8%) indicated that they preferred to reserve antipsychotics for patients with MDD who had specific symptoms.</a:t>
            </a:r>
            <a:r>
              <a:rPr lang="en-GB" baseline="30000" dirty="0"/>
              <a:t>8</a:t>
            </a:r>
            <a:r>
              <a:rPr lang="en-GB" dirty="0"/>
              <a:t> Anxious mood and irritability were listed more often by physicians who actually prescribed an adjunctive antipsychotic during the survey than those who did not.</a:t>
            </a:r>
            <a:r>
              <a:rPr lang="en-GB" baseline="30000" dirty="0"/>
              <a:t>8</a:t>
            </a:r>
            <a:r>
              <a:rPr lang="en-GB" dirty="0"/>
              <a:t> </a:t>
            </a:r>
            <a:endParaRPr lang="en-GB" baseline="30000" dirty="0"/>
          </a:p>
          <a:p>
            <a:r>
              <a:rPr lang="en-GB" dirty="0"/>
              <a:t>There is an unmet need in the treatment of MDD for adjunctive strategies to help treat patients who experience depression with anxiety.</a:t>
            </a:r>
            <a:r>
              <a:rPr lang="en-GB" baseline="30000" dirty="0"/>
              <a:t>1-8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Rush AJ, Trivedi MH, Wisniewski SR, et al. Acute and longer-term outcomes in depressed outpatients requiring one or several treatment steps: a STAR*D report. Am J Psychiatry 2006; 163 (11): 1905–1917.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Fava M, Rush AJ, Alpert JE, et al. Difference in treatment outcome in outpatients with anxious versus </a:t>
            </a:r>
            <a:r>
              <a:rPr lang="en-GB" dirty="0" err="1"/>
              <a:t>nonanxious</a:t>
            </a:r>
            <a:r>
              <a:rPr lang="en-GB" dirty="0"/>
              <a:t> depression: a STAR*D report. Am J Psychiatry 2008; 165 (3): 342–351.</a:t>
            </a:r>
          </a:p>
          <a:p>
            <a:pPr marL="228600" indent="-228600">
              <a:buFont typeface="+mj-lt"/>
              <a:buAutoNum type="arabicPeriod"/>
            </a:pPr>
            <a:r>
              <a:rPr lang="en-GB" spc="-10" dirty="0">
                <a:cs typeface="Arial" panose="020B0604020202020204" pitchFamily="34" charset="0"/>
              </a:rPr>
              <a:t>McIntyre RS, </a:t>
            </a:r>
            <a:r>
              <a:rPr lang="en-GB" spc="-10" dirty="0" err="1">
                <a:cs typeface="Arial" panose="020B0604020202020204" pitchFamily="34" charset="0"/>
              </a:rPr>
              <a:t>Woldeyohannes</a:t>
            </a:r>
            <a:r>
              <a:rPr lang="en-GB" spc="-10" dirty="0">
                <a:cs typeface="Arial" panose="020B0604020202020204" pitchFamily="34" charset="0"/>
              </a:rPr>
              <a:t> HO, </a:t>
            </a:r>
            <a:r>
              <a:rPr lang="en-GB" spc="-10" dirty="0" err="1">
                <a:cs typeface="Arial" panose="020B0604020202020204" pitchFamily="34" charset="0"/>
              </a:rPr>
              <a:t>Soczynska</a:t>
            </a:r>
            <a:r>
              <a:rPr lang="en-GB" spc="-10" dirty="0">
                <a:cs typeface="Arial" panose="020B0604020202020204" pitchFamily="34" charset="0"/>
              </a:rPr>
              <a:t> JK, et al. The prevalence and clinical characteristics associated with Diagnostic and Statistical Manual Version-5-defined anxious distress specifier in adults with major depressive disorder: results from the International Mood Disorders Collaborative Project. </a:t>
            </a:r>
            <a:r>
              <a:rPr lang="en-GB" spc="-10" dirty="0" err="1">
                <a:cs typeface="Arial" panose="020B0604020202020204" pitchFamily="34" charset="0"/>
              </a:rPr>
              <a:t>Ther</a:t>
            </a:r>
            <a:r>
              <a:rPr lang="en-GB" spc="-10" dirty="0">
                <a:cs typeface="Arial" panose="020B0604020202020204" pitchFamily="34" charset="0"/>
              </a:rPr>
              <a:t> Adv Chronic Dis 2016; 7 (3): 153–159.</a:t>
            </a:r>
          </a:p>
          <a:p>
            <a:pPr marL="228600" indent="-228600">
              <a:buFont typeface="+mj-lt"/>
              <a:buAutoNum type="arabicPeriod"/>
            </a:pPr>
            <a:r>
              <a:rPr lang="en-GB" spc="-10" dirty="0">
                <a:cs typeface="Arial" panose="020B0604020202020204" pitchFamily="34" charset="0"/>
              </a:rPr>
              <a:t>Zhou Y, Cao Z, Yang M, et al. Comorbid generalized anxiety disorder and its association with quality of life in patients with major depressive disorder. Sci Rep 2017; 7: 40511.</a:t>
            </a:r>
          </a:p>
          <a:p>
            <a:pPr marL="228600" indent="-228600">
              <a:buFont typeface="+mj-lt"/>
              <a:buAutoNum type="arabicPeriod"/>
            </a:pPr>
            <a:r>
              <a:rPr lang="en-GB" spc="-10" dirty="0">
                <a:cs typeface="Arial" panose="020B0604020202020204" pitchFamily="34" charset="0"/>
              </a:rPr>
              <a:t>Li H, Luo X, Ke X, et al. Major depressive disorder and suicide risk among adult outpatients at several general hospitals in a Chinese Han population. </a:t>
            </a:r>
            <a:r>
              <a:rPr lang="en-GB" spc="-10" dirty="0" err="1">
                <a:cs typeface="Arial" panose="020B0604020202020204" pitchFamily="34" charset="0"/>
              </a:rPr>
              <a:t>PLoS</a:t>
            </a:r>
            <a:r>
              <a:rPr lang="en-GB" spc="-10" dirty="0">
                <a:cs typeface="Arial" panose="020B0604020202020204" pitchFamily="34" charset="0"/>
              </a:rPr>
              <a:t> One 2017; 12 (10): e0186143.</a:t>
            </a:r>
          </a:p>
          <a:p>
            <a:pPr marL="228600" indent="-228600">
              <a:buFont typeface="+mj-lt"/>
              <a:buAutoNum type="arabicPeriod"/>
            </a:pPr>
            <a:r>
              <a:rPr lang="en-GB" spc="-10" dirty="0">
                <a:cs typeface="Arial" panose="020B0604020202020204" pitchFamily="34" charset="0"/>
              </a:rPr>
              <a:t>Zimmerman M, </a:t>
            </a:r>
            <a:r>
              <a:rPr lang="en-GB" spc="-10" dirty="0" err="1">
                <a:cs typeface="Arial" panose="020B0604020202020204" pitchFamily="34" charset="0"/>
              </a:rPr>
              <a:t>Chelminski</a:t>
            </a:r>
            <a:r>
              <a:rPr lang="en-GB" spc="-10" dirty="0">
                <a:cs typeface="Arial" panose="020B0604020202020204" pitchFamily="34" charset="0"/>
              </a:rPr>
              <a:t> I, Young D, et al. A clinically useful self-report measure of the DSM-5 anxious distress specifier for major depressive disorder. J Clin Psychiatry 2014; 75 (6): 601–607.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Wiethoff K, Bauer M, </a:t>
            </a:r>
            <a:r>
              <a:rPr lang="en-GB" dirty="0" err="1"/>
              <a:t>Baghai</a:t>
            </a:r>
            <a:r>
              <a:rPr lang="en-GB" dirty="0"/>
              <a:t> TC, et al. Prevalence and treatment outcome in anxious versus </a:t>
            </a:r>
            <a:r>
              <a:rPr lang="en-GB" dirty="0" err="1"/>
              <a:t>nonanxious</a:t>
            </a:r>
            <a:r>
              <a:rPr lang="en-GB" dirty="0"/>
              <a:t> depression: results from the German Algorithm Project. J </a:t>
            </a:r>
            <a:r>
              <a:rPr lang="en-GB" dirty="0" err="1"/>
              <a:t>Clin</a:t>
            </a:r>
            <a:r>
              <a:rPr lang="en-GB" dirty="0"/>
              <a:t> Psychiatry 2010; 71 (8): 1047–1054.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McIntyre RS, </a:t>
            </a:r>
            <a:r>
              <a:rPr lang="en-GB" dirty="0" err="1"/>
              <a:t>Weiller</a:t>
            </a:r>
            <a:r>
              <a:rPr lang="en-GB" dirty="0"/>
              <a:t> E. Real-world determinants of adjunctive antipsychotic prescribing for patients with major depressive disorder and inadequate response to antidepressants: a case review study. Adv </a:t>
            </a:r>
            <a:r>
              <a:rPr lang="en-GB" dirty="0" err="1"/>
              <a:t>Ther</a:t>
            </a:r>
            <a:r>
              <a:rPr lang="en-GB" dirty="0"/>
              <a:t> 2015; 32 (5): 429–444.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64BA5-1E68-5952-3AA5-FD89E41BB5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4363781"/>
      </p:ext>
    </p:extLst>
  </p:cSld>
  <p:clrMapOvr>
    <a:masterClrMapping/>
  </p:clrMapOvr>
</p:note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0168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2.xml.rels>&#65279;<?xml version="1.0" encoding="utf-8"?><Relationships xmlns="http://schemas.openxmlformats.org/package/2006/relationships"><Relationship Type="http://schemas.openxmlformats.org/officeDocument/2006/relationships/chart" Target="/ppt/charts/chart4.xml" Id="rId3" /><Relationship Type="http://schemas.openxmlformats.org/officeDocument/2006/relationships/notesSlide" Target="/ppt/notesSlides/notesSlide32.xml" Id="rId2" /><Relationship Type="http://schemas.openxmlformats.org/officeDocument/2006/relationships/slideLayout" Target="/ppt/slideLayouts/slideLayout11.xml" Id="rId1" /></Relationships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6ED01-BC44-3F0E-DE46-12CCEB06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F3F49-9959-ED78-C405-4F675B392F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AE274-D939-3C47-927D-A0333D01B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Comorbid anxiety and depression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94B52-B53C-C2C5-CB97-F8D0CD05DC2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344856"/>
          </a:xfrm>
        </p:spPr>
        <p:txBody>
          <a:bodyPr tIns="252000" rIns="252000" anchor="t"/>
          <a:lstStyle/>
          <a:p>
            <a:pPr marL="0" indent="0">
              <a:spcBef>
                <a:spcPts val="240"/>
              </a:spcBef>
              <a:spcAft>
                <a:spcPts val="240"/>
              </a:spcAft>
              <a:buNone/>
            </a:pPr>
            <a:r>
              <a:rPr lang="en-GB" sz="1400" dirty="0">
                <a:cs typeface="Arial" panose="020B0604020202020204" pitchFamily="34" charset="0"/>
              </a:rPr>
              <a:t>Anxiety is highly prevalent in MDD; in the real-world STAR*D study, 45% of patients had anxious features at baseline</a:t>
            </a:r>
            <a:r>
              <a:rPr lang="en-GB" sz="1400" baseline="30000" dirty="0">
                <a:cs typeface="Arial" panose="020B0604020202020204" pitchFamily="34" charset="0"/>
              </a:rPr>
              <a:t>1</a:t>
            </a:r>
            <a:endParaRPr lang="en-GB" sz="1400" dirty="0">
              <a:cs typeface="Arial" panose="020B0604020202020204" pitchFamily="34" charset="0"/>
            </a:endParaRPr>
          </a:p>
          <a:p>
            <a:pPr marL="0" indent="0">
              <a:spcBef>
                <a:spcPts val="240"/>
              </a:spcBef>
              <a:spcAft>
                <a:spcPts val="240"/>
              </a:spcAft>
              <a:buNone/>
            </a:pPr>
            <a:r>
              <a:rPr lang="en-GB" sz="1400" dirty="0">
                <a:cs typeface="Arial" panose="020B0604020202020204" pitchFamily="34" charset="0"/>
              </a:rPr>
              <a:t>Compared to non-anxious depression, patients with anxious depression are more likely to:</a:t>
            </a:r>
            <a:r>
              <a:rPr lang="en-GB" sz="1400" baseline="30000" dirty="0">
                <a:cs typeface="Arial" panose="020B0604020202020204" pitchFamily="34" charset="0"/>
              </a:rPr>
              <a:t>2-5</a:t>
            </a:r>
            <a:endParaRPr lang="en-GB" sz="1400" dirty="0">
              <a:cs typeface="Arial" panose="020B0604020202020204" pitchFamily="34" charset="0"/>
            </a:endParaRPr>
          </a:p>
          <a:p>
            <a:pPr marL="420075" indent="-285750">
              <a:spcBef>
                <a:spcPts val="240"/>
              </a:spcBef>
              <a:spcAft>
                <a:spcPts val="240"/>
              </a:spcAft>
            </a:pPr>
            <a:r>
              <a:rPr lang="en-GB" sz="1200" dirty="0">
                <a:cs typeface="Arial" panose="020B0604020202020204" pitchFamily="34" charset="0"/>
              </a:rPr>
              <a:t>Be more severely depressed</a:t>
            </a:r>
          </a:p>
          <a:p>
            <a:pPr marL="420075" indent="-285750">
              <a:spcBef>
                <a:spcPts val="240"/>
              </a:spcBef>
              <a:spcAft>
                <a:spcPts val="240"/>
              </a:spcAft>
            </a:pPr>
            <a:r>
              <a:rPr lang="en-GB" sz="1200" dirty="0">
                <a:cs typeface="Arial" panose="020B0604020202020204" pitchFamily="34" charset="0"/>
              </a:rPr>
              <a:t>Be unemployed</a:t>
            </a:r>
          </a:p>
          <a:p>
            <a:pPr marL="420075" indent="-285750">
              <a:spcBef>
                <a:spcPts val="240"/>
              </a:spcBef>
              <a:spcAft>
                <a:spcPts val="240"/>
              </a:spcAft>
            </a:pPr>
            <a:r>
              <a:rPr lang="en-GB" sz="1200" dirty="0">
                <a:cs typeface="Arial" panose="020B0604020202020204" pitchFamily="34" charset="0"/>
              </a:rPr>
              <a:t>Have diminished quality of life</a:t>
            </a:r>
          </a:p>
          <a:p>
            <a:pPr marL="420075" indent="-285750">
              <a:spcBef>
                <a:spcPts val="240"/>
              </a:spcBef>
              <a:spcAft>
                <a:spcPts val="240"/>
              </a:spcAft>
            </a:pPr>
            <a:r>
              <a:rPr lang="en-GB" sz="1200" dirty="0">
                <a:cs typeface="Arial" panose="020B0604020202020204" pitchFamily="34" charset="0"/>
              </a:rPr>
              <a:t>Have suicidal ideation</a:t>
            </a:r>
          </a:p>
          <a:p>
            <a:pPr marL="420075" indent="-285750">
              <a:spcBef>
                <a:spcPts val="240"/>
              </a:spcBef>
              <a:spcAft>
                <a:spcPts val="240"/>
              </a:spcAft>
            </a:pPr>
            <a:r>
              <a:rPr lang="en-GB" sz="1200" dirty="0">
                <a:cs typeface="Arial" panose="020B0604020202020204" pitchFamily="34" charset="0"/>
              </a:rPr>
              <a:t>Have a greater number of comorbidities</a:t>
            </a:r>
          </a:p>
          <a:p>
            <a:pPr marL="420075" indent="-285750">
              <a:spcBef>
                <a:spcPts val="240"/>
              </a:spcBef>
              <a:spcAft>
                <a:spcPts val="240"/>
              </a:spcAft>
            </a:pPr>
            <a:r>
              <a:rPr lang="en-GB" sz="1200" dirty="0">
                <a:cs typeface="Arial" panose="020B0604020202020204" pitchFamily="34" charset="0"/>
              </a:rPr>
              <a:t>Have a lower response and remission rate</a:t>
            </a:r>
            <a:endParaRPr lang="en-GB" sz="1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6A34DA-6EBC-DCFB-6F60-BF1E65890C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***p&lt;0.001 versus ‘anxious specifier absent’</a:t>
            </a:r>
          </a:p>
          <a:p>
            <a:r>
              <a:rPr lang="en-GB" dirty="0"/>
              <a:t>CUDOS-A=Clinically Useful Depression Outcome Scale (supplemented with questions for the DSM-5 anxious distress specifier); MDD=major depressive disorder; STAR*D=Sequenced Treatment Alternatives to Relieve Depression</a:t>
            </a:r>
          </a:p>
          <a:p>
            <a:endParaRPr lang="en-GB" dirty="0"/>
          </a:p>
          <a:p>
            <a:r>
              <a:rPr lang="en-GB" dirty="0"/>
              <a:t>1. Rush et al. Am J Psychiatry 2006;163(11):1905–1917; 2. Fava et al. Am J Psychiatry 2008;165(3):342–351; 3. McIntyre et al. </a:t>
            </a:r>
            <a:r>
              <a:rPr lang="en-GB" dirty="0" err="1"/>
              <a:t>Ther</a:t>
            </a:r>
            <a:r>
              <a:rPr lang="en-GB" dirty="0"/>
              <a:t> Adv Chronic Dis 2016;7(3):153–159;</a:t>
            </a:r>
            <a:br>
              <a:rPr lang="en-GB" dirty="0"/>
            </a:br>
            <a:r>
              <a:rPr lang="en-GB" dirty="0"/>
              <a:t>4. </a:t>
            </a:r>
            <a:r>
              <a:rPr lang="en-US" dirty="0"/>
              <a:t>Zhou et al. Sci Rep 2017;7:40511; 5. Li et al. </a:t>
            </a:r>
            <a:r>
              <a:rPr lang="en-US" dirty="0" err="1"/>
              <a:t>PLoS</a:t>
            </a:r>
            <a:r>
              <a:rPr lang="en-US" dirty="0"/>
              <a:t> One 2017;12(10):e0186143; </a:t>
            </a:r>
            <a:r>
              <a:rPr lang="en-GB" dirty="0"/>
              <a:t>6. Zimmerman et al. J Clin Psychiatry 2014;75(6):601–607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758B028B-807E-89A0-C9A8-53ECDABBF9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8436103"/>
              </p:ext>
            </p:extLst>
          </p:nvPr>
        </p:nvGraphicFramePr>
        <p:xfrm>
          <a:off x="3314700" y="1709736"/>
          <a:ext cx="8335964" cy="412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ACED8DB-722A-52B8-FB75-FE6C4778CEF2}"/>
              </a:ext>
            </a:extLst>
          </p:cNvPr>
          <p:cNvSpPr txBox="1"/>
          <p:nvPr/>
        </p:nvSpPr>
        <p:spPr>
          <a:xfrm>
            <a:off x="3314699" y="1408565"/>
            <a:ext cx="8118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Psychosocial functioning in patients with MDD with and without anxious distress</a:t>
            </a:r>
            <a:r>
              <a:rPr lang="en-GB" sz="1200" b="1" baseline="30000" dirty="0">
                <a:solidFill>
                  <a:schemeClr val="accent2">
                    <a:lumMod val="50000"/>
                  </a:schemeClr>
                </a:solidFill>
              </a:rPr>
              <a:t>6</a:t>
            </a:r>
            <a:endParaRPr lang="en-GB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3ACD99-9A8C-A2BD-1F9E-0CC31608FAC3}"/>
              </a:ext>
            </a:extLst>
          </p:cNvPr>
          <p:cNvSpPr txBox="1"/>
          <p:nvPr/>
        </p:nvSpPr>
        <p:spPr>
          <a:xfrm>
            <a:off x="4600854" y="2822368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***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8DEF08-05DF-05ED-81D2-E4348BCAD8BC}"/>
              </a:ext>
            </a:extLst>
          </p:cNvPr>
          <p:cNvSpPr txBox="1"/>
          <p:nvPr/>
        </p:nvSpPr>
        <p:spPr>
          <a:xfrm>
            <a:off x="5781954" y="2822367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***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FACBAC-864C-D1A7-2287-E5C95E0862AF}"/>
              </a:ext>
            </a:extLst>
          </p:cNvPr>
          <p:cNvSpPr txBox="1"/>
          <p:nvPr/>
        </p:nvSpPr>
        <p:spPr>
          <a:xfrm>
            <a:off x="7023413" y="3305591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***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7D1BC5-12FC-A52E-8F7E-C62F84E72CA6}"/>
              </a:ext>
            </a:extLst>
          </p:cNvPr>
          <p:cNvSpPr txBox="1"/>
          <p:nvPr/>
        </p:nvSpPr>
        <p:spPr>
          <a:xfrm>
            <a:off x="8212133" y="3476824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***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FAB16C-C915-0D95-0B0A-AAC34EF203C7}"/>
              </a:ext>
            </a:extLst>
          </p:cNvPr>
          <p:cNvSpPr txBox="1"/>
          <p:nvPr/>
        </p:nvSpPr>
        <p:spPr>
          <a:xfrm>
            <a:off x="9423713" y="2653238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***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D0E953-74D5-115C-CF31-7A5039F6ACFE}"/>
              </a:ext>
            </a:extLst>
          </p:cNvPr>
          <p:cNvSpPr txBox="1"/>
          <p:nvPr/>
        </p:nvSpPr>
        <p:spPr>
          <a:xfrm>
            <a:off x="10627673" y="2310563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1411374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