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changesInfos/changesInfo1.xml" ContentType="application/vnd.ms-powerpoint.changesinfo+xml"/>
  <Override PartName="/customXml/item2.xml" ContentType="application/xml"/>
  <Override PartName="/customXml/itemProps2.xml" ContentType="application/vnd.openxmlformats-officedocument.customXmlProperties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authors.xml" ContentType="application/vnd.ms-powerpoint.authors+xml"/>
  <Override PartName="/customXml/item3.xml" ContentType="application/xml"/>
  <Override PartName="/customXml/itemProps3.xml" ContentType="application/vnd.openxmlformats-officedocument.customXmlProperties+xml"/>
  <Override PartName="/ppt/presProps.xml" ContentType="application/vnd.openxmlformats-officedocument.presentationml.presProps+xml"/>
  <Override PartName="/customXml/item1.xml" ContentType="application/xml"/>
  <Override PartName="/customXml/itemProps1.xml" ContentType="application/vnd.openxmlformats-officedocument.customXmlPropertie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4"/>
  </p:sldMasterIdLst>
  <p:notesMasterIdLst>
    <p:notesMasterId r:id="rId42"/>
  </p:notesMasterIdLst>
  <p:handoutMasterIdLst>
    <p:handoutMasterId r:id="rId43"/>
  </p:handoutMasterIdLst>
  <p:sldIdLst>
    <p:sldId id="336" r:id="rId37"/>
  </p:sldIdLst>
  <p:sldSz cx="12192000" cy="6858000"/>
  <p:notesSz cx="6797675" cy="9928225"/>
  <p:custDataLst>
    <p:tags r:id="rId44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6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C07A505D-5E7E-6BEB-4195-801D42364FA7}" name="Ceren Akdeniz Vogt" initials="CA" userId="S::cak@lundbeckfonden.com::6291f9b8-8487-4396-8769-615d243e0f4b" providerId="AD"/>
  <p188:author id="{6B25AD5F-CB22-17A5-FE25-D37D4DEF3E88}" name="Raymond Lam" initials="RL" userId="3270de108c079ad9" providerId="Windows Live"/>
  <p188:author id="{F286F46B-D11B-7411-908D-9B4A368D0C37}" name="Chris Edge" initials="CE" userId="S::Chris.Edge@primeglobalpeople.com::9878e1fe-fc43-4c11-846c-29f97c46eb4b" providerId="AD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15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190" clrIdx="0"/>
  <p:cmAuthor id="8" name="Murat Yildirim" initials="MY" lastIdx="48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1EFAFA"/>
    <a:srgbClr val="D9D1CC"/>
    <a:srgbClr val="FFFFFF"/>
    <a:srgbClr val="FF7C80"/>
    <a:srgbClr val="695A4F"/>
    <a:srgbClr val="E8E3E0"/>
    <a:srgbClr val="776659"/>
    <a:srgbClr val="B0A196"/>
    <a:srgbClr val="C4B9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20" autoAdjust="0"/>
    <p:restoredTop sz="86683" autoAdjust="0"/>
  </p:normalViewPr>
  <p:slideViewPr>
    <p:cSldViewPr snapToGrid="0" snapToObjects="1">
      <p:cViewPr varScale="1">
        <p:scale>
          <a:sx n="92" d="100"/>
          <a:sy n="92" d="100"/>
        </p:scale>
        <p:origin x="948" y="90"/>
      </p:cViewPr>
      <p:guideLst>
        <p:guide orient="horz" pos="1616"/>
        <p:guide pos="3840"/>
      </p:guideLst>
    </p:cSldViewPr>
  </p:slideViewPr>
  <p:outlineViewPr>
    <p:cViewPr>
      <p:scale>
        <a:sx n="33" d="100"/>
        <a:sy n="33" d="100"/>
      </p:scale>
      <p:origin x="0" y="-114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37080"/>
    </p:cViewPr>
  </p:sorterViewPr>
  <p:notesViewPr>
    <p:cSldViewPr snapToGrid="0" snapToObjects="1">
      <p:cViewPr varScale="1">
        <p:scale>
          <a:sx n="75" d="100"/>
          <a:sy n="75" d="100"/>
        </p:scale>
        <p:origin x="3384" y="54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42" /><Relationship Type="http://schemas.openxmlformats.org/officeDocument/2006/relationships/viewProps" Target="/ppt/viewProps.xml" Id="rId47" /><Relationship Type="http://schemas.microsoft.com/office/2016/11/relationships/changesInfo" Target="/ppt/changesInfos/changesInfo1.xml" Id="rId50" /><Relationship Type="http://schemas.openxmlformats.org/officeDocument/2006/relationships/customXml" Target="/customXml/item2.xml" Id="rId2" /><Relationship Type="http://schemas.openxmlformats.org/officeDocument/2006/relationships/slide" Target="/ppt/slides/slide33.xml" Id="rId37" /><Relationship Type="http://schemas.openxmlformats.org/officeDocument/2006/relationships/commentAuthors" Target="/ppt/commentAuthors.xml" Id="rId45" /><Relationship Type="http://schemas.openxmlformats.org/officeDocument/2006/relationships/tableStyles" Target="/ppt/tableStyles.xml" Id="rId49" /><Relationship Type="http://schemas.openxmlformats.org/officeDocument/2006/relationships/tags" Target="/ppt/tags/tag1.xml" Id="rId44" /><Relationship Type="http://schemas.openxmlformats.org/officeDocument/2006/relationships/slideMaster" Target="/ppt/slideMasters/slideMaster1.xml" Id="rId4" /><Relationship Type="http://schemas.openxmlformats.org/officeDocument/2006/relationships/handoutMaster" Target="/ppt/handoutMasters/handoutMaster1.xml" Id="rId43" /><Relationship Type="http://schemas.openxmlformats.org/officeDocument/2006/relationships/theme" Target="/ppt/theme/theme1.xml" Id="rId48" /><Relationship Type="http://schemas.microsoft.com/office/2018/10/relationships/authors" Target="/ppt/authors.xml" Id="rId51" /><Relationship Type="http://schemas.openxmlformats.org/officeDocument/2006/relationships/customXml" Target="/customXml/item3.xml" Id="rId3" /><Relationship Type="http://schemas.openxmlformats.org/officeDocument/2006/relationships/presProps" Target="/ppt/presProps.xml" Id="rId46" /><Relationship Type="http://schemas.openxmlformats.org/officeDocument/2006/relationships/customXml" Target="/customXml/item1.xml" Id="rId1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Jagger" userId="cf4acb15-657a-45e0-bad4-d602a69c1922" providerId="ADAL" clId="{9AF65E21-10D4-4E6C-A27F-EA00E1CDAD12}"/>
    <pc:docChg chg="modSld">
      <pc:chgData name="Rachel Jagger" userId="cf4acb15-657a-45e0-bad4-d602a69c1922" providerId="ADAL" clId="{9AF65E21-10D4-4E6C-A27F-EA00E1CDAD12}" dt="2025-05-28T15:30:32.370" v="3" actId="12"/>
      <pc:docMkLst>
        <pc:docMk/>
      </pc:docMkLst>
      <pc:sldChg chg="modNotes">
        <pc:chgData name="Rachel Jagger" userId="cf4acb15-657a-45e0-bad4-d602a69c1922" providerId="ADAL" clId="{9AF65E21-10D4-4E6C-A27F-EA00E1CDAD12}" dt="2025-05-28T15:30:32.370" v="3" actId="12"/>
        <pc:sldMkLst>
          <pc:docMk/>
          <pc:sldMk cId="262899235" sldId="349"/>
        </pc:sldMkLst>
      </pc:sldChg>
    </pc:docChg>
  </pc:docChgLst>
</pc:chgInfo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1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8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1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1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04-06-2025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8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1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Id2" /><Relationship Type="http://schemas.openxmlformats.org/officeDocument/2006/relationships/notesMaster" Target="/ppt/notesMasters/notesMaster1.xml" Id="rId1" /></Relationship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959"/>
            <a:ext cx="5438140" cy="4226342"/>
          </a:xfrm>
        </p:spPr>
        <p:txBody>
          <a:bodyPr/>
          <a:lstStyle/>
          <a:p>
            <a:r>
              <a:rPr lang="en-GB" dirty="0"/>
              <a:t>Emotional blunting appears to be present in almost half of patients with depression taking antidepressants.</a:t>
            </a:r>
            <a:r>
              <a:rPr lang="en-GB" baseline="30000" dirty="0"/>
              <a:t>3</a:t>
            </a:r>
            <a:r>
              <a:rPr lang="en-GB" baseline="0" dirty="0"/>
              <a:t> </a:t>
            </a:r>
            <a:r>
              <a:rPr lang="en-GB" dirty="0"/>
              <a:t>One hypothesis of the cycle of anhedonia in patients with depression is shown on the slide; this hypothesis comes from a series of experiments performed on a sample of psychology students.</a:t>
            </a:r>
            <a:r>
              <a:rPr lang="en-GB" baseline="30000" dirty="0"/>
              <a:t>6</a:t>
            </a:r>
            <a:r>
              <a:rPr lang="en-GB" dirty="0"/>
              <a:t> The students were given the Beck Depression Inventory (BDI), and only those who displayed either high (BDI score &gt;20) or low (&lt;10) depressive symptomatology were included in the study.</a:t>
            </a:r>
            <a:r>
              <a:rPr lang="en-GB" baseline="30000" dirty="0"/>
              <a:t>6</a:t>
            </a:r>
            <a:r>
              <a:rPr lang="en-GB" dirty="0"/>
              <a:t> As well as completing a series of questionnaires, their helping behaviour was tested during the debriefing process when, in what was made to seem like an accident, a researcher dropped a pile of papers near the participant – latency to help, and the degree of help provided was used as a proxy for helping behaviour, and social anhedonia.</a:t>
            </a:r>
            <a:r>
              <a:rPr lang="en-GB" baseline="30000" dirty="0"/>
              <a:t>6</a:t>
            </a:r>
            <a:r>
              <a:rPr lang="en-GB" dirty="0"/>
              <a:t> Higher levels of participants not helping were seen in the high depressive symptomatology group.</a:t>
            </a:r>
            <a:r>
              <a:rPr lang="en-GB" baseline="30000" dirty="0"/>
              <a:t>6</a:t>
            </a:r>
            <a:endParaRPr lang="en-GB" dirty="0"/>
          </a:p>
          <a:p>
            <a:r>
              <a:rPr lang="en-GB" dirty="0"/>
              <a:t>There have been attempts to assay the effectiveness of newer antidepressants against the symptoms of anhedonia; one such study found that treatment over eight weeks with a melatonin receptor agonist decreased severity scores on depression scales, as well as scores on the Snaith-Hamilton Pleasure Scale that measures anhedonia.</a:t>
            </a:r>
            <a:r>
              <a:rPr lang="en-GB" baseline="30000" dirty="0"/>
              <a:t>7</a:t>
            </a:r>
            <a:r>
              <a:rPr lang="en-GB" dirty="0"/>
              <a:t> However, effectiveness on symptoms of anhedonia remains an unmet need in the treatment of MDD.</a:t>
            </a:r>
            <a:r>
              <a:rPr lang="en-GB" baseline="30000" dirty="0"/>
              <a:t>3,6,7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American Psychiatric Association. Diagnostic and Statistical Manual of Mental Disorders. 5</a:t>
            </a:r>
            <a:r>
              <a:rPr lang="en-GB" baseline="30000" dirty="0"/>
              <a:t>th</a:t>
            </a:r>
            <a:r>
              <a:rPr lang="en-GB" dirty="0"/>
              <a:t> Edition – Text Revision (DSM-5-TR). © American Psychiatric Association, 2022.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Bauer M, Pfennig A, Severus E, et al.; World Federation of Societies of Biological Psychiatry (WFSBP) Task Force on Unipolar Depressive Disorders. WFSBP guidelines for biological treatment of unipolar depressive disorders, part 1: update 2013 on the acute and continuation treatment of unipolar depressive disorders. World J </a:t>
            </a:r>
            <a:r>
              <a:rPr lang="en-GB" dirty="0" err="1"/>
              <a:t>Biol</a:t>
            </a:r>
            <a:r>
              <a:rPr lang="en-GB" dirty="0"/>
              <a:t> Psychiatry 2013; 14 (5): 334–385.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Goodwin GM, Price J, De </a:t>
            </a:r>
            <a:r>
              <a:rPr lang="en-GB" dirty="0" err="1"/>
              <a:t>Bodinat</a:t>
            </a:r>
            <a:r>
              <a:rPr lang="en-GB" dirty="0"/>
              <a:t> C, Laredo J. Emotional blunting with antidepressant treatments: a survey among depressed patients. J Affect </a:t>
            </a:r>
            <a:r>
              <a:rPr lang="en-GB" dirty="0" err="1"/>
              <a:t>Disord</a:t>
            </a:r>
            <a:r>
              <a:rPr lang="en-GB" dirty="0"/>
              <a:t> 2017; 221: 31–35.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Jawad MY, Fatima M, Hassan U, et al. Can antidepressant use be associated with emotional blunting in a subset of patients with depression? A scoping review of available literature. Hum </a:t>
            </a:r>
            <a:r>
              <a:rPr lang="en-GB" dirty="0" err="1"/>
              <a:t>Psychopharmacol</a:t>
            </a:r>
            <a:r>
              <a:rPr lang="en-GB" dirty="0"/>
              <a:t> 2023; 38 (4): e2871.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Serretti</a:t>
            </a:r>
            <a:r>
              <a:rPr lang="en-GB" dirty="0"/>
              <a:t> A. Anhedonia and depressive disorders. Clin </a:t>
            </a:r>
            <a:r>
              <a:rPr lang="en-GB" dirty="0" err="1"/>
              <a:t>Psychopharmacol</a:t>
            </a:r>
            <a:r>
              <a:rPr lang="en-GB" dirty="0"/>
              <a:t> </a:t>
            </a:r>
            <a:r>
              <a:rPr lang="en-GB" dirty="0" err="1"/>
              <a:t>Neurosci</a:t>
            </a:r>
            <a:r>
              <a:rPr lang="en-GB" dirty="0"/>
              <a:t> 2023; 21 (3): 401–409.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Setterfield M, Walsh M, Frey AL, McCabe C. Increased social anhedonia and reduced helping behaviour in young people with high depressive symptomatology. J Affect </a:t>
            </a:r>
            <a:r>
              <a:rPr lang="en-GB" dirty="0" err="1"/>
              <a:t>Disord</a:t>
            </a:r>
            <a:r>
              <a:rPr lang="en-GB" dirty="0"/>
              <a:t> 2016; 205: 372–377.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Gargoloff</a:t>
            </a:r>
            <a:r>
              <a:rPr lang="en-GB" dirty="0"/>
              <a:t> PD, Corral R, Herbst L, et al. Effectiveness of agomelatine on anhedonia in depressed patients: an outpatient, open-label, real-world study. Hum </a:t>
            </a:r>
            <a:r>
              <a:rPr lang="en-GB" dirty="0" err="1"/>
              <a:t>Psychopharmacol</a:t>
            </a:r>
            <a:r>
              <a:rPr lang="en-GB" dirty="0"/>
              <a:t> 2016; 31 (6): 412–418. </a:t>
            </a:r>
            <a:endParaRPr lang="en-GB" dirty="0">
              <a:solidFill>
                <a:prstClr val="black"/>
              </a:solidFill>
              <a:highlight>
                <a:srgbClr val="FFFF00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14575"/>
      </p:ext>
    </p:extLst>
  </p:cSld>
  <p:clrMapOvr>
    <a:masterClrMapping/>
  </p:clrMapOvr>
</p:note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GB" dirty="0"/>
              <a:t>Major depressive disorder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201746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theme" Target="/ppt/theme/theme1.xml" Id="rId37" /><Relationship Type="http://schemas.openxmlformats.org/officeDocument/2006/relationships/slideLayout" Target="/ppt/slideLayouts/slideLayout4.xml" Id="rId4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25864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33.xml.rels>&#65279;<?xml version="1.0" encoding="utf-8"?><Relationships xmlns="http://schemas.openxmlformats.org/package/2006/relationships"><Relationship Type="http://schemas.openxmlformats.org/officeDocument/2006/relationships/notesSlide" Target="/ppt/notesSlides/notesSlide33.xml" Id="rId2" /><Relationship Type="http://schemas.openxmlformats.org/officeDocument/2006/relationships/slideLayout" Target="/ppt/slideLayouts/slideLayout4.xml" Id="rId1" /></Relationships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5BB633-6212-40E3-BFF8-B1D5F211A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GB" dirty="0"/>
              <a:t>Major depressive disorder (MDD) – Treatment principles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18CD96-8C0A-4CA9-AEAC-4A0460B57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 dirty="0"/>
              <a:t>Anhedonia and emotional blunting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72F87F2-FE8F-4218-87E7-B3C9C5D16710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050"/>
            <a:ext cx="5766314" cy="4416425"/>
          </a:xfrm>
        </p:spPr>
        <p:txBody>
          <a:bodyPr>
            <a:normAutofit lnSpcReduction="10000"/>
          </a:bodyPr>
          <a:lstStyle/>
          <a:p>
            <a:r>
              <a:rPr lang="en-GB" dirty="0"/>
              <a:t>Loss of interest or pleasure (anhedonia) is part of the diagnostic criteria for MDD, and is known as a ‘melancholic’ feature</a:t>
            </a:r>
            <a:r>
              <a:rPr lang="en-GB" baseline="30000" dirty="0"/>
              <a:t>1,2</a:t>
            </a:r>
          </a:p>
          <a:p>
            <a:r>
              <a:rPr lang="en-GB" dirty="0"/>
              <a:t>A survey of &gt;650 patients with depression found emotional blunting to be </a:t>
            </a:r>
            <a:r>
              <a:rPr lang="en-GB" b="1" dirty="0"/>
              <a:t>present in 46% of patients </a:t>
            </a:r>
            <a:r>
              <a:rPr lang="en-GB" dirty="0"/>
              <a:t>being treated for depression, with a slightly higher rate for men versus women (52% versus 44%)</a:t>
            </a:r>
            <a:r>
              <a:rPr lang="en-GB" baseline="30000" dirty="0"/>
              <a:t>3</a:t>
            </a:r>
          </a:p>
          <a:p>
            <a:pPr lvl="1"/>
            <a:r>
              <a:rPr lang="en-GB" dirty="0"/>
              <a:t>The survey also found that the presence of emotional blunting was associated with a poorer quality of remission</a:t>
            </a:r>
            <a:r>
              <a:rPr lang="en-GB" baseline="30000" dirty="0"/>
              <a:t>3</a:t>
            </a:r>
            <a:endParaRPr lang="en-GB" dirty="0"/>
          </a:p>
          <a:p>
            <a:r>
              <a:rPr lang="en-GB" dirty="0"/>
              <a:t>However, research into anhedonia and emotional blunting in MDD is complicated by the fact that these symptoms can be a response to antidepressant therapy, as well as a primary symptom of MDD</a:t>
            </a:r>
            <a:r>
              <a:rPr lang="en-GB" baseline="30000" dirty="0"/>
              <a:t>4</a:t>
            </a:r>
            <a:endParaRPr lang="en-GB" dirty="0"/>
          </a:p>
          <a:p>
            <a:r>
              <a:rPr lang="en-GB" dirty="0"/>
              <a:t>As a hallmark symptom of MDD, anhedonia has been linked to increased risk of suicide, reinforcing the importance of recognizing these symptoms</a:t>
            </a:r>
            <a:r>
              <a:rPr lang="en-GB" baseline="30000" dirty="0"/>
              <a:t>5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968EE2D-D1AD-4B57-A507-A157D2C9840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GB" dirty="0"/>
              <a:t>MDD=major depressive disorder</a:t>
            </a:r>
          </a:p>
          <a:p>
            <a:endParaRPr lang="en-GB" dirty="0"/>
          </a:p>
          <a:p>
            <a:r>
              <a:rPr lang="en-GB" dirty="0"/>
              <a:t>1. APA. DSM-5-TR. 2022; 2. Bauer et al. World J </a:t>
            </a:r>
            <a:r>
              <a:rPr lang="en-GB" dirty="0" err="1"/>
              <a:t>Biol</a:t>
            </a:r>
            <a:r>
              <a:rPr lang="en-GB" dirty="0"/>
              <a:t> Psychiatry 2013;14(5):334–385; 3. Goodwin et al. J Affect </a:t>
            </a:r>
            <a:r>
              <a:rPr lang="en-GB" dirty="0" err="1"/>
              <a:t>Disord</a:t>
            </a:r>
            <a:r>
              <a:rPr lang="en-GB" dirty="0"/>
              <a:t> 2017;221:31–35; </a:t>
            </a:r>
          </a:p>
          <a:p>
            <a:r>
              <a:rPr lang="en-GB" dirty="0"/>
              <a:t>4. </a:t>
            </a:r>
            <a:r>
              <a:rPr lang="da-DK" dirty="0"/>
              <a:t>Jawad et al. Hum Psychopharmacol 2023;38(4):e2871; 5. Serretti. Clin Psychopharmacol Neurosci 2023;21(3):401–409; 6. </a:t>
            </a:r>
            <a:r>
              <a:rPr lang="en-GB" dirty="0"/>
              <a:t>Setterfield et al. J Affect </a:t>
            </a:r>
            <a:r>
              <a:rPr lang="en-GB" dirty="0" err="1"/>
              <a:t>Disord</a:t>
            </a:r>
            <a:r>
              <a:rPr lang="en-GB" dirty="0"/>
              <a:t> 2016;205:372–377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BDDCA4-2DD6-4D13-B340-D7867A08C7AE}"/>
              </a:ext>
            </a:extLst>
          </p:cNvPr>
          <p:cNvSpPr txBox="1"/>
          <p:nvPr/>
        </p:nvSpPr>
        <p:spPr>
          <a:xfrm>
            <a:off x="6129528" y="1377383"/>
            <a:ext cx="5224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Theoretical cycle of anhedonia</a:t>
            </a:r>
            <a:r>
              <a:rPr lang="en-GB" sz="1400" b="1" baseline="300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1D60EB4-CCD7-D654-D10D-C671D1B5F874}"/>
              </a:ext>
            </a:extLst>
          </p:cNvPr>
          <p:cNvGrpSpPr/>
          <p:nvPr/>
        </p:nvGrpSpPr>
        <p:grpSpPr>
          <a:xfrm>
            <a:off x="6970857" y="1671391"/>
            <a:ext cx="3776469" cy="3561314"/>
            <a:chOff x="6854217" y="1918501"/>
            <a:chExt cx="3776469" cy="3561314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042AD44-9895-4ABA-974D-A42E6D84F5AB}"/>
                </a:ext>
              </a:extLst>
            </p:cNvPr>
            <p:cNvSpPr/>
            <p:nvPr/>
          </p:nvSpPr>
          <p:spPr>
            <a:xfrm>
              <a:off x="9290003" y="1997757"/>
              <a:ext cx="1261427" cy="1261427"/>
            </a:xfrm>
            <a:custGeom>
              <a:avLst/>
              <a:gdLst>
                <a:gd name="connsiteX0" fmla="*/ 0 w 1261427"/>
                <a:gd name="connsiteY0" fmla="*/ 0 h 1261427"/>
                <a:gd name="connsiteX1" fmla="*/ 1261427 w 1261427"/>
                <a:gd name="connsiteY1" fmla="*/ 0 h 1261427"/>
                <a:gd name="connsiteX2" fmla="*/ 1261427 w 1261427"/>
                <a:gd name="connsiteY2" fmla="*/ 1261427 h 1261427"/>
                <a:gd name="connsiteX3" fmla="*/ 0 w 1261427"/>
                <a:gd name="connsiteY3" fmla="*/ 1261427 h 1261427"/>
                <a:gd name="connsiteX4" fmla="*/ 0 w 1261427"/>
                <a:gd name="connsiteY4" fmla="*/ 0 h 1261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1427" h="1261427">
                  <a:moveTo>
                    <a:pt x="0" y="0"/>
                  </a:moveTo>
                  <a:lnTo>
                    <a:pt x="1261427" y="0"/>
                  </a:lnTo>
                  <a:lnTo>
                    <a:pt x="1261427" y="1261427"/>
                  </a:lnTo>
                  <a:lnTo>
                    <a:pt x="0" y="126142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400" b="1" kern="120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2. </a:t>
              </a:r>
              <a:r>
                <a:rPr lang="en-GB" sz="1400" b="1" kern="1200">
                  <a:latin typeface="Arial" panose="020B0604020202020204" pitchFamily="34" charset="0"/>
                  <a:cs typeface="Arial" panose="020B0604020202020204" pitchFamily="34" charset="0"/>
                </a:rPr>
                <a:t>Patients engage less in helping behaviour</a:t>
              </a:r>
            </a:p>
          </p:txBody>
        </p:sp>
        <p:sp>
          <p:nvSpPr>
            <p:cNvPr id="14" name="Arrow: Circular 13">
              <a:extLst>
                <a:ext uri="{FF2B5EF4-FFF2-40B4-BE49-F238E27FC236}">
                  <a16:creationId xmlns:a16="http://schemas.microsoft.com/office/drawing/2014/main" id="{B852B8B6-A225-4CA7-9DCD-96DC035733D2}"/>
                </a:ext>
              </a:extLst>
            </p:cNvPr>
            <p:cNvSpPr/>
            <p:nvPr/>
          </p:nvSpPr>
          <p:spPr>
            <a:xfrm>
              <a:off x="7069372" y="1918501"/>
              <a:ext cx="3561314" cy="3561314"/>
            </a:xfrm>
            <a:prstGeom prst="circularArrow">
              <a:avLst>
                <a:gd name="adj1" fmla="val 6907"/>
                <a:gd name="adj2" fmla="val 465740"/>
                <a:gd name="adj3" fmla="val 547781"/>
                <a:gd name="adj4" fmla="val 20586478"/>
                <a:gd name="adj5" fmla="val 8058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4E9C437-BE7D-4889-9B68-52509BB588A4}"/>
                </a:ext>
              </a:extLst>
            </p:cNvPr>
            <p:cNvSpPr/>
            <p:nvPr/>
          </p:nvSpPr>
          <p:spPr>
            <a:xfrm>
              <a:off x="9290003" y="4139132"/>
              <a:ext cx="1261427" cy="1261427"/>
            </a:xfrm>
            <a:custGeom>
              <a:avLst/>
              <a:gdLst>
                <a:gd name="connsiteX0" fmla="*/ 0 w 1261427"/>
                <a:gd name="connsiteY0" fmla="*/ 0 h 1261427"/>
                <a:gd name="connsiteX1" fmla="*/ 1261427 w 1261427"/>
                <a:gd name="connsiteY1" fmla="*/ 0 h 1261427"/>
                <a:gd name="connsiteX2" fmla="*/ 1261427 w 1261427"/>
                <a:gd name="connsiteY2" fmla="*/ 1261427 h 1261427"/>
                <a:gd name="connsiteX3" fmla="*/ 0 w 1261427"/>
                <a:gd name="connsiteY3" fmla="*/ 1261427 h 1261427"/>
                <a:gd name="connsiteX4" fmla="*/ 0 w 1261427"/>
                <a:gd name="connsiteY4" fmla="*/ 0 h 1261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1427" h="1261427">
                  <a:moveTo>
                    <a:pt x="0" y="0"/>
                  </a:moveTo>
                  <a:lnTo>
                    <a:pt x="1261427" y="0"/>
                  </a:lnTo>
                  <a:lnTo>
                    <a:pt x="1261427" y="1261427"/>
                  </a:lnTo>
                  <a:lnTo>
                    <a:pt x="0" y="126142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400" b="1" kern="12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 </a:t>
              </a:r>
              <a:r>
                <a:rPr lang="en-GB" sz="14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Patients undergo social withdrawal</a:t>
              </a:r>
            </a:p>
          </p:txBody>
        </p:sp>
        <p:sp>
          <p:nvSpPr>
            <p:cNvPr id="16" name="Arrow: Circular 15">
              <a:extLst>
                <a:ext uri="{FF2B5EF4-FFF2-40B4-BE49-F238E27FC236}">
                  <a16:creationId xmlns:a16="http://schemas.microsoft.com/office/drawing/2014/main" id="{E19EB6F9-36D2-4E5A-9023-59756E86A889}"/>
                </a:ext>
              </a:extLst>
            </p:cNvPr>
            <p:cNvSpPr/>
            <p:nvPr/>
          </p:nvSpPr>
          <p:spPr>
            <a:xfrm>
              <a:off x="7069372" y="1918501"/>
              <a:ext cx="3561314" cy="3561314"/>
            </a:xfrm>
            <a:prstGeom prst="circularArrow">
              <a:avLst>
                <a:gd name="adj1" fmla="val 6907"/>
                <a:gd name="adj2" fmla="val 465740"/>
                <a:gd name="adj3" fmla="val 5947781"/>
                <a:gd name="adj4" fmla="val 4386478"/>
                <a:gd name="adj5" fmla="val 8058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045155E-0258-4486-8061-1056572C1000}"/>
                </a:ext>
              </a:extLst>
            </p:cNvPr>
            <p:cNvSpPr/>
            <p:nvPr/>
          </p:nvSpPr>
          <p:spPr>
            <a:xfrm>
              <a:off x="7148628" y="4139132"/>
              <a:ext cx="1261427" cy="1261427"/>
            </a:xfrm>
            <a:custGeom>
              <a:avLst/>
              <a:gdLst>
                <a:gd name="connsiteX0" fmla="*/ 0 w 1261427"/>
                <a:gd name="connsiteY0" fmla="*/ 0 h 1261427"/>
                <a:gd name="connsiteX1" fmla="*/ 1261427 w 1261427"/>
                <a:gd name="connsiteY1" fmla="*/ 0 h 1261427"/>
                <a:gd name="connsiteX2" fmla="*/ 1261427 w 1261427"/>
                <a:gd name="connsiteY2" fmla="*/ 1261427 h 1261427"/>
                <a:gd name="connsiteX3" fmla="*/ 0 w 1261427"/>
                <a:gd name="connsiteY3" fmla="*/ 1261427 h 1261427"/>
                <a:gd name="connsiteX4" fmla="*/ 0 w 1261427"/>
                <a:gd name="connsiteY4" fmla="*/ 0 h 1261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1427" h="1261427">
                  <a:moveTo>
                    <a:pt x="0" y="0"/>
                  </a:moveTo>
                  <a:lnTo>
                    <a:pt x="1261427" y="0"/>
                  </a:lnTo>
                  <a:lnTo>
                    <a:pt x="1261427" y="1261427"/>
                  </a:lnTo>
                  <a:lnTo>
                    <a:pt x="0" y="126142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400" b="1" kern="12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4. </a:t>
              </a:r>
              <a:r>
                <a:rPr lang="en-GB" sz="14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Patients experience less exposure to potentially positive feedback</a:t>
              </a:r>
            </a:p>
          </p:txBody>
        </p:sp>
        <p:sp>
          <p:nvSpPr>
            <p:cNvPr id="18" name="Arrow: Circular 17">
              <a:extLst>
                <a:ext uri="{FF2B5EF4-FFF2-40B4-BE49-F238E27FC236}">
                  <a16:creationId xmlns:a16="http://schemas.microsoft.com/office/drawing/2014/main" id="{521B067B-509D-4B50-97B2-1759B3CB7B7D}"/>
                </a:ext>
              </a:extLst>
            </p:cNvPr>
            <p:cNvSpPr/>
            <p:nvPr/>
          </p:nvSpPr>
          <p:spPr>
            <a:xfrm>
              <a:off x="7069372" y="1918501"/>
              <a:ext cx="3561314" cy="3561314"/>
            </a:xfrm>
            <a:prstGeom prst="circularArrow">
              <a:avLst>
                <a:gd name="adj1" fmla="val 6907"/>
                <a:gd name="adj2" fmla="val 465740"/>
                <a:gd name="adj3" fmla="val 11347781"/>
                <a:gd name="adj4" fmla="val 9786478"/>
                <a:gd name="adj5" fmla="val 8058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4942534-6D75-43B1-B3A9-A796B4E85A09}"/>
                </a:ext>
              </a:extLst>
            </p:cNvPr>
            <p:cNvSpPr/>
            <p:nvPr/>
          </p:nvSpPr>
          <p:spPr>
            <a:xfrm>
              <a:off x="6854217" y="1997757"/>
              <a:ext cx="1850248" cy="1261427"/>
            </a:xfrm>
            <a:custGeom>
              <a:avLst/>
              <a:gdLst>
                <a:gd name="connsiteX0" fmla="*/ 0 w 1850248"/>
                <a:gd name="connsiteY0" fmla="*/ 0 h 1261427"/>
                <a:gd name="connsiteX1" fmla="*/ 1850248 w 1850248"/>
                <a:gd name="connsiteY1" fmla="*/ 0 h 1261427"/>
                <a:gd name="connsiteX2" fmla="*/ 1850248 w 1850248"/>
                <a:gd name="connsiteY2" fmla="*/ 1261427 h 1261427"/>
                <a:gd name="connsiteX3" fmla="*/ 0 w 1850248"/>
                <a:gd name="connsiteY3" fmla="*/ 1261427 h 1261427"/>
                <a:gd name="connsiteX4" fmla="*/ 0 w 1850248"/>
                <a:gd name="connsiteY4" fmla="*/ 0 h 1261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0248" h="1261427">
                  <a:moveTo>
                    <a:pt x="0" y="0"/>
                  </a:moveTo>
                  <a:lnTo>
                    <a:pt x="1850248" y="0"/>
                  </a:lnTo>
                  <a:lnTo>
                    <a:pt x="1850248" y="1261427"/>
                  </a:lnTo>
                  <a:lnTo>
                    <a:pt x="0" y="126142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400" b="1" kern="12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1. </a:t>
              </a:r>
              <a:r>
                <a:rPr lang="en-GB" sz="14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Patients with depression expect to respond less positively to their environment</a:t>
              </a:r>
            </a:p>
          </p:txBody>
        </p:sp>
        <p:sp>
          <p:nvSpPr>
            <p:cNvPr id="20" name="Arrow: Circular 19">
              <a:extLst>
                <a:ext uri="{FF2B5EF4-FFF2-40B4-BE49-F238E27FC236}">
                  <a16:creationId xmlns:a16="http://schemas.microsoft.com/office/drawing/2014/main" id="{00AE5692-D390-4ED6-8C82-1924BC7665C1}"/>
                </a:ext>
              </a:extLst>
            </p:cNvPr>
            <p:cNvSpPr/>
            <p:nvPr/>
          </p:nvSpPr>
          <p:spPr>
            <a:xfrm>
              <a:off x="7069372" y="1918501"/>
              <a:ext cx="3561314" cy="3561314"/>
            </a:xfrm>
            <a:prstGeom prst="circularArrow">
              <a:avLst>
                <a:gd name="adj1" fmla="val 6907"/>
                <a:gd name="adj2" fmla="val 465740"/>
                <a:gd name="adj3" fmla="val 16747781"/>
                <a:gd name="adj4" fmla="val 15869007"/>
                <a:gd name="adj5" fmla="val 8058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422785356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8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6EA52CC3-52BF-4A27-B140-030315CD7D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30D436A-45C8-4AB9-A27F-210D96AF74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3AF6779-BCC0-4F23-A281-B2F5A1A50ADA}">
  <ds:schemaRefs>
    <ds:schemaRef ds:uri="http://schemas.microsoft.com/office/2006/documentManagement/types"/>
    <ds:schemaRef ds:uri="http://www.w3.org/XML/1998/namespace"/>
    <ds:schemaRef ds:uri="http://purl.org/dc/elements/1.1/"/>
    <ds:schemaRef ds:uri="http://purl.org/dc/terms/"/>
    <ds:schemaRef ds:uri="08562aa6-c0ad-4fb9-8a82-15409d3a28b4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28627d7c-4416-4bc1-86cf-ca6c3a42a8f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36468</TotalTime>
  <Words>18456</Words>
  <Application>Microsoft Office PowerPoint</Application>
  <PresentationFormat>Widescreen</PresentationFormat>
  <Paragraphs>977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Times New Roman</vt:lpstr>
      <vt:lpstr>Wingdings</vt:lpstr>
      <vt:lpstr>Neurotorium - PowerPoint-Skabelon - 2022-01-28</vt:lpstr>
      <vt:lpstr>PowerPoint Presentation</vt:lpstr>
      <vt:lpstr>The course of MDD</vt:lpstr>
      <vt:lpstr>Principles for management of MDD</vt:lpstr>
      <vt:lpstr>Treatment guidelines</vt:lpstr>
      <vt:lpstr>The global approach to treatment of depression</vt:lpstr>
      <vt:lpstr>Treating depression  – psychological treatments</vt:lpstr>
      <vt:lpstr>Psychological treatments for depression</vt:lpstr>
      <vt:lpstr>Psychological treatments – efficacy and formats</vt:lpstr>
      <vt:lpstr>Psychological treatments – other psychotherapies</vt:lpstr>
      <vt:lpstr>Treating depression  – pharmacological treatments</vt:lpstr>
      <vt:lpstr>Antidepressants</vt:lpstr>
      <vt:lpstr>Basic mechanisms of antidepressant action  – Monoamine reuptake inhibition and enzyme inhibition</vt:lpstr>
      <vt:lpstr>Other mechanisms of antidepressant action</vt:lpstr>
      <vt:lpstr>Antidepressant monotherapy</vt:lpstr>
      <vt:lpstr>Pharmacotherapy for inadequate response</vt:lpstr>
      <vt:lpstr>Strategies for patients with inadequate response</vt:lpstr>
      <vt:lpstr>Summary of pharmacotherapy recommendations</vt:lpstr>
      <vt:lpstr>Adverse effects of pharmacological treatment</vt:lpstr>
      <vt:lpstr>The tolerability and safety profile of SSRIs and SNRIs </vt:lpstr>
      <vt:lpstr>The tolerability and safety profile of TCAs and MAOIs</vt:lpstr>
      <vt:lpstr>The tolerability and safety profile of dopamine–serotonin receptor antagonists</vt:lpstr>
      <vt:lpstr>Discontinuing antidepressant treatment</vt:lpstr>
      <vt:lpstr>Treating depression  – neurostimulation treatments</vt:lpstr>
      <vt:lpstr>Neurostimulation – electroconvulsive therapy (ECT)</vt:lpstr>
      <vt:lpstr>Neurostimulation – repetitive transcranial magnetic stimulation (rTMS)</vt:lpstr>
      <vt:lpstr>Neurostimulation – transcranial direct current stimulation (tDCS)</vt:lpstr>
      <vt:lpstr>Neurostimulation – surgical treatments</vt:lpstr>
      <vt:lpstr>Unmet needs in the treatment of depression</vt:lpstr>
      <vt:lpstr>Inadequate response and treatment-resistant depression (TRD)</vt:lpstr>
      <vt:lpstr>Functioning</vt:lpstr>
      <vt:lpstr>Cognition</vt:lpstr>
      <vt:lpstr>Comorbid anxiety and depression</vt:lpstr>
      <vt:lpstr>Anhedonia and emotional blunting</vt:lpstr>
      <vt:lpstr>Childhood maltreatment</vt:lpstr>
      <vt:lpstr>Suicide</vt:lpstr>
      <vt:lpstr>Summary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Christina Polyzogopoulou</cp:lastModifiedBy>
  <cp:revision>1267</cp:revision>
  <cp:lastPrinted>2018-03-02T09:31:01Z</cp:lastPrinted>
  <dcterms:created xsi:type="dcterms:W3CDTF">2017-01-23T14:24:15Z</dcterms:created>
  <dcterms:modified xsi:type="dcterms:W3CDTF">2025-06-04T06:46:46Z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