
<file path=[Content_Types].xml><?xml version="1.0" encoding="utf-8"?>
<Types xmlns="http://schemas.openxmlformats.org/package/2006/content-types">
  <Default Extension="xml" ContentType="application/vnd.openxmlformats-package.core-properties+xml"/>
  <Default Extension="jpeg" ContentType="image/jpeg"/>
  <Default Extension="png" ContentType="image/png"/>
  <Default Extension="svg" ContentType="image/svg+xml"/>
  <Default Extension="rels" ContentType="application/vnd.openxmlformats-package.relationships+xml"/>
  <Override PartName="/ppt/presentation.xml" ContentType="application/vnd.openxmlformats-officedocument.presentationml.presentation.main+xml"/>
  <Override PartName="/ppt/notesMasters/notesMaster1.xml" ContentType="application/vnd.openxmlformats-officedocument.presentationml.notesMaster+xml"/>
  <Override PartName="/ppt/theme/theme2.xml" ContentType="application/vnd.openxmlformats-officedocument.theme+xml"/>
  <Override PartName="/ppt/viewProps.xml" ContentType="application/vnd.openxmlformats-officedocument.presentationml.viewProps+xml"/>
  <Override PartName="/ppt/changesInfos/changesInfo1.xml" ContentType="application/vnd.ms-powerpoint.changesinfo+xml"/>
  <Override PartName="/customXml/item2.xml" ContentType="application/xml"/>
  <Override PartName="/customXml/itemProps2.xml" ContentType="application/vnd.openxmlformats-officedocument.customXmlProperties+xml"/>
  <Override PartName="/ppt/commentAuthors.xml" ContentType="application/vnd.openxmlformats-officedocument.presentationml.commentAuthors+xml"/>
  <Override PartName="/ppt/tableStyles.xml" ContentType="application/vnd.openxmlformats-officedocument.presentationml.tableStyles+xml"/>
  <Override PartName="/ppt/tags/tag1.xml" ContentType="application/vnd.openxmlformats-officedocument.presentationml.tags+xml"/>
  <Override PartName="/ppt/slideMasters/slideMaster1.xml" ContentType="application/vnd.openxmlformats-officedocument.presentationml.slideMaster+xml"/>
  <Override PartName="/ppt/slideLayouts/slideLayout2.xml" ContentType="application/vnd.openxmlformats-officedocument.presentationml.slideLayout+xml"/>
  <Override PartName="/ppt/theme/theme1.xml" ContentType="application/vnd.openxmlformats-officedocument.theme+xml"/>
  <Override PartName="/ppt/handoutMasters/handoutMaster1.xml" ContentType="application/vnd.openxmlformats-officedocument.presentationml.handoutMaster+xml"/>
  <Override PartName="/ppt/theme/theme3.xml" ContentType="application/vnd.openxmlformats-officedocument.theme+xml"/>
  <Override PartName="/ppt/authors.xml" ContentType="application/vnd.ms-powerpoint.authors+xml"/>
  <Override PartName="/customXml/item3.xml" ContentType="application/xml"/>
  <Override PartName="/customXml/itemProps3.xml" ContentType="application/vnd.openxmlformats-officedocument.customXmlProperties+xml"/>
  <Override PartName="/ppt/presProps.xml" ContentType="application/vnd.openxmlformats-officedocument.presentationml.presProps+xml"/>
  <Override PartName="/ppt/slides/slide37.xml" ContentType="application/vnd.openxmlformats-officedocument.presentationml.slide+xml"/>
  <Override PartName="/ppt/notesSlides/notesSlide37.xml" ContentType="application/vnd.openxmlformats-officedocument.presentationml.notesSlide+xml"/>
  <Override PartName="/customXml/item1.xml" ContentType="application/xml"/>
  <Override PartName="/customXml/itemProps1.xml" ContentType="application/vnd.openxmlformats-officedocument.customXmlProperties+xml"/>
  <Override PartName="/docProps/custom.xml" ContentType="application/vnd.openxmlformats-officedocument.custom-properties+xml"/>
  <Override PartName="/docProps/app.xml" ContentType="application/vnd.openxmlformats-officedocument.extended-properties+xml"/>
</Types>
</file>

<file path=_rels/.rels>&#65279;<?xml version="1.0" encoding="utf-8"?><Relationships xmlns="http://schemas.openxmlformats.org/package/2006/relationships"><Relationship Type="http://schemas.openxmlformats.org/package/2006/relationships/metadata/core-properties" Target="/docProps/core.xml" Id="rId3" /><Relationship Type="http://schemas.openxmlformats.org/package/2006/relationships/metadata/thumbnail" Target="/docProps/thumbnail.jpeg" Id="rId2" /><Relationship Type="http://schemas.openxmlformats.org/officeDocument/2006/relationships/officeDocument" Target="/ppt/presentation.xml" Id="rId1" /><Relationship Type="http://schemas.openxmlformats.org/officeDocument/2006/relationships/custom-properties" Target="/docProps/custom.xml" Id="rId5" /><Relationship Type="http://schemas.openxmlformats.org/officeDocument/2006/relationships/extended-properties" Target="/docProps/app.xml" Id="rId4" /></Relationships>
</file>

<file path=ppt/presentation.xml><?xml version="1.0" encoding="utf-8"?>
<p:presentation xmlns:p15="http://schemas.microsoft.com/office/powerpoint/2012/main" xmlns:a="http://schemas.openxmlformats.org/drawingml/2006/main" xmlns:r="http://schemas.openxmlformats.org/officeDocument/2006/relationships" xmlns:p="http://schemas.openxmlformats.org/presentationml/2006/main" saveSubsetFonts="1" autoCompressPictures="0">
  <p:sldMasterIdLst>
    <p:sldMasterId id="2147483688" r:id="rId4"/>
  </p:sldMasterIdLst>
  <p:notesMasterIdLst>
    <p:notesMasterId r:id="rId42"/>
  </p:notesMasterIdLst>
  <p:handoutMasterIdLst>
    <p:handoutMasterId r:id="rId43"/>
  </p:handoutMasterIdLst>
  <p:sldIdLst>
    <p:sldId id="2147469558" r:id="rId41"/>
  </p:sldIdLst>
  <p:sldSz cx="12192000" cy="6858000"/>
  <p:notesSz cx="6797675" cy="9928225"/>
  <p:custDataLst>
    <p:tags r:id="rId44"/>
  </p:custDataLst>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16" userDrawn="1">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D1E0107-7C68-ED14-E573-00ADCEA39311}" name="Penny Staton" initials="PS" userId="S::Penny.Staton@primeglobalpeople.com::b149baaa-0269-4f47-ac73-76ce41ebbc06" providerId="AD"/>
  <p188:author id="{C07A505D-5E7E-6BEB-4195-801D42364FA7}" name="Ceren Akdeniz Vogt" initials="CA" userId="S::cak@lundbeckfonden.com::6291f9b8-8487-4396-8769-615d243e0f4b" providerId="AD"/>
  <p188:author id="{6B25AD5F-CB22-17A5-FE25-D37D4DEF3E88}" name="Raymond Lam" initials="RL" userId="3270de108c079ad9" providerId="Windows Live"/>
  <p188:author id="{F286F46B-D11B-7411-908D-9B4A368D0C37}" name="Chris Edge" initials="CE" userId="S::Chris.Edge@primeglobalpeople.com::9878e1fe-fc43-4c11-846c-29f97c46eb4b" providerId="AD"/>
  <p188:author id="{548E33BE-41FD-592C-5C8D-31BD765ADCA9}" name="Cambridge" initials="CB" userId="Cambridge" providerId="None"/>
  <p188:author id="{5ACDF9C1-C97A-4004-6B13-08511EB5CE41}" name="Rachel Jagger" initials="RJ" userId="S::Rachel.Jagger@primeglobalpeople.com::cf4acb15-657a-45e0-bad4-d602a69c1922"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7" name="Brian Lawrence Odlaug" initials="BLO" lastIdx="15" clrIdx="6">
    <p:extLst>
      <p:ext uri="{19B8F6BF-5375-455C-9EA6-DF929625EA0E}">
        <p15:presenceInfo xmlns:p15="http://schemas.microsoft.com/office/powerpoint/2012/main" userId="S-1-5-21-1839211835-619659539-556599288-185339" providerId="AD"/>
      </p:ext>
    </p:extLst>
  </p:cmAuthor>
  <p:cmAuthor id="1" name="Christopher Edge" initials="CE" lastIdx="190" clrIdx="0"/>
  <p:cmAuthor id="8" name="Murat Yildirim" initials="MY" lastIdx="48" clrIdx="7">
    <p:extLst>
      <p:ext uri="{19B8F6BF-5375-455C-9EA6-DF929625EA0E}">
        <p15:presenceInfo xmlns:p15="http://schemas.microsoft.com/office/powerpoint/2012/main" userId="S-1-5-21-1839211835-619659539-556599288-101548" providerId="AD"/>
      </p:ext>
    </p:extLst>
  </p:cmAuthor>
  <p:cmAuthor id="2" name="Ebru Karakoc Madsen" initials="EBKA" lastIdx="24" clrIdx="1"/>
  <p:cmAuthor id="9" name="Bjarke Ebert" initials="BE" lastIdx="33" clrIdx="8">
    <p:extLst>
      <p:ext uri="{19B8F6BF-5375-455C-9EA6-DF929625EA0E}">
        <p15:presenceInfo xmlns:p15="http://schemas.microsoft.com/office/powerpoint/2012/main" userId="S-1-5-21-1839211835-619659539-556599288-6688" providerId="AD"/>
      </p:ext>
    </p:extLst>
  </p:cmAuthor>
  <p:cmAuthor id="3" name="Audrey Dufour" initials="AD" lastIdx="18" clrIdx="2"/>
  <p:cmAuthor id="10" name="Stine Rasmussen Meehan" initials="SRM" lastIdx="2" clrIdx="9">
    <p:extLst>
      <p:ext uri="{19B8F6BF-5375-455C-9EA6-DF929625EA0E}">
        <p15:presenceInfo xmlns:p15="http://schemas.microsoft.com/office/powerpoint/2012/main" userId="S-1-5-21-1839211835-619659539-556599288-81013" providerId="AD"/>
      </p:ext>
    </p:extLst>
  </p:cmAuthor>
  <p:cmAuthor id="4" name="Simon Wheeler" initials="SW" lastIdx="11" clrIdx="3">
    <p:extLst>
      <p:ext uri="{19B8F6BF-5375-455C-9EA6-DF929625EA0E}">
        <p15:presenceInfo xmlns:p15="http://schemas.microsoft.com/office/powerpoint/2012/main" userId="S-1-5-21-84928900-1697776596-4122394971-6195" providerId="AD"/>
      </p:ext>
    </p:extLst>
  </p:cmAuthor>
  <p:cmAuthor id="5" name="Chris Edge" initials="CE" lastIdx="2" clrIdx="4">
    <p:extLst>
      <p:ext uri="{19B8F6BF-5375-455C-9EA6-DF929625EA0E}">
        <p15:presenceInfo xmlns:p15="http://schemas.microsoft.com/office/powerpoint/2012/main" userId="3aa632d62125fbfb" providerId="Windows Live"/>
      </p:ext>
    </p:extLst>
  </p:cmAuthor>
  <p:cmAuthor id="6" name="Jenny Muiry" initials="JM" lastIdx="3" clrIdx="5">
    <p:extLst>
      <p:ext uri="{19B8F6BF-5375-455C-9EA6-DF929625EA0E}">
        <p15:presenceInfo xmlns:p15="http://schemas.microsoft.com/office/powerpoint/2012/main" userId="S-1-5-21-84928900-1697776596-4122394971-114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F1A01"/>
    <a:srgbClr val="1EFAFA"/>
    <a:srgbClr val="D9D1CC"/>
    <a:srgbClr val="FFFFFF"/>
    <a:srgbClr val="FF7C80"/>
    <a:srgbClr val="695A4F"/>
    <a:srgbClr val="E8E3E0"/>
    <a:srgbClr val="776659"/>
    <a:srgbClr val="B0A196"/>
    <a:srgbClr val="C4B9B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ED083AE6-46FA-4A59-8FB0-9F97EB10719F}" styleName="Light Style 3 - Accent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120" autoAdjust="0"/>
    <p:restoredTop sz="86683" autoAdjust="0"/>
  </p:normalViewPr>
  <p:slideViewPr>
    <p:cSldViewPr snapToGrid="0" snapToObjects="1">
      <p:cViewPr varScale="1">
        <p:scale>
          <a:sx n="92" d="100"/>
          <a:sy n="92" d="100"/>
        </p:scale>
        <p:origin x="948" y="90"/>
      </p:cViewPr>
      <p:guideLst>
        <p:guide orient="horz" pos="1616"/>
        <p:guide pos="3840"/>
      </p:guideLst>
    </p:cSldViewPr>
  </p:slideViewPr>
  <p:outlineViewPr>
    <p:cViewPr>
      <p:scale>
        <a:sx n="33" d="100"/>
        <a:sy n="33" d="100"/>
      </p:scale>
      <p:origin x="0" y="-11454"/>
    </p:cViewPr>
  </p:outlineViewPr>
  <p:notesTextViewPr>
    <p:cViewPr>
      <p:scale>
        <a:sx n="100" d="100"/>
        <a:sy n="100" d="100"/>
      </p:scale>
      <p:origin x="0" y="0"/>
    </p:cViewPr>
  </p:notesTextViewPr>
  <p:sorterViewPr>
    <p:cViewPr>
      <p:scale>
        <a:sx n="200" d="100"/>
        <a:sy n="200" d="100"/>
      </p:scale>
      <p:origin x="0" y="-37080"/>
    </p:cViewPr>
  </p:sorterViewPr>
  <p:notesViewPr>
    <p:cSldViewPr snapToGrid="0" snapToObjects="1">
      <p:cViewPr varScale="1">
        <p:scale>
          <a:sx n="75" d="100"/>
          <a:sy n="75" d="100"/>
        </p:scale>
        <p:origin x="3384" y="54"/>
      </p:cViewPr>
      <p:guideLst/>
    </p:cSldViewPr>
  </p:notesViewPr>
  <p:gridSpacing cx="36004" cy="36004"/>
</p:viewPr>
</file>

<file path=ppt/_rels/presentation.xml.rels>&#65279;<?xml version="1.0" encoding="utf-8"?><Relationships xmlns="http://schemas.openxmlformats.org/package/2006/relationships"><Relationship Type="http://schemas.openxmlformats.org/officeDocument/2006/relationships/notesMaster" Target="/ppt/notesMasters/notesMaster1.xml" Id="rId42" /><Relationship Type="http://schemas.openxmlformats.org/officeDocument/2006/relationships/viewProps" Target="/ppt/viewProps.xml" Id="rId47" /><Relationship Type="http://schemas.microsoft.com/office/2016/11/relationships/changesInfo" Target="/ppt/changesInfos/changesInfo1.xml" Id="rId50" /><Relationship Type="http://schemas.openxmlformats.org/officeDocument/2006/relationships/customXml" Target="/customXml/item2.xml" Id="rId2" /><Relationship Type="http://schemas.openxmlformats.org/officeDocument/2006/relationships/commentAuthors" Target="/ppt/commentAuthors.xml" Id="rId45" /><Relationship Type="http://schemas.openxmlformats.org/officeDocument/2006/relationships/tableStyles" Target="/ppt/tableStyles.xml" Id="rId49" /><Relationship Type="http://schemas.openxmlformats.org/officeDocument/2006/relationships/tags" Target="/ppt/tags/tag1.xml" Id="rId44" /><Relationship Type="http://schemas.openxmlformats.org/officeDocument/2006/relationships/slideMaster" Target="/ppt/slideMasters/slideMaster1.xml" Id="rId4" /><Relationship Type="http://schemas.openxmlformats.org/officeDocument/2006/relationships/handoutMaster" Target="/ppt/handoutMasters/handoutMaster1.xml" Id="rId43" /><Relationship Type="http://schemas.openxmlformats.org/officeDocument/2006/relationships/theme" Target="/ppt/theme/theme1.xml" Id="rId48" /><Relationship Type="http://schemas.microsoft.com/office/2018/10/relationships/authors" Target="/ppt/authors.xml" Id="rId51" /><Relationship Type="http://schemas.openxmlformats.org/officeDocument/2006/relationships/customXml" Target="/customXml/item3.xml" Id="rId3" /><Relationship Type="http://schemas.openxmlformats.org/officeDocument/2006/relationships/presProps" Target="/ppt/presProps.xml" Id="rId46" /><Relationship Type="http://schemas.openxmlformats.org/officeDocument/2006/relationships/slide" Target="/ppt/slides/slide37.xml" Id="rId41" /><Relationship Type="http://schemas.openxmlformats.org/officeDocument/2006/relationships/customXml" Target="/customXml/item1.xml" Id="rId1" /></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achel Jagger" userId="cf4acb15-657a-45e0-bad4-d602a69c1922" providerId="ADAL" clId="{9AF65E21-10D4-4E6C-A27F-EA00E1CDAD12}"/>
    <pc:docChg chg="modSld">
      <pc:chgData name="Rachel Jagger" userId="cf4acb15-657a-45e0-bad4-d602a69c1922" providerId="ADAL" clId="{9AF65E21-10D4-4E6C-A27F-EA00E1CDAD12}" dt="2025-05-28T15:30:32.370" v="3" actId="12"/>
      <pc:docMkLst>
        <pc:docMk/>
      </pc:docMkLst>
      <pc:sldChg chg="modNotes">
        <pc:chgData name="Rachel Jagger" userId="cf4acb15-657a-45e0-bad4-d602a69c1922" providerId="ADAL" clId="{9AF65E21-10D4-4E6C-A27F-EA00E1CDAD12}" dt="2025-05-28T15:30:32.370" v="3" actId="12"/>
        <pc:sldMkLst>
          <pc:docMk/>
          <pc:sldMk cId="262899235" sldId="349"/>
        </pc:sldMkLst>
      </pc:sldChg>
    </pc:docChg>
  </pc:docChgLst>
</pc:chgInfo>
</file>

<file path=ppt/handoutMasters/_rels/handoutMaster1.xml.rels>&#65279;<?xml version="1.0" encoding="utf-8"?><Relationships xmlns="http://schemas.openxmlformats.org/package/2006/relationships"><Relationship Type="http://schemas.openxmlformats.org/officeDocument/2006/relationships/theme" Target="/ppt/theme/theme3.xml" Id="rId1" /></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8" y="4"/>
            <a:ext cx="2945659" cy="498135"/>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50451" y="4"/>
            <a:ext cx="2945659" cy="498135"/>
          </a:xfrm>
          <a:prstGeom prst="rect">
            <a:avLst/>
          </a:prstGeom>
        </p:spPr>
        <p:txBody>
          <a:bodyPr vert="horz" lIns="91440" tIns="45720" rIns="91440" bIns="45720" rtlCol="0"/>
          <a:lstStyle>
            <a:lvl1pPr algn="r">
              <a:defRPr sz="1200"/>
            </a:lvl1pPr>
          </a:lstStyle>
          <a:p>
            <a:fld id="{3B6579D3-62B4-4809-8D0C-4876020E209D}" type="datetimeFigureOut">
              <a:rPr lang="en-GB" smtClean="0"/>
              <a:t>04/06/2025</a:t>
            </a:fld>
            <a:endParaRPr lang="en-GB"/>
          </a:p>
        </p:txBody>
      </p:sp>
      <p:sp>
        <p:nvSpPr>
          <p:cNvPr id="4" name="Footer Placeholder 3"/>
          <p:cNvSpPr>
            <a:spLocks noGrp="1"/>
          </p:cNvSpPr>
          <p:nvPr>
            <p:ph type="ftr" sz="quarter" idx="2"/>
          </p:nvPr>
        </p:nvSpPr>
        <p:spPr>
          <a:xfrm>
            <a:off x="8" y="9430091"/>
            <a:ext cx="2945659" cy="498134"/>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50451" y="9430091"/>
            <a:ext cx="2945659" cy="498134"/>
          </a:xfrm>
          <a:prstGeom prst="rect">
            <a:avLst/>
          </a:prstGeom>
        </p:spPr>
        <p:txBody>
          <a:bodyPr vert="horz" lIns="91440" tIns="45720" rIns="91440" bIns="45720" rtlCol="0" anchor="b"/>
          <a:lstStyle>
            <a:lvl1pPr algn="r">
              <a:defRPr sz="1200"/>
            </a:lvl1pPr>
          </a:lstStyle>
          <a:p>
            <a:fld id="{0BF24BB8-5B68-4097-BC86-B79371C4510A}" type="slidenum">
              <a:rPr lang="en-GB" smtClean="0"/>
              <a:t>‹#›</a:t>
            </a:fld>
            <a:endParaRPr lang="en-GB"/>
          </a:p>
        </p:txBody>
      </p:sp>
    </p:spTree>
    <p:extLst>
      <p:ext uri="{BB962C8B-B14F-4D97-AF65-F5344CB8AC3E}">
        <p14:creationId xmlns:p14="http://schemas.microsoft.com/office/powerpoint/2010/main" val="2058202114"/>
      </p:ext>
    </p:extLst>
  </p:cSld>
  <p:clrMap bg1="lt1" tx1="dk1" bg2="lt2" tx2="dk2" accent1="accent1" accent2="accent2" accent3="accent3" accent4="accent4" accent5="accent5" accent6="accent6" hlink="hlink" folHlink="folHlink"/>
</p:handoutMaster>
</file>

<file path=ppt/notesMasters/_rels/notesMaster1.xml.rels>&#65279;<?xml version="1.0" encoding="utf-8"?><Relationships xmlns="http://schemas.openxmlformats.org/package/2006/relationships"><Relationship Type="http://schemas.openxmlformats.org/officeDocument/2006/relationships/theme" Target="/ppt/theme/theme2.xml" Id="rId1"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8" y="4"/>
            <a:ext cx="2945659" cy="49813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50451" y="4"/>
            <a:ext cx="2945659" cy="498135"/>
          </a:xfrm>
          <a:prstGeom prst="rect">
            <a:avLst/>
          </a:prstGeom>
        </p:spPr>
        <p:txBody>
          <a:bodyPr vert="horz" lIns="91440" tIns="45720" rIns="91440" bIns="45720" rtlCol="0"/>
          <a:lstStyle>
            <a:lvl1pPr algn="r">
              <a:defRPr sz="1200"/>
            </a:lvl1pPr>
          </a:lstStyle>
          <a:p>
            <a:fld id="{799FA8D8-D74F-5A4A-BB10-7F88E22CEF6D}" type="datetimeFigureOut">
              <a:t>04-06-2025</a:t>
            </a:fld>
            <a:endParaRPr lang="en-US"/>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79768" y="4777958"/>
            <a:ext cx="5438140" cy="3909239"/>
          </a:xfrm>
          <a:prstGeom prst="rect">
            <a:avLst/>
          </a:prstGeom>
        </p:spPr>
        <p:txBody>
          <a:bodyPr vert="horz" lIns="91440" tIns="45720" rIns="91440" bIns="45720" rtlCol="0"/>
          <a:lstStyle/>
          <a:p>
            <a:pPr lvl="0"/>
            <a:r>
              <a:rPr lang="da-DK"/>
              <a:t>Click to edit Master text styles</a:t>
            </a:r>
          </a:p>
          <a:p>
            <a:pPr lvl="1"/>
            <a:r>
              <a:rPr lang="da-DK"/>
              <a:t>Second level</a:t>
            </a:r>
          </a:p>
          <a:p>
            <a:pPr lvl="2"/>
            <a:r>
              <a:rPr lang="da-DK"/>
              <a:t>Third level</a:t>
            </a:r>
          </a:p>
          <a:p>
            <a:pPr lvl="3"/>
            <a:r>
              <a:rPr lang="da-DK"/>
              <a:t>Fourth level</a:t>
            </a:r>
          </a:p>
          <a:p>
            <a:pPr lvl="4"/>
            <a:r>
              <a:rPr lang="da-DK"/>
              <a:t>Fifth level</a:t>
            </a:r>
            <a:endParaRPr lang="en-US"/>
          </a:p>
        </p:txBody>
      </p:sp>
      <p:sp>
        <p:nvSpPr>
          <p:cNvPr id="6" name="Footer Placeholder 5"/>
          <p:cNvSpPr>
            <a:spLocks noGrp="1"/>
          </p:cNvSpPr>
          <p:nvPr>
            <p:ph type="ftr" sz="quarter" idx="4"/>
          </p:nvPr>
        </p:nvSpPr>
        <p:spPr>
          <a:xfrm>
            <a:off x="8" y="9430091"/>
            <a:ext cx="2945659" cy="498134"/>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50451" y="9430091"/>
            <a:ext cx="2945659" cy="498134"/>
          </a:xfrm>
          <a:prstGeom prst="rect">
            <a:avLst/>
          </a:prstGeom>
        </p:spPr>
        <p:txBody>
          <a:bodyPr vert="horz" lIns="91440" tIns="45720" rIns="91440" bIns="45720" rtlCol="0" anchor="b"/>
          <a:lstStyle>
            <a:lvl1pPr algn="r">
              <a:defRPr sz="1200"/>
            </a:lvl1pPr>
          </a:lstStyle>
          <a:p>
            <a:fld id="{037C2873-EBE5-CF42-9E30-7832FC02D1D9}" type="slidenum">
              <a:t>‹#›</a:t>
            </a:fld>
            <a:endParaRPr lang="en-US"/>
          </a:p>
        </p:txBody>
      </p:sp>
    </p:spTree>
    <p:extLst>
      <p:ext uri="{BB962C8B-B14F-4D97-AF65-F5344CB8AC3E}">
        <p14:creationId xmlns:p14="http://schemas.microsoft.com/office/powerpoint/2010/main" val="47269356"/>
      </p:ext>
    </p:extLst>
  </p:cSld>
  <p:clrMap bg1="lt1" tx1="dk1" bg2="lt2" tx2="dk2" accent1="accent1" accent2="accent2" accent3="accent3" accent4="accent4" accent5="accent5" accent6="accent6" hlink="hlink" folHlink="folHlink"/>
  <p:notesStyle>
    <a:lvl1pPr marL="0" algn="l" defTabSz="914400" rtl="0" eaLnBrk="1" latinLnBrk="0" hangingPunct="1">
      <a:spcBef>
        <a:spcPts val="360"/>
      </a:spcBef>
      <a:defRPr sz="1000" kern="1200">
        <a:solidFill>
          <a:schemeClr val="tx1"/>
        </a:solidFill>
        <a:latin typeface="+mn-lt"/>
        <a:ea typeface="+mn-ea"/>
        <a:cs typeface="+mn-cs"/>
      </a:defRPr>
    </a:lvl1pPr>
    <a:lvl2pPr marL="457200" algn="l" defTabSz="914400" rtl="0" eaLnBrk="1" latinLnBrk="0" hangingPunct="1">
      <a:spcBef>
        <a:spcPts val="360"/>
      </a:spcBef>
      <a:defRPr sz="1000" kern="1200">
        <a:solidFill>
          <a:schemeClr val="tx1"/>
        </a:solidFill>
        <a:latin typeface="+mn-lt"/>
        <a:ea typeface="+mn-ea"/>
        <a:cs typeface="+mn-cs"/>
      </a:defRPr>
    </a:lvl2pPr>
    <a:lvl3pPr marL="914400" algn="l" defTabSz="914400" rtl="0" eaLnBrk="1" latinLnBrk="0" hangingPunct="1">
      <a:spcBef>
        <a:spcPts val="360"/>
      </a:spcBef>
      <a:defRPr sz="1000" kern="1200">
        <a:solidFill>
          <a:schemeClr val="tx1"/>
        </a:solidFill>
        <a:latin typeface="+mn-lt"/>
        <a:ea typeface="+mn-ea"/>
        <a:cs typeface="+mn-cs"/>
      </a:defRPr>
    </a:lvl3pPr>
    <a:lvl4pPr marL="1371600" algn="l" defTabSz="914400" rtl="0" eaLnBrk="1" latinLnBrk="0" hangingPunct="1">
      <a:spcBef>
        <a:spcPts val="360"/>
      </a:spcBef>
      <a:defRPr sz="1000" kern="1200">
        <a:solidFill>
          <a:schemeClr val="tx1"/>
        </a:solidFill>
        <a:latin typeface="+mn-lt"/>
        <a:ea typeface="+mn-ea"/>
        <a:cs typeface="+mn-cs"/>
      </a:defRPr>
    </a:lvl4pPr>
    <a:lvl5pPr marL="1828800" algn="l" defTabSz="914400" rtl="0" eaLnBrk="1" latinLnBrk="0" hangingPunct="1">
      <a:spcBef>
        <a:spcPts val="360"/>
      </a:spcBef>
      <a:defRPr sz="10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37.xml.rels>&#65279;<?xml version="1.0" encoding="utf-8"?><Relationships xmlns="http://schemas.openxmlformats.org/package/2006/relationships"><Relationship Type="http://schemas.openxmlformats.org/officeDocument/2006/relationships/slide" Target="/ppt/slides/slide37.xml" Id="rId2" /><Relationship Type="http://schemas.openxmlformats.org/officeDocument/2006/relationships/notesMaster" Target="/ppt/notesMasters/notesMaster1.xml" Id="rId1" /></Relationship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037C2873-EBE5-CF42-9E30-7832FC02D1D9}" type="slidenum">
              <a:rPr lang="en-GB" smtClean="0"/>
              <a:t>37</a:t>
            </a:fld>
            <a:endParaRPr lang="en-GB"/>
          </a:p>
        </p:txBody>
      </p:sp>
    </p:spTree>
    <p:extLst>
      <p:ext uri="{BB962C8B-B14F-4D97-AF65-F5344CB8AC3E}">
        <p14:creationId xmlns:p14="http://schemas.microsoft.com/office/powerpoint/2010/main" val="1039730326"/>
      </p:ext>
    </p:extLst>
  </p:cSld>
  <p:clrMapOvr>
    <a:masterClrMapping/>
  </p:clrMapOvr>
</p:note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Id1" /></Relationships>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FBEA8FD4-E399-42E0-957E-570ACE0FFA37}"/>
              </a:ext>
            </a:extLst>
          </p:cNvPr>
          <p:cNvSpPr>
            <a:spLocks noGrp="1"/>
          </p:cNvSpPr>
          <p:nvPr>
            <p:ph type="body" sz="quarter" idx="17" hasCustomPrompt="1"/>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r>
              <a:rPr lang="en-GB" dirty="0"/>
              <a:t>Major depressive disorder</a:t>
            </a:r>
          </a:p>
        </p:txBody>
      </p:sp>
      <p:sp>
        <p:nvSpPr>
          <p:cNvPr id="14" name="Title Placeholder 1">
            <a:extLst>
              <a:ext uri="{FF2B5EF4-FFF2-40B4-BE49-F238E27FC236}">
                <a16:creationId xmlns:a16="http://schemas.microsoft.com/office/drawing/2014/main" id="{989A6B36-5074-4FCB-B447-1EDAD42FB645}"/>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6" name="Content Placeholder 2">
            <a:extLst>
              <a:ext uri="{FF2B5EF4-FFF2-40B4-BE49-F238E27FC236}">
                <a16:creationId xmlns:a16="http://schemas.microsoft.com/office/drawing/2014/main" id="{22CB1E00-7536-44DF-8EF1-5DEC73C07787}"/>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0" name="Pladsholder til tekst 4">
            <a:extLst>
              <a:ext uri="{FF2B5EF4-FFF2-40B4-BE49-F238E27FC236}">
                <a16:creationId xmlns:a16="http://schemas.microsoft.com/office/drawing/2014/main" id="{6E8E7CF8-F359-412E-9254-CDE322263B1F}"/>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427F3E52-D28D-4107-8D72-B5A499B26B2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607147685"/>
      </p:ext>
    </p:extLst>
  </p:cSld>
  <p:clrMapOvr>
    <a:masterClrMapping/>
  </p:clrMapOvr>
</p:sldLayout>
</file>

<file path=ppt/slideMasters/_rels/slideMaster1.xml.rels>&#65279;<?xml version="1.0" encoding="utf-8"?><Relationships xmlns="http://schemas.openxmlformats.org/package/2006/relationships"><Relationship Type="http://schemas.openxmlformats.org/officeDocument/2006/relationships/image" Target="/ppt/media/image2.svg" Id="rId39" /><Relationship Type="http://schemas.openxmlformats.org/officeDocument/2006/relationships/image" Target="/ppt/media/image1.png" Id="rId38" /><Relationship Type="http://schemas.openxmlformats.org/officeDocument/2006/relationships/slideLayout" Target="/ppt/slideLayouts/slideLayout2.xml" Id="rId2" /><Relationship Type="http://schemas.openxmlformats.org/officeDocument/2006/relationships/theme" Target="/ppt/theme/theme1.xml" Id="rId37" /></Relationships>
</file>

<file path=ppt/slideMasters/slideMaster1.xml><?xml version="1.0" encoding="utf-8"?>
<p:sldMaster xmlns:a16="http://schemas.microsoft.com/office/drawing/2014/main" xmlns:asvg="http://schemas.microsoft.com/office/drawing/2016/SVG/main" xmlns:p14="http://schemas.microsoft.com/office/powerpoint/2010/main" xmlns:p15="http://schemas.microsoft.com/office/powerpoint/2012/main"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8163406-5D68-413D-AFDF-90D68FD02AB8}"/>
              </a:ext>
            </a:extLst>
          </p:cNvPr>
          <p:cNvSpPr>
            <a:spLocks noGrp="1"/>
          </p:cNvSpPr>
          <p:nvPr>
            <p:ph type="title"/>
          </p:nvPr>
        </p:nvSpPr>
        <p:spPr>
          <a:xfrm>
            <a:off x="539749" y="539750"/>
            <a:ext cx="9213851" cy="332399"/>
          </a:xfrm>
          <a:prstGeom prst="rect">
            <a:avLst/>
          </a:prstGeom>
        </p:spPr>
        <p:txBody>
          <a:bodyPr vert="horz" lIns="0" tIns="0" rIns="0" bIns="0" rtlCol="0" anchor="t" anchorCtr="0">
            <a:noAutofit/>
          </a:body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D0AFFE85-39C0-4335-A66F-8029022AA9A6}"/>
              </a:ext>
            </a:extLst>
          </p:cNvPr>
          <p:cNvSpPr>
            <a:spLocks noGrp="1"/>
          </p:cNvSpPr>
          <p:nvPr>
            <p:ph type="body" idx="1"/>
          </p:nvPr>
        </p:nvSpPr>
        <p:spPr>
          <a:xfrm>
            <a:off x="539749" y="1142150"/>
            <a:ext cx="9213851" cy="4691914"/>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5" name="Slide Number Placeholder 5">
            <a:extLst>
              <a:ext uri="{FF2B5EF4-FFF2-40B4-BE49-F238E27FC236}">
                <a16:creationId xmlns:a16="http://schemas.microsoft.com/office/drawing/2014/main" id="{C42D07B5-4BF6-4499-8E0F-9D762B6DEEF8}"/>
              </a:ext>
            </a:extLst>
          </p:cNvPr>
          <p:cNvSpPr>
            <a:spLocks noGrp="1"/>
          </p:cNvSpPr>
          <p:nvPr>
            <p:ph type="sldNum" sz="quarter" idx="4"/>
          </p:nvPr>
        </p:nvSpPr>
        <p:spPr>
          <a:xfrm>
            <a:off x="11650662" y="6434112"/>
            <a:ext cx="271337"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pic>
        <p:nvPicPr>
          <p:cNvPr id="8" name="Logo">
            <a:extLst>
              <a:ext uri="{FF2B5EF4-FFF2-40B4-BE49-F238E27FC236}">
                <a16:creationId xmlns:a16="http://schemas.microsoft.com/office/drawing/2014/main" id="{34F9AA81-9D35-4E0D-9E78-3F5C44655638}"/>
              </a:ext>
            </a:extLst>
          </p:cNvPr>
          <p:cNvPicPr>
            <a:picLocks noChangeAspect="1"/>
          </p:cNvPicPr>
          <p:nvPr/>
        </p:nvPicPr>
        <p:blipFill>
          <a:blip r:embed="rId38">
            <a:extLst>
              <a:ext uri="{96DAC541-7B7A-43D3-8B79-37D633B846F1}">
                <asvg:svgBlip xmlns:asvg="http://schemas.microsoft.com/office/drawing/2016/SVG/main" r:embed="rId39"/>
              </a:ext>
            </a:extLst>
          </a:blip>
          <a:stretch>
            <a:fillRect/>
          </a:stretch>
        </p:blipFill>
        <p:spPr>
          <a:xfrm>
            <a:off x="10210663" y="524930"/>
            <a:ext cx="1440000" cy="281496"/>
          </a:xfrm>
          <a:prstGeom prst="rect">
            <a:avLst/>
          </a:prstGeom>
        </p:spPr>
      </p:pic>
      <p:sp>
        <p:nvSpPr>
          <p:cNvPr id="9" name="ExternalLogo" hidden="1">
            <a:extLst>
              <a:ext uri="{FF2B5EF4-FFF2-40B4-BE49-F238E27FC236}">
                <a16:creationId xmlns:a16="http://schemas.microsoft.com/office/drawing/2014/main" id="{48088308-7A9E-4E84-BCA0-2394FBDDB9C5}"/>
              </a:ext>
            </a:extLst>
          </p:cNvPr>
          <p:cNvSpPr/>
          <p:nvPr/>
        </p:nvSpPr>
        <p:spPr>
          <a:xfrm>
            <a:off x="10023475" y="610200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3325864966"/>
      </p:ext>
    </p:extLst>
  </p:cSld>
  <p:clrMap bg1="lt1" tx1="dk1" bg2="lt2" tx2="dk2" accent1="accent1" accent2="accent2" accent3="accent3" accent4="accent4" accent5="accent5" accent6="accent6" hlink="hlink" folHlink="folHlink"/>
  <p:sldLayoutIdLst>
    <p:sldLayoutId id="2147483690" r:id="rId2"/>
  </p:sldLayoutIdLst>
  <p:hf sldNum="0" hdr="0" ftr="0" dt="0"/>
  <p:txStyles>
    <p:title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p:titleStyle>
    <p:bodyStyle>
      <a:lvl1pPr marL="180000" indent="-180000" algn="l" defTabSz="914400" rtl="0" eaLnBrk="1" latinLnBrk="0" hangingPunct="1">
        <a:lnSpc>
          <a:spcPct val="100000"/>
        </a:lnSpc>
        <a:spcBef>
          <a:spcPts val="1800"/>
        </a:spcBef>
        <a:buFont typeface="Arial" panose="020B0604020202020204" pitchFamily="34" charset="0"/>
        <a:buChar char="•"/>
        <a:defRPr sz="1600" kern="120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sz="1400" kern="120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sz="1200" kern="120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sz="1000" kern="120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sz="800" kern="120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15:clr>
            <a:srgbClr val="F26B43"/>
          </p15:clr>
        </p15:guide>
        <p15:guide id="2" pos="7680">
          <p15:clr>
            <a:srgbClr val="F26B43"/>
          </p15:clr>
        </p15:guide>
        <p15:guide id="3" pos="340">
          <p15:clr>
            <a:srgbClr val="F26B43"/>
          </p15:clr>
        </p15:guide>
        <p15:guide id="4" pos="767">
          <p15:clr>
            <a:srgbClr val="F26B43"/>
          </p15:clr>
        </p15:guide>
        <p15:guide id="5" pos="937">
          <p15:clr>
            <a:srgbClr val="F26B43"/>
          </p15:clr>
        </p15:guide>
        <p15:guide id="6" pos="1365">
          <p15:clr>
            <a:srgbClr val="F26B43"/>
          </p15:clr>
        </p15:guide>
        <p15:guide id="7" pos="1535">
          <p15:clr>
            <a:srgbClr val="F26B43"/>
          </p15:clr>
        </p15:guide>
        <p15:guide id="8" pos="1962">
          <p15:clr>
            <a:srgbClr val="F26B43"/>
          </p15:clr>
        </p15:guide>
        <p15:guide id="9" pos="2132">
          <p15:clr>
            <a:srgbClr val="F26B43"/>
          </p15:clr>
        </p15:guide>
        <p15:guide id="10" pos="2560">
          <p15:clr>
            <a:srgbClr val="F26B43"/>
          </p15:clr>
        </p15:guide>
        <p15:guide id="11" pos="2730">
          <p15:clr>
            <a:srgbClr val="F26B43"/>
          </p15:clr>
        </p15:guide>
        <p15:guide id="12" pos="3157">
          <p15:clr>
            <a:srgbClr val="F26B43"/>
          </p15:clr>
        </p15:guide>
        <p15:guide id="13" pos="3327">
          <p15:clr>
            <a:srgbClr val="F26B43"/>
          </p15:clr>
        </p15:guide>
        <p15:guide id="14" pos="3754">
          <p15:clr>
            <a:srgbClr val="F26B43"/>
          </p15:clr>
        </p15:guide>
        <p15:guide id="15" pos="3925">
          <p15:clr>
            <a:srgbClr val="F26B43"/>
          </p15:clr>
        </p15:guide>
        <p15:guide id="16" pos="4352">
          <p15:clr>
            <a:srgbClr val="F26B43"/>
          </p15:clr>
        </p15:guide>
        <p15:guide id="17" pos="4522">
          <p15:clr>
            <a:srgbClr val="F26B43"/>
          </p15:clr>
        </p15:guide>
        <p15:guide id="18" pos="4949">
          <p15:clr>
            <a:srgbClr val="F26B43"/>
          </p15:clr>
        </p15:guide>
        <p15:guide id="19" pos="5120">
          <p15:clr>
            <a:srgbClr val="F26B43"/>
          </p15:clr>
        </p15:guide>
        <p15:guide id="20" pos="5547">
          <p15:clr>
            <a:srgbClr val="F26B43"/>
          </p15:clr>
        </p15:guide>
        <p15:guide id="21" pos="5717">
          <p15:clr>
            <a:srgbClr val="F26B43"/>
          </p15:clr>
        </p15:guide>
        <p15:guide id="22" pos="6144">
          <p15:clr>
            <a:srgbClr val="F26B43"/>
          </p15:clr>
        </p15:guide>
        <p15:guide id="23" pos="6314">
          <p15:clr>
            <a:srgbClr val="F26B43"/>
          </p15:clr>
        </p15:guide>
        <p15:guide id="24" pos="6742">
          <p15:clr>
            <a:srgbClr val="F26B43"/>
          </p15:clr>
        </p15:guide>
        <p15:guide id="25" pos="6912">
          <p15:clr>
            <a:srgbClr val="F26B43"/>
          </p15:clr>
        </p15:guide>
        <p15:guide id="26" pos="7339">
          <p15:clr>
            <a:srgbClr val="F26B43"/>
          </p15:clr>
        </p15:guide>
        <p15:guide id="27" orient="horz">
          <p15:clr>
            <a:srgbClr val="F26B43"/>
          </p15:clr>
        </p15:guide>
        <p15:guide id="28" orient="horz" pos="4320">
          <p15:clr>
            <a:srgbClr val="F26B43"/>
          </p15:clr>
        </p15:guide>
        <p15:guide id="29" orient="horz" pos="340">
          <p15:clr>
            <a:srgbClr val="F26B43"/>
          </p15:clr>
        </p15:guide>
        <p15:guide id="32" orient="horz" pos="3675">
          <p15:clr>
            <a:srgbClr val="F26B43"/>
          </p15:clr>
        </p15:guide>
        <p15:guide id="33" orient="horz" pos="3793">
          <p15:clr>
            <a:srgbClr val="F26B43"/>
          </p15:clr>
        </p15:guide>
        <p15:guide id="34" orient="horz" pos="4235">
          <p15:clr>
            <a:srgbClr val="F26B43"/>
          </p15:clr>
        </p15:guide>
        <p15:guide id="36" orient="horz" pos="504">
          <p15:clr>
            <a:srgbClr val="F26B43"/>
          </p15:clr>
        </p15:guide>
        <p15:guide id="37" orient="horz" pos="720">
          <p15:clr>
            <a:srgbClr val="F26B43"/>
          </p15:clr>
        </p15:guide>
        <p15:guide id="38" orient="horz" pos="888">
          <p15:clr>
            <a:srgbClr val="F26B43"/>
          </p15:clr>
        </p15:guide>
      </p15:sldGuideLst>
    </p:ext>
  </p:extLst>
</p:sldMaster>
</file>

<file path=ppt/slides/_rels/slide37.xml.rels>&#65279;<?xml version="1.0" encoding="utf-8"?><Relationships xmlns="http://schemas.openxmlformats.org/package/2006/relationships"><Relationship Type="http://schemas.openxmlformats.org/officeDocument/2006/relationships/notesSlide" Target="/ppt/notesSlides/notesSlide37.xml" Id="rId2" /><Relationship Type="http://schemas.openxmlformats.org/officeDocument/2006/relationships/slideLayout" Target="/ppt/slideLayouts/slideLayout2.xml" Id="rId1" /></Relationships>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FE5B1E51-A25F-35C4-39F0-C76CEA06FED4}"/>
              </a:ext>
            </a:extLst>
          </p:cNvPr>
          <p:cNvSpPr>
            <a:spLocks noGrp="1"/>
          </p:cNvSpPr>
          <p:nvPr>
            <p:ph type="body" sz="quarter" idx="17"/>
          </p:nvPr>
        </p:nvSpPr>
        <p:spPr/>
        <p:txBody>
          <a:bodyPr/>
          <a:lstStyle/>
          <a:p>
            <a:r>
              <a:rPr lang="en-GB"/>
              <a:t>Major depressive disorder (MDD) – Treatment principles</a:t>
            </a:r>
            <a:endParaRPr lang="da-DK" dirty="0"/>
          </a:p>
        </p:txBody>
      </p:sp>
      <p:sp>
        <p:nvSpPr>
          <p:cNvPr id="8" name="Title 7">
            <a:extLst>
              <a:ext uri="{FF2B5EF4-FFF2-40B4-BE49-F238E27FC236}">
                <a16:creationId xmlns:a16="http://schemas.microsoft.com/office/drawing/2014/main" id="{8AB5CAE7-2C74-F5BD-FA8E-0B621C94F7AA}"/>
              </a:ext>
            </a:extLst>
          </p:cNvPr>
          <p:cNvSpPr>
            <a:spLocks noGrp="1"/>
          </p:cNvSpPr>
          <p:nvPr>
            <p:ph type="title"/>
          </p:nvPr>
        </p:nvSpPr>
        <p:spPr/>
        <p:txBody>
          <a:bodyPr/>
          <a:lstStyle/>
          <a:p>
            <a:r>
              <a:rPr lang="en-GB"/>
              <a:t>Summary</a:t>
            </a:r>
            <a:endParaRPr lang="en-GB" dirty="0"/>
          </a:p>
        </p:txBody>
      </p:sp>
      <p:sp>
        <p:nvSpPr>
          <p:cNvPr id="11" name="Content Placeholder 10">
            <a:extLst>
              <a:ext uri="{FF2B5EF4-FFF2-40B4-BE49-F238E27FC236}">
                <a16:creationId xmlns:a16="http://schemas.microsoft.com/office/drawing/2014/main" id="{D8683EB3-2B9E-9774-5BF0-C9F75A9E5B7E}"/>
              </a:ext>
            </a:extLst>
          </p:cNvPr>
          <p:cNvSpPr>
            <a:spLocks noGrp="1"/>
          </p:cNvSpPr>
          <p:nvPr>
            <p:ph idx="19"/>
          </p:nvPr>
        </p:nvSpPr>
        <p:spPr>
          <a:xfrm>
            <a:off x="539750" y="1416785"/>
            <a:ext cx="11067751" cy="4766845"/>
          </a:xfrm>
        </p:spPr>
        <p:txBody>
          <a:bodyPr/>
          <a:lstStyle/>
          <a:p>
            <a:r>
              <a:rPr lang="en-GB" dirty="0"/>
              <a:t>There is no universal guideline for the first-line treatment of patients with MDD, but available evidence-based treatment guidelines typically recommend:</a:t>
            </a:r>
          </a:p>
          <a:p>
            <a:pPr lvl="1"/>
            <a:r>
              <a:rPr lang="en-GB" dirty="0"/>
              <a:t>Psychotherapy or antidepressant monotherapy (most commonly SSRIs), or a combination of both, for mild to moderate MDD </a:t>
            </a:r>
          </a:p>
          <a:p>
            <a:pPr lvl="1"/>
            <a:r>
              <a:rPr lang="en-GB" dirty="0"/>
              <a:t>A sequential use of combined treatment, starting with an antidepressant followed by psychotherapy, for severe MDD</a:t>
            </a:r>
          </a:p>
          <a:p>
            <a:r>
              <a:rPr lang="en-GB" dirty="0"/>
              <a:t>Patients who do not experience an adequate response to antidepressant treatment after 2–8 weeks may switch to another antidepressant, or augment the initial antidepressant with another medication (e.g., with antipsychotics, mood stabilizers or benzodiazepines) or with psychotherapy</a:t>
            </a:r>
          </a:p>
          <a:p>
            <a:r>
              <a:rPr lang="en-GB" dirty="0"/>
              <a:t>Neurostimulation treatments (e.g., ECT or </a:t>
            </a:r>
            <a:r>
              <a:rPr lang="en-GB" dirty="0" err="1"/>
              <a:t>rTMS</a:t>
            </a:r>
            <a:r>
              <a:rPr lang="en-GB" dirty="0"/>
              <a:t>) present an additional option for patients experiencing inadequate response or unacceptable side effects with antidepressants, or whose illness is severe or life-threatening</a:t>
            </a:r>
          </a:p>
          <a:p>
            <a:r>
              <a:rPr lang="en-GB" dirty="0"/>
              <a:t>In most patients, MDD treatment should be continued for at least 4–24 months</a:t>
            </a:r>
          </a:p>
          <a:p>
            <a:r>
              <a:rPr lang="en-GB" dirty="0"/>
              <a:t>Unmet treatment needs remain among people with MDD, adversely impacting their quality of life, including:</a:t>
            </a:r>
          </a:p>
          <a:p>
            <a:pPr lvl="1"/>
            <a:r>
              <a:rPr lang="en-GB" dirty="0"/>
              <a:t>Inadequate response to first-line treatment (seen in ~50% of patients), and treatment-resistant depression (seen in 30% of patients)</a:t>
            </a:r>
          </a:p>
          <a:p>
            <a:pPr lvl="1"/>
            <a:r>
              <a:rPr lang="en-GB" dirty="0"/>
              <a:t>Increased risk of mortality (the risk of suicide is up to 20-times higher among patients with MDD than in the general population)</a:t>
            </a:r>
          </a:p>
          <a:p>
            <a:pPr lvl="1"/>
            <a:r>
              <a:rPr lang="en-GB" dirty="0"/>
              <a:t>Reduced cognitive and psychosocial functioning, including among patients with MDD who achieve remission</a:t>
            </a:r>
          </a:p>
        </p:txBody>
      </p:sp>
      <p:sp>
        <p:nvSpPr>
          <p:cNvPr id="10" name="Text Placeholder 9">
            <a:extLst>
              <a:ext uri="{FF2B5EF4-FFF2-40B4-BE49-F238E27FC236}">
                <a16:creationId xmlns:a16="http://schemas.microsoft.com/office/drawing/2014/main" id="{C38F2EF5-4E3C-15AB-FD5A-DF3EE0A295D0}"/>
              </a:ext>
            </a:extLst>
          </p:cNvPr>
          <p:cNvSpPr>
            <a:spLocks noGrp="1"/>
          </p:cNvSpPr>
          <p:nvPr>
            <p:ph type="body" sz="quarter" idx="18"/>
          </p:nvPr>
        </p:nvSpPr>
        <p:spPr/>
        <p:txBody>
          <a:bodyPr/>
          <a:lstStyle/>
          <a:p>
            <a:r>
              <a:rPr lang="en-GB" dirty="0"/>
              <a:t>ECT=electroconvulsive therapy; MDD=major depressive disorder; </a:t>
            </a:r>
            <a:r>
              <a:rPr lang="en-GB" dirty="0" err="1"/>
              <a:t>rTMS</a:t>
            </a:r>
            <a:r>
              <a:rPr lang="en-GB" dirty="0"/>
              <a:t>=repetitive transcranial magnetic stimulation; SSRI=selective serotonin reuptake inhibitor</a:t>
            </a:r>
          </a:p>
        </p:txBody>
      </p:sp>
    </p:spTree>
    <p:extLst>
      <p:ext uri="{BB962C8B-B14F-4D97-AF65-F5344CB8AC3E}">
        <p14:creationId xmlns:p14="http://schemas.microsoft.com/office/powerpoint/2010/main" val="3342784559"/>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 name="ARTICULATE_SLIDE_COUNT" val="48"/>
</p:tagLst>
</file>

<file path=ppt/theme/theme1.xml><?xml version="1.0" encoding="utf-8"?>
<a:theme xmlns:a="http://schemas.openxmlformats.org/drawingml/2006/main" name="Neurotorium - PowerPoint-Skabelon - 2022-01-28">
  <a:themeElements>
    <a:clrScheme name="Neurotorium - Light Brown">
      <a:dk1>
        <a:srgbClr val="3F1A01"/>
      </a:dk1>
      <a:lt1>
        <a:srgbClr val="FFFFFF"/>
      </a:lt1>
      <a:dk2>
        <a:srgbClr val="1A1A17"/>
      </a:dk2>
      <a:lt2>
        <a:srgbClr val="F0F0F0"/>
      </a:lt2>
      <a:accent1>
        <a:srgbClr val="717171"/>
      </a:accent1>
      <a:accent2>
        <a:srgbClr val="B59E5F"/>
      </a:accent2>
      <a:accent3>
        <a:srgbClr val="99B3A8"/>
      </a:accent3>
      <a:accent4>
        <a:srgbClr val="B2A499"/>
      </a:accent4>
      <a:accent5>
        <a:srgbClr val="7B9CBB"/>
      </a:accent5>
      <a:accent6>
        <a:srgbClr val="DADADA"/>
      </a:accent6>
      <a:hlink>
        <a:srgbClr val="B59E5F"/>
      </a:hlink>
      <a:folHlink>
        <a:srgbClr val="DADADA"/>
      </a:folHlink>
    </a:clrScheme>
    <a:fontScheme name="Neurotorium">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Neurotorium - PowerPoint-Skabelon - Med slideeksempler" id="{B125BEC1-C9EF-40C8-ADC3-5EA0EC0C5B61}" vid="{3E446576-775D-4049-A944-33D0490B24B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&#65279;<?xml version="1.0" encoding="utf-8"?><Relationships xmlns="http://schemas.openxmlformats.org/package/2006/relationships"><Relationship Type="http://schemas.openxmlformats.org/officeDocument/2006/relationships/customXmlProps" Target="/customXml/itemProps1.xml" Id="rId1" /></Relationships>
</file>

<file path=customXml/_rels/item2.xml.rels>&#65279;<?xml version="1.0" encoding="utf-8"?><Relationships xmlns="http://schemas.openxmlformats.org/package/2006/relationships"><Relationship Type="http://schemas.openxmlformats.org/officeDocument/2006/relationships/customXmlProps" Target="/customXml/itemProps2.xml" Id="rId1" /></Relationships>
</file>

<file path=customXml/_rels/item3.xml.rels>&#65279;<?xml version="1.0" encoding="utf-8"?><Relationships xmlns="http://schemas.openxmlformats.org/package/2006/relationships"><Relationship Type="http://schemas.openxmlformats.org/officeDocument/2006/relationships/customXmlProps" Target="/customXml/itemProps3.xml" Id="rId1" /></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2B393518E922946AD600E2E02326B8A" ma:contentTypeVersion="15" ma:contentTypeDescription="Create a new document." ma:contentTypeScope="" ma:versionID="f3e46bd671af22874b8b36d04e1c77ea">
  <xsd:schema xmlns:xsd="http://www.w3.org/2001/XMLSchema" xmlns:xs="http://www.w3.org/2001/XMLSchema" xmlns:p="http://schemas.microsoft.com/office/2006/metadata/properties" xmlns:ns2="28627d7c-4416-4bc1-86cf-ca6c3a42a8f2" xmlns:ns3="08562aa6-c0ad-4fb9-8a82-15409d3a28b4" targetNamespace="http://schemas.microsoft.com/office/2006/metadata/properties" ma:root="true" ma:fieldsID="9f69a753dd815c958e9a0d3771e06274" ns2:_="" ns3:_="">
    <xsd:import namespace="28627d7c-4416-4bc1-86cf-ca6c3a42a8f2"/>
    <xsd:import namespace="08562aa6-c0ad-4fb9-8a82-15409d3a28b4"/>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Location" minOccurs="0"/>
                <xsd:element ref="ns2:MediaServiceOCR" minOccurs="0"/>
                <xsd:element ref="ns2:MediaServiceGenerationTime" minOccurs="0"/>
                <xsd:element ref="ns2:MediaServiceEventHashCode" minOccurs="0"/>
                <xsd:element ref="ns2:MediaLengthInSecond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8627d7c-4416-4bc1-86cf-ca6c3a42a8f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fe078bdb-18a8-4b38-96d3-955d15450c4a"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Location" ma:index="16" nillable="true" ma:displayName="Location" ma:indexed="true" ma:internalName="MediaServiceLocatio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8562aa6-c0ad-4fb9-8a82-15409d3a28b4"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61de0876-55d8-41bd-b4f0-ce3da1a25b06}" ma:internalName="TaxCatchAll" ma:showField="CatchAllData" ma:web="08562aa6-c0ad-4fb9-8a82-15409d3a28b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28627d7c-4416-4bc1-86cf-ca6c3a42a8f2">
      <Terms xmlns="http://schemas.microsoft.com/office/infopath/2007/PartnerControls"/>
    </lcf76f155ced4ddcb4097134ff3c332f>
    <TaxCatchAll xmlns="08562aa6-c0ad-4fb9-8a82-15409d3a28b4" xsi:nil="true"/>
  </documentManagement>
</p:properties>
</file>

<file path=customXml/itemProps1.xml><?xml version="1.0" encoding="utf-8"?>
<ds:datastoreItem xmlns:ds="http://schemas.openxmlformats.org/officeDocument/2006/customXml" ds:itemID="{6EA52CC3-52BF-4A27-B140-030315CD7D2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8627d7c-4416-4bc1-86cf-ca6c3a42a8f2"/>
    <ds:schemaRef ds:uri="08562aa6-c0ad-4fb9-8a82-15409d3a28b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830D436A-45C8-4AB9-A27F-210D96AF74FE}">
  <ds:schemaRefs>
    <ds:schemaRef ds:uri="http://schemas.microsoft.com/sharepoint/v3/contenttype/forms"/>
  </ds:schemaRefs>
</ds:datastoreItem>
</file>

<file path=customXml/itemProps3.xml><?xml version="1.0" encoding="utf-8"?>
<ds:datastoreItem xmlns:ds="http://schemas.openxmlformats.org/officeDocument/2006/customXml" ds:itemID="{43AF6779-BCC0-4F23-A281-B2F5A1A50ADA}">
  <ds:schemaRefs>
    <ds:schemaRef ds:uri="http://schemas.microsoft.com/office/2006/documentManagement/types"/>
    <ds:schemaRef ds:uri="http://www.w3.org/XML/1998/namespace"/>
    <ds:schemaRef ds:uri="http://purl.org/dc/elements/1.1/"/>
    <ds:schemaRef ds:uri="http://purl.org/dc/terms/"/>
    <ds:schemaRef ds:uri="08562aa6-c0ad-4fb9-8a82-15409d3a28b4"/>
    <ds:schemaRef ds:uri="http://purl.org/dc/dcmitype/"/>
    <ds:schemaRef ds:uri="http://schemas.microsoft.com/office/2006/metadata/properties"/>
    <ds:schemaRef ds:uri="http://schemas.microsoft.com/office/infopath/2007/PartnerControls"/>
    <ds:schemaRef ds:uri="http://schemas.openxmlformats.org/package/2006/metadata/core-properties"/>
    <ds:schemaRef ds:uri="28627d7c-4416-4bc1-86cf-ca6c3a42a8f2"/>
  </ds:schemaRefs>
</ds:datastoreItem>
</file>

<file path=docProps/app.xml><?xml version="1.0" encoding="utf-8"?>
<Properties xmlns="http://schemas.openxmlformats.org/officeDocument/2006/extended-properties" xmlns:vt="http://schemas.openxmlformats.org/officeDocument/2006/docPropsVTypes">
  <Template>Neurotorium - PowerPoint-Skabelon - 2022-01-28</Template>
  <TotalTime>36468</TotalTime>
  <Words>18456</Words>
  <Application>Microsoft Office PowerPoint</Application>
  <PresentationFormat>Widescreen</PresentationFormat>
  <Paragraphs>977</Paragraphs>
  <Slides>37</Slides>
  <Notes>37</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37</vt:i4>
      </vt:variant>
    </vt:vector>
  </HeadingPairs>
  <TitlesOfParts>
    <vt:vector size="42" baseType="lpstr">
      <vt:lpstr>Arial</vt:lpstr>
      <vt:lpstr>Calibri</vt:lpstr>
      <vt:lpstr>Times New Roman</vt:lpstr>
      <vt:lpstr>Wingdings</vt:lpstr>
      <vt:lpstr>Neurotorium - PowerPoint-Skabelon - 2022-01-28</vt:lpstr>
      <vt:lpstr>PowerPoint Presentation</vt:lpstr>
      <vt:lpstr>The course of MDD</vt:lpstr>
      <vt:lpstr>Principles for management of MDD</vt:lpstr>
      <vt:lpstr>Treatment guidelines</vt:lpstr>
      <vt:lpstr>The global approach to treatment of depression</vt:lpstr>
      <vt:lpstr>Treating depression  – psychological treatments</vt:lpstr>
      <vt:lpstr>Psychological treatments for depression</vt:lpstr>
      <vt:lpstr>Psychological treatments – efficacy and formats</vt:lpstr>
      <vt:lpstr>Psychological treatments – other psychotherapies</vt:lpstr>
      <vt:lpstr>Treating depression  – pharmacological treatments</vt:lpstr>
      <vt:lpstr>Antidepressants</vt:lpstr>
      <vt:lpstr>Basic mechanisms of antidepressant action  – Monoamine reuptake inhibition and enzyme inhibition</vt:lpstr>
      <vt:lpstr>Other mechanisms of antidepressant action</vt:lpstr>
      <vt:lpstr>Antidepressant monotherapy</vt:lpstr>
      <vt:lpstr>Pharmacotherapy for inadequate response</vt:lpstr>
      <vt:lpstr>Strategies for patients with inadequate response</vt:lpstr>
      <vt:lpstr>Summary of pharmacotherapy recommendations</vt:lpstr>
      <vt:lpstr>Adverse effects of pharmacological treatment</vt:lpstr>
      <vt:lpstr>The tolerability and safety profile of SSRIs and SNRIs </vt:lpstr>
      <vt:lpstr>The tolerability and safety profile of TCAs and MAOIs</vt:lpstr>
      <vt:lpstr>The tolerability and safety profile of dopamine–serotonin receptor antagonists</vt:lpstr>
      <vt:lpstr>Discontinuing antidepressant treatment</vt:lpstr>
      <vt:lpstr>Treating depression  – neurostimulation treatments</vt:lpstr>
      <vt:lpstr>Neurostimulation – electroconvulsive therapy (ECT)</vt:lpstr>
      <vt:lpstr>Neurostimulation – repetitive transcranial magnetic stimulation (rTMS)</vt:lpstr>
      <vt:lpstr>Neurostimulation – transcranial direct current stimulation (tDCS)</vt:lpstr>
      <vt:lpstr>Neurostimulation – surgical treatments</vt:lpstr>
      <vt:lpstr>Unmet needs in the treatment of depression</vt:lpstr>
      <vt:lpstr>Inadequate response and treatment-resistant depression (TRD)</vt:lpstr>
      <vt:lpstr>Functioning</vt:lpstr>
      <vt:lpstr>Cognition</vt:lpstr>
      <vt:lpstr>Comorbid anxiety and depression</vt:lpstr>
      <vt:lpstr>Anhedonia and emotional blunting</vt:lpstr>
      <vt:lpstr>Childhood maltreatment</vt:lpstr>
      <vt:lpstr>Suicide</vt:lpstr>
      <vt:lpstr>Summary</vt:lpstr>
      <vt:lpstr>Summary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Christopher Edge</dc:creator>
  <cp:lastModifiedBy>Christina Polyzogopoulou</cp:lastModifiedBy>
  <cp:revision>1267</cp:revision>
  <cp:lastPrinted>2018-03-02T09:31:01Z</cp:lastPrinted>
  <dcterms:created xsi:type="dcterms:W3CDTF">2017-01-23T14:24:15Z</dcterms:created>
  <dcterms:modified xsi:type="dcterms:W3CDTF">2025-06-04T06:46:46Z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934A997F-4108-42B7-A2F1-76962FE84844</vt:lpwstr>
  </property>
  <property fmtid="{D5CDD505-2E9C-101B-9397-08002B2CF9AE}" pid="3" name="ArticulatePath">
    <vt:lpwstr>6 - Treatment principles 12-Jan-18</vt:lpwstr>
  </property>
  <property fmtid="{D5CDD505-2E9C-101B-9397-08002B2CF9AE}" pid="4" name="ContentTypeId">
    <vt:lpwstr>0x01010062B393518E922946AD600E2E02326B8A</vt:lpwstr>
  </property>
  <property fmtid="{D5CDD505-2E9C-101B-9397-08002B2CF9AE}" pid="5" name="MediaServiceImageTags">
    <vt:lpwstr/>
  </property>
</Properties>
</file>