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changesInfos/changesInfo1.xml" ContentType="application/vnd.ms-powerpoint.changesinfo+xml"/>
  <Override PartName="/customXml/item2.xml" ContentType="application/xml"/>
  <Override PartName="/customXml/itemProps2.xml" ContentType="application/vnd.openxmlformats-officedocument.customXmlPropertie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authors.xml" ContentType="application/vnd.ms-powerpoint.authors+xml"/>
  <Override PartName="/customXml/item3.xml" ContentType="application/xml"/>
  <Override PartName="/customXml/itemProps3.xml" ContentType="application/vnd.openxmlformats-officedocument.customXmlProperties+xml"/>
  <Override PartName="/ppt/presProps.xml" ContentType="application/vnd.openxmlformats-officedocument.presentationml.presProps+xml"/>
  <Override PartName="/customXml/item1.xml" ContentType="application/xml"/>
  <Override PartName="/customXml/itemProps1.xml" ContentType="application/vnd.openxmlformats-officedocument.customXmlProperties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8" r:id="rId4"/>
  </p:sldMasterIdLst>
  <p:notesMasterIdLst>
    <p:notesMasterId r:id="rId42"/>
  </p:notesMasterIdLst>
  <p:handoutMasterIdLst>
    <p:handoutMasterId r:id="rId43"/>
  </p:handoutMasterIdLst>
  <p:sldIdLst>
    <p:sldId id="335" r:id="rId9"/>
  </p:sldIdLst>
  <p:sldSz cx="12192000" cy="6858000"/>
  <p:notesSz cx="6797675" cy="9928225"/>
  <p:custDataLst>
    <p:tags r:id="rId44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6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C07A505D-5E7E-6BEB-4195-801D42364FA7}" name="Ceren Akdeniz Vogt" initials="CA" userId="S::cak@lundbeckfonden.com::6291f9b8-8487-4396-8769-615d243e0f4b" providerId="AD"/>
  <p188:author id="{6B25AD5F-CB22-17A5-FE25-D37D4DEF3E88}" name="Raymond Lam" initials="RL" userId="3270de108c079ad9" providerId="Windows Live"/>
  <p188:author id="{F286F46B-D11B-7411-908D-9B4A368D0C37}" name="Chris Edge" initials="CE" userId="S::Chris.Edge@primeglobalpeople.com::9878e1fe-fc43-4c11-846c-29f97c46eb4b" providerId="AD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15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190" clrIdx="0"/>
  <p:cmAuthor id="8" name="Murat Yildirim" initials="MY" lastIdx="48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1EFAFA"/>
    <a:srgbClr val="D9D1CC"/>
    <a:srgbClr val="FFFFFF"/>
    <a:srgbClr val="FF7C80"/>
    <a:srgbClr val="695A4F"/>
    <a:srgbClr val="E8E3E0"/>
    <a:srgbClr val="776659"/>
    <a:srgbClr val="B0A196"/>
    <a:srgbClr val="C4B9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20" autoAdjust="0"/>
    <p:restoredTop sz="86683" autoAdjust="0"/>
  </p:normalViewPr>
  <p:slideViewPr>
    <p:cSldViewPr snapToGrid="0" snapToObjects="1">
      <p:cViewPr varScale="1">
        <p:scale>
          <a:sx n="92" d="100"/>
          <a:sy n="92" d="100"/>
        </p:scale>
        <p:origin x="948" y="90"/>
      </p:cViewPr>
      <p:guideLst>
        <p:guide orient="horz" pos="1616"/>
        <p:guide pos="3840"/>
      </p:guideLst>
    </p:cSldViewPr>
  </p:slideViewPr>
  <p:outlineViewPr>
    <p:cViewPr>
      <p:scale>
        <a:sx n="33" d="100"/>
        <a:sy n="33" d="100"/>
      </p:scale>
      <p:origin x="0" y="-114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-37080"/>
    </p:cViewPr>
  </p:sorterViewPr>
  <p:notesViewPr>
    <p:cSldViewPr snapToGrid="0" snapToObjects="1">
      <p:cViewPr varScale="1">
        <p:scale>
          <a:sx n="75" d="100"/>
          <a:sy n="75" d="100"/>
        </p:scale>
        <p:origin x="3384" y="54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42" /><Relationship Type="http://schemas.openxmlformats.org/officeDocument/2006/relationships/viewProps" Target="/ppt/viewProps.xml" Id="rId47" /><Relationship Type="http://schemas.microsoft.com/office/2016/11/relationships/changesInfo" Target="/ppt/changesInfos/changesInfo1.xml" Id="rId50" /><Relationship Type="http://schemas.openxmlformats.org/officeDocument/2006/relationships/customXml" Target="/customXml/item2.xml" Id="rId2" /><Relationship Type="http://schemas.openxmlformats.org/officeDocument/2006/relationships/commentAuthors" Target="/ppt/commentAuthors.xml" Id="rId45" /><Relationship Type="http://schemas.openxmlformats.org/officeDocument/2006/relationships/tableStyles" Target="/ppt/tableStyles.xml" Id="rId49" /><Relationship Type="http://schemas.openxmlformats.org/officeDocument/2006/relationships/tags" Target="/ppt/tags/tag1.xml" Id="rId44" /><Relationship Type="http://schemas.openxmlformats.org/officeDocument/2006/relationships/slideMaster" Target="/ppt/slideMasters/slideMaster1.xml" Id="rId4" /><Relationship Type="http://schemas.openxmlformats.org/officeDocument/2006/relationships/slide" Target="/ppt/slides/slide5.xml" Id="rId9" /><Relationship Type="http://schemas.openxmlformats.org/officeDocument/2006/relationships/handoutMaster" Target="/ppt/handoutMasters/handoutMaster1.xml" Id="rId43" /><Relationship Type="http://schemas.openxmlformats.org/officeDocument/2006/relationships/theme" Target="/ppt/theme/theme1.xml" Id="rId48" /><Relationship Type="http://schemas.microsoft.com/office/2018/10/relationships/authors" Target="/ppt/authors.xml" Id="rId51" /><Relationship Type="http://schemas.openxmlformats.org/officeDocument/2006/relationships/customXml" Target="/customXml/item3.xml" Id="rId3" /><Relationship Type="http://schemas.openxmlformats.org/officeDocument/2006/relationships/presProps" Target="/ppt/presProps.xml" Id="rId46" /><Relationship Type="http://schemas.openxmlformats.org/officeDocument/2006/relationships/customXml" Target="/customXml/item1.xml" Id="rId1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el Jagger" userId="cf4acb15-657a-45e0-bad4-d602a69c1922" providerId="ADAL" clId="{9AF65E21-10D4-4E6C-A27F-EA00E1CDAD12}"/>
    <pc:docChg chg="modSld">
      <pc:chgData name="Rachel Jagger" userId="cf4acb15-657a-45e0-bad4-d602a69c1922" providerId="ADAL" clId="{9AF65E21-10D4-4E6C-A27F-EA00E1CDAD12}" dt="2025-05-28T15:30:32.370" v="3" actId="12"/>
      <pc:docMkLst>
        <pc:docMk/>
      </pc:docMkLst>
      <pc:sldChg chg="modNotes">
        <pc:chgData name="Rachel Jagger" userId="cf4acb15-657a-45e0-bad4-d602a69c1922" providerId="ADAL" clId="{9AF65E21-10D4-4E6C-A27F-EA00E1CDAD12}" dt="2025-05-28T15:30:32.370" v="3" actId="12"/>
        <pc:sldMkLst>
          <pc:docMk/>
          <pc:sldMk cId="262899235" sldId="349"/>
        </pc:sldMkLst>
      </pc:sldChg>
    </pc:docChg>
  </pc:docChgLst>
</pc:chgInfo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1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8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1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1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04-06-2025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8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1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Id2" /><Relationship Type="http://schemas.openxmlformats.org/officeDocument/2006/relationships/notesMaster" Target="/ppt/notesMasters/notesMaster1.xml" Id="rId1" /></Relationship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slide summarizes the global approach to the treatment of MDD, and indicates deviations from this global approach where relevant.</a:t>
            </a:r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American Psychiatric Association. Practice Guideline for the Treatment of Patients with Major Depressive Disorder. 3</a:t>
            </a:r>
            <a:r>
              <a:rPr lang="en-GB" baseline="30000" dirty="0"/>
              <a:t>rd</a:t>
            </a:r>
            <a:r>
              <a:rPr lang="en-GB" dirty="0"/>
              <a:t> Edition. © American Psychiatric Association, 2010. http://psychiatryonline.org/guidelines.aspx. Accessed April 2025.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Bauer M, Pfennig A, Severus E, et al.; World Federation of Societies of Biological Psychiatry (WFSBP) Task Force on Unipolar Depressive Disorders. WFSBP guidelines for biological treatment of unipolar depressive disorders, part 1: update 2013 on the acute and continuation treatment of unipolar depressive disorders. World J </a:t>
            </a:r>
            <a:r>
              <a:rPr lang="en-GB" dirty="0" err="1"/>
              <a:t>Biol</a:t>
            </a:r>
            <a:r>
              <a:rPr lang="en-GB" dirty="0"/>
              <a:t> Psychiatry 2013; 14 (5): 334–385.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Kennedy SH, Lam RW, McIntyre RS, et al. Canadian Network for Mood and Anxiety Treatments (CANMAT) 2016 clinical guidelines for the management of adults with major depressive disorder: section 3. Pharmacological treatments. Can J Psychiatry 2016; 61 (9): 540–560.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McIntyre RS, </a:t>
            </a:r>
            <a:r>
              <a:rPr lang="en-GB" dirty="0" err="1"/>
              <a:t>Suppes</a:t>
            </a:r>
            <a:r>
              <a:rPr lang="en-GB" dirty="0"/>
              <a:t> T, Tandon R, </a:t>
            </a:r>
            <a:r>
              <a:rPr lang="en-GB" dirty="0" err="1"/>
              <a:t>Ostacher</a:t>
            </a:r>
            <a:r>
              <a:rPr lang="en-GB" dirty="0"/>
              <a:t> M. Florida Best Practice Psychotherapeutic Medication Guidelines for Adults With Major Depressive Disorder. J </a:t>
            </a:r>
            <a:r>
              <a:rPr lang="en-GB" dirty="0" err="1"/>
              <a:t>Clin</a:t>
            </a:r>
            <a:r>
              <a:rPr lang="en-GB" dirty="0"/>
              <a:t> Psychiatry 2017; 78 (6): 703–713.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00" dirty="0"/>
              <a:t>National Institute for Health and Care Excellence. Depression in adults: treatment and management. Guideline 222, June 2022</a:t>
            </a:r>
            <a:r>
              <a:rPr lang="en-GB" dirty="0"/>
              <a:t>. © NICE, June 2022, updated September 2024. https://www.nice.org.uk/guidance/ng222. Accessed April 2025.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7649339"/>
      </p:ext>
    </p:extLst>
  </p:cSld>
  <p:clrMapOvr>
    <a:masterClrMapping/>
  </p:clrMapOvr>
</p:note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GB" dirty="0"/>
              <a:t>Major depressive disorder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147685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slideLayout" Target="/ppt/slideLayouts/slideLayout2.xml" Id="rId2" /><Relationship Type="http://schemas.openxmlformats.org/officeDocument/2006/relationships/theme" Target="/ppt/theme/theme1.xml" Id="rId37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25864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5.xml.rels>&#65279;<?xml version="1.0" encoding="utf-8"?><Relationships xmlns="http://schemas.openxmlformats.org/package/2006/relationships"><Relationship Type="http://schemas.openxmlformats.org/officeDocument/2006/relationships/notesSlide" Target="/ppt/notesSlides/notesSlide5.xml" Id="rId3" /><Relationship Type="http://schemas.openxmlformats.org/officeDocument/2006/relationships/slideLayout" Target="/ppt/slideLayouts/slideLayout2.xml" Id="rId2" /><Relationship Type="http://schemas.openxmlformats.org/officeDocument/2006/relationships/tags" Target="/ppt/tags/tag4.xml" Id="rId1" /></Relationships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Arc 45">
            <a:extLst>
              <a:ext uri="{FF2B5EF4-FFF2-40B4-BE49-F238E27FC236}">
                <a16:creationId xmlns:a16="http://schemas.microsoft.com/office/drawing/2014/main" id="{BE687BB3-BB13-4C4F-9025-C7E713281134}"/>
              </a:ext>
            </a:extLst>
          </p:cNvPr>
          <p:cNvSpPr/>
          <p:nvPr/>
        </p:nvSpPr>
        <p:spPr>
          <a:xfrm rot="16200000" flipH="1">
            <a:off x="7218766" y="2092586"/>
            <a:ext cx="1800000" cy="2485800"/>
          </a:xfrm>
          <a:prstGeom prst="arc">
            <a:avLst>
              <a:gd name="adj1" fmla="val 17516818"/>
              <a:gd name="adj2" fmla="val 21478169"/>
            </a:avLst>
          </a:prstGeom>
          <a:ln w="38100">
            <a:solidFill>
              <a:schemeClr val="accent2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Arc 84">
            <a:extLst>
              <a:ext uri="{FF2B5EF4-FFF2-40B4-BE49-F238E27FC236}">
                <a16:creationId xmlns:a16="http://schemas.microsoft.com/office/drawing/2014/main" id="{0F286608-B02C-4241-A638-501C929831D0}"/>
              </a:ext>
            </a:extLst>
          </p:cNvPr>
          <p:cNvSpPr/>
          <p:nvPr/>
        </p:nvSpPr>
        <p:spPr>
          <a:xfrm rot="16200000" flipV="1">
            <a:off x="3528132" y="4257442"/>
            <a:ext cx="1800000" cy="2485800"/>
          </a:xfrm>
          <a:prstGeom prst="arc">
            <a:avLst>
              <a:gd name="adj1" fmla="val 17794806"/>
              <a:gd name="adj2" fmla="val 811152"/>
            </a:avLst>
          </a:prstGeom>
          <a:ln w="152400">
            <a:solidFill>
              <a:schemeClr val="accent2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Isosceles Triangle 85">
            <a:extLst>
              <a:ext uri="{FF2B5EF4-FFF2-40B4-BE49-F238E27FC236}">
                <a16:creationId xmlns:a16="http://schemas.microsoft.com/office/drawing/2014/main" id="{455A3FE6-E476-4536-97B0-5673F6DB35EF}"/>
              </a:ext>
            </a:extLst>
          </p:cNvPr>
          <p:cNvSpPr/>
          <p:nvPr/>
        </p:nvSpPr>
        <p:spPr>
          <a:xfrm rot="5400000" flipH="1" flipV="1">
            <a:off x="3904673" y="4415323"/>
            <a:ext cx="409577" cy="37003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Arc 75">
            <a:extLst>
              <a:ext uri="{FF2B5EF4-FFF2-40B4-BE49-F238E27FC236}">
                <a16:creationId xmlns:a16="http://schemas.microsoft.com/office/drawing/2014/main" id="{C3F9F1D0-578F-49A6-9771-D3D9AC8E583B}"/>
              </a:ext>
            </a:extLst>
          </p:cNvPr>
          <p:cNvSpPr/>
          <p:nvPr/>
        </p:nvSpPr>
        <p:spPr>
          <a:xfrm rot="16200000" flipH="1">
            <a:off x="7218766" y="1207648"/>
            <a:ext cx="1800000" cy="2485800"/>
          </a:xfrm>
          <a:prstGeom prst="arc">
            <a:avLst>
              <a:gd name="adj1" fmla="val 17516818"/>
              <a:gd name="adj2" fmla="val 21478169"/>
            </a:avLst>
          </a:prstGeom>
          <a:ln w="38100">
            <a:solidFill>
              <a:schemeClr val="accent2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Isosceles Triangle 76">
            <a:extLst>
              <a:ext uri="{FF2B5EF4-FFF2-40B4-BE49-F238E27FC236}">
                <a16:creationId xmlns:a16="http://schemas.microsoft.com/office/drawing/2014/main" id="{7E8DF936-BB35-435B-BDD1-610D5FD32086}"/>
              </a:ext>
            </a:extLst>
          </p:cNvPr>
          <p:cNvSpPr/>
          <p:nvPr/>
        </p:nvSpPr>
        <p:spPr>
          <a:xfrm rot="5400000">
            <a:off x="8065489" y="3272852"/>
            <a:ext cx="172004" cy="155398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E3E35A93-F713-42BB-A358-51BCE23206A8}"/>
              </a:ext>
            </a:extLst>
          </p:cNvPr>
          <p:cNvSpPr/>
          <p:nvPr/>
        </p:nvSpPr>
        <p:spPr>
          <a:xfrm rot="16200000" flipH="1">
            <a:off x="6932820" y="3860909"/>
            <a:ext cx="1800000" cy="2485800"/>
          </a:xfrm>
          <a:prstGeom prst="arc">
            <a:avLst>
              <a:gd name="adj1" fmla="val 16200000"/>
              <a:gd name="adj2" fmla="val 811152"/>
            </a:avLst>
          </a:prstGeom>
          <a:ln w="152400">
            <a:solidFill>
              <a:schemeClr val="accent2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23F95C17-4CC5-47A5-8E39-063A3B509434}"/>
              </a:ext>
            </a:extLst>
          </p:cNvPr>
          <p:cNvSpPr/>
          <p:nvPr/>
        </p:nvSpPr>
        <p:spPr>
          <a:xfrm rot="5400000">
            <a:off x="3414658" y="647643"/>
            <a:ext cx="1800000" cy="2485800"/>
          </a:xfrm>
          <a:prstGeom prst="arc">
            <a:avLst>
              <a:gd name="adj1" fmla="val 18360983"/>
              <a:gd name="adj2" fmla="val 811152"/>
            </a:avLst>
          </a:prstGeom>
          <a:ln w="76200">
            <a:solidFill>
              <a:srgbClr val="D2CFBD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B7CA1053-1CE1-431B-A45D-2F4719A591E4}"/>
              </a:ext>
            </a:extLst>
          </p:cNvPr>
          <p:cNvSpPr/>
          <p:nvPr/>
        </p:nvSpPr>
        <p:spPr>
          <a:xfrm rot="5400000">
            <a:off x="4102539" y="2869157"/>
            <a:ext cx="3986915" cy="2496158"/>
          </a:xfrm>
          <a:prstGeom prst="rightArrow">
            <a:avLst>
              <a:gd name="adj1" fmla="val 66697"/>
              <a:gd name="adj2" fmla="val 31240"/>
            </a:avLst>
          </a:prstGeom>
          <a:gradFill flip="none" rotWithShape="1">
            <a:gsLst>
              <a:gs pos="24000">
                <a:schemeClr val="accent4">
                  <a:lumMod val="40000"/>
                  <a:lumOff val="60000"/>
                </a:schemeClr>
              </a:gs>
              <a:gs pos="50000">
                <a:schemeClr val="accent4">
                  <a:lumMod val="60000"/>
                  <a:lumOff val="40000"/>
                </a:schemeClr>
              </a:gs>
              <a:gs pos="80000">
                <a:schemeClr val="accent4">
                  <a:lumMod val="75000"/>
                </a:schemeClr>
              </a:gs>
            </a:gsLst>
            <a:lin ang="16200000" scaled="1"/>
            <a:tileRect/>
          </a:gra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C8F235C-C330-1C1F-9822-FCAB502CA7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Major depressive disorder (MDD) – Treatment principles</a:t>
            </a:r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CF7A57-4EA8-4531-82E5-92CB4EB47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GB" dirty="0"/>
              <a:t>The global approach to treatment of depression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E8F455-46A6-401D-A282-61DCBB1EE18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/>
          <a:lstStyle/>
          <a:p>
            <a:r>
              <a:rPr lang="en-GB" baseline="30000" dirty="0"/>
              <a:t>a</a:t>
            </a:r>
            <a:r>
              <a:rPr lang="en-GB" dirty="0"/>
              <a:t>(psychosis, severe impairment, suicidality)</a:t>
            </a:r>
            <a:br>
              <a:rPr lang="en-GB" dirty="0"/>
            </a:br>
            <a:r>
              <a:rPr lang="en-GB" dirty="0"/>
              <a:t>APA=American Psychiatric Association; </a:t>
            </a:r>
            <a:br>
              <a:rPr lang="en-GB" dirty="0"/>
            </a:br>
            <a:r>
              <a:rPr lang="en-GB" dirty="0"/>
              <a:t>CANMAT=Canadian Network for Mood and Anxiety Treatments;</a:t>
            </a:r>
            <a:br>
              <a:rPr lang="en-GB" dirty="0"/>
            </a:br>
            <a:r>
              <a:rPr lang="en-GB" dirty="0"/>
              <a:t>CBT=cognitive behavioural therapy; ECT=electroconvulsive therapy; </a:t>
            </a:r>
            <a:br>
              <a:rPr lang="en-GB" dirty="0"/>
            </a:br>
            <a:r>
              <a:rPr lang="en-GB" dirty="0"/>
              <a:t>NICE=National Institute for Health and Care Excellence;</a:t>
            </a:r>
          </a:p>
          <a:p>
            <a:r>
              <a:rPr lang="en-GB" dirty="0"/>
              <a:t>SNRI=serotonin–noradrenaline reuptake inhibitor; </a:t>
            </a:r>
            <a:br>
              <a:rPr lang="en-GB" dirty="0"/>
            </a:br>
            <a:r>
              <a:rPr lang="en-GB" dirty="0"/>
              <a:t>SSRI=selective serotonin reuptake inhibitor</a:t>
            </a:r>
            <a:br>
              <a:rPr lang="en-GB" dirty="0"/>
            </a:br>
            <a:endParaRPr lang="en-GB" dirty="0"/>
          </a:p>
          <a:p>
            <a:r>
              <a:rPr lang="en-GB" dirty="0"/>
              <a:t>Adapted from: APA. Practice Guideline for the Treatment of Patients with Major Depressive Disorder. 3rd Edition. 2010; NICE Depression in adults: treatment and management. NG222, 2022; Bauer et al. World J </a:t>
            </a:r>
            <a:r>
              <a:rPr lang="en-GB" dirty="0" err="1"/>
              <a:t>Biol</a:t>
            </a:r>
            <a:r>
              <a:rPr lang="en-GB" dirty="0"/>
              <a:t> Psychiatry 2013;14(5):334–385; Kennedy et al. Can J Psychiatry 2016;61(9):540–560; McIntyre et al. J Clin Psychiatry 2017;78(6):703–713</a:t>
            </a: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92AB2BEE-AE60-4F3F-9417-0AFAA831203D}"/>
              </a:ext>
            </a:extLst>
          </p:cNvPr>
          <p:cNvSpPr/>
          <p:nvPr/>
        </p:nvSpPr>
        <p:spPr>
          <a:xfrm rot="5400000">
            <a:off x="7946702" y="5818794"/>
            <a:ext cx="409577" cy="37003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62E8153E-38AB-41CA-BC65-7EC02BDD765D}"/>
              </a:ext>
            </a:extLst>
          </p:cNvPr>
          <p:cNvSpPr/>
          <p:nvPr/>
        </p:nvSpPr>
        <p:spPr>
          <a:xfrm rot="16200000" flipH="1">
            <a:off x="4012962" y="2590606"/>
            <a:ext cx="409575" cy="370034"/>
          </a:xfrm>
          <a:prstGeom prst="triangle">
            <a:avLst/>
          </a:prstGeom>
          <a:solidFill>
            <a:srgbClr val="D2CF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Arrow: Down 27">
            <a:extLst>
              <a:ext uri="{FF2B5EF4-FFF2-40B4-BE49-F238E27FC236}">
                <a16:creationId xmlns:a16="http://schemas.microsoft.com/office/drawing/2014/main" id="{26AAB958-2266-48B9-974D-98CF6705C4E2}"/>
              </a:ext>
            </a:extLst>
          </p:cNvPr>
          <p:cNvSpPr/>
          <p:nvPr/>
        </p:nvSpPr>
        <p:spPr>
          <a:xfrm>
            <a:off x="5018089" y="1243351"/>
            <a:ext cx="697645" cy="1076392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</a:rPr>
              <a:t>Mild</a:t>
            </a:r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87794EED-4D25-4037-8788-F2FD5C3CF6EF}"/>
              </a:ext>
            </a:extLst>
          </p:cNvPr>
          <p:cNvSpPr/>
          <p:nvPr/>
        </p:nvSpPr>
        <p:spPr>
          <a:xfrm>
            <a:off x="5726249" y="1243188"/>
            <a:ext cx="697645" cy="1168381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</a:rPr>
              <a:t>Moderate</a:t>
            </a:r>
          </a:p>
        </p:txBody>
      </p:sp>
      <p:sp>
        <p:nvSpPr>
          <p:cNvPr id="29" name="Arrow: Down 28">
            <a:extLst>
              <a:ext uri="{FF2B5EF4-FFF2-40B4-BE49-F238E27FC236}">
                <a16:creationId xmlns:a16="http://schemas.microsoft.com/office/drawing/2014/main" id="{1A181A9D-644F-41C6-B922-4341593EC400}"/>
              </a:ext>
            </a:extLst>
          </p:cNvPr>
          <p:cNvSpPr/>
          <p:nvPr/>
        </p:nvSpPr>
        <p:spPr>
          <a:xfrm>
            <a:off x="6434410" y="1243187"/>
            <a:ext cx="697645" cy="1414018"/>
          </a:xfrm>
          <a:prstGeom prst="downArrow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1400" b="1"/>
              <a:t>Severe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F4B6B63-66A0-41AA-A895-300D8D9540EC}"/>
              </a:ext>
            </a:extLst>
          </p:cNvPr>
          <p:cNvSpPr/>
          <p:nvPr/>
        </p:nvSpPr>
        <p:spPr>
          <a:xfrm>
            <a:off x="4692317" y="2378560"/>
            <a:ext cx="1804728" cy="192275"/>
          </a:xfrm>
          <a:prstGeom prst="rect">
            <a:avLst/>
          </a:prstGeom>
          <a:solidFill>
            <a:srgbClr val="D2CFBD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CBT, psychotherapy alone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8349FDA-7DF0-4896-B06B-919EDD10348F}"/>
              </a:ext>
            </a:extLst>
          </p:cNvPr>
          <p:cNvSpPr/>
          <p:nvPr/>
        </p:nvSpPr>
        <p:spPr>
          <a:xfrm>
            <a:off x="5916560" y="2751500"/>
            <a:ext cx="1223187" cy="252000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SSRI/SNRI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4B59B17-8B86-4C51-A025-0F1EED3804DF}"/>
              </a:ext>
            </a:extLst>
          </p:cNvPr>
          <p:cNvSpPr txBox="1"/>
          <p:nvPr/>
        </p:nvSpPr>
        <p:spPr>
          <a:xfrm>
            <a:off x="7738664" y="1455517"/>
            <a:ext cx="4086191" cy="1615827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APA guidelines recommend SSRI/SNRI/mirtazapine/bupropion as the initial choice for patients with mild-to-moderate MDD;</a:t>
            </a:r>
            <a:b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UK NICE guidelines recommend an SSRI as the initial choice for patients with more severe depression; </a:t>
            </a:r>
            <a:b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CANMAT guidelines identify most second-generation antidepressants as first-line treatment options for moderate-to-severe depression 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B822AB8-4285-4DBD-9D53-EB7D2BE6DDE7}"/>
              </a:ext>
            </a:extLst>
          </p:cNvPr>
          <p:cNvSpPr/>
          <p:nvPr/>
        </p:nvSpPr>
        <p:spPr>
          <a:xfrm>
            <a:off x="6556596" y="3398890"/>
            <a:ext cx="1275962" cy="648000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dose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Switch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Combine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Adjunct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4E80BAAF-551C-4BA1-8321-E97CF575165A}"/>
              </a:ext>
            </a:extLst>
          </p:cNvPr>
          <p:cNvCxnSpPr>
            <a:cxnSpLocks/>
          </p:cNvCxnSpPr>
          <p:nvPr/>
        </p:nvCxnSpPr>
        <p:spPr>
          <a:xfrm>
            <a:off x="7146881" y="2881901"/>
            <a:ext cx="595039" cy="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1C0B707E-A8A9-4E8B-8F00-7A727529F6FE}"/>
              </a:ext>
            </a:extLst>
          </p:cNvPr>
          <p:cNvCxnSpPr>
            <a:cxnSpLocks/>
          </p:cNvCxnSpPr>
          <p:nvPr/>
        </p:nvCxnSpPr>
        <p:spPr>
          <a:xfrm>
            <a:off x="6783862" y="3006348"/>
            <a:ext cx="0" cy="370678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6F08ADC0-AC38-4F09-8710-A72B691E5639}"/>
              </a:ext>
            </a:extLst>
          </p:cNvPr>
          <p:cNvSpPr txBox="1"/>
          <p:nvPr/>
        </p:nvSpPr>
        <p:spPr>
          <a:xfrm>
            <a:off x="6072191" y="3082510"/>
            <a:ext cx="76816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Response?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7CD8946-2235-4AF0-B21E-4FD417891AAD}"/>
              </a:ext>
            </a:extLst>
          </p:cNvPr>
          <p:cNvSpPr txBox="1"/>
          <p:nvPr/>
        </p:nvSpPr>
        <p:spPr>
          <a:xfrm rot="16200000">
            <a:off x="5812398" y="3111303"/>
            <a:ext cx="4042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45BC46B-C496-4983-A0B5-ABDDCE1C65FB}"/>
              </a:ext>
            </a:extLst>
          </p:cNvPr>
          <p:cNvSpPr txBox="1"/>
          <p:nvPr/>
        </p:nvSpPr>
        <p:spPr>
          <a:xfrm rot="16200000">
            <a:off x="6685590" y="3067122"/>
            <a:ext cx="3481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150A2454-651D-4B3E-BB7A-8824F8D51CCB}"/>
              </a:ext>
            </a:extLst>
          </p:cNvPr>
          <p:cNvSpPr/>
          <p:nvPr/>
        </p:nvSpPr>
        <p:spPr>
          <a:xfrm>
            <a:off x="5089172" y="5476664"/>
            <a:ext cx="2042883" cy="385124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Maintain treatment for at least </a:t>
            </a:r>
            <a:br>
              <a:rPr lang="en-GB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2–3 years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CF65AAB-326C-4F05-BD0B-1C7B88ABF231}"/>
              </a:ext>
            </a:extLst>
          </p:cNvPr>
          <p:cNvSpPr txBox="1"/>
          <p:nvPr/>
        </p:nvSpPr>
        <p:spPr>
          <a:xfrm>
            <a:off x="8350215" y="5621451"/>
            <a:ext cx="3176039" cy="600164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APA guidelines state that duration of maintenance treatment should depend on the individual, and may be required indefinitely</a:t>
            </a: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508C1181-316D-4203-B079-62FE0AA5E5B3}"/>
              </a:ext>
            </a:extLst>
          </p:cNvPr>
          <p:cNvCxnSpPr>
            <a:cxnSpLocks/>
          </p:cNvCxnSpPr>
          <p:nvPr/>
        </p:nvCxnSpPr>
        <p:spPr>
          <a:xfrm>
            <a:off x="6095311" y="3011901"/>
            <a:ext cx="0" cy="185578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>
            <a:extLst>
              <a:ext uri="{FF2B5EF4-FFF2-40B4-BE49-F238E27FC236}">
                <a16:creationId xmlns:a16="http://schemas.microsoft.com/office/drawing/2014/main" id="{4521E065-F880-4BD0-9789-D211E150AC7B}"/>
              </a:ext>
            </a:extLst>
          </p:cNvPr>
          <p:cNvSpPr/>
          <p:nvPr/>
        </p:nvSpPr>
        <p:spPr>
          <a:xfrm>
            <a:off x="6556597" y="4418149"/>
            <a:ext cx="575457" cy="252000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ECT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C2D81AE2-0F98-43D5-A759-4DAC42E2FA56}"/>
              </a:ext>
            </a:extLst>
          </p:cNvPr>
          <p:cNvCxnSpPr>
            <a:cxnSpLocks/>
          </p:cNvCxnSpPr>
          <p:nvPr/>
        </p:nvCxnSpPr>
        <p:spPr>
          <a:xfrm>
            <a:off x="6783862" y="4041482"/>
            <a:ext cx="0" cy="370678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DBA118FA-14EB-4DBE-894E-75CD0C36C746}"/>
              </a:ext>
            </a:extLst>
          </p:cNvPr>
          <p:cNvSpPr txBox="1"/>
          <p:nvPr/>
        </p:nvSpPr>
        <p:spPr>
          <a:xfrm>
            <a:off x="6072191" y="4117644"/>
            <a:ext cx="76816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Response?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BA941E8-C865-43A1-B2CD-2EF583DB8860}"/>
              </a:ext>
            </a:extLst>
          </p:cNvPr>
          <p:cNvSpPr txBox="1"/>
          <p:nvPr/>
        </p:nvSpPr>
        <p:spPr>
          <a:xfrm rot="16200000">
            <a:off x="5815375" y="4149254"/>
            <a:ext cx="4042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2A7231F5-A079-449F-B01A-F6F154B528D7}"/>
              </a:ext>
            </a:extLst>
          </p:cNvPr>
          <p:cNvSpPr txBox="1"/>
          <p:nvPr/>
        </p:nvSpPr>
        <p:spPr>
          <a:xfrm rot="16200000">
            <a:off x="6685590" y="4102256"/>
            <a:ext cx="3481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039C0DE-4420-4F1D-A252-09F0164C50A2}"/>
              </a:ext>
            </a:extLst>
          </p:cNvPr>
          <p:cNvSpPr/>
          <p:nvPr/>
        </p:nvSpPr>
        <p:spPr>
          <a:xfrm>
            <a:off x="5089172" y="4876999"/>
            <a:ext cx="2057709" cy="385124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Continue same antidepressant treatment for 4–6 months</a:t>
            </a: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579E24B0-C55B-4CB9-8568-912D2962D57F}"/>
              </a:ext>
            </a:extLst>
          </p:cNvPr>
          <p:cNvCxnSpPr>
            <a:cxnSpLocks/>
          </p:cNvCxnSpPr>
          <p:nvPr/>
        </p:nvCxnSpPr>
        <p:spPr>
          <a:xfrm>
            <a:off x="6095311" y="5266282"/>
            <a:ext cx="0" cy="19119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447F5400-CA4A-4011-911D-A16FAE699034}"/>
              </a:ext>
            </a:extLst>
          </p:cNvPr>
          <p:cNvSpPr txBox="1"/>
          <p:nvPr/>
        </p:nvSpPr>
        <p:spPr>
          <a:xfrm>
            <a:off x="8211378" y="3246375"/>
            <a:ext cx="2592980" cy="600164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In patients with psychotic depression, combination treatment with an antipsychotic is recommended initially</a:t>
            </a:r>
          </a:p>
        </p:txBody>
      </p:sp>
      <p:graphicFrame>
        <p:nvGraphicFramePr>
          <p:cNvPr id="83" name="Content Placeholder 7">
            <a:extLst>
              <a:ext uri="{FF2B5EF4-FFF2-40B4-BE49-F238E27FC236}">
                <a16:creationId xmlns:a16="http://schemas.microsoft.com/office/drawing/2014/main" id="{05441F6A-6813-49A4-B467-1A93260746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635095"/>
              </p:ext>
            </p:extLst>
          </p:nvPr>
        </p:nvGraphicFramePr>
        <p:xfrm>
          <a:off x="1709869" y="3862476"/>
          <a:ext cx="2177288" cy="11900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7288">
                  <a:extLst>
                    <a:ext uri="{9D8B030D-6E8A-4147-A177-3AD203B41FA5}">
                      <a16:colId xmlns:a16="http://schemas.microsoft.com/office/drawing/2014/main" val="2054915535"/>
                    </a:ext>
                  </a:extLst>
                </a:gridCol>
              </a:tblGrid>
              <a:tr h="198338">
                <a:tc>
                  <a:txBody>
                    <a:bodyPr/>
                    <a:lstStyle/>
                    <a:p>
                      <a:pPr algn="r"/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Frequent, recurrent episodes</a:t>
                      </a: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D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244147"/>
                  </a:ext>
                </a:extLst>
              </a:tr>
              <a:tr h="198338">
                <a:tc>
                  <a:txBody>
                    <a:bodyPr/>
                    <a:lstStyle/>
                    <a:p>
                      <a:pPr algn="r"/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Severe </a:t>
                      </a:r>
                      <a:r>
                        <a:rPr lang="en-GB" sz="11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episodes</a:t>
                      </a:r>
                      <a:r>
                        <a:rPr lang="en-GB" sz="1100" b="0" baseline="300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GB" sz="11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9131353"/>
                  </a:ext>
                </a:extLst>
              </a:tr>
              <a:tr h="198338">
                <a:tc>
                  <a:txBody>
                    <a:bodyPr/>
                    <a:lstStyle/>
                    <a:p>
                      <a:pPr algn="r"/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Chronic episodes</a:t>
                      </a: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D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5337095"/>
                  </a:ext>
                </a:extLst>
              </a:tr>
              <a:tr h="198338">
                <a:tc>
                  <a:txBody>
                    <a:bodyPr/>
                    <a:lstStyle/>
                    <a:p>
                      <a:pPr algn="r"/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Presence of comorbidities</a:t>
                      </a: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7113794"/>
                  </a:ext>
                </a:extLst>
              </a:tr>
              <a:tr h="198338">
                <a:tc>
                  <a:txBody>
                    <a:bodyPr/>
                    <a:lstStyle/>
                    <a:p>
                      <a:pPr algn="r"/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Presence of residual symptoms</a:t>
                      </a: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D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905423"/>
                  </a:ext>
                </a:extLst>
              </a:tr>
              <a:tr h="198338">
                <a:tc>
                  <a:txBody>
                    <a:bodyPr/>
                    <a:lstStyle/>
                    <a:p>
                      <a:pPr algn="r"/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Difficult-to-treat episodes</a:t>
                      </a: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894592"/>
                  </a:ext>
                </a:extLst>
              </a:tr>
            </a:tbl>
          </a:graphicData>
        </a:graphic>
      </p:graphicFrame>
      <p:sp>
        <p:nvSpPr>
          <p:cNvPr id="84" name="Rectangle 83">
            <a:extLst>
              <a:ext uri="{FF2B5EF4-FFF2-40B4-BE49-F238E27FC236}">
                <a16:creationId xmlns:a16="http://schemas.microsoft.com/office/drawing/2014/main" id="{12FCF829-DF53-405E-B358-C4AB06877925}"/>
              </a:ext>
            </a:extLst>
          </p:cNvPr>
          <p:cNvSpPr/>
          <p:nvPr/>
        </p:nvSpPr>
        <p:spPr>
          <a:xfrm>
            <a:off x="742950" y="3385235"/>
            <a:ext cx="3181495" cy="1752249"/>
          </a:xfrm>
          <a:prstGeom prst="rect">
            <a:avLst/>
          </a:prstGeom>
          <a:ln>
            <a:solidFill>
              <a:schemeClr val="accent4"/>
            </a:solidFill>
          </a:ln>
        </p:spPr>
        <p:txBody>
          <a:bodyPr wrap="square">
            <a:noAutofit/>
          </a:bodyPr>
          <a:lstStyle/>
          <a:p>
            <a:pPr algn="r"/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Length of treatment in the CANMAT guidelines is dependent on risk factors for recurrence: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BF98FD4A-1549-471B-8F2C-A80F1A0EADEA}"/>
              </a:ext>
            </a:extLst>
          </p:cNvPr>
          <p:cNvSpPr txBox="1"/>
          <p:nvPr/>
        </p:nvSpPr>
        <p:spPr>
          <a:xfrm>
            <a:off x="539750" y="1354999"/>
            <a:ext cx="3492982" cy="1954381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APA guidelines recommend psychotherapy as the initial choice for mild-to-moderate depression;</a:t>
            </a:r>
            <a:b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UK NICE guidelines recommend guided self-help, or group or individual psychotherapy as the most clinical and cost-effective choice for less severe depression, unless the patient prefers pharmacotherapy;</a:t>
            </a:r>
            <a:b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CANMAT guidelines recommend psychoeducation, self-management and psychological treatments for </a:t>
            </a:r>
            <a:b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mild depression</a:t>
            </a:r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EC359781-7928-4E78-BA3C-1219C822A761}"/>
              </a:ext>
            </a:extLst>
          </p:cNvPr>
          <p:cNvCxnSpPr>
            <a:cxnSpLocks/>
          </p:cNvCxnSpPr>
          <p:nvPr/>
        </p:nvCxnSpPr>
        <p:spPr>
          <a:xfrm rot="16200000">
            <a:off x="5812618" y="2785018"/>
            <a:ext cx="0" cy="19376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FCCD32B3-845B-4BD9-AB32-EEA6ABCE8FFA}"/>
              </a:ext>
            </a:extLst>
          </p:cNvPr>
          <p:cNvCxnSpPr>
            <a:cxnSpLocks/>
          </p:cNvCxnSpPr>
          <p:nvPr/>
        </p:nvCxnSpPr>
        <p:spPr>
          <a:xfrm>
            <a:off x="5715734" y="2638831"/>
            <a:ext cx="0" cy="22312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6135D9D8-0683-48C2-9D18-15B31B174848}"/>
              </a:ext>
            </a:extLst>
          </p:cNvPr>
          <p:cNvCxnSpPr>
            <a:cxnSpLocks/>
          </p:cNvCxnSpPr>
          <p:nvPr/>
        </p:nvCxnSpPr>
        <p:spPr>
          <a:xfrm flipH="1">
            <a:off x="6096000" y="4552896"/>
            <a:ext cx="449360" cy="0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Isosceles Triangle 46">
            <a:extLst>
              <a:ext uri="{FF2B5EF4-FFF2-40B4-BE49-F238E27FC236}">
                <a16:creationId xmlns:a16="http://schemas.microsoft.com/office/drawing/2014/main" id="{89380D4A-4ED0-44D2-870E-26B7EA32E004}"/>
              </a:ext>
            </a:extLst>
          </p:cNvPr>
          <p:cNvSpPr/>
          <p:nvPr/>
        </p:nvSpPr>
        <p:spPr>
          <a:xfrm rot="5400000">
            <a:off x="8065489" y="4157787"/>
            <a:ext cx="172004" cy="155398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B7E1D47-355D-442A-81A4-86833F8E68EE}"/>
              </a:ext>
            </a:extLst>
          </p:cNvPr>
          <p:cNvSpPr txBox="1"/>
          <p:nvPr/>
        </p:nvSpPr>
        <p:spPr>
          <a:xfrm>
            <a:off x="8211380" y="4080270"/>
            <a:ext cx="3314874" cy="600164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Adjunctive strategies include antipsychotics, and antidepressants, including psychostimulants and a certain mood stabilizer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5984434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4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6EA52CC3-52BF-4A27-B140-030315CD7D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30D436A-45C8-4AB9-A27F-210D96AF74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3AF6779-BCC0-4F23-A281-B2F5A1A50ADA}">
  <ds:schemaRefs>
    <ds:schemaRef ds:uri="http://schemas.microsoft.com/office/2006/documentManagement/types"/>
    <ds:schemaRef ds:uri="http://www.w3.org/XML/1998/namespace"/>
    <ds:schemaRef ds:uri="http://purl.org/dc/elements/1.1/"/>
    <ds:schemaRef ds:uri="http://purl.org/dc/terms/"/>
    <ds:schemaRef ds:uri="08562aa6-c0ad-4fb9-8a82-15409d3a28b4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28627d7c-4416-4bc1-86cf-ca6c3a42a8f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36468</TotalTime>
  <Words>18456</Words>
  <Application>Microsoft Office PowerPoint</Application>
  <PresentationFormat>Widescreen</PresentationFormat>
  <Paragraphs>977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Times New Roman</vt:lpstr>
      <vt:lpstr>Wingdings</vt:lpstr>
      <vt:lpstr>Neurotorium - PowerPoint-Skabelon - 2022-01-28</vt:lpstr>
      <vt:lpstr>PowerPoint Presentation</vt:lpstr>
      <vt:lpstr>The course of MDD</vt:lpstr>
      <vt:lpstr>Principles for management of MDD</vt:lpstr>
      <vt:lpstr>Treatment guidelines</vt:lpstr>
      <vt:lpstr>The global approach to treatment of depression</vt:lpstr>
      <vt:lpstr>Treating depression  – psychological treatments</vt:lpstr>
      <vt:lpstr>Psychological treatments for depression</vt:lpstr>
      <vt:lpstr>Psychological treatments – efficacy and formats</vt:lpstr>
      <vt:lpstr>Psychological treatments – other psychotherapies</vt:lpstr>
      <vt:lpstr>Treating depression  – pharmacological treatments</vt:lpstr>
      <vt:lpstr>Antidepressants</vt:lpstr>
      <vt:lpstr>Basic mechanisms of antidepressant action  – Monoamine reuptake inhibition and enzyme inhibition</vt:lpstr>
      <vt:lpstr>Other mechanisms of antidepressant action</vt:lpstr>
      <vt:lpstr>Antidepressant monotherapy</vt:lpstr>
      <vt:lpstr>Pharmacotherapy for inadequate response</vt:lpstr>
      <vt:lpstr>Strategies for patients with inadequate response</vt:lpstr>
      <vt:lpstr>Summary of pharmacotherapy recommendations</vt:lpstr>
      <vt:lpstr>Adverse effects of pharmacological treatment</vt:lpstr>
      <vt:lpstr>The tolerability and safety profile of SSRIs and SNRIs </vt:lpstr>
      <vt:lpstr>The tolerability and safety profile of TCAs and MAOIs</vt:lpstr>
      <vt:lpstr>The tolerability and safety profile of dopamine–serotonin receptor antagonists</vt:lpstr>
      <vt:lpstr>Discontinuing antidepressant treatment</vt:lpstr>
      <vt:lpstr>Treating depression  – neurostimulation treatments</vt:lpstr>
      <vt:lpstr>Neurostimulation – electroconvulsive therapy (ECT)</vt:lpstr>
      <vt:lpstr>Neurostimulation – repetitive transcranial magnetic stimulation (rTMS)</vt:lpstr>
      <vt:lpstr>Neurostimulation – transcranial direct current stimulation (tDCS)</vt:lpstr>
      <vt:lpstr>Neurostimulation – surgical treatments</vt:lpstr>
      <vt:lpstr>Unmet needs in the treatment of depression</vt:lpstr>
      <vt:lpstr>Inadequate response and treatment-resistant depression (TRD)</vt:lpstr>
      <vt:lpstr>Functioning</vt:lpstr>
      <vt:lpstr>Cognition</vt:lpstr>
      <vt:lpstr>Comorbid anxiety and depression</vt:lpstr>
      <vt:lpstr>Anhedonia and emotional blunting</vt:lpstr>
      <vt:lpstr>Childhood maltreatment</vt:lpstr>
      <vt:lpstr>Suicide</vt:lpstr>
      <vt:lpstr>Summary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Christina Polyzogopoulou</cp:lastModifiedBy>
  <cp:revision>1267</cp:revision>
  <cp:lastPrinted>2018-03-02T09:31:01Z</cp:lastPrinted>
  <dcterms:created xsi:type="dcterms:W3CDTF">2017-01-23T14:24:15Z</dcterms:created>
  <dcterms:modified xsi:type="dcterms:W3CDTF">2025-06-04T06:46:46Z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