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png" ContentType="image/png"/>
  <Default Extension="svg" ContentType="image/svg+xml"/>
  <Default Extension="rels" ContentType="application/vnd.openxmlformats-package.relationships+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ppt/changesInfos/changesInfo1.xml" ContentType="application/vnd.ms-powerpoint.changesinfo+xml"/>
  <Override PartName="/customXml/item2.xml" ContentType="application/xml"/>
  <Override PartName="/customXml/itemProps2.xml" ContentType="application/vnd.openxmlformats-officedocument.customXmlPropertie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slideMasters/slideMaster1.xml" ContentType="application/vnd.openxmlformats-officedocument.presentationml.slideMaster+xml"/>
  <Override PartName="/ppt/slideLayouts/slideLayout2.xml" ContentType="application/vnd.openxmlformats-officedocument.presentationml.slideLayout+xml"/>
  <Override PartName="/ppt/theme/theme1.xml" ContentType="application/vnd.openxmlformats-officedocument.theme+xml"/>
  <Override PartName="/ppt/handoutMasters/handoutMaster1.xml" ContentType="application/vnd.openxmlformats-officedocument.presentationml.handoutMaster+xml"/>
  <Override PartName="/ppt/theme/theme3.xml" ContentType="application/vnd.openxmlformats-officedocument.theme+xml"/>
  <Override PartName="/ppt/authors.xml" ContentType="application/vnd.ms-powerpoint.authors+xml"/>
  <Override PartName="/customXml/item3.xml" ContentType="application/xml"/>
  <Override PartName="/customXml/itemProps3.xml" ContentType="application/vnd.openxmlformats-officedocument.customXmlProperties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tags/tag7.xml" ContentType="application/vnd.openxmlformats-officedocument.presentationml.tags+xml"/>
  <Override PartName="/ppt/presProps.xml" ContentType="application/vnd.openxmlformats-officedocument.presentationml.presProps+xml"/>
  <Override PartName="/customXml/item1.xml" ContentType="application/xml"/>
  <Override PartName="/customXml/itemProps1.xml" ContentType="application/vnd.openxmlformats-officedocument.customXmlProperties+xml"/>
  <Override PartName="/docProps/custom.xml" ContentType="application/vnd.openxmlformats-officedocument.custom-properties+xml"/>
  <Override PartName="/docProps/app.xml" ContentType="application/vnd.openxmlformats-officedocument.extended-properties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Id3" /><Relationship Type="http://schemas.openxmlformats.org/package/2006/relationships/metadata/thumbnail" Target="/docProps/thumbnail.jpeg" Id="rId2" /><Relationship Type="http://schemas.openxmlformats.org/officeDocument/2006/relationships/officeDocument" Target="/ppt/presentation.xml" Id="rId1" /><Relationship Type="http://schemas.openxmlformats.org/officeDocument/2006/relationships/custom-properties" Target="/docProps/custom.xml" Id="rId5" /><Relationship Type="http://schemas.openxmlformats.org/officeDocument/2006/relationships/extended-properties" Target="/docProps/app.xml" Id="rId4" /></Relationships>
</file>

<file path=ppt/presentation.xml><?xml version="1.0" encoding="utf-8"?>
<p:presentation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8" r:id="rId4"/>
  </p:sldMasterIdLst>
  <p:notesMasterIdLst>
    <p:notesMasterId r:id="rId42"/>
  </p:notesMasterIdLst>
  <p:handoutMasterIdLst>
    <p:handoutMasterId r:id="rId43"/>
  </p:handoutMasterIdLst>
  <p:sldIdLst>
    <p:sldId id="2147469562" r:id="rId12"/>
  </p:sldIdLst>
  <p:sldSz cx="12192000" cy="6858000"/>
  <p:notesSz cx="6797675" cy="9928225"/>
  <p:custDataLst>
    <p:tags r:id="rId44"/>
  </p:custDataLst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16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D1E0107-7C68-ED14-E573-00ADCEA39311}" name="Penny Staton" initials="PS" userId="S::Penny.Staton@primeglobalpeople.com::b149baaa-0269-4f47-ac73-76ce41ebbc06" providerId="AD"/>
  <p188:author id="{C07A505D-5E7E-6BEB-4195-801D42364FA7}" name="Ceren Akdeniz Vogt" initials="CA" userId="S::cak@lundbeckfonden.com::6291f9b8-8487-4396-8769-615d243e0f4b" providerId="AD"/>
  <p188:author id="{6B25AD5F-CB22-17A5-FE25-D37D4DEF3E88}" name="Raymond Lam" initials="RL" userId="3270de108c079ad9" providerId="Windows Live"/>
  <p188:author id="{F286F46B-D11B-7411-908D-9B4A368D0C37}" name="Chris Edge" initials="CE" userId="S::Chris.Edge@primeglobalpeople.com::9878e1fe-fc43-4c11-846c-29f97c46eb4b" providerId="AD"/>
  <p188:author id="{548E33BE-41FD-592C-5C8D-31BD765ADCA9}" name="Cambridge" initials="CB" userId="Cambridge" providerId="None"/>
  <p188:author id="{5ACDF9C1-C97A-4004-6B13-08511EB5CE41}" name="Rachel Jagger" initials="RJ" userId="S::Rachel.Jagger@primeglobalpeople.com::cf4acb15-657a-45e0-bad4-d602a69c1922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Brian Lawrence Odlaug" initials="BLO" lastIdx="15" clrIdx="6">
    <p:extLst>
      <p:ext uri="{19B8F6BF-5375-455C-9EA6-DF929625EA0E}">
        <p15:presenceInfo xmlns:p15="http://schemas.microsoft.com/office/powerpoint/2012/main" userId="S-1-5-21-1839211835-619659539-556599288-185339" providerId="AD"/>
      </p:ext>
    </p:extLst>
  </p:cmAuthor>
  <p:cmAuthor id="1" name="Christopher Edge" initials="CE" lastIdx="190" clrIdx="0"/>
  <p:cmAuthor id="8" name="Murat Yildirim" initials="MY" lastIdx="48" clrIdx="7">
    <p:extLst>
      <p:ext uri="{19B8F6BF-5375-455C-9EA6-DF929625EA0E}">
        <p15:presenceInfo xmlns:p15="http://schemas.microsoft.com/office/powerpoint/2012/main" userId="S-1-5-21-1839211835-619659539-556599288-101548" providerId="AD"/>
      </p:ext>
    </p:extLst>
  </p:cmAuthor>
  <p:cmAuthor id="2" name="Ebru Karakoc Madsen" initials="EBKA" lastIdx="24" clrIdx="1"/>
  <p:cmAuthor id="9" name="Bjarke Ebert" initials="BE" lastIdx="33" clrIdx="8">
    <p:extLst>
      <p:ext uri="{19B8F6BF-5375-455C-9EA6-DF929625EA0E}">
        <p15:presenceInfo xmlns:p15="http://schemas.microsoft.com/office/powerpoint/2012/main" userId="S-1-5-21-1839211835-619659539-556599288-6688" providerId="AD"/>
      </p:ext>
    </p:extLst>
  </p:cmAuthor>
  <p:cmAuthor id="3" name="Audrey Dufour" initials="AD" lastIdx="18" clrIdx="2"/>
  <p:cmAuthor id="10" name="Stine Rasmussen Meehan" initials="SRM" lastIdx="2" clrIdx="9">
    <p:extLst>
      <p:ext uri="{19B8F6BF-5375-455C-9EA6-DF929625EA0E}">
        <p15:presenceInfo xmlns:p15="http://schemas.microsoft.com/office/powerpoint/2012/main" userId="S-1-5-21-1839211835-619659539-556599288-81013" providerId="AD"/>
      </p:ext>
    </p:extLst>
  </p:cmAuthor>
  <p:cmAuthor id="4" name="Simon Wheeler" initials="SW" lastIdx="11" clrIdx="3">
    <p:extLst>
      <p:ext uri="{19B8F6BF-5375-455C-9EA6-DF929625EA0E}">
        <p15:presenceInfo xmlns:p15="http://schemas.microsoft.com/office/powerpoint/2012/main" userId="S-1-5-21-84928900-1697776596-4122394971-6195" providerId="AD"/>
      </p:ext>
    </p:extLst>
  </p:cmAuthor>
  <p:cmAuthor id="5" name="Chris Edge" initials="CE" lastIdx="2" clrIdx="4">
    <p:extLst>
      <p:ext uri="{19B8F6BF-5375-455C-9EA6-DF929625EA0E}">
        <p15:presenceInfo xmlns:p15="http://schemas.microsoft.com/office/powerpoint/2012/main" userId="3aa632d62125fbfb" providerId="Windows Live"/>
      </p:ext>
    </p:extLst>
  </p:cmAuthor>
  <p:cmAuthor id="6" name="Jenny Muiry" initials="JM" lastIdx="3" clrIdx="5">
    <p:extLst>
      <p:ext uri="{19B8F6BF-5375-455C-9EA6-DF929625EA0E}">
        <p15:presenceInfo xmlns:p15="http://schemas.microsoft.com/office/powerpoint/2012/main" userId="S-1-5-21-84928900-1697776596-4122394971-114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F1A01"/>
    <a:srgbClr val="1EFAFA"/>
    <a:srgbClr val="D9D1CC"/>
    <a:srgbClr val="FFFFFF"/>
    <a:srgbClr val="FF7C80"/>
    <a:srgbClr val="695A4F"/>
    <a:srgbClr val="E8E3E0"/>
    <a:srgbClr val="776659"/>
    <a:srgbClr val="B0A196"/>
    <a:srgbClr val="C4B9B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120" autoAdjust="0"/>
    <p:restoredTop sz="86683" autoAdjust="0"/>
  </p:normalViewPr>
  <p:slideViewPr>
    <p:cSldViewPr snapToGrid="0" snapToObjects="1">
      <p:cViewPr varScale="1">
        <p:scale>
          <a:sx n="92" d="100"/>
          <a:sy n="92" d="100"/>
        </p:scale>
        <p:origin x="948" y="90"/>
      </p:cViewPr>
      <p:guideLst>
        <p:guide orient="horz" pos="1616"/>
        <p:guide pos="3840"/>
      </p:guideLst>
    </p:cSldViewPr>
  </p:slideViewPr>
  <p:outlineViewPr>
    <p:cViewPr>
      <p:scale>
        <a:sx n="33" d="100"/>
        <a:sy n="33" d="100"/>
      </p:scale>
      <p:origin x="0" y="-1145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-37080"/>
    </p:cViewPr>
  </p:sorterViewPr>
  <p:notesViewPr>
    <p:cSldViewPr snapToGrid="0" snapToObjects="1">
      <p:cViewPr varScale="1">
        <p:scale>
          <a:sx n="75" d="100"/>
          <a:sy n="75" d="100"/>
        </p:scale>
        <p:origin x="3384" y="54"/>
      </p:cViewPr>
      <p:guideLst/>
    </p:cSldViewPr>
  </p:notesViewPr>
  <p:gridSpacing cx="36004" cy="36004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notesMaster" Target="/ppt/notesMasters/notesMaster1.xml" Id="rId42" /><Relationship Type="http://schemas.openxmlformats.org/officeDocument/2006/relationships/viewProps" Target="/ppt/viewProps.xml" Id="rId47" /><Relationship Type="http://schemas.microsoft.com/office/2016/11/relationships/changesInfo" Target="/ppt/changesInfos/changesInfo1.xml" Id="rId50" /><Relationship Type="http://schemas.openxmlformats.org/officeDocument/2006/relationships/customXml" Target="/customXml/item2.xml" Id="rId2" /><Relationship Type="http://schemas.openxmlformats.org/officeDocument/2006/relationships/commentAuthors" Target="/ppt/commentAuthors.xml" Id="rId45" /><Relationship Type="http://schemas.openxmlformats.org/officeDocument/2006/relationships/tableStyles" Target="/ppt/tableStyles.xml" Id="rId49" /><Relationship Type="http://schemas.openxmlformats.org/officeDocument/2006/relationships/tags" Target="/ppt/tags/tag1.xml" Id="rId44" /><Relationship Type="http://schemas.openxmlformats.org/officeDocument/2006/relationships/slideMaster" Target="/ppt/slideMasters/slideMaster1.xml" Id="rId4" /><Relationship Type="http://schemas.openxmlformats.org/officeDocument/2006/relationships/handoutMaster" Target="/ppt/handoutMasters/handoutMaster1.xml" Id="rId43" /><Relationship Type="http://schemas.openxmlformats.org/officeDocument/2006/relationships/theme" Target="/ppt/theme/theme1.xml" Id="rId48" /><Relationship Type="http://schemas.microsoft.com/office/2018/10/relationships/authors" Target="/ppt/authors.xml" Id="rId51" /><Relationship Type="http://schemas.openxmlformats.org/officeDocument/2006/relationships/customXml" Target="/customXml/item3.xml" Id="rId3" /><Relationship Type="http://schemas.openxmlformats.org/officeDocument/2006/relationships/slide" Target="/ppt/slides/slide8.xml" Id="rId12" /><Relationship Type="http://schemas.openxmlformats.org/officeDocument/2006/relationships/presProps" Target="/ppt/presProps.xml" Id="rId46" /><Relationship Type="http://schemas.openxmlformats.org/officeDocument/2006/relationships/customXml" Target="/customXml/item1.xml" Id="rId1" 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achel Jagger" userId="cf4acb15-657a-45e0-bad4-d602a69c1922" providerId="ADAL" clId="{9AF65E21-10D4-4E6C-A27F-EA00E1CDAD12}"/>
    <pc:docChg chg="modSld">
      <pc:chgData name="Rachel Jagger" userId="cf4acb15-657a-45e0-bad4-d602a69c1922" providerId="ADAL" clId="{9AF65E21-10D4-4E6C-A27F-EA00E1CDAD12}" dt="2025-05-28T15:30:32.370" v="3" actId="12"/>
      <pc:docMkLst>
        <pc:docMk/>
      </pc:docMkLst>
      <pc:sldChg chg="modNotes">
        <pc:chgData name="Rachel Jagger" userId="cf4acb15-657a-45e0-bad4-d602a69c1922" providerId="ADAL" clId="{9AF65E21-10D4-4E6C-A27F-EA00E1CDAD12}" dt="2025-05-28T15:30:32.370" v="3" actId="12"/>
        <pc:sldMkLst>
          <pc:docMk/>
          <pc:sldMk cId="262899235" sldId="349"/>
        </pc:sldMkLst>
      </pc:sldChg>
    </pc:docChg>
  </pc:docChgLst>
</pc:chgInfo>
</file>

<file path=ppt/handoutMasters/_rels/handoutMaster1.xml.rels>&#65279;<?xml version="1.0" encoding="utf-8"?><Relationships xmlns="http://schemas.openxmlformats.org/package/2006/relationships"><Relationship Type="http://schemas.openxmlformats.org/officeDocument/2006/relationships/theme" Target="/ppt/theme/theme3.xml" Id="rId1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8" y="4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51" y="4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6579D3-62B4-4809-8D0C-4876020E209D}" type="datetimeFigureOut">
              <a:rPr lang="en-GB" smtClean="0"/>
              <a:t>04/06/2025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8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51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F24BB8-5B68-4097-BC86-B79371C451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82021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theme/theme2.xml" Id="rId1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8" y="4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51" y="4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9FA8D8-D74F-5A4A-BB10-7F88E22CEF6D}" type="datetimeFigureOut">
              <a:t>04-06-2025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8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51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7C2873-EBE5-CF42-9E30-7832FC02D1D9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693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Id2" /><Relationship Type="http://schemas.openxmlformats.org/officeDocument/2006/relationships/notesMaster" Target="/ppt/notesMasters/notesMaster1.xml" Id="rId1" /></Relationship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C4817A-68C1-E053-3E9C-3481E0601B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A11D61D-C846-EE97-52DD-154B0A0BE06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BED0E4E-D99D-9157-08B3-2670FA66E0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9768" y="4777958"/>
            <a:ext cx="5438140" cy="4512092"/>
          </a:xfrm>
        </p:spPr>
        <p:txBody>
          <a:bodyPr/>
          <a:lstStyle/>
          <a:p>
            <a:r>
              <a:rPr lang="en-GB" dirty="0"/>
              <a:t>There are many non-pharmacological approaches to the treatment of depression, which can be used together with antidepressants.</a:t>
            </a:r>
            <a:r>
              <a:rPr lang="en-GB" baseline="30000" dirty="0"/>
              <a:t>2,5,8</a:t>
            </a:r>
            <a:r>
              <a:rPr lang="en-GB" dirty="0"/>
              <a:t> Although the empirical data behind the different psychological treatments varies between treatments, many continue to improve the evidence base supporting their use in people with depression.</a:t>
            </a:r>
            <a:r>
              <a:rPr lang="en-GB" baseline="30000" dirty="0"/>
              <a:t>2</a:t>
            </a:r>
            <a:r>
              <a:rPr lang="en-GB" dirty="0"/>
              <a:t> </a:t>
            </a:r>
          </a:p>
          <a:p>
            <a:endParaRPr lang="en-GB" dirty="0"/>
          </a:p>
          <a:p>
            <a:r>
              <a:rPr lang="en-GB" dirty="0"/>
              <a:t>References: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 err="1"/>
              <a:t>Cuijpers</a:t>
            </a:r>
            <a:r>
              <a:rPr lang="en-GB" dirty="0"/>
              <a:t> P, </a:t>
            </a:r>
            <a:r>
              <a:rPr lang="en-GB" dirty="0" err="1"/>
              <a:t>Berking</a:t>
            </a:r>
            <a:r>
              <a:rPr lang="en-GB" dirty="0"/>
              <a:t> M, Andersson G, et al. A meta-analysis of cognitive-behavioural therapy for adult depression, alone and in comparison with other treatments. Can J Psychiatry 2013; 58 (7): 376–385.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Lam RW, Kennedy SH, Adams C, et al. Canadian Network for Mood and Anxiety Treatments (CANMAT) 2023 update on clinical guidelines for management of major depressive disorder in adults: Réseau </a:t>
            </a:r>
            <a:r>
              <a:rPr lang="en-GB" dirty="0" err="1"/>
              <a:t>canadien</a:t>
            </a:r>
            <a:r>
              <a:rPr lang="en-GB" dirty="0"/>
              <a:t> pour les </a:t>
            </a:r>
            <a:r>
              <a:rPr lang="en-GB" dirty="0" err="1"/>
              <a:t>traitements</a:t>
            </a:r>
            <a:r>
              <a:rPr lang="en-GB" dirty="0"/>
              <a:t> de </a:t>
            </a:r>
            <a:r>
              <a:rPr lang="en-GB" dirty="0" err="1"/>
              <a:t>l’humeur</a:t>
            </a:r>
            <a:r>
              <a:rPr lang="en-GB" dirty="0"/>
              <a:t> et de </a:t>
            </a:r>
            <a:r>
              <a:rPr lang="en-GB" dirty="0" err="1"/>
              <a:t>l’anxiété</a:t>
            </a:r>
            <a:r>
              <a:rPr lang="en-GB" dirty="0"/>
              <a:t> (CANMAT) 2023: mise à jour des </a:t>
            </a:r>
            <a:r>
              <a:rPr lang="en-GB" dirty="0" err="1"/>
              <a:t>lignes</a:t>
            </a:r>
            <a:r>
              <a:rPr lang="en-GB" dirty="0"/>
              <a:t> directrices </a:t>
            </a:r>
            <a:r>
              <a:rPr lang="en-GB" dirty="0" err="1"/>
              <a:t>cliniques</a:t>
            </a:r>
            <a:r>
              <a:rPr lang="en-GB" dirty="0"/>
              <a:t> pour la prise </a:t>
            </a:r>
            <a:r>
              <a:rPr lang="en-GB" dirty="0" err="1"/>
              <a:t>en</a:t>
            </a:r>
            <a:r>
              <a:rPr lang="en-GB" dirty="0"/>
              <a:t> charge du trouble </a:t>
            </a:r>
            <a:r>
              <a:rPr lang="en-GB" dirty="0" err="1"/>
              <a:t>dépressif</a:t>
            </a:r>
            <a:r>
              <a:rPr lang="en-GB" dirty="0"/>
              <a:t> </a:t>
            </a:r>
            <a:r>
              <a:rPr lang="en-GB" dirty="0" err="1"/>
              <a:t>majeur</a:t>
            </a:r>
            <a:r>
              <a:rPr lang="en-GB" dirty="0"/>
              <a:t> chez les </a:t>
            </a:r>
            <a:r>
              <a:rPr lang="en-GB" dirty="0" err="1"/>
              <a:t>adultes</a:t>
            </a:r>
            <a:r>
              <a:rPr lang="en-GB" dirty="0"/>
              <a:t>. Can J Psychiatry 2024; 69 (9): 641–687.</a:t>
            </a:r>
          </a:p>
          <a:p>
            <a:pPr marL="228600" indent="-228600">
              <a:buFont typeface="+mj-lt"/>
              <a:buAutoNum type="arabicPeriod"/>
            </a:pPr>
            <a:r>
              <a:rPr lang="en-GB" sz="1000" dirty="0"/>
              <a:t>Malhi GS, Bell E, Bassett D, et al. The 2020 Royal Australian and New Zealand College of Psychiatrists clinical practice guidelines for mood disorders. </a:t>
            </a:r>
            <a:r>
              <a:rPr lang="en-GB" sz="1000" dirty="0" err="1"/>
              <a:t>Aust</a:t>
            </a:r>
            <a:r>
              <a:rPr lang="en-GB" sz="1000" dirty="0"/>
              <a:t> N Z J Psychiatry 2021; 55 (1): 7–117.</a:t>
            </a:r>
          </a:p>
          <a:p>
            <a:pPr marL="228600" indent="-228600">
              <a:buFont typeface="+mj-lt"/>
              <a:buAutoNum type="arabicPeriod"/>
            </a:pPr>
            <a:r>
              <a:rPr lang="en-GB" sz="1000" dirty="0"/>
              <a:t>National Institute for Health and Care Excellence. Depression in adults: treatment and management. Guideline 222, June 2022</a:t>
            </a:r>
            <a:r>
              <a:rPr lang="en-GB" dirty="0"/>
              <a:t>. © NICE, June 2022, updated September 2024. https://www.nice.org.uk/guidance/ng222. Accessed April 2025. </a:t>
            </a:r>
          </a:p>
          <a:p>
            <a:pPr marL="228600" indent="-228600">
              <a:buFont typeface="+mj-lt"/>
              <a:buAutoNum type="arabicPeriod"/>
            </a:pPr>
            <a:r>
              <a:rPr lang="en-GB" sz="1000" dirty="0"/>
              <a:t>Sadock BJ, Sadock VA, Ruiz P (eds). Kaplan &amp; Sadock’s Comprehensive Textbook of Psychiatry. 10</a:t>
            </a:r>
            <a:r>
              <a:rPr lang="en-GB" sz="1000" baseline="30000" dirty="0"/>
              <a:t>th</a:t>
            </a:r>
            <a:r>
              <a:rPr lang="en-GB" sz="1000" dirty="0"/>
              <a:t> edition. Vol 1–2. © Lippincott Williams &amp; Wilkins, 2017.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Parikh SV, Quilty LC, Ravitz P,  et al. Canadian Network for Mood and Anxiety Treatments (CANMAT) 2016 Clinical Guidelines for the Management of Adults with Major Depressive Disorder: Section 2. Psychological Treatments. Can J Psychiatry 2016; 61 (9): 524–539.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Cho C-H, Lee H-J, Kim Y-K. Telepsychiatry in the treatment of major depressive disorders. In: Dong H, Rezaei N, </a:t>
            </a:r>
            <a:r>
              <a:rPr lang="en-GB" dirty="0" err="1"/>
              <a:t>Steinlein</a:t>
            </a:r>
            <a:r>
              <a:rPr lang="en-GB" dirty="0"/>
              <a:t> O, et al. (ed). Advances in experimental medicine and biology. Vol 14</a:t>
            </a:r>
            <a:r>
              <a:rPr lang="en-GB" b="0" dirty="0">
                <a:latin typeface="+mn-lt"/>
              </a:rPr>
              <a:t>56: </a:t>
            </a:r>
            <a:r>
              <a:rPr lang="en-GB" b="0" i="0" dirty="0">
                <a:solidFill>
                  <a:srgbClr val="000000"/>
                </a:solidFill>
                <a:effectLst/>
                <a:latin typeface="+mn-lt"/>
              </a:rPr>
              <a:t>recent advances and challenges in the treatment of major depressive disorder. © Springer, </a:t>
            </a:r>
            <a:r>
              <a:rPr lang="en-GB" b="0" dirty="0">
                <a:latin typeface="+mn-lt"/>
              </a:rPr>
              <a:t>2</a:t>
            </a:r>
            <a:r>
              <a:rPr lang="en-GB" dirty="0"/>
              <a:t>024.</a:t>
            </a:r>
            <a:endParaRPr lang="en-GB" sz="1000" dirty="0"/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Marx W, </a:t>
            </a:r>
            <a:r>
              <a:rPr lang="en-GB" dirty="0" err="1"/>
              <a:t>Penninx</a:t>
            </a:r>
            <a:r>
              <a:rPr lang="en-GB" dirty="0"/>
              <a:t> BWJH, </a:t>
            </a:r>
            <a:r>
              <a:rPr lang="en-GB" dirty="0" err="1"/>
              <a:t>Solmi</a:t>
            </a:r>
            <a:r>
              <a:rPr lang="en-GB" dirty="0"/>
              <a:t> M, et al. Major depressive disorder. Nat Rev Dis Primers 2023; 9 (1): 44.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9E92FC-0351-DF0A-D03A-9DFFDFCCD98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7C2873-EBE5-CF42-9E30-7832FC02D1D9}" type="slidenum">
              <a:rPr lang="en-GB" smtClean="0"/>
              <a:t>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61701869"/>
      </p:ext>
    </p:extLst>
  </p:cSld>
  <p:clrMapOvr>
    <a:masterClrMapping/>
  </p:clrMapOvr>
</p:note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/Relationships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GB" dirty="0"/>
              <a:t>Major depressive disorder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7147685"/>
      </p:ext>
    </p:extLst>
  </p:cSld>
  <p:clrMapOvr>
    <a:masterClrMapping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image" Target="/ppt/media/image2.svg" Id="rId39" /><Relationship Type="http://schemas.openxmlformats.org/officeDocument/2006/relationships/image" Target="/ppt/media/image1.png" Id="rId38" /><Relationship Type="http://schemas.openxmlformats.org/officeDocument/2006/relationships/slideLayout" Target="/ppt/slideLayouts/slideLayout2.xml" Id="rId2" /><Relationship Type="http://schemas.openxmlformats.org/officeDocument/2006/relationships/theme" Target="/ppt/theme/theme1.xml" Id="rId37" /></Relationships>
</file>

<file path=ppt/slideMasters/slideMaster1.xml><?xml version="1.0" encoding="utf-8"?>
<p:sldMaster xmlns:a16="http://schemas.microsoft.com/office/drawing/2014/main" xmlns:asvg="http://schemas.microsoft.com/office/drawing/2016/SVG/main" xmlns:p14="http://schemas.microsoft.com/office/powerpoint/2010/main"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3258649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8.xml.rels>&#65279;<?xml version="1.0" encoding="utf-8"?><Relationships xmlns="http://schemas.openxmlformats.org/package/2006/relationships"><Relationship Type="http://schemas.openxmlformats.org/officeDocument/2006/relationships/notesSlide" Target="/ppt/notesSlides/notesSlide8.xml" Id="rId3" /><Relationship Type="http://schemas.openxmlformats.org/officeDocument/2006/relationships/slideLayout" Target="/ppt/slideLayouts/slideLayout2.xml" Id="rId2" /><Relationship Type="http://schemas.openxmlformats.org/officeDocument/2006/relationships/tags" Target="/ppt/tags/tag7.xml" Id="rId1" /></Relationships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2D46AB-5BCC-0287-0BB7-4E62461044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03E9AFEA-5D17-9C27-2A5A-A1F74516E2B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dirty="0"/>
              <a:t>Major depressive disorder (MDD) – Treatment principles</a:t>
            </a:r>
            <a:endParaRPr lang="da-DK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DC7415C-51DC-7681-1758-3083EFC5EC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</p:spPr>
        <p:txBody>
          <a:bodyPr/>
          <a:lstStyle/>
          <a:p>
            <a:r>
              <a:rPr lang="en-GB" dirty="0"/>
              <a:t>Psychological treatments – efficacy and formats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C17B53-A0DC-8ACD-226D-E046CC5B9979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413875" cy="4415215"/>
          </a:xfrm>
        </p:spPr>
        <p:txBody>
          <a:bodyPr>
            <a:normAutofit/>
          </a:bodyPr>
          <a:lstStyle/>
          <a:p>
            <a:r>
              <a:rPr lang="en-GB" dirty="0"/>
              <a:t>In general, CBT has shown efficacy equivalent to pharmacological therapy in randomized, controlled trials for the treatment of MDD.</a:t>
            </a:r>
            <a:r>
              <a:rPr lang="en-GB" baseline="30000" dirty="0"/>
              <a:t>1-4</a:t>
            </a:r>
            <a:r>
              <a:rPr lang="en-GB" dirty="0"/>
              <a:t> Furthermore, the </a:t>
            </a:r>
            <a:r>
              <a:rPr lang="en-GB" b="1" dirty="0"/>
              <a:t>combination of CBT and pharmacotherapy is superior to pharmacotherapy </a:t>
            </a:r>
            <a:r>
              <a:rPr lang="en-GB" dirty="0"/>
              <a:t>alone, and may be recommended as a </a:t>
            </a:r>
            <a:r>
              <a:rPr lang="en-GB" b="1" dirty="0"/>
              <a:t>first-line treatment </a:t>
            </a:r>
            <a:r>
              <a:rPr lang="en-GB" dirty="0"/>
              <a:t>for moderate-to-severe MDD</a:t>
            </a:r>
            <a:r>
              <a:rPr lang="en-GB" baseline="30000" dirty="0"/>
              <a:t>1-4</a:t>
            </a:r>
          </a:p>
          <a:p>
            <a:r>
              <a:rPr lang="en-GB" sz="1600" dirty="0"/>
              <a:t>Group therapies have demonstrated efficacy in MDD</a:t>
            </a:r>
            <a:r>
              <a:rPr lang="en-GB" dirty="0"/>
              <a:t>;</a:t>
            </a:r>
            <a:r>
              <a:rPr lang="en-GB" baseline="30000" dirty="0"/>
              <a:t>5</a:t>
            </a:r>
            <a:r>
              <a:rPr lang="en-GB" dirty="0"/>
              <a:t> the potential advantages of group therapy over individual therapy include lower costs, increased social interactions, and higher patient preference</a:t>
            </a:r>
            <a:r>
              <a:rPr lang="en-GB" baseline="30000" dirty="0"/>
              <a:t>6</a:t>
            </a:r>
            <a:endParaRPr lang="en-GB" dirty="0"/>
          </a:p>
          <a:p>
            <a:r>
              <a:rPr lang="en-GB" dirty="0"/>
              <a:t>Telepsychiatry (videoconferencing or telephone-based care) can be just as effective as in-person therapy</a:t>
            </a:r>
            <a:r>
              <a:rPr lang="en-GB" baseline="30000" dirty="0"/>
              <a:t>7</a:t>
            </a:r>
            <a:r>
              <a:rPr lang="en-GB" dirty="0"/>
              <a:t> </a:t>
            </a:r>
          </a:p>
          <a:p>
            <a:r>
              <a:rPr lang="en-GB" dirty="0"/>
              <a:t>Digital health interventions (DHIs) have the potential to be transformative in the treatment of MDD, by increasing access to care and reducing stigma:</a:t>
            </a:r>
            <a:r>
              <a:rPr lang="en-GB" baseline="30000" dirty="0"/>
              <a:t>2,3</a:t>
            </a:r>
            <a:endParaRPr lang="en-GB" dirty="0"/>
          </a:p>
          <a:p>
            <a:pPr lvl="1"/>
            <a:r>
              <a:rPr lang="en-US" sz="1600" dirty="0"/>
              <a:t>DHIs include mobile applications (apps) and internet-based platforms that deliver treatment for depression; they draw on evidence-based psychotherapies</a:t>
            </a:r>
            <a:r>
              <a:rPr lang="en-US" sz="1600" baseline="30000" dirty="0"/>
              <a:t>2</a:t>
            </a:r>
          </a:p>
          <a:p>
            <a:pPr lvl="1"/>
            <a:r>
              <a:rPr lang="en-GB" sz="1600" dirty="0"/>
              <a:t>CBT delivered digitally appears to be just as effective as when delivered in-person</a:t>
            </a:r>
            <a:r>
              <a:rPr lang="en-GB" sz="1600" baseline="30000" dirty="0"/>
              <a:t>3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149287C-7034-E464-5829-B2D8A163993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39749" y="6102000"/>
            <a:ext cx="9213851" cy="619200"/>
          </a:xfrm>
        </p:spPr>
        <p:txBody>
          <a:bodyPr/>
          <a:lstStyle/>
          <a:p>
            <a:r>
              <a:rPr lang="en-GB" dirty="0"/>
              <a:t>CBT=cognitive–behavioural therapy; DHI=digital health intervention; MDD=major depressive disorder</a:t>
            </a:r>
          </a:p>
          <a:p>
            <a:endParaRPr lang="en-GB" dirty="0"/>
          </a:p>
          <a:p>
            <a:r>
              <a:rPr lang="en-GB" dirty="0"/>
              <a:t>1. </a:t>
            </a:r>
            <a:r>
              <a:rPr lang="en-GB" dirty="0" err="1"/>
              <a:t>Cuijpers</a:t>
            </a:r>
            <a:r>
              <a:rPr lang="en-GB" dirty="0"/>
              <a:t> et al. Can J Psychiatry 2013;58(7):376–385; 2. Lam et al. Can J Psychiatry 2024;69(9):641–687; 3. Malhi et al. </a:t>
            </a:r>
            <a:r>
              <a:rPr lang="en-GB" dirty="0" err="1"/>
              <a:t>Aust</a:t>
            </a:r>
            <a:r>
              <a:rPr lang="en-GB" dirty="0"/>
              <a:t> N Z J Psychiatry 2021;55(1):7–117; </a:t>
            </a:r>
          </a:p>
          <a:p>
            <a:r>
              <a:rPr lang="en-GB" dirty="0"/>
              <a:t>4. NICE Depression in adults: treatment and management. NG222, 2022; 5. Sadock et al. Kaplan &amp; Sadock’s Comprehensive Textbook of Psychiatry. 10</a:t>
            </a:r>
            <a:r>
              <a:rPr lang="en-GB" baseline="30000" dirty="0"/>
              <a:t>th</a:t>
            </a:r>
            <a:r>
              <a:rPr lang="en-GB" dirty="0"/>
              <a:t> edition. Vol 1–2. 2017; </a:t>
            </a:r>
          </a:p>
          <a:p>
            <a:r>
              <a:rPr lang="en-GB" dirty="0"/>
              <a:t>6. Parikh et al. Can J Psychiatry 2016;61(9):524–539; 7. Cho et al. Advances in Experimental Medicine and Biology. Vol 1456. 2024</a:t>
            </a:r>
            <a:endParaRPr lang="da-DK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9403097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  <p:tag name="ARTICULATE_SLIDE_COUNT" val="48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&#65279;<?xml version="1.0" encoding="utf-8"?><Relationships xmlns="http://schemas.openxmlformats.org/package/2006/relationships"><Relationship Type="http://schemas.openxmlformats.org/officeDocument/2006/relationships/customXmlProps" Target="/customXml/itemProps1.xml" Id="rId1" /></Relationships>
</file>

<file path=customXml/_rels/item2.xml.rels>&#65279;<?xml version="1.0" encoding="utf-8"?><Relationships xmlns="http://schemas.openxmlformats.org/package/2006/relationships"><Relationship Type="http://schemas.openxmlformats.org/officeDocument/2006/relationships/customXmlProps" Target="/customXml/itemProps2.xml" Id="rId1" /></Relationships>
</file>

<file path=customXml/_rels/item3.xml.rels>&#65279;<?xml version="1.0" encoding="utf-8"?><Relationships xmlns="http://schemas.openxmlformats.org/package/2006/relationships"><Relationship Type="http://schemas.openxmlformats.org/officeDocument/2006/relationships/customXmlProps" Target="/customXml/itemProps3.xml" Id="rId1" 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Props1.xml><?xml version="1.0" encoding="utf-8"?>
<ds:datastoreItem xmlns:ds="http://schemas.openxmlformats.org/officeDocument/2006/customXml" ds:itemID="{6EA52CC3-52BF-4A27-B140-030315CD7D2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627d7c-4416-4bc1-86cf-ca6c3a42a8f2"/>
    <ds:schemaRef ds:uri="08562aa6-c0ad-4fb9-8a82-15409d3a28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30D436A-45C8-4AB9-A27F-210D96AF74F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3AF6779-BCC0-4F23-A281-B2F5A1A50ADA}">
  <ds:schemaRefs>
    <ds:schemaRef ds:uri="http://schemas.microsoft.com/office/2006/documentManagement/types"/>
    <ds:schemaRef ds:uri="http://www.w3.org/XML/1998/namespace"/>
    <ds:schemaRef ds:uri="http://purl.org/dc/elements/1.1/"/>
    <ds:schemaRef ds:uri="http://purl.org/dc/terms/"/>
    <ds:schemaRef ds:uri="08562aa6-c0ad-4fb9-8a82-15409d3a28b4"/>
    <ds:schemaRef ds:uri="http://purl.org/dc/dcmitype/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28627d7c-4416-4bc1-86cf-ca6c3a42a8f2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Neurotorium - PowerPoint-Skabelon - 2022-01-28</Template>
  <TotalTime>36468</TotalTime>
  <Words>18456</Words>
  <Application>Microsoft Office PowerPoint</Application>
  <PresentationFormat>Widescreen</PresentationFormat>
  <Paragraphs>977</Paragraphs>
  <Slides>37</Slides>
  <Notes>37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2" baseType="lpstr">
      <vt:lpstr>Arial</vt:lpstr>
      <vt:lpstr>Calibri</vt:lpstr>
      <vt:lpstr>Times New Roman</vt:lpstr>
      <vt:lpstr>Wingdings</vt:lpstr>
      <vt:lpstr>Neurotorium - PowerPoint-Skabelon - 2022-01-28</vt:lpstr>
      <vt:lpstr>PowerPoint Presentation</vt:lpstr>
      <vt:lpstr>The course of MDD</vt:lpstr>
      <vt:lpstr>Principles for management of MDD</vt:lpstr>
      <vt:lpstr>Treatment guidelines</vt:lpstr>
      <vt:lpstr>The global approach to treatment of depression</vt:lpstr>
      <vt:lpstr>Treating depression  – psychological treatments</vt:lpstr>
      <vt:lpstr>Psychological treatments for depression</vt:lpstr>
      <vt:lpstr>Psychological treatments – efficacy and formats</vt:lpstr>
      <vt:lpstr>Psychological treatments – other psychotherapies</vt:lpstr>
      <vt:lpstr>Treating depression  – pharmacological treatments</vt:lpstr>
      <vt:lpstr>Antidepressants</vt:lpstr>
      <vt:lpstr>Basic mechanisms of antidepressant action  – Monoamine reuptake inhibition and enzyme inhibition</vt:lpstr>
      <vt:lpstr>Other mechanisms of antidepressant action</vt:lpstr>
      <vt:lpstr>Antidepressant monotherapy</vt:lpstr>
      <vt:lpstr>Pharmacotherapy for inadequate response</vt:lpstr>
      <vt:lpstr>Strategies for patients with inadequate response</vt:lpstr>
      <vt:lpstr>Summary of pharmacotherapy recommendations</vt:lpstr>
      <vt:lpstr>Adverse effects of pharmacological treatment</vt:lpstr>
      <vt:lpstr>The tolerability and safety profile of SSRIs and SNRIs </vt:lpstr>
      <vt:lpstr>The tolerability and safety profile of TCAs and MAOIs</vt:lpstr>
      <vt:lpstr>The tolerability and safety profile of dopamine–serotonin receptor antagonists</vt:lpstr>
      <vt:lpstr>Discontinuing antidepressant treatment</vt:lpstr>
      <vt:lpstr>Treating depression  – neurostimulation treatments</vt:lpstr>
      <vt:lpstr>Neurostimulation – electroconvulsive therapy (ECT)</vt:lpstr>
      <vt:lpstr>Neurostimulation – repetitive transcranial magnetic stimulation (rTMS)</vt:lpstr>
      <vt:lpstr>Neurostimulation – transcranial direct current stimulation (tDCS)</vt:lpstr>
      <vt:lpstr>Neurostimulation – surgical treatments</vt:lpstr>
      <vt:lpstr>Unmet needs in the treatment of depression</vt:lpstr>
      <vt:lpstr>Inadequate response and treatment-resistant depression (TRD)</vt:lpstr>
      <vt:lpstr>Functioning</vt:lpstr>
      <vt:lpstr>Cognition</vt:lpstr>
      <vt:lpstr>Comorbid anxiety and depression</vt:lpstr>
      <vt:lpstr>Anhedonia and emotional blunting</vt:lpstr>
      <vt:lpstr>Childhood maltreatment</vt:lpstr>
      <vt:lpstr>Suicide</vt:lpstr>
      <vt:lpstr>Summary</vt:lpstr>
      <vt:lpstr>Summary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Christopher Edge</dc:creator>
  <cp:lastModifiedBy>Christina Polyzogopoulou</cp:lastModifiedBy>
  <cp:revision>1267</cp:revision>
  <cp:lastPrinted>2018-03-02T09:31:01Z</cp:lastPrinted>
  <dcterms:created xsi:type="dcterms:W3CDTF">2017-01-23T14:24:15Z</dcterms:created>
  <dcterms:modified xsi:type="dcterms:W3CDTF">2025-06-04T06:46:46Z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934A997F-4108-42B7-A2F1-76962FE84844</vt:lpwstr>
  </property>
  <property fmtid="{D5CDD505-2E9C-101B-9397-08002B2CF9AE}" pid="3" name="ArticulatePath">
    <vt:lpwstr>6 - Treatment principles 12-Jan-18</vt:lpwstr>
  </property>
  <property fmtid="{D5CDD505-2E9C-101B-9397-08002B2CF9AE}" pid="4" name="ContentTypeId">
    <vt:lpwstr>0x01010062B393518E922946AD600E2E02326B8A</vt:lpwstr>
  </property>
  <property fmtid="{D5CDD505-2E9C-101B-9397-08002B2CF9AE}" pid="5" name="MediaServiceImageTags">
    <vt:lpwstr/>
  </property>
</Properties>
</file>