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8.xml" ContentType="application/vnd.openxmlformats-officedocument.presentationml.tags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374" r:id="rId13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9.xml" Id="rId13" /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Id2" /><Relationship Type="http://schemas.openxmlformats.org/officeDocument/2006/relationships/notesMaster" Target="/ppt/notesMasters/notesMaster1.xml" Id="rId1" /></Relationship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47D5E-E132-D358-9903-D2947882F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FBC7E1-F1BF-D15F-EB34-73E71763B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7D481B-385B-14BF-A268-8FD37DC27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4073942"/>
          </a:xfrm>
        </p:spPr>
        <p:txBody>
          <a:bodyPr/>
          <a:lstStyle/>
          <a:p>
            <a:r>
              <a:rPr lang="en-GB" dirty="0"/>
              <a:t>Many other psychological treatments for depression have been developed, some of which are briefly introduced on the slide.</a:t>
            </a:r>
            <a:r>
              <a:rPr lang="en-GB" baseline="30000" dirty="0"/>
              <a:t>1,2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Marx W, </a:t>
            </a:r>
            <a:r>
              <a:rPr lang="en-GB" dirty="0" err="1"/>
              <a:t>Penninx</a:t>
            </a:r>
            <a:r>
              <a:rPr lang="en-GB" dirty="0"/>
              <a:t> BWJH, </a:t>
            </a:r>
            <a:r>
              <a:rPr lang="en-GB" dirty="0" err="1"/>
              <a:t>Solmi</a:t>
            </a:r>
            <a:r>
              <a:rPr lang="en-GB" dirty="0"/>
              <a:t> M, et al. Major depressive disorder. Nat Rev Dis Primers 2023; 9 (1): 44.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Parikh SV, Quilty LC, Ravitz P, et al.; CANMAT Depression Work Group. Canadian Network for Mood and Anxiety Treatments (CANMAT) 2016 clinical guidelines for the management of adults with major depressive disorder: section 2. Psychological treatments. Can J Psychiatry 2016; 61 (9): 524–539.</a:t>
            </a:r>
          </a:p>
          <a:p>
            <a:endParaRPr lang="en-GB" dirty="0">
              <a:highlight>
                <a:srgbClr val="00FFFF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AD3AC-9FA3-4705-0E09-A07243FA0D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478958"/>
      </p:ext>
    </p:extLst>
  </p:cSld>
  <p:clrMapOvr>
    <a:masterClrMapping/>
  </p:clrMapOvr>
</p:note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012149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9.xml.rels>&#65279;<?xml version="1.0" encoding="utf-8"?><Relationships xmlns="http://schemas.openxmlformats.org/package/2006/relationships"><Relationship Type="http://schemas.openxmlformats.org/officeDocument/2006/relationships/notesSlide" Target="/ppt/notesSlides/notesSlide9.xml" Id="rId3" /><Relationship Type="http://schemas.openxmlformats.org/officeDocument/2006/relationships/slideLayout" Target="/ppt/slideLayouts/slideLayout10.xml" Id="rId2" /><Relationship Type="http://schemas.openxmlformats.org/officeDocument/2006/relationships/tags" Target="/ppt/tags/tag8.xml" Id="rId1" /><Relationship Type="http://schemas.openxmlformats.org/officeDocument/2006/relationships/image" Target="/ppt/media/image14.png" Id="rId4" /></Relationships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FB28C-1117-1FCB-C144-8173D6C28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7BB25C-59CF-EE60-B270-4A8D14BCE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2771" y="1394344"/>
            <a:ext cx="3109229" cy="441998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DB985-89CD-F420-B504-F7B80C956D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These psychological treatments have less evidence for efficacy in MDD or are less accessible to patients, compared with standard treatments such as CBT or IPT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441E59-3DBD-36A7-FA89-3A29729660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Major depressive disorder (MDD) – Treatment principles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49F7E-33B8-E577-509A-11EE8E734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Psychological treatments – other psychotherapies</a:t>
            </a:r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52998AF-FE85-1852-E6FD-FD286EA995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CBT=cognitive behavioural therapy; IPT=interpersonal therapy; MDD=major depressive disorder</a:t>
            </a:r>
          </a:p>
          <a:p>
            <a:endParaRPr lang="en-GB" dirty="0"/>
          </a:p>
          <a:p>
            <a:r>
              <a:rPr lang="en-GB" dirty="0"/>
              <a:t>1. Marx et al. Nat Rev Dis Primers 2023;9(1):44; 2. Parikh et al. Can J Psychiatry 2016;61(9):524–539</a:t>
            </a:r>
          </a:p>
        </p:txBody>
      </p:sp>
      <p:graphicFrame>
        <p:nvGraphicFramePr>
          <p:cNvPr id="26" name="Group 64">
            <a:extLst>
              <a:ext uri="{FF2B5EF4-FFF2-40B4-BE49-F238E27FC236}">
                <a16:creationId xmlns:a16="http://schemas.microsoft.com/office/drawing/2014/main" id="{D0D0A24A-F1F9-1152-A7BD-F649BB9B7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684828"/>
              </p:ext>
            </p:extLst>
          </p:nvPr>
        </p:nvGraphicFramePr>
        <p:xfrm>
          <a:off x="539750" y="1394344"/>
          <a:ext cx="8184525" cy="4370832"/>
        </p:xfrm>
        <a:graphic>
          <a:graphicData uri="http://schemas.openxmlformats.org/drawingml/2006/table">
            <a:tbl>
              <a:tblPr/>
              <a:tblGrid>
                <a:gridCol w="3042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1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125000"/>
                        <a:buFont typeface="Wingdings" pitchFamily="2" charset="2"/>
                        <a:buNone/>
                        <a:tabLst/>
                      </a:pPr>
                      <a:r>
                        <a:rPr kumimoji="0" lang="en-C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Psychological treatment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MS PGothic" pitchFamily="34" charset="-128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12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6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Psychodynamic psychotherapy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12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Based on ‘traditional’ psychoanalysis, this attempts to target unconscious processes and patterns to promote self-awareness and change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12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Can be administered as a short-term treatment (i.e., short-term psychodynamic psychotherapy, STPP) or over a longer period (e.g., 60 sessions over 18 months)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Cognitive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behavioural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 analysis system of psychotherapy (CBASP)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12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Developed specifically to help people with chronic depression, this involves strategies to recognize how maladaptive cognitions and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behaviours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 influence each other and lead to adverse outcomes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Problem-solving therapy (PST)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12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A brief (6 sessions) intervention that provides structured frameworks of education and exercises to overcome stressors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1,2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Motivational interviewing (MI)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12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Initially developed to help people overcome substance use disorders, motivational interviewing attempts to move people along the spectrum from ambivalence towards readiness to change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</a:rPr>
                        <a:t>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86530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249963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