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tags/tag6.xml" ContentType="application/vnd.openxmlformats-officedocument.presentationml.tags+xml"/>
  <Override PartName="/ppt/notesSlides/notesSlide7.xml" ContentType="application/vnd.openxmlformats-officedocument.presentationml.notesSlide+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9.xml" ContentType="application/vnd.openxmlformats-officedocument.presentationml.tags+xml"/>
  <Override PartName="/ppt/notesSlides/notesSlide11.xml" ContentType="application/vnd.openxmlformats-officedocument.presentationml.notesSlide+xml"/>
  <Override PartName="/ppt/tags/tag10.xml" ContentType="application/vnd.openxmlformats-officedocument.presentationml.tags+xml"/>
  <Override PartName="/ppt/notesSlides/notesSlide12.xml" ContentType="application/vnd.openxmlformats-officedocument.presentationml.notesSlide+xml"/>
  <Override PartName="/ppt/tags/tag11.xml" ContentType="application/vnd.openxmlformats-officedocument.presentationml.tags+xml"/>
  <Override PartName="/ppt/notesSlides/notesSlide13.xml" ContentType="application/vnd.openxmlformats-officedocument.presentationml.notesSlide+xml"/>
  <Override PartName="/ppt/tags/tag12.xml" ContentType="application/vnd.openxmlformats-officedocument.presentationml.tags+xml"/>
  <Override PartName="/ppt/notesSlides/notesSlide14.xml" ContentType="application/vnd.openxmlformats-officedocument.presentationml.notesSlide+xml"/>
  <Override PartName="/ppt/tags/tag13.xml" ContentType="application/vnd.openxmlformats-officedocument.presentationml.tags+xml"/>
  <Override PartName="/ppt/notesSlides/notesSlide15.xml" ContentType="application/vnd.openxmlformats-officedocument.presentationml.notesSlide+xml"/>
  <Override PartName="/ppt/tags/tag14.xml" ContentType="application/vnd.openxmlformats-officedocument.presentationml.tags+xml"/>
  <Override PartName="/ppt/notesSlides/notesSlide16.xml" ContentType="application/vnd.openxmlformats-officedocument.presentationml.notesSlide+xml"/>
  <Override PartName="/ppt/tags/tag15.xml" ContentType="application/vnd.openxmlformats-officedocument.presentationml.tags+xml"/>
  <Override PartName="/ppt/notesSlides/notesSlide17.xml" ContentType="application/vnd.openxmlformats-officedocument.presentationml.notesSlide+xml"/>
  <Override PartName="/ppt/tags/tag16.xml" ContentType="application/vnd.openxmlformats-officedocument.presentationml.tags+xml"/>
  <Override PartName="/ppt/notesSlides/notesSlide18.xml" ContentType="application/vnd.openxmlformats-officedocument.presentationml.notesSlide+xml"/>
  <Override PartName="/ppt/tags/tag17.xml" ContentType="application/vnd.openxmlformats-officedocument.presentationml.tags+xml"/>
  <Override PartName="/ppt/notesSlides/notesSlide19.xml" ContentType="application/vnd.openxmlformats-officedocument.presentationml.notesSlide+xml"/>
  <Override PartName="/ppt/tags/tag18.xml" ContentType="application/vnd.openxmlformats-officedocument.presentationml.tags+xml"/>
  <Override PartName="/ppt/notesSlides/notesSlide20.xml" ContentType="application/vnd.openxmlformats-officedocument.presentationml.notesSlide+xml"/>
  <Override PartName="/ppt/tags/tag19.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20.xml" ContentType="application/vnd.openxmlformats-officedocument.presentationml.tags+xml"/>
  <Override PartName="/ppt/notesSlides/notesSlide23.xml" ContentType="application/vnd.openxmlformats-officedocument.presentationml.notesSlide+xml"/>
  <Override PartName="/ppt/tags/tag21.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22.xml" ContentType="application/vnd.openxmlformats-officedocument.presentationml.tags+xml"/>
  <Override PartName="/ppt/notesSlides/notesSlide27.xml" ContentType="application/vnd.openxmlformats-officedocument.presentationml.notesSlide+xml"/>
  <Override PartName="/ppt/tags/tag23.xml" ContentType="application/vnd.openxmlformats-officedocument.presentationml.tags+xml"/>
  <Override PartName="/ppt/notesSlides/notesSlide28.xml" ContentType="application/vnd.openxmlformats-officedocument.presentationml.notesSlide+xml"/>
  <Override PartName="/ppt/tags/tag24.xml" ContentType="application/vnd.openxmlformats-officedocument.presentationml.tags+xml"/>
  <Override PartName="/ppt/notesSlides/notesSlide2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32.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8" r:id="rId4"/>
  </p:sldMasterIdLst>
  <p:notesMasterIdLst>
    <p:notesMasterId r:id="rId42"/>
  </p:notesMasterIdLst>
  <p:handoutMasterIdLst>
    <p:handoutMasterId r:id="rId43"/>
  </p:handoutMasterIdLst>
  <p:sldIdLst>
    <p:sldId id="364" r:id="rId5"/>
    <p:sldId id="403" r:id="rId6"/>
    <p:sldId id="2147469564" r:id="rId7"/>
    <p:sldId id="304" r:id="rId8"/>
    <p:sldId id="335" r:id="rId9"/>
    <p:sldId id="297" r:id="rId10"/>
    <p:sldId id="367" r:id="rId11"/>
    <p:sldId id="2147469562" r:id="rId12"/>
    <p:sldId id="374" r:id="rId13"/>
    <p:sldId id="362" r:id="rId14"/>
    <p:sldId id="340" r:id="rId15"/>
    <p:sldId id="349" r:id="rId16"/>
    <p:sldId id="341" r:id="rId17"/>
    <p:sldId id="319" r:id="rId18"/>
    <p:sldId id="343" r:id="rId19"/>
    <p:sldId id="345" r:id="rId20"/>
    <p:sldId id="318" r:id="rId21"/>
    <p:sldId id="308" r:id="rId22"/>
    <p:sldId id="305" r:id="rId23"/>
    <p:sldId id="2147469563" r:id="rId24"/>
    <p:sldId id="347" r:id="rId25"/>
    <p:sldId id="376" r:id="rId26"/>
    <p:sldId id="366" r:id="rId27"/>
    <p:sldId id="356" r:id="rId28"/>
    <p:sldId id="373" r:id="rId29"/>
    <p:sldId id="358" r:id="rId30"/>
    <p:sldId id="2147469566" r:id="rId31"/>
    <p:sldId id="310" r:id="rId32"/>
    <p:sldId id="2147469569" r:id="rId33"/>
    <p:sldId id="331" r:id="rId34"/>
    <p:sldId id="2147469568" r:id="rId35"/>
    <p:sldId id="2147469560" r:id="rId36"/>
    <p:sldId id="336" r:id="rId37"/>
    <p:sldId id="2147469567" r:id="rId38"/>
    <p:sldId id="327" r:id="rId39"/>
    <p:sldId id="2147469557" r:id="rId40"/>
    <p:sldId id="2147469558" r:id="rId41"/>
  </p:sldIdLst>
  <p:sldSz cx="12192000" cy="6858000"/>
  <p:notesSz cx="6797675" cy="9928225"/>
  <p:custDataLst>
    <p:tags r:id="rId44"/>
  </p:custDataLst>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16"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D1E0107-7C68-ED14-E573-00ADCEA39311}" name="Penny Staton" initials="PS" userId="S::Penny.Staton@primeglobalpeople.com::b149baaa-0269-4f47-ac73-76ce41ebbc06" providerId="AD"/>
  <p188:author id="{C07A505D-5E7E-6BEB-4195-801D42364FA7}" name="Ceren Akdeniz Vogt" initials="CA" userId="S::cak@lundbeckfonden.com::6291f9b8-8487-4396-8769-615d243e0f4b" providerId="AD"/>
  <p188:author id="{6B25AD5F-CB22-17A5-FE25-D37D4DEF3E88}" name="Raymond Lam" initials="RL" userId="3270de108c079ad9" providerId="Windows Live"/>
  <p188:author id="{F286F46B-D11B-7411-908D-9B4A368D0C37}" name="Chris Edge" initials="CE" userId="S::Chris.Edge@primeglobalpeople.com::9878e1fe-fc43-4c11-846c-29f97c46eb4b" providerId="AD"/>
  <p188:author id="{548E33BE-41FD-592C-5C8D-31BD765ADCA9}" name="Cambridge" initials="CB" userId="Cambridge" providerId="None"/>
  <p188:author id="{5ACDF9C1-C97A-4004-6B13-08511EB5CE41}" name="Rachel Jagger" initials="RJ" userId="S::Rachel.Jagger@primeglobalpeople.com::cf4acb15-657a-45e0-bad4-d602a69c1922"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Brian Lawrence Odlaug" initials="BLO" lastIdx="15" clrIdx="6">
    <p:extLst>
      <p:ext uri="{19B8F6BF-5375-455C-9EA6-DF929625EA0E}">
        <p15:presenceInfo xmlns:p15="http://schemas.microsoft.com/office/powerpoint/2012/main" userId="S-1-5-21-1839211835-619659539-556599288-185339" providerId="AD"/>
      </p:ext>
    </p:extLst>
  </p:cmAuthor>
  <p:cmAuthor id="1" name="Christopher Edge" initials="CE" lastIdx="190" clrIdx="0"/>
  <p:cmAuthor id="8" name="Murat Yildirim" initials="MY" lastIdx="48" clrIdx="7">
    <p:extLst>
      <p:ext uri="{19B8F6BF-5375-455C-9EA6-DF929625EA0E}">
        <p15:presenceInfo xmlns:p15="http://schemas.microsoft.com/office/powerpoint/2012/main" userId="S-1-5-21-1839211835-619659539-556599288-101548" providerId="AD"/>
      </p:ext>
    </p:extLst>
  </p:cmAuthor>
  <p:cmAuthor id="2" name="Ebru Karakoc Madsen" initials="EBKA" lastIdx="24" clrIdx="1"/>
  <p:cmAuthor id="9" name="Bjarke Ebert" initials="BE" lastIdx="33" clrIdx="8">
    <p:extLst>
      <p:ext uri="{19B8F6BF-5375-455C-9EA6-DF929625EA0E}">
        <p15:presenceInfo xmlns:p15="http://schemas.microsoft.com/office/powerpoint/2012/main" userId="S-1-5-21-1839211835-619659539-556599288-6688" providerId="AD"/>
      </p:ext>
    </p:extLst>
  </p:cmAuthor>
  <p:cmAuthor id="3" name="Audrey Dufour" initials="AD" lastIdx="18" clrIdx="2"/>
  <p:cmAuthor id="10" name="Stine Rasmussen Meehan" initials="SRM" lastIdx="2" clrIdx="9">
    <p:extLst>
      <p:ext uri="{19B8F6BF-5375-455C-9EA6-DF929625EA0E}">
        <p15:presenceInfo xmlns:p15="http://schemas.microsoft.com/office/powerpoint/2012/main" userId="S-1-5-21-1839211835-619659539-556599288-81013" providerId="AD"/>
      </p:ext>
    </p:extLst>
  </p:cmAuthor>
  <p:cmAuthor id="4" name="Simon Wheeler" initials="SW" lastIdx="11" clrIdx="3">
    <p:extLst>
      <p:ext uri="{19B8F6BF-5375-455C-9EA6-DF929625EA0E}">
        <p15:presenceInfo xmlns:p15="http://schemas.microsoft.com/office/powerpoint/2012/main" userId="S-1-5-21-84928900-1697776596-4122394971-6195" providerId="AD"/>
      </p:ext>
    </p:extLst>
  </p:cmAuthor>
  <p:cmAuthor id="5" name="Chris Edge" initials="CE" lastIdx="2" clrIdx="4">
    <p:extLst>
      <p:ext uri="{19B8F6BF-5375-455C-9EA6-DF929625EA0E}">
        <p15:presenceInfo xmlns:p15="http://schemas.microsoft.com/office/powerpoint/2012/main" userId="3aa632d62125fbfb" providerId="Windows Live"/>
      </p:ext>
    </p:extLst>
  </p:cmAuthor>
  <p:cmAuthor id="6" name="Jenny Muiry" initials="JM" lastIdx="3" clrIdx="5">
    <p:extLst>
      <p:ext uri="{19B8F6BF-5375-455C-9EA6-DF929625EA0E}">
        <p15:presenceInfo xmlns:p15="http://schemas.microsoft.com/office/powerpoint/2012/main" userId="S-1-5-21-84928900-1697776596-4122394971-114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1A01"/>
    <a:srgbClr val="1EFAFA"/>
    <a:srgbClr val="D9D1CC"/>
    <a:srgbClr val="FFFFFF"/>
    <a:srgbClr val="FF7C80"/>
    <a:srgbClr val="695A4F"/>
    <a:srgbClr val="E8E3E0"/>
    <a:srgbClr val="776659"/>
    <a:srgbClr val="B0A196"/>
    <a:srgbClr val="C4B9B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120" autoAdjust="0"/>
    <p:restoredTop sz="86683" autoAdjust="0"/>
  </p:normalViewPr>
  <p:slideViewPr>
    <p:cSldViewPr snapToGrid="0" snapToObjects="1">
      <p:cViewPr varScale="1">
        <p:scale>
          <a:sx n="92" d="100"/>
          <a:sy n="92" d="100"/>
        </p:scale>
        <p:origin x="948" y="90"/>
      </p:cViewPr>
      <p:guideLst>
        <p:guide orient="horz" pos="1616"/>
        <p:guide pos="3840"/>
      </p:guideLst>
    </p:cSldViewPr>
  </p:slideViewPr>
  <p:outlineViewPr>
    <p:cViewPr>
      <p:scale>
        <a:sx n="33" d="100"/>
        <a:sy n="33" d="100"/>
      </p:scale>
      <p:origin x="0" y="-11454"/>
    </p:cViewPr>
  </p:outlineViewPr>
  <p:notesTextViewPr>
    <p:cViewPr>
      <p:scale>
        <a:sx n="100" d="100"/>
        <a:sy n="100" d="100"/>
      </p:scale>
      <p:origin x="0" y="0"/>
    </p:cViewPr>
  </p:notesTextViewPr>
  <p:sorterViewPr>
    <p:cViewPr>
      <p:scale>
        <a:sx n="200" d="100"/>
        <a:sy n="200" d="100"/>
      </p:scale>
      <p:origin x="0" y="-37080"/>
    </p:cViewPr>
  </p:sorterViewPr>
  <p:notesViewPr>
    <p:cSldViewPr snapToGrid="0" snapToObjects="1">
      <p:cViewPr varScale="1">
        <p:scale>
          <a:sx n="75" d="100"/>
          <a:sy n="75" d="100"/>
        </p:scale>
        <p:origin x="3384" y="54"/>
      </p:cViewPr>
      <p:guideLst/>
    </p:cSldViewPr>
  </p:notes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handoutMaster" Target="handoutMasters/handoutMaster1.xml"/><Relationship Id="rId48" Type="http://schemas.openxmlformats.org/officeDocument/2006/relationships/theme" Target="theme/theme1.xml"/><Relationship Id="rId8" Type="http://schemas.openxmlformats.org/officeDocument/2006/relationships/slide" Target="slides/slide4.xml"/><Relationship Id="rId51"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chel Jagger" userId="cf4acb15-657a-45e0-bad4-d602a69c1922" providerId="ADAL" clId="{9AF65E21-10D4-4E6C-A27F-EA00E1CDAD12}"/>
    <pc:docChg chg="modSld">
      <pc:chgData name="Rachel Jagger" userId="cf4acb15-657a-45e0-bad4-d602a69c1922" providerId="ADAL" clId="{9AF65E21-10D4-4E6C-A27F-EA00E1CDAD12}" dt="2025-05-28T15:30:32.370" v="3" actId="12"/>
      <pc:docMkLst>
        <pc:docMk/>
      </pc:docMkLst>
      <pc:sldChg chg="modNotes">
        <pc:chgData name="Rachel Jagger" userId="cf4acb15-657a-45e0-bad4-d602a69c1922" providerId="ADAL" clId="{9AF65E21-10D4-4E6C-A27F-EA00E1CDAD12}" dt="2025-05-28T15:30:32.370" v="3" actId="12"/>
        <pc:sldMkLst>
          <pc:docMk/>
          <pc:sldMk cId="262899235" sldId="349"/>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42892929289699"/>
          <c:y val="6.7344681789571467E-2"/>
          <c:w val="0.87539753580770685"/>
          <c:h val="0.69720351662673941"/>
        </c:manualLayout>
      </c:layout>
      <c:barChart>
        <c:barDir val="col"/>
        <c:grouping val="clustered"/>
        <c:varyColors val="0"/>
        <c:ser>
          <c:idx val="0"/>
          <c:order val="0"/>
          <c:tx>
            <c:strRef>
              <c:f>Sheet1!$B$1</c:f>
              <c:strCache>
                <c:ptCount val="1"/>
                <c:pt idx="0">
                  <c:v>TRD (n=2,686)</c:v>
                </c:pt>
              </c:strCache>
            </c:strRef>
          </c:tx>
          <c:spPr>
            <a:solidFill>
              <a:schemeClr val="accent5">
                <a:lumMod val="75000"/>
              </a:schemeClr>
            </a:solidFill>
            <a:ln>
              <a:noFill/>
            </a:ln>
            <a:effectLst/>
          </c:spPr>
          <c:invertIfNegative val="0"/>
          <c:cat>
            <c:strRef>
              <c:f>Sheet1!$A$2:$A$5</c:f>
              <c:strCache>
                <c:ptCount val="4"/>
                <c:pt idx="0">
                  <c:v>Absenteeism</c:v>
                </c:pt>
                <c:pt idx="1">
                  <c:v>Presenteeism</c:v>
                </c:pt>
                <c:pt idx="2">
                  <c:v>Total work impairment</c:v>
                </c:pt>
                <c:pt idx="3">
                  <c:v>Overall activity impairment</c:v>
                </c:pt>
              </c:strCache>
            </c:strRef>
          </c:cat>
          <c:val>
            <c:numRef>
              <c:f>Sheet1!$B$2:$B$5</c:f>
              <c:numCache>
                <c:formatCode>General</c:formatCode>
                <c:ptCount val="4"/>
                <c:pt idx="0">
                  <c:v>4.3899999999999997</c:v>
                </c:pt>
                <c:pt idx="1">
                  <c:v>2.52</c:v>
                </c:pt>
                <c:pt idx="2">
                  <c:v>2.66</c:v>
                </c:pt>
                <c:pt idx="3">
                  <c:v>2.5</c:v>
                </c:pt>
              </c:numCache>
            </c:numRef>
          </c:val>
          <c:extLst>
            <c:ext xmlns:c16="http://schemas.microsoft.com/office/drawing/2014/chart" uri="{C3380CC4-5D6E-409C-BE32-E72D297353CC}">
              <c16:uniqueId val="{00000000-CFD4-40BF-9954-DC2E1C020D96}"/>
            </c:ext>
          </c:extLst>
        </c:ser>
        <c:ser>
          <c:idx val="1"/>
          <c:order val="1"/>
          <c:tx>
            <c:strRef>
              <c:f>Sheet1!$C$1</c:f>
              <c:strCache>
                <c:ptCount val="1"/>
                <c:pt idx="0">
                  <c:v>nTRD (n=622)</c:v>
                </c:pt>
              </c:strCache>
            </c:strRef>
          </c:tx>
          <c:spPr>
            <a:solidFill>
              <a:schemeClr val="accent2">
                <a:lumMod val="75000"/>
              </a:schemeClr>
            </a:solidFill>
            <a:ln>
              <a:noFill/>
            </a:ln>
            <a:effectLst/>
          </c:spPr>
          <c:invertIfNegative val="0"/>
          <c:cat>
            <c:strRef>
              <c:f>Sheet1!$A$2:$A$5</c:f>
              <c:strCache>
                <c:ptCount val="4"/>
                <c:pt idx="0">
                  <c:v>Absenteeism</c:v>
                </c:pt>
                <c:pt idx="1">
                  <c:v>Presenteeism</c:v>
                </c:pt>
                <c:pt idx="2">
                  <c:v>Total work impairment</c:v>
                </c:pt>
                <c:pt idx="3">
                  <c:v>Overall activity impairment</c:v>
                </c:pt>
              </c:strCache>
            </c:strRef>
          </c:cat>
          <c:val>
            <c:numRef>
              <c:f>Sheet1!$C$2:$C$5</c:f>
              <c:numCache>
                <c:formatCode>General</c:formatCode>
                <c:ptCount val="4"/>
                <c:pt idx="0">
                  <c:v>3.15</c:v>
                </c:pt>
                <c:pt idx="1">
                  <c:v>2.04</c:v>
                </c:pt>
                <c:pt idx="2">
                  <c:v>2.17</c:v>
                </c:pt>
                <c:pt idx="3">
                  <c:v>1.97</c:v>
                </c:pt>
              </c:numCache>
            </c:numRef>
          </c:val>
          <c:extLst>
            <c:ext xmlns:c16="http://schemas.microsoft.com/office/drawing/2014/chart" uri="{C3380CC4-5D6E-409C-BE32-E72D297353CC}">
              <c16:uniqueId val="{00000001-CFD4-40BF-9954-DC2E1C020D96}"/>
            </c:ext>
          </c:extLst>
        </c:ser>
        <c:dLbls>
          <c:showLegendKey val="0"/>
          <c:showVal val="0"/>
          <c:showCatName val="0"/>
          <c:showSerName val="0"/>
          <c:showPercent val="0"/>
          <c:showBubbleSize val="0"/>
        </c:dLbls>
        <c:gapWidth val="219"/>
        <c:overlap val="-27"/>
        <c:axId val="947445760"/>
        <c:axId val="947448160"/>
      </c:barChart>
      <c:catAx>
        <c:axId val="947445760"/>
        <c:scaling>
          <c:orientation val="minMax"/>
        </c:scaling>
        <c:delete val="0"/>
        <c:axPos val="b"/>
        <c:numFmt formatCode="General" sourceLinked="1"/>
        <c:majorTickMark val="out"/>
        <c:minorTickMark val="none"/>
        <c:tickLblPos val="nextTo"/>
        <c:spPr>
          <a:noFill/>
          <a:ln w="19050" cap="flat" cmpd="sng" algn="ctr">
            <a:solidFill>
              <a:schemeClr val="tx2"/>
            </a:solidFill>
            <a:round/>
          </a:ln>
          <a:effectLst/>
        </c:spPr>
        <c:txPr>
          <a:bodyPr rot="-60000000" spcFirstLastPara="1" vertOverflow="ellipsis" vert="horz" wrap="square" anchor="ctr" anchorCtr="1"/>
          <a:lstStyle/>
          <a:p>
            <a:pPr>
              <a:defRPr sz="1000" b="0" i="0" u="none" strike="noStrike" kern="1200" baseline="0">
                <a:solidFill>
                  <a:srgbClr val="3F1A01"/>
                </a:solidFill>
                <a:latin typeface="+mn-lt"/>
                <a:ea typeface="+mn-ea"/>
                <a:cs typeface="+mn-cs"/>
              </a:defRPr>
            </a:pPr>
            <a:endParaRPr lang="en-US"/>
          </a:p>
        </c:txPr>
        <c:crossAx val="947448160"/>
        <c:crosses val="autoZero"/>
        <c:auto val="1"/>
        <c:lblAlgn val="ctr"/>
        <c:lblOffset val="100"/>
        <c:noMultiLvlLbl val="0"/>
      </c:catAx>
      <c:valAx>
        <c:axId val="947448160"/>
        <c:scaling>
          <c:orientation val="minMax"/>
          <c:max val="6"/>
        </c:scaling>
        <c:delete val="0"/>
        <c:axPos val="l"/>
        <c:title>
          <c:tx>
            <c:rich>
              <a:bodyPr rot="-5400000" spcFirstLastPara="1" vertOverflow="ellipsis" vert="horz" wrap="square" anchor="ctr" anchorCtr="1"/>
              <a:lstStyle/>
              <a:p>
                <a:pPr>
                  <a:defRPr sz="1330" b="1" i="0" u="none" strike="noStrike" kern="1200" baseline="0">
                    <a:solidFill>
                      <a:schemeClr val="tx1">
                        <a:lumMod val="65000"/>
                        <a:lumOff val="35000"/>
                      </a:schemeClr>
                    </a:solidFill>
                    <a:latin typeface="+mn-lt"/>
                    <a:ea typeface="+mn-ea"/>
                    <a:cs typeface="+mn-cs"/>
                  </a:defRPr>
                </a:pPr>
                <a:r>
                  <a:rPr lang="en-GB" sz="1200" b="1" dirty="0">
                    <a:solidFill>
                      <a:srgbClr val="3F1A01"/>
                    </a:solidFill>
                  </a:rPr>
                  <a:t>Relative risk</a:t>
                </a:r>
              </a:p>
            </c:rich>
          </c:tx>
          <c:layout>
            <c:manualLayout>
              <c:xMode val="edge"/>
              <c:yMode val="edge"/>
              <c:x val="1.2693160924893667E-2"/>
              <c:y val="0.21033958691933935"/>
            </c:manualLayout>
          </c:layout>
          <c:overlay val="0"/>
          <c:spPr>
            <a:noFill/>
            <a:ln>
              <a:noFill/>
            </a:ln>
            <a:effectLst/>
          </c:spPr>
          <c:txPr>
            <a:bodyPr rot="-5400000" spcFirstLastPara="1" vertOverflow="ellipsis" vert="horz" wrap="square" anchor="ctr" anchorCtr="1"/>
            <a:lstStyle/>
            <a:p>
              <a:pPr>
                <a:defRPr sz="133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w="19050">
            <a:solidFill>
              <a:schemeClr val="tx2"/>
            </a:solidFill>
          </a:ln>
          <a:effectLst/>
        </c:spPr>
        <c:txPr>
          <a:bodyPr rot="-60000000" spcFirstLastPara="1" vertOverflow="ellipsis" vert="horz" wrap="square" anchor="ctr" anchorCtr="1"/>
          <a:lstStyle/>
          <a:p>
            <a:pPr>
              <a:defRPr sz="1197" b="0" i="0" u="none" strike="noStrike" kern="1200" baseline="0">
                <a:solidFill>
                  <a:srgbClr val="3F1A01"/>
                </a:solidFill>
                <a:latin typeface="+mn-lt"/>
                <a:ea typeface="+mn-ea"/>
                <a:cs typeface="+mn-cs"/>
              </a:defRPr>
            </a:pPr>
            <a:endParaRPr lang="en-US"/>
          </a:p>
        </c:txPr>
        <c:crossAx val="9474457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909183332020709"/>
          <c:y val="5.6217253165914007E-2"/>
          <c:w val="0.87350135746859592"/>
          <c:h val="0.55962116238641479"/>
        </c:manualLayout>
      </c:layout>
      <c:barChart>
        <c:barDir val="col"/>
        <c:grouping val="clustered"/>
        <c:varyColors val="0"/>
        <c:ser>
          <c:idx val="0"/>
          <c:order val="0"/>
          <c:tx>
            <c:strRef>
              <c:f>Sheet1!$B$1</c:f>
              <c:strCache>
                <c:ptCount val="1"/>
                <c:pt idx="0">
                  <c:v>TRD (n=2,686)</c:v>
                </c:pt>
              </c:strCache>
            </c:strRef>
          </c:tx>
          <c:spPr>
            <a:solidFill>
              <a:schemeClr val="accent5">
                <a:lumMod val="75000"/>
              </a:schemeClr>
            </a:solidFill>
            <a:ln>
              <a:noFill/>
            </a:ln>
            <a:effectLst/>
          </c:spPr>
          <c:invertIfNegative val="0"/>
          <c:cat>
            <c:strRef>
              <c:f>Sheet1!$A$2:$A$5</c:f>
              <c:strCache>
                <c:ptCount val="4"/>
                <c:pt idx="0">
                  <c:v>Visited any HCP in the past 6 months</c:v>
                </c:pt>
                <c:pt idx="1">
                  <c:v>Visited GP/FP in the past 6 months</c:v>
                </c:pt>
                <c:pt idx="2">
                  <c:v>Visited ER in the past 6 months</c:v>
                </c:pt>
                <c:pt idx="3">
                  <c:v>Hospitalized in the past 6 months</c:v>
                </c:pt>
              </c:strCache>
            </c:strRef>
          </c:cat>
          <c:val>
            <c:numRef>
              <c:f>Sheet1!$B$2:$B$5</c:f>
              <c:numCache>
                <c:formatCode>General</c:formatCode>
                <c:ptCount val="4"/>
                <c:pt idx="0">
                  <c:v>15.87</c:v>
                </c:pt>
                <c:pt idx="1">
                  <c:v>4.2300000000000004</c:v>
                </c:pt>
                <c:pt idx="2">
                  <c:v>2.73</c:v>
                </c:pt>
                <c:pt idx="3">
                  <c:v>2.88</c:v>
                </c:pt>
              </c:numCache>
            </c:numRef>
          </c:val>
          <c:extLst>
            <c:ext xmlns:c16="http://schemas.microsoft.com/office/drawing/2014/chart" uri="{C3380CC4-5D6E-409C-BE32-E72D297353CC}">
              <c16:uniqueId val="{00000000-A2EF-4CE4-84C5-328078C264FA}"/>
            </c:ext>
          </c:extLst>
        </c:ser>
        <c:ser>
          <c:idx val="1"/>
          <c:order val="1"/>
          <c:tx>
            <c:strRef>
              <c:f>Sheet1!$C$1</c:f>
              <c:strCache>
                <c:ptCount val="1"/>
                <c:pt idx="0">
                  <c:v>nTRD (n=622)</c:v>
                </c:pt>
              </c:strCache>
            </c:strRef>
          </c:tx>
          <c:spPr>
            <a:solidFill>
              <a:schemeClr val="accent2">
                <a:lumMod val="75000"/>
              </a:schemeClr>
            </a:solidFill>
            <a:ln>
              <a:noFill/>
            </a:ln>
            <a:effectLst/>
          </c:spPr>
          <c:invertIfNegative val="0"/>
          <c:cat>
            <c:strRef>
              <c:f>Sheet1!$A$2:$A$5</c:f>
              <c:strCache>
                <c:ptCount val="4"/>
                <c:pt idx="0">
                  <c:v>Visited any HCP in the past 6 months</c:v>
                </c:pt>
                <c:pt idx="1">
                  <c:v>Visited GP/FP in the past 6 months</c:v>
                </c:pt>
                <c:pt idx="2">
                  <c:v>Visited ER in the past 6 months</c:v>
                </c:pt>
                <c:pt idx="3">
                  <c:v>Hospitalized in the past 6 months</c:v>
                </c:pt>
              </c:strCache>
            </c:strRef>
          </c:cat>
          <c:val>
            <c:numRef>
              <c:f>Sheet1!$C$2:$C$5</c:f>
              <c:numCache>
                <c:formatCode>General</c:formatCode>
                <c:ptCount val="4"/>
                <c:pt idx="0">
                  <c:v>5.42</c:v>
                </c:pt>
                <c:pt idx="1">
                  <c:v>3.3</c:v>
                </c:pt>
                <c:pt idx="2">
                  <c:v>1.96</c:v>
                </c:pt>
                <c:pt idx="3">
                  <c:v>1.75</c:v>
                </c:pt>
              </c:numCache>
            </c:numRef>
          </c:val>
          <c:extLst>
            <c:ext xmlns:c16="http://schemas.microsoft.com/office/drawing/2014/chart" uri="{C3380CC4-5D6E-409C-BE32-E72D297353CC}">
              <c16:uniqueId val="{00000001-A2EF-4CE4-84C5-328078C264FA}"/>
            </c:ext>
          </c:extLst>
        </c:ser>
        <c:dLbls>
          <c:showLegendKey val="0"/>
          <c:showVal val="0"/>
          <c:showCatName val="0"/>
          <c:showSerName val="0"/>
          <c:showPercent val="0"/>
          <c:showBubbleSize val="0"/>
        </c:dLbls>
        <c:gapWidth val="219"/>
        <c:overlap val="-27"/>
        <c:axId val="947445760"/>
        <c:axId val="947448160"/>
      </c:barChart>
      <c:catAx>
        <c:axId val="947445760"/>
        <c:scaling>
          <c:orientation val="minMax"/>
        </c:scaling>
        <c:delete val="0"/>
        <c:axPos val="b"/>
        <c:numFmt formatCode="General" sourceLinked="1"/>
        <c:majorTickMark val="out"/>
        <c:minorTickMark val="none"/>
        <c:tickLblPos val="nextTo"/>
        <c:spPr>
          <a:noFill/>
          <a:ln w="19050" cap="flat" cmpd="sng" algn="ctr">
            <a:solidFill>
              <a:schemeClr val="tx2"/>
            </a:solidFill>
            <a:round/>
          </a:ln>
          <a:effectLst/>
        </c:spPr>
        <c:txPr>
          <a:bodyPr rot="-60000000" spcFirstLastPara="1" vertOverflow="ellipsis" vert="horz" wrap="square" anchor="ctr" anchorCtr="1"/>
          <a:lstStyle/>
          <a:p>
            <a:pPr>
              <a:defRPr sz="1000" b="0" i="0" u="none" strike="noStrike" kern="1200" baseline="0">
                <a:solidFill>
                  <a:srgbClr val="3F1A01"/>
                </a:solidFill>
                <a:latin typeface="+mn-lt"/>
                <a:ea typeface="+mn-ea"/>
                <a:cs typeface="+mn-cs"/>
              </a:defRPr>
            </a:pPr>
            <a:endParaRPr lang="en-US"/>
          </a:p>
        </c:txPr>
        <c:crossAx val="947448160"/>
        <c:crosses val="autoZero"/>
        <c:auto val="1"/>
        <c:lblAlgn val="ctr"/>
        <c:lblOffset val="100"/>
        <c:noMultiLvlLbl val="0"/>
      </c:catAx>
      <c:valAx>
        <c:axId val="947448160"/>
        <c:scaling>
          <c:orientation val="minMax"/>
          <c:max val="35"/>
        </c:scaling>
        <c:delete val="0"/>
        <c:axPos val="l"/>
        <c:title>
          <c:tx>
            <c:rich>
              <a:bodyPr rot="-5400000" spcFirstLastPara="1" vertOverflow="ellipsis" vert="horz" wrap="square" anchor="ctr" anchorCtr="1"/>
              <a:lstStyle/>
              <a:p>
                <a:pPr>
                  <a:defRPr sz="1330" b="1" i="0" u="none" strike="noStrike" kern="1200" baseline="0">
                    <a:solidFill>
                      <a:schemeClr val="tx1">
                        <a:lumMod val="65000"/>
                        <a:lumOff val="35000"/>
                      </a:schemeClr>
                    </a:solidFill>
                    <a:latin typeface="+mn-lt"/>
                    <a:ea typeface="+mn-ea"/>
                    <a:cs typeface="+mn-cs"/>
                  </a:defRPr>
                </a:pPr>
                <a:r>
                  <a:rPr lang="en-GB" sz="1200" b="1" dirty="0">
                    <a:solidFill>
                      <a:srgbClr val="3F1A01"/>
                    </a:solidFill>
                  </a:rPr>
                  <a:t>Odds ratio</a:t>
                </a:r>
              </a:p>
            </c:rich>
          </c:tx>
          <c:overlay val="0"/>
          <c:spPr>
            <a:noFill/>
            <a:ln>
              <a:noFill/>
            </a:ln>
            <a:effectLst/>
          </c:spPr>
          <c:txPr>
            <a:bodyPr rot="-5400000" spcFirstLastPara="1" vertOverflow="ellipsis" vert="horz" wrap="square" anchor="ctr" anchorCtr="1"/>
            <a:lstStyle/>
            <a:p>
              <a:pPr>
                <a:defRPr sz="133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w="19050">
            <a:solidFill>
              <a:schemeClr val="tx2"/>
            </a:solidFill>
          </a:ln>
          <a:effectLst/>
        </c:spPr>
        <c:txPr>
          <a:bodyPr rot="-60000000" spcFirstLastPara="1" vertOverflow="ellipsis" vert="horz" wrap="square" anchor="ctr" anchorCtr="1"/>
          <a:lstStyle/>
          <a:p>
            <a:pPr>
              <a:defRPr sz="1197" b="0" i="0" u="none" strike="noStrike" kern="1200" baseline="0">
                <a:solidFill>
                  <a:srgbClr val="3F1A01"/>
                </a:solidFill>
                <a:latin typeface="+mn-lt"/>
                <a:ea typeface="+mn-ea"/>
                <a:cs typeface="+mn-cs"/>
              </a:defRPr>
            </a:pPr>
            <a:endParaRPr lang="en-US"/>
          </a:p>
        </c:txPr>
        <c:crossAx val="947445760"/>
        <c:crosses val="autoZero"/>
        <c:crossBetween val="between"/>
        <c:majorUnit val="5"/>
      </c:valAx>
      <c:spPr>
        <a:noFill/>
        <a:ln>
          <a:noFill/>
        </a:ln>
        <a:effectLst/>
      </c:spPr>
    </c:plotArea>
    <c:legend>
      <c:legendPos val="b"/>
      <c:layout>
        <c:manualLayout>
          <c:xMode val="edge"/>
          <c:yMode val="edge"/>
          <c:x val="0.2313437519864297"/>
          <c:y val="0.76312155768765255"/>
          <c:w val="0.54746702476705555"/>
          <c:h val="9.2547084790694914E-2"/>
        </c:manualLayout>
      </c:layout>
      <c:overlay val="0"/>
      <c:spPr>
        <a:noFill/>
        <a:ln>
          <a:noFill/>
        </a:ln>
        <a:effectLst/>
      </c:spPr>
      <c:txPr>
        <a:bodyPr rot="0" spcFirstLastPara="1" vertOverflow="ellipsis" vert="horz" wrap="square" anchor="ctr" anchorCtr="1"/>
        <a:lstStyle/>
        <a:p>
          <a:pPr>
            <a:defRPr sz="1000" b="0" i="0" u="none" strike="noStrike" kern="1200" baseline="0">
              <a:solidFill>
                <a:srgbClr val="3F1A0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2059773729531854E-2"/>
          <c:y val="2.1016693046865986E-2"/>
          <c:w val="0.88572678025231244"/>
          <c:h val="0.90952513340208963"/>
        </c:manualLayout>
      </c:layout>
      <c:scatterChart>
        <c:scatterStyle val="lineMarker"/>
        <c:varyColors val="0"/>
        <c:ser>
          <c:idx val="0"/>
          <c:order val="0"/>
          <c:tx>
            <c:strRef>
              <c:f>Sheet1!$B$1</c:f>
              <c:strCache>
                <c:ptCount val="1"/>
                <c:pt idx="0">
                  <c:v>Y-Values</c:v>
                </c:pt>
              </c:strCache>
            </c:strRef>
          </c:tx>
          <c:spPr>
            <a:ln w="19050" cap="rnd">
              <a:noFill/>
              <a:round/>
            </a:ln>
            <a:effectLst/>
          </c:spPr>
          <c:marker>
            <c:symbol val="square"/>
            <c:size val="8"/>
            <c:spPr>
              <a:solidFill>
                <a:schemeClr val="accent5">
                  <a:lumMod val="75000"/>
                </a:schemeClr>
              </a:solidFill>
              <a:ln w="9525">
                <a:solidFill>
                  <a:schemeClr val="accent5">
                    <a:lumMod val="75000"/>
                  </a:schemeClr>
                </a:solidFill>
              </a:ln>
              <a:effectLst/>
            </c:spPr>
          </c:marker>
          <c:dPt>
            <c:idx val="0"/>
            <c:marker>
              <c:symbol val="square"/>
              <c:size val="8"/>
              <c:spPr>
                <a:solidFill>
                  <a:schemeClr val="accent2">
                    <a:lumMod val="75000"/>
                  </a:schemeClr>
                </a:solidFill>
                <a:ln w="9525">
                  <a:noFill/>
                </a:ln>
                <a:effectLst/>
              </c:spPr>
            </c:marker>
            <c:bubble3D val="0"/>
            <c:extLst>
              <c:ext xmlns:c16="http://schemas.microsoft.com/office/drawing/2014/chart" uri="{C3380CC4-5D6E-409C-BE32-E72D297353CC}">
                <c16:uniqueId val="{00000000-9D68-41B1-A7F5-99FFD2B8061B}"/>
              </c:ext>
            </c:extLst>
          </c:dPt>
          <c:dPt>
            <c:idx val="2"/>
            <c:marker>
              <c:symbol val="square"/>
              <c:size val="8"/>
              <c:spPr>
                <a:solidFill>
                  <a:schemeClr val="accent2">
                    <a:lumMod val="75000"/>
                  </a:schemeClr>
                </a:solidFill>
                <a:ln w="9525">
                  <a:noFill/>
                </a:ln>
                <a:effectLst/>
              </c:spPr>
            </c:marker>
            <c:bubble3D val="0"/>
            <c:extLst>
              <c:ext xmlns:c16="http://schemas.microsoft.com/office/drawing/2014/chart" uri="{C3380CC4-5D6E-409C-BE32-E72D297353CC}">
                <c16:uniqueId val="{00000006-F0B6-4A60-B978-F674EA47A7FB}"/>
              </c:ext>
            </c:extLst>
          </c:dPt>
          <c:dPt>
            <c:idx val="3"/>
            <c:marker>
              <c:symbol val="square"/>
              <c:size val="8"/>
              <c:spPr>
                <a:solidFill>
                  <a:schemeClr val="accent2">
                    <a:lumMod val="75000"/>
                  </a:schemeClr>
                </a:solidFill>
                <a:ln w="9525">
                  <a:noFill/>
                </a:ln>
                <a:effectLst/>
              </c:spPr>
            </c:marker>
            <c:bubble3D val="0"/>
            <c:extLst>
              <c:ext xmlns:c16="http://schemas.microsoft.com/office/drawing/2014/chart" uri="{C3380CC4-5D6E-409C-BE32-E72D297353CC}">
                <c16:uniqueId val="{00000002-9176-4594-8C7E-75F9F90D6774}"/>
              </c:ext>
            </c:extLst>
          </c:dPt>
          <c:dPt>
            <c:idx val="4"/>
            <c:marker>
              <c:symbol val="square"/>
              <c:size val="8"/>
              <c:spPr>
                <a:solidFill>
                  <a:schemeClr val="accent2">
                    <a:lumMod val="75000"/>
                  </a:schemeClr>
                </a:solidFill>
                <a:ln w="9525">
                  <a:noFill/>
                </a:ln>
                <a:effectLst/>
              </c:spPr>
            </c:marker>
            <c:bubble3D val="0"/>
            <c:extLst>
              <c:ext xmlns:c16="http://schemas.microsoft.com/office/drawing/2014/chart" uri="{C3380CC4-5D6E-409C-BE32-E72D297353CC}">
                <c16:uniqueId val="{00000005-F0B6-4A60-B978-F674EA47A7FB}"/>
              </c:ext>
            </c:extLst>
          </c:dPt>
          <c:dPt>
            <c:idx val="6"/>
            <c:marker>
              <c:symbol val="square"/>
              <c:size val="8"/>
              <c:spPr>
                <a:solidFill>
                  <a:schemeClr val="accent2">
                    <a:lumMod val="75000"/>
                  </a:schemeClr>
                </a:solidFill>
                <a:ln w="9525">
                  <a:noFill/>
                </a:ln>
                <a:effectLst/>
              </c:spPr>
            </c:marker>
            <c:bubble3D val="0"/>
            <c:extLst>
              <c:ext xmlns:c16="http://schemas.microsoft.com/office/drawing/2014/chart" uri="{C3380CC4-5D6E-409C-BE32-E72D297353CC}">
                <c16:uniqueId val="{00000003-9176-4594-8C7E-75F9F90D6774}"/>
              </c:ext>
            </c:extLst>
          </c:dPt>
          <c:dPt>
            <c:idx val="8"/>
            <c:marker>
              <c:symbol val="diamond"/>
              <c:size val="8"/>
              <c:spPr>
                <a:solidFill>
                  <a:srgbClr val="0070C0"/>
                </a:solidFill>
                <a:ln w="9525">
                  <a:noFill/>
                </a:ln>
                <a:effectLst/>
              </c:spPr>
            </c:marker>
            <c:bubble3D val="0"/>
            <c:extLst>
              <c:ext xmlns:c16="http://schemas.microsoft.com/office/drawing/2014/chart" uri="{C3380CC4-5D6E-409C-BE32-E72D297353CC}">
                <c16:uniqueId val="{00000004-9176-4594-8C7E-75F9F90D6774}"/>
              </c:ext>
            </c:extLst>
          </c:dPt>
          <c:dPt>
            <c:idx val="9"/>
            <c:marker>
              <c:symbol val="diamond"/>
              <c:size val="10"/>
              <c:spPr>
                <a:solidFill>
                  <a:schemeClr val="accent5">
                    <a:lumMod val="75000"/>
                  </a:schemeClr>
                </a:solidFill>
                <a:ln w="9525">
                  <a:solidFill>
                    <a:schemeClr val="accent5">
                      <a:lumMod val="75000"/>
                    </a:schemeClr>
                  </a:solidFill>
                </a:ln>
                <a:effectLst/>
              </c:spPr>
            </c:marker>
            <c:bubble3D val="0"/>
            <c:extLst>
              <c:ext xmlns:c16="http://schemas.microsoft.com/office/drawing/2014/chart" uri="{C3380CC4-5D6E-409C-BE32-E72D297353CC}">
                <c16:uniqueId val="{00000001-9176-4594-8C7E-75F9F90D6774}"/>
              </c:ext>
            </c:extLst>
          </c:dPt>
          <c:errBars>
            <c:errDir val="x"/>
            <c:errBarType val="both"/>
            <c:errValType val="cust"/>
            <c:noEndCap val="0"/>
            <c:plus>
              <c:numRef>
                <c:f>Sheet1!$G$2:$G$11</c:f>
                <c:numCache>
                  <c:formatCode>General</c:formatCode>
                  <c:ptCount val="10"/>
                  <c:pt idx="0">
                    <c:v>0.121</c:v>
                  </c:pt>
                  <c:pt idx="1">
                    <c:v>0</c:v>
                  </c:pt>
                  <c:pt idx="2">
                    <c:v>0.12100000000000005</c:v>
                  </c:pt>
                  <c:pt idx="3">
                    <c:v>0</c:v>
                  </c:pt>
                  <c:pt idx="4">
                    <c:v>0.28700000000000003</c:v>
                  </c:pt>
                  <c:pt idx="5">
                    <c:v>0</c:v>
                  </c:pt>
                  <c:pt idx="6">
                    <c:v>0.38800000000000001</c:v>
                  </c:pt>
                  <c:pt idx="7">
                    <c:v>0</c:v>
                  </c:pt>
                  <c:pt idx="8">
                    <c:v>8.0000000000000016E-2</c:v>
                  </c:pt>
                </c:numCache>
              </c:numRef>
            </c:plus>
            <c:minus>
              <c:numRef>
                <c:f>Sheet1!$G$2:$G$11</c:f>
                <c:numCache>
                  <c:formatCode>General</c:formatCode>
                  <c:ptCount val="10"/>
                  <c:pt idx="0">
                    <c:v>0.121</c:v>
                  </c:pt>
                  <c:pt idx="1">
                    <c:v>0</c:v>
                  </c:pt>
                  <c:pt idx="2">
                    <c:v>0.12100000000000005</c:v>
                  </c:pt>
                  <c:pt idx="3">
                    <c:v>0</c:v>
                  </c:pt>
                  <c:pt idx="4">
                    <c:v>0.28700000000000003</c:v>
                  </c:pt>
                  <c:pt idx="5">
                    <c:v>0</c:v>
                  </c:pt>
                  <c:pt idx="6">
                    <c:v>0.38800000000000001</c:v>
                  </c:pt>
                  <c:pt idx="7">
                    <c:v>0</c:v>
                  </c:pt>
                  <c:pt idx="8">
                    <c:v>8.0000000000000016E-2</c:v>
                  </c:pt>
                </c:numCache>
              </c:numRef>
            </c:minus>
            <c:spPr>
              <a:noFill/>
              <a:ln w="9525" cap="flat" cmpd="sng" algn="ctr">
                <a:solidFill>
                  <a:schemeClr val="tx1"/>
                </a:solidFill>
                <a:round/>
              </a:ln>
              <a:effectLst/>
            </c:spPr>
          </c:errBars>
          <c:xVal>
            <c:numRef>
              <c:f>Sheet1!$A$2:$A$10</c:f>
              <c:numCache>
                <c:formatCode>General</c:formatCode>
                <c:ptCount val="9"/>
                <c:pt idx="0">
                  <c:v>-0.34699999999999998</c:v>
                </c:pt>
                <c:pt idx="2">
                  <c:v>-0.432</c:v>
                </c:pt>
                <c:pt idx="4">
                  <c:v>-0.49</c:v>
                </c:pt>
                <c:pt idx="6">
                  <c:v>-0.14499999999999999</c:v>
                </c:pt>
                <c:pt idx="8">
                  <c:v>-0.38700000000000001</c:v>
                </c:pt>
              </c:numCache>
            </c:numRef>
          </c:xVal>
          <c:yVal>
            <c:numRef>
              <c:f>Sheet1!$B$2:$B$10</c:f>
              <c:numCache>
                <c:formatCode>General</c:formatCode>
                <c:ptCount val="9"/>
                <c:pt idx="0">
                  <c:v>10</c:v>
                </c:pt>
                <c:pt idx="1">
                  <c:v>9</c:v>
                </c:pt>
                <c:pt idx="2">
                  <c:v>8</c:v>
                </c:pt>
                <c:pt idx="3">
                  <c:v>7</c:v>
                </c:pt>
                <c:pt idx="4">
                  <c:v>6</c:v>
                </c:pt>
                <c:pt idx="5">
                  <c:v>5</c:v>
                </c:pt>
                <c:pt idx="6">
                  <c:v>4</c:v>
                </c:pt>
                <c:pt idx="7">
                  <c:v>3</c:v>
                </c:pt>
                <c:pt idx="8">
                  <c:v>2</c:v>
                </c:pt>
              </c:numCache>
            </c:numRef>
          </c:yVal>
          <c:smooth val="0"/>
          <c:extLst>
            <c:ext xmlns:c16="http://schemas.microsoft.com/office/drawing/2014/chart" uri="{C3380CC4-5D6E-409C-BE32-E72D297353CC}">
              <c16:uniqueId val="{00000001-9D68-41B1-A7F5-99FFD2B8061B}"/>
            </c:ext>
          </c:extLst>
        </c:ser>
        <c:dLbls>
          <c:showLegendKey val="0"/>
          <c:showVal val="0"/>
          <c:showCatName val="0"/>
          <c:showSerName val="0"/>
          <c:showPercent val="0"/>
          <c:showBubbleSize val="0"/>
        </c:dLbls>
        <c:axId val="1568778192"/>
        <c:axId val="1745097392"/>
      </c:scatterChart>
      <c:valAx>
        <c:axId val="1568778192"/>
        <c:scaling>
          <c:orientation val="minMax"/>
          <c:max val="1"/>
          <c:min val="-1"/>
        </c:scaling>
        <c:delete val="0"/>
        <c:axPos val="b"/>
        <c:numFmt formatCode="#,##0.0" sourceLinked="0"/>
        <c:majorTickMark val="out"/>
        <c:minorTickMark val="none"/>
        <c:tickLblPos val="nextTo"/>
        <c:spPr>
          <a:noFill/>
          <a:ln w="19050" cap="flat" cmpd="sng" algn="ctr">
            <a:solidFill>
              <a:schemeClr val="tx2"/>
            </a:solidFill>
            <a:round/>
          </a:ln>
          <a:effectLst/>
        </c:spPr>
        <c:txPr>
          <a:bodyPr rot="-60000000" spcFirstLastPara="1" vertOverflow="ellipsis" vert="horz" wrap="square" anchor="ctr" anchorCtr="1"/>
          <a:lstStyle/>
          <a:p>
            <a:pPr>
              <a:defRPr sz="1100" b="0" i="0" u="none" strike="noStrike" kern="1200" baseline="0">
                <a:solidFill>
                  <a:schemeClr val="tx2"/>
                </a:solidFill>
                <a:latin typeface="+mn-lt"/>
                <a:ea typeface="+mn-ea"/>
                <a:cs typeface="+mn-cs"/>
              </a:defRPr>
            </a:pPr>
            <a:endParaRPr lang="en-US"/>
          </a:p>
        </c:txPr>
        <c:crossAx val="1745097392"/>
        <c:crosses val="autoZero"/>
        <c:crossBetween val="midCat"/>
        <c:majorUnit val="0.5"/>
      </c:valAx>
      <c:valAx>
        <c:axId val="1745097392"/>
        <c:scaling>
          <c:orientation val="minMax"/>
        </c:scaling>
        <c:delete val="0"/>
        <c:axPos val="l"/>
        <c:numFmt formatCode="General" sourceLinked="1"/>
        <c:majorTickMark val="none"/>
        <c:minorTickMark val="none"/>
        <c:tickLblPos val="none"/>
        <c:spPr>
          <a:noFill/>
          <a:ln w="15875" cap="flat" cmpd="sng" algn="ctr">
            <a:solidFill>
              <a:srgbClr val="3F1A01"/>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68778192"/>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116770109780457"/>
          <c:y val="0.14542448102267369"/>
          <c:w val="0.86840460200386516"/>
          <c:h val="0.70739979472440262"/>
        </c:manualLayout>
      </c:layout>
      <c:barChart>
        <c:barDir val="col"/>
        <c:grouping val="clustered"/>
        <c:varyColors val="0"/>
        <c:ser>
          <c:idx val="1"/>
          <c:order val="0"/>
          <c:tx>
            <c:strRef>
              <c:f>Sheet1!$B$1</c:f>
              <c:strCache>
                <c:ptCount val="1"/>
                <c:pt idx="0">
                  <c:v>Anxious specifier present (n=370)</c:v>
                </c:pt>
              </c:strCache>
            </c:strRef>
          </c:tx>
          <c:spPr>
            <a:solidFill>
              <a:schemeClr val="accent5">
                <a:lumMod val="75000"/>
              </a:schemeClr>
            </a:solidFill>
            <a:ln>
              <a:noFill/>
            </a:ln>
            <a:effectLst/>
          </c:spPr>
          <c:invertIfNegative val="0"/>
          <c:cat>
            <c:strRef>
              <c:f>Sheet1!$A$2:$A$7</c:f>
              <c:strCache>
                <c:ptCount val="6"/>
                <c:pt idx="0">
                  <c:v>Work performance</c:v>
                </c:pt>
                <c:pt idx="1">
                  <c:v>Marital relationship</c:v>
                </c:pt>
                <c:pt idx="2">
                  <c:v>Family relationships</c:v>
                </c:pt>
                <c:pt idx="3">
                  <c:v>Friendships</c:v>
                </c:pt>
                <c:pt idx="4">
                  <c:v>Leisure</c:v>
                </c:pt>
                <c:pt idx="5">
                  <c:v>Global rating of impairment</c:v>
                </c:pt>
              </c:strCache>
            </c:strRef>
          </c:cat>
          <c:val>
            <c:numRef>
              <c:f>Sheet1!$B$2:$B$7</c:f>
              <c:numCache>
                <c:formatCode>General</c:formatCode>
                <c:ptCount val="6"/>
                <c:pt idx="0">
                  <c:v>2.6</c:v>
                </c:pt>
                <c:pt idx="1">
                  <c:v>2.6</c:v>
                </c:pt>
                <c:pt idx="2">
                  <c:v>2</c:v>
                </c:pt>
                <c:pt idx="3">
                  <c:v>1.8</c:v>
                </c:pt>
                <c:pt idx="4">
                  <c:v>2.8</c:v>
                </c:pt>
                <c:pt idx="5">
                  <c:v>3.2</c:v>
                </c:pt>
              </c:numCache>
            </c:numRef>
          </c:val>
          <c:extLst>
            <c:ext xmlns:c16="http://schemas.microsoft.com/office/drawing/2014/chart" uri="{C3380CC4-5D6E-409C-BE32-E72D297353CC}">
              <c16:uniqueId val="{00000000-2E73-4404-9273-5308E23CDEF2}"/>
            </c:ext>
          </c:extLst>
        </c:ser>
        <c:ser>
          <c:idx val="0"/>
          <c:order val="1"/>
          <c:tx>
            <c:strRef>
              <c:f>Sheet1!$C$1</c:f>
              <c:strCache>
                <c:ptCount val="1"/>
                <c:pt idx="0">
                  <c:v>Anxious specifier absent (n=171)</c:v>
                </c:pt>
              </c:strCache>
            </c:strRef>
          </c:tx>
          <c:spPr>
            <a:solidFill>
              <a:schemeClr val="accent2">
                <a:lumMod val="75000"/>
              </a:schemeClr>
            </a:solidFill>
            <a:ln>
              <a:noFill/>
            </a:ln>
            <a:effectLst/>
          </c:spPr>
          <c:invertIfNegative val="0"/>
          <c:cat>
            <c:strRef>
              <c:f>Sheet1!$A$2:$A$7</c:f>
              <c:strCache>
                <c:ptCount val="6"/>
                <c:pt idx="0">
                  <c:v>Work performance</c:v>
                </c:pt>
                <c:pt idx="1">
                  <c:v>Marital relationship</c:v>
                </c:pt>
                <c:pt idx="2">
                  <c:v>Family relationships</c:v>
                </c:pt>
                <c:pt idx="3">
                  <c:v>Friendships</c:v>
                </c:pt>
                <c:pt idx="4">
                  <c:v>Leisure</c:v>
                </c:pt>
                <c:pt idx="5">
                  <c:v>Global rating of impairment</c:v>
                </c:pt>
              </c:strCache>
            </c:strRef>
          </c:cat>
          <c:val>
            <c:numRef>
              <c:f>Sheet1!$C$2:$C$7</c:f>
              <c:numCache>
                <c:formatCode>General</c:formatCode>
                <c:ptCount val="6"/>
                <c:pt idx="0">
                  <c:v>1.8</c:v>
                </c:pt>
                <c:pt idx="1">
                  <c:v>1.8</c:v>
                </c:pt>
                <c:pt idx="2">
                  <c:v>1.4</c:v>
                </c:pt>
                <c:pt idx="3">
                  <c:v>1.1000000000000001</c:v>
                </c:pt>
                <c:pt idx="4">
                  <c:v>2.1</c:v>
                </c:pt>
                <c:pt idx="5">
                  <c:v>2.4</c:v>
                </c:pt>
              </c:numCache>
            </c:numRef>
          </c:val>
          <c:extLst>
            <c:ext xmlns:c16="http://schemas.microsoft.com/office/drawing/2014/chart" uri="{C3380CC4-5D6E-409C-BE32-E72D297353CC}">
              <c16:uniqueId val="{00000001-2E73-4404-9273-5308E23CDEF2}"/>
            </c:ext>
          </c:extLst>
        </c:ser>
        <c:dLbls>
          <c:showLegendKey val="0"/>
          <c:showVal val="0"/>
          <c:showCatName val="0"/>
          <c:showSerName val="0"/>
          <c:showPercent val="0"/>
          <c:showBubbleSize val="0"/>
        </c:dLbls>
        <c:gapWidth val="100"/>
        <c:overlap val="-10"/>
        <c:axId val="607890048"/>
        <c:axId val="607904128"/>
      </c:barChart>
      <c:catAx>
        <c:axId val="607890048"/>
        <c:scaling>
          <c:orientation val="minMax"/>
        </c:scaling>
        <c:delete val="0"/>
        <c:axPos val="b"/>
        <c:numFmt formatCode="General" sourceLinked="0"/>
        <c:majorTickMark val="out"/>
        <c:minorTickMark val="none"/>
        <c:tickLblPos val="nextTo"/>
        <c:spPr>
          <a:noFill/>
          <a:ln w="19050" cap="flat" cmpd="sng" algn="ctr">
            <a:solidFill>
              <a:schemeClr val="tx2"/>
            </a:solidFill>
            <a:round/>
          </a:ln>
          <a:effectLst/>
        </c:spPr>
        <c:txPr>
          <a:bodyPr rot="-60000000" spcFirstLastPara="1" vertOverflow="ellipsis" vert="horz" wrap="square" anchor="ctr" anchorCtr="1"/>
          <a:lstStyle/>
          <a:p>
            <a:pPr>
              <a:defRPr sz="1197" b="0" i="0" u="none" strike="noStrike" kern="1200" cap="none" spc="0" normalizeH="0" baseline="0">
                <a:solidFill>
                  <a:schemeClr val="tx2"/>
                </a:solidFill>
                <a:latin typeface="+mn-lt"/>
                <a:ea typeface="+mn-ea"/>
                <a:cs typeface="+mn-cs"/>
              </a:defRPr>
            </a:pPr>
            <a:endParaRPr lang="en-US"/>
          </a:p>
        </c:txPr>
        <c:crossAx val="607904128"/>
        <c:crosses val="autoZero"/>
        <c:auto val="1"/>
        <c:lblAlgn val="ctr"/>
        <c:lblOffset val="100"/>
        <c:noMultiLvlLbl val="0"/>
      </c:catAx>
      <c:valAx>
        <c:axId val="607904128"/>
        <c:scaling>
          <c:orientation val="minMax"/>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1197" b="1" i="0" u="none" strike="noStrike" kern="1200" cap="none" baseline="0">
                    <a:solidFill>
                      <a:schemeClr val="tx2"/>
                    </a:solidFill>
                    <a:latin typeface="+mn-lt"/>
                    <a:ea typeface="+mn-ea"/>
                    <a:cs typeface="+mn-cs"/>
                  </a:defRPr>
                </a:pPr>
                <a:r>
                  <a:rPr lang="en-US" b="1" cap="none" dirty="0"/>
                  <a:t>Psychosocial functioning </a:t>
                </a:r>
                <a:br>
                  <a:rPr lang="en-US" b="1" cap="none" dirty="0"/>
                </a:br>
                <a:r>
                  <a:rPr lang="en-US" b="1" cap="none" dirty="0"/>
                  <a:t>(CUDOS-A score)</a:t>
                </a:r>
              </a:p>
            </c:rich>
          </c:tx>
          <c:layout>
            <c:manualLayout>
              <c:xMode val="edge"/>
              <c:yMode val="edge"/>
              <c:x val="1.8157348088355472E-2"/>
              <c:y val="0.23124191736432145"/>
            </c:manualLayout>
          </c:layout>
          <c:overlay val="0"/>
          <c:spPr>
            <a:noFill/>
            <a:ln>
              <a:noFill/>
            </a:ln>
            <a:effectLst/>
          </c:spPr>
          <c:txPr>
            <a:bodyPr rot="-5400000" spcFirstLastPara="1" vertOverflow="ellipsis" vert="horz" wrap="square" anchor="ctr" anchorCtr="1"/>
            <a:lstStyle/>
            <a:p>
              <a:pPr>
                <a:defRPr sz="1197" b="1" i="0" u="none" strike="noStrike" kern="1200" cap="none" baseline="0">
                  <a:solidFill>
                    <a:schemeClr val="tx2"/>
                  </a:solidFill>
                  <a:latin typeface="+mn-lt"/>
                  <a:ea typeface="+mn-ea"/>
                  <a:cs typeface="+mn-cs"/>
                </a:defRPr>
              </a:pPr>
              <a:endParaRPr lang="en-US"/>
            </a:p>
          </c:txPr>
        </c:title>
        <c:numFmt formatCode="#,##0.0" sourceLinked="0"/>
        <c:majorTickMark val="out"/>
        <c:minorTickMark val="none"/>
        <c:tickLblPos val="nextTo"/>
        <c:spPr>
          <a:noFill/>
          <a:ln w="19050">
            <a:solidFill>
              <a:schemeClr val="tx2"/>
            </a:solid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607890048"/>
        <c:crosses val="autoZero"/>
        <c:crossBetween val="between"/>
      </c:valAx>
      <c:spPr>
        <a:noFill/>
        <a:ln>
          <a:noFill/>
        </a:ln>
        <a:effectLst/>
      </c:spPr>
    </c:plotArea>
    <c:legend>
      <c:legendPos val="t"/>
      <c:layout>
        <c:manualLayout>
          <c:xMode val="edge"/>
          <c:yMode val="edge"/>
          <c:x val="0.19529714859613118"/>
          <c:y val="2.70057975437278E-2"/>
          <c:w val="0.68253473743408677"/>
          <c:h val="6.3802248599522077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legend>
    <c:plotVisOnly val="1"/>
    <c:dispBlanksAs val="gap"/>
    <c:showDLblsOverMax val="0"/>
  </c:chart>
  <c:spPr>
    <a:noFill/>
    <a:ln>
      <a:noFill/>
    </a:ln>
    <a:effectLst/>
  </c:spPr>
  <c:txPr>
    <a:bodyPr/>
    <a:lstStyle/>
    <a:p>
      <a:pPr>
        <a:defRPr>
          <a:solidFill>
            <a:schemeClr val="tx2"/>
          </a:solidFill>
          <a:latin typeface="+mn-lt"/>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Column4</c:v>
                </c:pt>
              </c:strCache>
            </c:strRef>
          </c:tx>
          <c:spPr>
            <a:solidFill>
              <a:schemeClr val="accent2">
                <a:lumMod val="75000"/>
              </a:schemeClr>
            </a:solidFill>
            <a:ln>
              <a:noFill/>
            </a:ln>
            <a:effectLst/>
          </c:spPr>
          <c:invertIfNegative val="0"/>
          <c:dPt>
            <c:idx val="0"/>
            <c:invertIfNegative val="0"/>
            <c:bubble3D val="0"/>
            <c:spPr>
              <a:solidFill>
                <a:schemeClr val="accent2">
                  <a:lumMod val="75000"/>
                </a:schemeClr>
              </a:solidFill>
              <a:ln>
                <a:noFill/>
              </a:ln>
              <a:effectLst/>
            </c:spPr>
            <c:extLst>
              <c:ext xmlns:c16="http://schemas.microsoft.com/office/drawing/2014/chart" uri="{C3380CC4-5D6E-409C-BE32-E72D297353CC}">
                <c16:uniqueId val="{00000001-45BF-4DC0-B6FF-4CD25E9FF69B}"/>
              </c:ext>
            </c:extLst>
          </c:dPt>
          <c:dPt>
            <c:idx val="1"/>
            <c:invertIfNegative val="0"/>
            <c:bubble3D val="0"/>
            <c:spPr>
              <a:solidFill>
                <a:schemeClr val="accent2">
                  <a:lumMod val="75000"/>
                </a:schemeClr>
              </a:solidFill>
              <a:ln>
                <a:noFill/>
              </a:ln>
              <a:effectLst/>
            </c:spPr>
            <c:extLst>
              <c:ext xmlns:c16="http://schemas.microsoft.com/office/drawing/2014/chart" uri="{C3380CC4-5D6E-409C-BE32-E72D297353CC}">
                <c16:uniqueId val="{00000003-45BF-4DC0-B6FF-4CD25E9FF69B}"/>
              </c:ext>
            </c:extLst>
          </c:dPt>
          <c:dLbls>
            <c:numFmt formatCode="#,##0.0" sourceLinked="0"/>
            <c:spPr>
              <a:noFill/>
              <a:ln>
                <a:noFill/>
              </a:ln>
              <a:effectLst/>
            </c:spPr>
            <c:txPr>
              <a:bodyPr rot="0" spcFirstLastPara="1" vertOverflow="ellipsis" vert="horz" wrap="square" anchor="ctr" anchorCtr="1"/>
              <a:lstStyle/>
              <a:p>
                <a:pPr>
                  <a:defRPr sz="1200"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No abuse</c:v>
                </c:pt>
                <c:pt idx="1">
                  <c:v>Abuse at the age 
of 4–7 years</c:v>
                </c:pt>
              </c:strCache>
            </c:strRef>
          </c:cat>
          <c:val>
            <c:numRef>
              <c:f>Sheet1!$B$2:$B$3</c:f>
              <c:numCache>
                <c:formatCode>0.00%</c:formatCode>
                <c:ptCount val="2"/>
                <c:pt idx="0">
                  <c:v>84.1</c:v>
                </c:pt>
                <c:pt idx="1">
                  <c:v>15.9</c:v>
                </c:pt>
              </c:numCache>
            </c:numRef>
          </c:val>
          <c:extLst>
            <c:ext xmlns:c16="http://schemas.microsoft.com/office/drawing/2014/chart" uri="{C3380CC4-5D6E-409C-BE32-E72D297353CC}">
              <c16:uniqueId val="{00000004-45BF-4DC0-B6FF-4CD25E9FF69B}"/>
            </c:ext>
          </c:extLst>
        </c:ser>
        <c:dLbls>
          <c:dLblPos val="inEnd"/>
          <c:showLegendKey val="0"/>
          <c:showVal val="1"/>
          <c:showCatName val="0"/>
          <c:showSerName val="0"/>
          <c:showPercent val="0"/>
          <c:showBubbleSize val="0"/>
        </c:dLbls>
        <c:gapWidth val="100"/>
        <c:overlap val="18"/>
        <c:axId val="561982528"/>
        <c:axId val="570434784"/>
      </c:barChart>
      <c:catAx>
        <c:axId val="561982528"/>
        <c:scaling>
          <c:orientation val="minMax"/>
        </c:scaling>
        <c:delete val="0"/>
        <c:axPos val="b"/>
        <c:numFmt formatCode="General" sourceLinked="1"/>
        <c:majorTickMark val="none"/>
        <c:minorTickMark val="none"/>
        <c:tickLblPos val="low"/>
        <c:spPr>
          <a:noFill/>
          <a:ln w="19050" cap="flat" cmpd="sng" algn="ctr">
            <a:solidFill>
              <a:schemeClr val="tx2"/>
            </a:solidFill>
            <a:round/>
          </a:ln>
          <a:effectLst/>
        </c:spPr>
        <c:txPr>
          <a:bodyPr rot="-6000000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en-US"/>
          </a:p>
        </c:txPr>
        <c:crossAx val="570434784"/>
        <c:crosses val="autoZero"/>
        <c:auto val="1"/>
        <c:lblAlgn val="ctr"/>
        <c:lblOffset val="100"/>
        <c:noMultiLvlLbl val="0"/>
      </c:catAx>
      <c:valAx>
        <c:axId val="570434784"/>
        <c:scaling>
          <c:orientation val="minMax"/>
          <c:max val="100"/>
        </c:scaling>
        <c:delete val="0"/>
        <c:axPos val="l"/>
        <c:title>
          <c:tx>
            <c:rich>
              <a:bodyPr rot="-5400000" spcFirstLastPara="1" vertOverflow="ellipsis" vert="horz" wrap="square" anchor="ctr" anchorCtr="1"/>
              <a:lstStyle/>
              <a:p>
                <a:pPr>
                  <a:defRPr sz="1200" b="1" i="0" u="none" strike="noStrike" kern="1200" baseline="0">
                    <a:solidFill>
                      <a:schemeClr val="tx2"/>
                    </a:solidFill>
                    <a:latin typeface="+mn-lt"/>
                    <a:ea typeface="+mn-ea"/>
                    <a:cs typeface="+mn-cs"/>
                  </a:defRPr>
                </a:pPr>
                <a:r>
                  <a:rPr lang="en-GB" b="1" dirty="0"/>
                  <a:t>Patients</a:t>
                </a:r>
                <a:r>
                  <a:rPr lang="en-GB" b="1" baseline="0" dirty="0"/>
                  <a:t> (%)</a:t>
                </a:r>
                <a:endParaRPr lang="en-GB" b="1" dirty="0"/>
              </a:p>
            </c:rich>
          </c:tx>
          <c:layout>
            <c:manualLayout>
              <c:xMode val="edge"/>
              <c:yMode val="edge"/>
              <c:x val="3.1127450980392157E-2"/>
              <c:y val="0.34558462932973116"/>
            </c:manualLayout>
          </c:layout>
          <c:overlay val="0"/>
          <c:spPr>
            <a:noFill/>
            <a:ln>
              <a:noFill/>
            </a:ln>
            <a:effectLst/>
          </c:spPr>
          <c:txPr>
            <a:bodyPr rot="-5400000" spcFirstLastPara="1" vertOverflow="ellipsis" vert="horz" wrap="square" anchor="ctr" anchorCtr="1"/>
            <a:lstStyle/>
            <a:p>
              <a:pPr>
                <a:defRPr sz="1200" b="1" i="0" u="none" strike="noStrike" kern="1200" baseline="0">
                  <a:solidFill>
                    <a:schemeClr val="tx2"/>
                  </a:solidFill>
                  <a:latin typeface="+mn-lt"/>
                  <a:ea typeface="+mn-ea"/>
                  <a:cs typeface="+mn-cs"/>
                </a:defRPr>
              </a:pPr>
              <a:endParaRPr lang="en-GB"/>
            </a:p>
          </c:txPr>
        </c:title>
        <c:numFmt formatCode="@" sourceLinked="0"/>
        <c:majorTickMark val="out"/>
        <c:minorTickMark val="none"/>
        <c:tickLblPos val="nextTo"/>
        <c:spPr>
          <a:noFill/>
          <a:ln w="19050">
            <a:solidFill>
              <a:schemeClr val="tx2"/>
            </a:solidFill>
          </a:ln>
          <a:effectLst/>
        </c:spPr>
        <c:txPr>
          <a:bodyPr rot="-6000000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en-US"/>
          </a:p>
        </c:txPr>
        <c:crossAx val="561982528"/>
        <c:crosses val="autoZero"/>
        <c:crossBetween val="between"/>
        <c:majorUnit val="20"/>
      </c:valAx>
      <c:spPr>
        <a:noFill/>
        <a:ln>
          <a:noFill/>
        </a:ln>
        <a:effectLst/>
      </c:spPr>
    </c:plotArea>
    <c:plotVisOnly val="1"/>
    <c:dispBlanksAs val="gap"/>
    <c:showDLblsOverMax val="0"/>
  </c:chart>
  <c:spPr>
    <a:noFill/>
    <a:ln>
      <a:noFill/>
    </a:ln>
    <a:effectLst/>
  </c:spPr>
  <c:txPr>
    <a:bodyPr/>
    <a:lstStyle/>
    <a:p>
      <a:pPr>
        <a:defRPr sz="1200">
          <a:solidFill>
            <a:schemeClr val="tx2"/>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2">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2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8" y="4"/>
            <a:ext cx="2945659" cy="49813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51" y="4"/>
            <a:ext cx="2945659" cy="498135"/>
          </a:xfrm>
          <a:prstGeom prst="rect">
            <a:avLst/>
          </a:prstGeom>
        </p:spPr>
        <p:txBody>
          <a:bodyPr vert="horz" lIns="91440" tIns="45720" rIns="91440" bIns="45720" rtlCol="0"/>
          <a:lstStyle>
            <a:lvl1pPr algn="r">
              <a:defRPr sz="1200"/>
            </a:lvl1pPr>
          </a:lstStyle>
          <a:p>
            <a:fld id="{3B6579D3-62B4-4809-8D0C-4876020E209D}" type="datetimeFigureOut">
              <a:rPr lang="en-GB" smtClean="0"/>
              <a:t>04/06/2025</a:t>
            </a:fld>
            <a:endParaRPr lang="en-GB"/>
          </a:p>
        </p:txBody>
      </p:sp>
      <p:sp>
        <p:nvSpPr>
          <p:cNvPr id="4" name="Footer Placeholder 3"/>
          <p:cNvSpPr>
            <a:spLocks noGrp="1"/>
          </p:cNvSpPr>
          <p:nvPr>
            <p:ph type="ftr" sz="quarter" idx="2"/>
          </p:nvPr>
        </p:nvSpPr>
        <p:spPr>
          <a:xfrm>
            <a:off x="8" y="9430091"/>
            <a:ext cx="2945659" cy="498134"/>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51" y="9430091"/>
            <a:ext cx="2945659" cy="498134"/>
          </a:xfrm>
          <a:prstGeom prst="rect">
            <a:avLst/>
          </a:prstGeom>
        </p:spPr>
        <p:txBody>
          <a:bodyPr vert="horz" lIns="91440" tIns="45720" rIns="91440" bIns="45720" rtlCol="0" anchor="b"/>
          <a:lstStyle>
            <a:lvl1pPr algn="r">
              <a:defRPr sz="1200"/>
            </a:lvl1pPr>
          </a:lstStyle>
          <a:p>
            <a:fld id="{0BF24BB8-5B68-4097-BC86-B79371C4510A}" type="slidenum">
              <a:rPr lang="en-GB" smtClean="0"/>
              <a:t>‹#›</a:t>
            </a:fld>
            <a:endParaRPr lang="en-GB"/>
          </a:p>
        </p:txBody>
      </p:sp>
    </p:spTree>
    <p:extLst>
      <p:ext uri="{BB962C8B-B14F-4D97-AF65-F5344CB8AC3E}">
        <p14:creationId xmlns:p14="http://schemas.microsoft.com/office/powerpoint/2010/main" val="20582021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8" y="4"/>
            <a:ext cx="2945659" cy="49813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51" y="4"/>
            <a:ext cx="2945659" cy="498135"/>
          </a:xfrm>
          <a:prstGeom prst="rect">
            <a:avLst/>
          </a:prstGeom>
        </p:spPr>
        <p:txBody>
          <a:bodyPr vert="horz" lIns="91440" tIns="45720" rIns="91440" bIns="45720" rtlCol="0"/>
          <a:lstStyle>
            <a:lvl1pPr algn="r">
              <a:defRPr sz="1200"/>
            </a:lvl1pPr>
          </a:lstStyle>
          <a:p>
            <a:fld id="{799FA8D8-D74F-5A4A-BB10-7F88E22CEF6D}" type="datetimeFigureOut">
              <a:t>04-06-2025</a:t>
            </a:fld>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da-DK"/>
              <a:t>Click to edit Master text styles</a:t>
            </a:r>
          </a:p>
          <a:p>
            <a:pPr lvl="1"/>
            <a:r>
              <a:rPr lang="da-DK"/>
              <a:t>Second level</a:t>
            </a:r>
          </a:p>
          <a:p>
            <a:pPr lvl="2"/>
            <a:r>
              <a:rPr lang="da-DK"/>
              <a:t>Third level</a:t>
            </a:r>
          </a:p>
          <a:p>
            <a:pPr lvl="3"/>
            <a:r>
              <a:rPr lang="da-DK"/>
              <a:t>Fourth level</a:t>
            </a:r>
          </a:p>
          <a:p>
            <a:pPr lvl="4"/>
            <a:r>
              <a:rPr lang="da-DK"/>
              <a:t>Fifth level</a:t>
            </a:r>
            <a:endParaRPr lang="en-US"/>
          </a:p>
        </p:txBody>
      </p:sp>
      <p:sp>
        <p:nvSpPr>
          <p:cNvPr id="6" name="Footer Placeholder 5"/>
          <p:cNvSpPr>
            <a:spLocks noGrp="1"/>
          </p:cNvSpPr>
          <p:nvPr>
            <p:ph type="ftr" sz="quarter" idx="4"/>
          </p:nvPr>
        </p:nvSpPr>
        <p:spPr>
          <a:xfrm>
            <a:off x="8" y="9430091"/>
            <a:ext cx="2945659" cy="49813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51" y="9430091"/>
            <a:ext cx="2945659" cy="498134"/>
          </a:xfrm>
          <a:prstGeom prst="rect">
            <a:avLst/>
          </a:prstGeom>
        </p:spPr>
        <p:txBody>
          <a:bodyPr vert="horz" lIns="91440" tIns="45720" rIns="91440" bIns="45720" rtlCol="0" anchor="b"/>
          <a:lstStyle>
            <a:lvl1pPr algn="r">
              <a:defRPr sz="1200"/>
            </a:lvl1pPr>
          </a:lstStyle>
          <a:p>
            <a:fld id="{037C2873-EBE5-CF42-9E30-7832FC02D1D9}" type="slidenum">
              <a:t>‹#›</a:t>
            </a:fld>
            <a:endParaRPr lang="en-US"/>
          </a:p>
        </p:txBody>
      </p:sp>
    </p:spTree>
    <p:extLst>
      <p:ext uri="{BB962C8B-B14F-4D97-AF65-F5344CB8AC3E}">
        <p14:creationId xmlns:p14="http://schemas.microsoft.com/office/powerpoint/2010/main" val="47269356"/>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360"/>
      </a:spcBef>
      <a:defRPr sz="1000" kern="1200">
        <a:solidFill>
          <a:schemeClr val="tx1"/>
        </a:solidFill>
        <a:latin typeface="+mn-lt"/>
        <a:ea typeface="+mn-ea"/>
        <a:cs typeface="+mn-cs"/>
      </a:defRPr>
    </a:lvl1pPr>
    <a:lvl2pPr marL="457200" algn="l" defTabSz="914400" rtl="0" eaLnBrk="1" latinLnBrk="0" hangingPunct="1">
      <a:spcBef>
        <a:spcPts val="360"/>
      </a:spcBef>
      <a:defRPr sz="1000" kern="1200">
        <a:solidFill>
          <a:schemeClr val="tx1"/>
        </a:solidFill>
        <a:latin typeface="+mn-lt"/>
        <a:ea typeface="+mn-ea"/>
        <a:cs typeface="+mn-cs"/>
      </a:defRPr>
    </a:lvl2pPr>
    <a:lvl3pPr marL="914400" algn="l" defTabSz="914400" rtl="0" eaLnBrk="1" latinLnBrk="0" hangingPunct="1">
      <a:spcBef>
        <a:spcPts val="360"/>
      </a:spcBef>
      <a:defRPr sz="1000" kern="1200">
        <a:solidFill>
          <a:schemeClr val="tx1"/>
        </a:solidFill>
        <a:latin typeface="+mn-lt"/>
        <a:ea typeface="+mn-ea"/>
        <a:cs typeface="+mn-cs"/>
      </a:defRPr>
    </a:lvl3pPr>
    <a:lvl4pPr marL="1371600" algn="l" defTabSz="914400" rtl="0" eaLnBrk="1" latinLnBrk="0" hangingPunct="1">
      <a:spcBef>
        <a:spcPts val="360"/>
      </a:spcBef>
      <a:defRPr sz="1000" kern="1200">
        <a:solidFill>
          <a:schemeClr val="tx1"/>
        </a:solidFill>
        <a:latin typeface="+mn-lt"/>
        <a:ea typeface="+mn-ea"/>
        <a:cs typeface="+mn-cs"/>
      </a:defRPr>
    </a:lvl4pPr>
    <a:lvl5pPr marL="1828800" algn="l" defTabSz="914400" rtl="0" eaLnBrk="1" latinLnBrk="0" hangingPunct="1">
      <a:spcBef>
        <a:spcPts val="360"/>
      </a:spcBef>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37C2873-EBE5-CF42-9E30-7832FC02D1D9}" type="slidenum">
              <a:rPr lang="en-GB" smtClean="0"/>
              <a:t>1</a:t>
            </a:fld>
            <a:endParaRPr lang="en-GB" dirty="0"/>
          </a:p>
        </p:txBody>
      </p:sp>
    </p:spTree>
    <p:extLst>
      <p:ext uri="{BB962C8B-B14F-4D97-AF65-F5344CB8AC3E}">
        <p14:creationId xmlns:p14="http://schemas.microsoft.com/office/powerpoint/2010/main" val="13231465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lvl="0">
              <a:spcBef>
                <a:spcPts val="360"/>
              </a:spcBef>
            </a:pPr>
            <a:r>
              <a:rPr lang="en-GB" dirty="0"/>
              <a:t>The optimal outcome for a patient with major depressive disorder (MDD) is a full recovery from the major depressive episode and to never become depressed again.</a:t>
            </a:r>
            <a:r>
              <a:rPr lang="en-GB" baseline="30000" dirty="0"/>
              <a:t>5</a:t>
            </a:r>
            <a:r>
              <a:rPr lang="en-GB" dirty="0"/>
              <a:t> Treatment of MDD is divided into three phases, corresponding to different stages of the illness.</a:t>
            </a:r>
            <a:r>
              <a:rPr lang="en-GB" baseline="30000" dirty="0"/>
              <a:t>6</a:t>
            </a:r>
            <a:r>
              <a:rPr lang="en-GB" dirty="0"/>
              <a:t> Each of these phases has a different treatment goal.</a:t>
            </a:r>
            <a:r>
              <a:rPr lang="en-GB" baseline="30000" dirty="0"/>
              <a:t>6</a:t>
            </a:r>
          </a:p>
          <a:p>
            <a:pPr>
              <a:spcBef>
                <a:spcPts val="360"/>
              </a:spcBef>
            </a:pPr>
            <a:endParaRPr lang="en-GB" dirty="0"/>
          </a:p>
          <a:p>
            <a:pPr>
              <a:spcBef>
                <a:spcPts val="360"/>
              </a:spcBef>
            </a:pPr>
            <a:r>
              <a:rPr lang="en-GB" b="1" dirty="0"/>
              <a:t>Acute treatment phase</a:t>
            </a:r>
          </a:p>
          <a:p>
            <a:pPr lvl="0">
              <a:spcBef>
                <a:spcPts val="360"/>
              </a:spcBef>
            </a:pPr>
            <a:r>
              <a:rPr lang="en-GB" dirty="0"/>
              <a:t>‘Acute phase treatment’ of MDD occurs during a major depressive episode; it runs from the initiation of treatment until remission is achieved.</a:t>
            </a:r>
            <a:r>
              <a:rPr lang="en-GB" baseline="30000" dirty="0"/>
              <a:t>1,3</a:t>
            </a:r>
            <a:r>
              <a:rPr lang="en-GB" dirty="0"/>
              <a:t> The goals of acute phase treatment are to achieve remission (removal of symptoms, such that the criteria for a major depressive episode are no longer met), and an improvement in functioning and quality of life.</a:t>
            </a:r>
            <a:r>
              <a:rPr lang="en-GB" baseline="30000" dirty="0"/>
              <a:t>2,3</a:t>
            </a:r>
            <a:r>
              <a:rPr lang="en-GB" dirty="0"/>
              <a:t> Remission is a clinically-meaningful endpoint: patients who achieve remission are less likely to relapse than those who do not achieve remission.</a:t>
            </a:r>
            <a:r>
              <a:rPr lang="en-GB" baseline="30000" dirty="0"/>
              <a:t>7,8</a:t>
            </a:r>
            <a:r>
              <a:rPr lang="en-GB" dirty="0"/>
              <a:t> Response, i.e., a 50% improvement from baseline in a depression rating scale score, is an intermediate treatment goal; it is used to evaluate whether or not a treatment is benefiting the patient.</a:t>
            </a:r>
            <a:r>
              <a:rPr lang="en-GB" baseline="30000" dirty="0"/>
              <a:t>3</a:t>
            </a:r>
          </a:p>
          <a:p>
            <a:pPr>
              <a:spcBef>
                <a:spcPts val="360"/>
              </a:spcBef>
            </a:pPr>
            <a:endParaRPr lang="en-GB" dirty="0"/>
          </a:p>
          <a:p>
            <a:pPr>
              <a:spcBef>
                <a:spcPts val="360"/>
              </a:spcBef>
            </a:pPr>
            <a:r>
              <a:rPr lang="en-GB" b="1" dirty="0"/>
              <a:t>Continuation treatment phase</a:t>
            </a:r>
          </a:p>
          <a:p>
            <a:pPr lvl="0">
              <a:spcBef>
                <a:spcPts val="360"/>
              </a:spcBef>
            </a:pPr>
            <a:r>
              <a:rPr lang="en-GB" dirty="0"/>
              <a:t>‘Continuation phase treatment’ of MDD follows on from acute phase treatment, i.e., it starts when remission is achieved.</a:t>
            </a:r>
            <a:r>
              <a:rPr lang="en-GB" baseline="30000" dirty="0"/>
              <a:t>1,3</a:t>
            </a:r>
            <a:r>
              <a:rPr lang="en-GB" dirty="0"/>
              <a:t> The goals of continuation phase treatment are to prevent a relapse (a return of symptoms sufficient to meet the criteria for a major depressive episode) in the vulnerable period immediately following remission, to eliminate any unresolved symptoms, and to restore the patient’s level of psychosocial and occupational functioning – at least to levels seen prior to the current episode and, if possible, to levels seen prior to the onset of MDD.</a:t>
            </a:r>
            <a:r>
              <a:rPr lang="en-GB" baseline="30000" dirty="0"/>
              <a:t>2,3</a:t>
            </a:r>
            <a:r>
              <a:rPr lang="en-GB" dirty="0"/>
              <a:t> Continuation phase treatment continues until recovery is achieved (the end of a major depressive episode).</a:t>
            </a:r>
            <a:r>
              <a:rPr lang="en-GB" baseline="30000" dirty="0"/>
              <a:t>3</a:t>
            </a:r>
            <a:r>
              <a:rPr lang="en-GB" dirty="0"/>
              <a:t> The moment of recovery is difficult to identify in clinical practice.</a:t>
            </a:r>
            <a:r>
              <a:rPr lang="en-GB" baseline="30000" dirty="0"/>
              <a:t>3</a:t>
            </a:r>
          </a:p>
          <a:p>
            <a:pPr>
              <a:spcBef>
                <a:spcPts val="360"/>
              </a:spcBef>
            </a:pPr>
            <a:endParaRPr lang="en-GB" dirty="0"/>
          </a:p>
          <a:p>
            <a:pPr>
              <a:spcBef>
                <a:spcPts val="360"/>
              </a:spcBef>
            </a:pPr>
            <a:r>
              <a:rPr lang="en-GB" b="1" dirty="0"/>
              <a:t>Maintenance treatment phase</a:t>
            </a:r>
          </a:p>
          <a:p>
            <a:pPr lvl="0">
              <a:spcBef>
                <a:spcPts val="360"/>
              </a:spcBef>
            </a:pPr>
            <a:r>
              <a:rPr lang="en-GB" dirty="0"/>
              <a:t>‘Maintenance phase treatment’ of MDD follows on from continuation phase treatment, provided the patient did not experience a relapse.</a:t>
            </a:r>
            <a:r>
              <a:rPr lang="en-GB" baseline="30000" dirty="0"/>
              <a:t>1,3</a:t>
            </a:r>
            <a:r>
              <a:rPr lang="en-GB" dirty="0"/>
              <a:t> The goals of maintenance phase treatment are to prevent a new episode of depression (recurrence), to prevent suicide, and to enable full and lasting functional recovery.</a:t>
            </a:r>
            <a:r>
              <a:rPr lang="en-GB" baseline="30000" dirty="0"/>
              <a:t>3</a:t>
            </a:r>
            <a:r>
              <a:rPr lang="en-GB" dirty="0"/>
              <a:t> Typically, maintenance treatment is indicated in patients with chronic/recurrent MDD (i.e., those susceptible to recurrence).</a:t>
            </a:r>
            <a:r>
              <a:rPr lang="en-GB" baseline="30000" dirty="0"/>
              <a:t>2</a:t>
            </a:r>
          </a:p>
          <a:p>
            <a:pPr>
              <a:spcBef>
                <a:spcPts val="360"/>
              </a:spcBef>
            </a:pPr>
            <a:endParaRPr lang="en-GB" dirty="0"/>
          </a:p>
          <a:p>
            <a:pPr>
              <a:spcBef>
                <a:spcPts val="360"/>
              </a:spcBef>
            </a:pPr>
            <a:r>
              <a:rPr lang="en-GB" dirty="0"/>
              <a:t>References:</a:t>
            </a:r>
          </a:p>
          <a:p>
            <a:pPr marL="228600" indent="-228600">
              <a:buFont typeface="+mj-lt"/>
              <a:buAutoNum type="arabicPeriod"/>
            </a:pPr>
            <a:r>
              <a:rPr lang="en-GB" dirty="0"/>
              <a:t>Kupfer DJ. Long-term treatment of depression. J Clin Psychiatry 1991; 52 (</a:t>
            </a:r>
            <a:r>
              <a:rPr lang="en-GB" dirty="0" err="1"/>
              <a:t>Suppl</a:t>
            </a:r>
            <a:r>
              <a:rPr lang="en-GB" dirty="0"/>
              <a:t> 5): 28–34.</a:t>
            </a:r>
          </a:p>
          <a:p>
            <a:pPr marL="228600" indent="-228600">
              <a:buFont typeface="+mj-lt"/>
              <a:buAutoNum type="arabicPeriod"/>
            </a:pPr>
            <a:r>
              <a:rPr lang="en-GB" dirty="0"/>
              <a:t>American Psychiatric Association. Practice Guideline for the Treatment of Patients with Major Depressive Disorder. 3</a:t>
            </a:r>
            <a:r>
              <a:rPr lang="en-GB" baseline="30000" dirty="0"/>
              <a:t>rd</a:t>
            </a:r>
            <a:r>
              <a:rPr lang="en-GB" dirty="0"/>
              <a:t> Edition. © American Psychiatric Association, 2010. http://psychiatryonline.org/guidelines.aspx. Accessed April 2025.</a:t>
            </a:r>
          </a:p>
          <a:p>
            <a:pPr marL="228600" indent="-228600">
              <a:buFont typeface="+mj-lt"/>
              <a:buAutoNum type="arabicPeriod"/>
            </a:pPr>
            <a:r>
              <a:rPr lang="en-GB" dirty="0"/>
              <a:t>Bauer M, Pfennig A, Severus E, et al.; World Federation of Societies of Biological Psychiatry (WFSBP) Task Force on Unipolar Depressive Disorders. WFSBP guidelines for biological treatment of unipolar depressive disorders, part 1: update 2013 on the acute and continuation treatment of unipolar depressive disorders. World J </a:t>
            </a:r>
            <a:r>
              <a:rPr lang="en-GB" dirty="0" err="1"/>
              <a:t>Biol</a:t>
            </a:r>
            <a:r>
              <a:rPr lang="en-GB" dirty="0"/>
              <a:t> Psychiatry 2013; 14 (5): 334–385.</a:t>
            </a:r>
          </a:p>
          <a:p>
            <a:pPr marL="228600" indent="-228600">
              <a:buFont typeface="+mj-lt"/>
              <a:buAutoNum type="arabicPeriod"/>
            </a:pPr>
            <a:r>
              <a:rPr lang="en-GB" dirty="0"/>
              <a:t>Lam RW, McIntosh D, Wang J, et al. </a:t>
            </a:r>
            <a:r>
              <a:rPr lang="en-GB" dirty="0">
                <a:solidFill>
                  <a:srgbClr val="212121"/>
                </a:solidFill>
              </a:rPr>
              <a:t>Canadian Network for Mood and Anxiety Treatments (CANMAT) 2016 Clinical Guidelines for the Management of Adults with Major Depressive Disorder: Section 1. Disease Burden and Principles of Care. Can J Psychiatry 2016; 61 (9): 510–523.</a:t>
            </a:r>
          </a:p>
          <a:p>
            <a:pPr marL="228600" indent="-228600">
              <a:spcBef>
                <a:spcPts val="360"/>
              </a:spcBef>
              <a:buFont typeface="+mj-lt"/>
              <a:buAutoNum type="arabicPeriod"/>
            </a:pPr>
            <a:r>
              <a:rPr lang="en-GB" dirty="0"/>
              <a:t>Nierenberg AA, DeCecco LM. Definitions of antidepressant treatment response, remission, nonresponse, partial response, and other relevant outcomes: a focus on treatment-resistant depression. J Clin Psychiatry 2001; 62 (</a:t>
            </a:r>
            <a:r>
              <a:rPr lang="en-GB" dirty="0" err="1"/>
              <a:t>Suppl</a:t>
            </a:r>
            <a:r>
              <a:rPr lang="en-GB" dirty="0"/>
              <a:t> 16): 5–9.</a:t>
            </a:r>
          </a:p>
          <a:p>
            <a:pPr marL="228600" indent="-228600">
              <a:spcBef>
                <a:spcPts val="360"/>
              </a:spcBef>
              <a:buFont typeface="+mj-lt"/>
              <a:buAutoNum type="arabicPeriod"/>
            </a:pPr>
            <a:r>
              <a:rPr lang="en-GB" dirty="0"/>
              <a:t>Sadock BJ, Sadock VA, Ruiz P (eds). Kaplan &amp; Sadock’s Comprehensive Textbook of Psychiatry. 9</a:t>
            </a:r>
            <a:r>
              <a:rPr lang="en-GB" baseline="30000" dirty="0"/>
              <a:t>th</a:t>
            </a:r>
            <a:r>
              <a:rPr lang="en-GB" dirty="0"/>
              <a:t> Edition. Vol 1–2. © Lippincott Williams &amp; Wilkins, 2009.</a:t>
            </a:r>
          </a:p>
          <a:p>
            <a:pPr marL="228600" indent="-228600">
              <a:spcBef>
                <a:spcPts val="360"/>
              </a:spcBef>
              <a:buFont typeface="+mj-lt"/>
              <a:buAutoNum type="arabicPeriod"/>
            </a:pPr>
            <a:r>
              <a:rPr lang="en-GB" dirty="0"/>
              <a:t>Nelson JC, </a:t>
            </a:r>
            <a:r>
              <a:rPr lang="en-GB" dirty="0" err="1"/>
              <a:t>Pikalov</a:t>
            </a:r>
            <a:r>
              <a:rPr lang="en-GB" dirty="0"/>
              <a:t> A, Berman RM. Augmentation treatment in major depressive disorder: focus on aripiprazole. </a:t>
            </a:r>
            <a:r>
              <a:rPr lang="en-GB" dirty="0" err="1"/>
              <a:t>Neuropsychiatr</a:t>
            </a:r>
            <a:r>
              <a:rPr lang="en-GB" dirty="0"/>
              <a:t> Dis Treat 2008; 4 (5): 937–948.</a:t>
            </a:r>
          </a:p>
          <a:p>
            <a:pPr marL="228600" indent="-228600">
              <a:spcBef>
                <a:spcPts val="360"/>
              </a:spcBef>
              <a:buFont typeface="+mj-lt"/>
              <a:buAutoNum type="arabicPeriod"/>
            </a:pPr>
            <a:r>
              <a:rPr lang="en-GB" dirty="0"/>
              <a:t>Rush AJ, Trivedi MH, Wisniewski SR, et al. Acute and longer-term outcomes in depressed outpatients requiring one or several treatment steps: a STAR*D report. Am J Psychiatry 2006; 163 (11): 1905–1917.</a:t>
            </a:r>
          </a:p>
        </p:txBody>
      </p:sp>
      <p:sp>
        <p:nvSpPr>
          <p:cNvPr id="4" name="Slide Number Placeholder 3"/>
          <p:cNvSpPr>
            <a:spLocks noGrp="1"/>
          </p:cNvSpPr>
          <p:nvPr>
            <p:ph type="sldNum" sz="quarter" idx="10"/>
          </p:nvPr>
        </p:nvSpPr>
        <p:spPr/>
        <p:txBody>
          <a:bodyPr/>
          <a:lstStyle/>
          <a:p>
            <a:fld id="{037C2873-EBE5-CF42-9E30-7832FC02D1D9}" type="slidenum">
              <a:rPr lang="en-GB" smtClean="0"/>
              <a:pPr/>
              <a:t>2</a:t>
            </a:fld>
            <a:endParaRPr lang="en-GB"/>
          </a:p>
        </p:txBody>
      </p:sp>
      <p:sp>
        <p:nvSpPr>
          <p:cNvPr id="10" name="Slide Image Placeholder 9">
            <a:extLst>
              <a:ext uri="{FF2B5EF4-FFF2-40B4-BE49-F238E27FC236}">
                <a16:creationId xmlns:a16="http://schemas.microsoft.com/office/drawing/2014/main" id="{5388E1E0-5E04-4855-36A3-1D47F6EB8C27}"/>
              </a:ext>
            </a:extLst>
          </p:cNvPr>
          <p:cNvSpPr>
            <a:spLocks noGrp="1" noRot="1" noChangeAspect="1"/>
          </p:cNvSpPr>
          <p:nvPr>
            <p:ph type="sldImg"/>
          </p:nvPr>
        </p:nvSpPr>
        <p:spPr/>
      </p:sp>
    </p:spTree>
    <p:extLst>
      <p:ext uri="{BB962C8B-B14F-4D97-AF65-F5344CB8AC3E}">
        <p14:creationId xmlns:p14="http://schemas.microsoft.com/office/powerpoint/2010/main" val="28502865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C4817A-68C1-E053-3E9C-3481E0601B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11D61D-C846-EE97-52DD-154B0A0BE0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ED0E4E-D99D-9157-08B3-2670FA66E0D4}"/>
              </a:ext>
            </a:extLst>
          </p:cNvPr>
          <p:cNvSpPr>
            <a:spLocks noGrp="1"/>
          </p:cNvSpPr>
          <p:nvPr>
            <p:ph type="body" idx="1"/>
          </p:nvPr>
        </p:nvSpPr>
        <p:spPr>
          <a:xfrm>
            <a:off x="679768" y="4777958"/>
            <a:ext cx="5438140" cy="4512092"/>
          </a:xfrm>
        </p:spPr>
        <p:txBody>
          <a:bodyPr/>
          <a:lstStyle/>
          <a:p>
            <a:r>
              <a:rPr lang="en-GB" dirty="0"/>
              <a:t>The general objectives of MDD treatment are to improve depressive symptom severity and functioning while considering patient safety; specific goals of treatment should be individualized using a patient-centred approach.</a:t>
            </a:r>
            <a:r>
              <a:rPr lang="en-GB" baseline="30000" dirty="0"/>
              <a:t>1</a:t>
            </a:r>
            <a:r>
              <a:rPr lang="en-GB" baseline="0" dirty="0"/>
              <a:t> Healthcare professionals working with people with MDD and their loved ones should ensure that steps are taken to reduce any stigma, discrimination or barriers preventing patients with depression seeking help.</a:t>
            </a:r>
            <a:r>
              <a:rPr lang="en-GB" baseline="30000" dirty="0"/>
              <a:t>3</a:t>
            </a:r>
            <a:endParaRPr lang="en-GB" baseline="0" dirty="0"/>
          </a:p>
          <a:p>
            <a:endParaRPr lang="en-GB" dirty="0"/>
          </a:p>
          <a:p>
            <a:r>
              <a:rPr lang="en-GB" dirty="0"/>
              <a:t>References:</a:t>
            </a:r>
          </a:p>
          <a:p>
            <a:pPr marL="228600" indent="-228600">
              <a:buFont typeface="+mj-lt"/>
              <a:buAutoNum type="arabicPeriod"/>
            </a:pPr>
            <a:r>
              <a:rPr lang="en-GB" dirty="0"/>
              <a:t>Lam RW, Kennedy SH, Adams C, et al. Canadian Network for Mood and Anxiety Treatments (CANMAT) 2023 update on clinical guidelines for management of major depressive disorder in adults: Réseau </a:t>
            </a:r>
            <a:r>
              <a:rPr lang="en-GB" dirty="0" err="1"/>
              <a:t>canadien</a:t>
            </a:r>
            <a:r>
              <a:rPr lang="en-GB" dirty="0"/>
              <a:t> pour les </a:t>
            </a:r>
            <a:r>
              <a:rPr lang="en-GB" dirty="0" err="1"/>
              <a:t>traitements</a:t>
            </a:r>
            <a:r>
              <a:rPr lang="en-GB" dirty="0"/>
              <a:t> de </a:t>
            </a:r>
            <a:r>
              <a:rPr lang="en-GB" dirty="0" err="1"/>
              <a:t>l’humeur</a:t>
            </a:r>
            <a:r>
              <a:rPr lang="en-GB" dirty="0"/>
              <a:t> et de </a:t>
            </a:r>
            <a:r>
              <a:rPr lang="en-GB" dirty="0" err="1"/>
              <a:t>l’anxiété</a:t>
            </a:r>
            <a:r>
              <a:rPr lang="en-GB" dirty="0"/>
              <a:t> (CANMAT) 2023: mise à jour des </a:t>
            </a:r>
            <a:r>
              <a:rPr lang="en-GB" dirty="0" err="1"/>
              <a:t>lignes</a:t>
            </a:r>
            <a:r>
              <a:rPr lang="en-GB" dirty="0"/>
              <a:t> directrices </a:t>
            </a:r>
            <a:r>
              <a:rPr lang="en-GB" dirty="0" err="1"/>
              <a:t>cliniques</a:t>
            </a:r>
            <a:r>
              <a:rPr lang="en-GB" dirty="0"/>
              <a:t> pour la prise </a:t>
            </a:r>
            <a:r>
              <a:rPr lang="en-GB" dirty="0" err="1"/>
              <a:t>en</a:t>
            </a:r>
            <a:r>
              <a:rPr lang="en-GB" dirty="0"/>
              <a:t> charge du trouble </a:t>
            </a:r>
            <a:r>
              <a:rPr lang="en-GB" dirty="0" err="1"/>
              <a:t>dépressif</a:t>
            </a:r>
            <a:r>
              <a:rPr lang="en-GB" dirty="0"/>
              <a:t> </a:t>
            </a:r>
            <a:r>
              <a:rPr lang="en-GB" dirty="0" err="1"/>
              <a:t>majeur</a:t>
            </a:r>
            <a:r>
              <a:rPr lang="en-GB" dirty="0"/>
              <a:t> chez les </a:t>
            </a:r>
            <a:r>
              <a:rPr lang="en-GB" dirty="0" err="1"/>
              <a:t>adultes</a:t>
            </a:r>
            <a:r>
              <a:rPr lang="en-GB" dirty="0"/>
              <a:t>. Can J Psychiatry 2024; 69 (9): 641–687.</a:t>
            </a:r>
          </a:p>
          <a:p>
            <a:pPr marL="228600" indent="-228600">
              <a:buFont typeface="+mj-lt"/>
              <a:buAutoNum type="arabicPeriod"/>
            </a:pPr>
            <a:r>
              <a:rPr lang="en-GB" sz="1000" dirty="0"/>
              <a:t>Sadock BJ, Sadock VA, Ruiz P (eds). Kaplan &amp; Sadock’s Comprehensive Textbook of Psychiatry. 10</a:t>
            </a:r>
            <a:r>
              <a:rPr lang="en-GB" sz="1000" baseline="30000" dirty="0"/>
              <a:t>th</a:t>
            </a:r>
            <a:r>
              <a:rPr lang="en-GB" sz="1000" dirty="0"/>
              <a:t> edition. Vol 1–2. © Lippincott Williams &amp; Wilkins, 2017.</a:t>
            </a:r>
            <a:endParaRPr lang="en-GB" dirty="0"/>
          </a:p>
          <a:p>
            <a:pPr marL="228600" indent="-228600">
              <a:buFont typeface="+mj-lt"/>
              <a:buAutoNum type="arabicPeriod"/>
            </a:pPr>
            <a:r>
              <a:rPr lang="en-GB" sz="1000" dirty="0"/>
              <a:t>National Institute for Health and Care Excellence. Depression in adults: treatment and management. Guideline 222, June 2022</a:t>
            </a:r>
            <a:r>
              <a:rPr lang="en-GB" dirty="0"/>
              <a:t>. © NICE, June 2022, updated September 2024. https://www.nice.org.uk/guidance/ng222. Accessed April 2025.</a:t>
            </a:r>
            <a:endParaRPr lang="en-GB" sz="1000" dirty="0"/>
          </a:p>
        </p:txBody>
      </p:sp>
      <p:sp>
        <p:nvSpPr>
          <p:cNvPr id="4" name="Slide Number Placeholder 3">
            <a:extLst>
              <a:ext uri="{FF2B5EF4-FFF2-40B4-BE49-F238E27FC236}">
                <a16:creationId xmlns:a16="http://schemas.microsoft.com/office/drawing/2014/main" id="{2A9E92FC-0351-DF0A-D03A-9DFFDFCCD988}"/>
              </a:ext>
            </a:extLst>
          </p:cNvPr>
          <p:cNvSpPr>
            <a:spLocks noGrp="1"/>
          </p:cNvSpPr>
          <p:nvPr>
            <p:ph type="sldNum" sz="quarter" idx="10"/>
          </p:nvPr>
        </p:nvSpPr>
        <p:spPr/>
        <p:txBody>
          <a:bodyPr/>
          <a:lstStyle/>
          <a:p>
            <a:fld id="{037C2873-EBE5-CF42-9E30-7832FC02D1D9}" type="slidenum">
              <a:rPr lang="en-GB" smtClean="0"/>
              <a:t>3</a:t>
            </a:fld>
            <a:endParaRPr lang="en-GB"/>
          </a:p>
        </p:txBody>
      </p:sp>
    </p:spTree>
    <p:extLst>
      <p:ext uri="{BB962C8B-B14F-4D97-AF65-F5344CB8AC3E}">
        <p14:creationId xmlns:p14="http://schemas.microsoft.com/office/powerpoint/2010/main" val="24479990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679768" y="4777958"/>
            <a:ext cx="5438140" cy="4652132"/>
          </a:xfrm>
        </p:spPr>
        <p:txBody>
          <a:bodyPr/>
          <a:lstStyle/>
          <a:p>
            <a:pPr lvl="0"/>
            <a:r>
              <a:rPr lang="en-GB" dirty="0"/>
              <a:t>There is no universal treatment guideline for MDD – various evidence-based treatment guidelines have been developed to aid clinicians.</a:t>
            </a:r>
            <a:r>
              <a:rPr lang="en-GB" baseline="30000" dirty="0"/>
              <a:t>1</a:t>
            </a:r>
            <a:r>
              <a:rPr lang="en-GB" dirty="0"/>
              <a:t> As shown on the slide, guidelines that have been developed are usually stratified according to the severity of depression – mild, moderate, or severe.</a:t>
            </a:r>
          </a:p>
          <a:p>
            <a:pPr lvl="0"/>
            <a:r>
              <a:rPr lang="en-GB" dirty="0"/>
              <a:t>The American Psychiatric Association (APA) in the US, the National Institute for Health and Care Excellence (NICE) in the UK, and the World Federation of Societies of Biological Psychiatry (WFSBP) have each developed clinical practice guidelines for the treatment of MDD.</a:t>
            </a:r>
            <a:r>
              <a:rPr lang="en-GB" baseline="30000" dirty="0"/>
              <a:t>2-4</a:t>
            </a:r>
            <a:r>
              <a:rPr lang="en-GB" dirty="0"/>
              <a:t> Pharmacological treatment recommendations from these treatment guidelines are discussed on the following slides. The British Association for Psychopharmacology (BAP), Canadian Network for Mood and Anxiety Treatments (CANMAT), and Texas Medication Algorithm Project (TMAP) have also published treatment guidelines.</a:t>
            </a:r>
            <a:r>
              <a:rPr lang="en-GB" baseline="30000" dirty="0"/>
              <a:t>1</a:t>
            </a:r>
            <a:r>
              <a:rPr lang="en-GB" dirty="0"/>
              <a:t> The major American and European guidelines for the treatment of depression provide similar basic principles of treatment, which include planning treatment on an individual basis, preparing the patient for potential long-term treatment, providing measurement-based care, and treating to remission.</a:t>
            </a:r>
            <a:r>
              <a:rPr lang="en-GB" baseline="30000" dirty="0"/>
              <a:t>1</a:t>
            </a:r>
            <a:endParaRPr lang="en-GB" dirty="0"/>
          </a:p>
          <a:p>
            <a:endParaRPr lang="en-GB" dirty="0"/>
          </a:p>
          <a:p>
            <a:r>
              <a:rPr lang="en-GB" dirty="0"/>
              <a:t>References:</a:t>
            </a:r>
          </a:p>
          <a:p>
            <a:pPr marL="228600" indent="-228600">
              <a:buFont typeface="+mj-lt"/>
              <a:buAutoNum type="arabicPeriod"/>
            </a:pPr>
            <a:r>
              <a:rPr lang="en-GB" dirty="0"/>
              <a:t>Davidson JR. Major depressive disorder treatment guidelines in America and Europe. J </a:t>
            </a:r>
            <a:r>
              <a:rPr lang="en-GB" dirty="0" err="1"/>
              <a:t>Clin</a:t>
            </a:r>
            <a:r>
              <a:rPr lang="en-GB" dirty="0"/>
              <a:t> Psychiatry 2010; 71 (</a:t>
            </a:r>
            <a:r>
              <a:rPr lang="en-GB" dirty="0" err="1"/>
              <a:t>Suppl</a:t>
            </a:r>
            <a:r>
              <a:rPr lang="en-GB" dirty="0"/>
              <a:t> E1): e04.</a:t>
            </a:r>
          </a:p>
          <a:p>
            <a:pPr marL="228600" indent="-228600">
              <a:buFont typeface="+mj-lt"/>
              <a:buAutoNum type="arabicPeriod"/>
            </a:pPr>
            <a:r>
              <a:rPr lang="en-GB" dirty="0"/>
              <a:t>American Psychiatric Association. Practice Guideline for the Treatment of Patients with Major Depressive Disorder. 3</a:t>
            </a:r>
            <a:r>
              <a:rPr lang="en-GB" baseline="30000" dirty="0"/>
              <a:t>rd</a:t>
            </a:r>
            <a:r>
              <a:rPr lang="en-GB" dirty="0"/>
              <a:t> Edition. © American Psychiatric Association, 2010. http://psychiatryonline.org/guidelines.aspx. Accessed April 2025.</a:t>
            </a:r>
          </a:p>
          <a:p>
            <a:pPr marL="228600" indent="-228600">
              <a:buFont typeface="+mj-lt"/>
              <a:buAutoNum type="arabicPeriod"/>
            </a:pPr>
            <a:r>
              <a:rPr lang="en-GB" dirty="0"/>
              <a:t>Bauer M, Pfennig A, Severus E, et al.; World Federation of Societies of Biological Psychiatry (WFSBP) Task Force on Unipolar Depressive Disorders. WFSBP guidelines for biological treatment of unipolar depressive disorders, part 1: update 2013 on the acute and continuation treatment of unipolar depressive disorders. World J </a:t>
            </a:r>
            <a:r>
              <a:rPr lang="en-GB" dirty="0" err="1"/>
              <a:t>Biol</a:t>
            </a:r>
            <a:r>
              <a:rPr lang="en-GB" dirty="0"/>
              <a:t> Psychiatry 2013; 14 (5): 334–385. </a:t>
            </a:r>
          </a:p>
          <a:p>
            <a:pPr marL="228600" marR="0" lvl="0" indent="-228600" algn="l" defTabSz="914400" rtl="0" eaLnBrk="1" fontAlgn="auto" latinLnBrk="0" hangingPunct="1">
              <a:lnSpc>
                <a:spcPct val="100000"/>
              </a:lnSpc>
              <a:spcBef>
                <a:spcPts val="360"/>
              </a:spcBef>
              <a:spcAft>
                <a:spcPts val="0"/>
              </a:spcAft>
              <a:buClrTx/>
              <a:buSzTx/>
              <a:buFont typeface="+mj-lt"/>
              <a:buAutoNum type="arabicPeriod"/>
              <a:tabLst/>
              <a:defRPr/>
            </a:pPr>
            <a:r>
              <a:rPr lang="en-GB" sz="1000" dirty="0"/>
              <a:t>National Institute for Health and Care Excellence. Depression in adults: treatment and management. Guideline 222, June 2022</a:t>
            </a:r>
            <a:r>
              <a:rPr lang="en-GB" dirty="0"/>
              <a:t>. © NICE, June 2022, updated September 2024. https://www.nice.org.uk/guidance/ng222. Accessed April 2025.</a:t>
            </a:r>
          </a:p>
        </p:txBody>
      </p:sp>
      <p:sp>
        <p:nvSpPr>
          <p:cNvPr id="4" name="Slide Number Placeholder 3"/>
          <p:cNvSpPr>
            <a:spLocks noGrp="1"/>
          </p:cNvSpPr>
          <p:nvPr>
            <p:ph type="sldNum" sz="quarter" idx="10"/>
          </p:nvPr>
        </p:nvSpPr>
        <p:spPr/>
        <p:txBody>
          <a:bodyPr/>
          <a:lstStyle/>
          <a:p>
            <a:fld id="{037C2873-EBE5-CF42-9E30-7832FC02D1D9}" type="slidenum">
              <a:rPr lang="en-GB" smtClean="0"/>
              <a:pPr/>
              <a:t>4</a:t>
            </a:fld>
            <a:endParaRPr lang="en-GB"/>
          </a:p>
        </p:txBody>
      </p:sp>
      <p:sp>
        <p:nvSpPr>
          <p:cNvPr id="7" name="Slide Image Placeholder 6">
            <a:extLst>
              <a:ext uri="{FF2B5EF4-FFF2-40B4-BE49-F238E27FC236}">
                <a16:creationId xmlns:a16="http://schemas.microsoft.com/office/drawing/2014/main" id="{2AA2F8A9-FB04-4133-9546-C5BA39349251}"/>
              </a:ext>
            </a:extLst>
          </p:cNvPr>
          <p:cNvSpPr>
            <a:spLocks noGrp="1" noRot="1" noChangeAspect="1"/>
          </p:cNvSpPr>
          <p:nvPr>
            <p:ph type="sldImg"/>
          </p:nvPr>
        </p:nvSpPr>
        <p:spPr/>
      </p:sp>
    </p:spTree>
    <p:extLst>
      <p:ext uri="{BB962C8B-B14F-4D97-AF65-F5344CB8AC3E}">
        <p14:creationId xmlns:p14="http://schemas.microsoft.com/office/powerpoint/2010/main" val="26750892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slide summarizes the global approach to the treatment of MDD, and indicates deviations from this global approach where relevant.</a:t>
            </a:r>
          </a:p>
          <a:p>
            <a:endParaRPr lang="en-GB" dirty="0"/>
          </a:p>
          <a:p>
            <a:r>
              <a:rPr lang="en-GB" dirty="0"/>
              <a:t>References:</a:t>
            </a:r>
          </a:p>
          <a:p>
            <a:pPr marL="228600" indent="-228600">
              <a:buFont typeface="+mj-lt"/>
              <a:buAutoNum type="arabicPeriod"/>
            </a:pPr>
            <a:r>
              <a:rPr lang="en-GB" dirty="0"/>
              <a:t>American Psychiatric Association. Practice Guideline for the Treatment of Patients with Major Depressive Disorder. 3</a:t>
            </a:r>
            <a:r>
              <a:rPr lang="en-GB" baseline="30000" dirty="0"/>
              <a:t>rd</a:t>
            </a:r>
            <a:r>
              <a:rPr lang="en-GB" dirty="0"/>
              <a:t> Edition. © American Psychiatric Association, 2010. http://psychiatryonline.org/guidelines.aspx. Accessed April 2025.</a:t>
            </a:r>
          </a:p>
          <a:p>
            <a:pPr marL="228600" indent="-228600">
              <a:buFont typeface="+mj-lt"/>
              <a:buAutoNum type="arabicPeriod"/>
            </a:pPr>
            <a:r>
              <a:rPr lang="en-GB" dirty="0"/>
              <a:t>Bauer M, Pfennig A, Severus E, et al.; World Federation of Societies of Biological Psychiatry (WFSBP) Task Force on Unipolar Depressive Disorders. WFSBP guidelines for biological treatment of unipolar depressive disorders, part 1: update 2013 on the acute and continuation treatment of unipolar depressive disorders. World J </a:t>
            </a:r>
            <a:r>
              <a:rPr lang="en-GB" dirty="0" err="1"/>
              <a:t>Biol</a:t>
            </a:r>
            <a:r>
              <a:rPr lang="en-GB" dirty="0"/>
              <a:t> Psychiatry 2013; 14 (5): 334–385. </a:t>
            </a:r>
          </a:p>
          <a:p>
            <a:pPr marL="228600" indent="-228600">
              <a:buFont typeface="+mj-lt"/>
              <a:buAutoNum type="arabicPeriod"/>
            </a:pPr>
            <a:r>
              <a:rPr lang="en-GB" dirty="0"/>
              <a:t>Kennedy SH, Lam RW, McIntyre RS, et al. Canadian Network for Mood and Anxiety Treatments (CANMAT) 2016 clinical guidelines for the management of adults with major depressive disorder: section 3. Pharmacological treatments. Can J Psychiatry 2016; 61 (9): 540–560.</a:t>
            </a:r>
          </a:p>
          <a:p>
            <a:pPr marL="228600" indent="-228600">
              <a:buFont typeface="+mj-lt"/>
              <a:buAutoNum type="arabicPeriod"/>
            </a:pPr>
            <a:r>
              <a:rPr lang="en-GB" dirty="0"/>
              <a:t>McIntyre RS, </a:t>
            </a:r>
            <a:r>
              <a:rPr lang="en-GB" dirty="0" err="1"/>
              <a:t>Suppes</a:t>
            </a:r>
            <a:r>
              <a:rPr lang="en-GB" dirty="0"/>
              <a:t> T, Tandon R, </a:t>
            </a:r>
            <a:r>
              <a:rPr lang="en-GB" dirty="0" err="1"/>
              <a:t>Ostacher</a:t>
            </a:r>
            <a:r>
              <a:rPr lang="en-GB" dirty="0"/>
              <a:t> M. Florida Best Practice Psychotherapeutic Medication Guidelines for Adults With Major Depressive Disorder. J </a:t>
            </a:r>
            <a:r>
              <a:rPr lang="en-GB" dirty="0" err="1"/>
              <a:t>Clin</a:t>
            </a:r>
            <a:r>
              <a:rPr lang="en-GB" dirty="0"/>
              <a:t> Psychiatry 2017; 78 (6): 703–713.</a:t>
            </a:r>
          </a:p>
          <a:p>
            <a:pPr marL="228600" indent="-228600">
              <a:buFont typeface="+mj-lt"/>
              <a:buAutoNum type="arabicPeriod"/>
            </a:pPr>
            <a:r>
              <a:rPr lang="en-GB" sz="1000" dirty="0"/>
              <a:t>National Institute for Health and Care Excellence. Depression in adults: treatment and management. Guideline 222, June 2022</a:t>
            </a:r>
            <a:r>
              <a:rPr lang="en-GB" dirty="0"/>
              <a:t>. © NICE, June 2022, updated September 2024. https://www.nice.org.uk/guidance/ng222. Accessed April 2025.</a:t>
            </a:r>
          </a:p>
        </p:txBody>
      </p:sp>
      <p:sp>
        <p:nvSpPr>
          <p:cNvPr id="4" name="Slide Number Placeholder 3"/>
          <p:cNvSpPr>
            <a:spLocks noGrp="1"/>
          </p:cNvSpPr>
          <p:nvPr>
            <p:ph type="sldNum" sz="quarter" idx="10"/>
          </p:nvPr>
        </p:nvSpPr>
        <p:spPr/>
        <p:txBody>
          <a:bodyPr/>
          <a:lstStyle/>
          <a:p>
            <a:fld id="{037C2873-EBE5-CF42-9E30-7832FC02D1D9}" type="slidenum">
              <a:rPr lang="en-GB" smtClean="0"/>
              <a:t>5</a:t>
            </a:fld>
            <a:endParaRPr lang="en-GB"/>
          </a:p>
        </p:txBody>
      </p:sp>
    </p:spTree>
    <p:extLst>
      <p:ext uri="{BB962C8B-B14F-4D97-AF65-F5344CB8AC3E}">
        <p14:creationId xmlns:p14="http://schemas.microsoft.com/office/powerpoint/2010/main" val="32576493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7C2873-EBE5-CF42-9E30-7832FC02D1D9}" type="slidenum">
              <a:rPr lang="en-GB" smtClean="0"/>
              <a:t>6</a:t>
            </a:fld>
            <a:endParaRPr lang="en-GB"/>
          </a:p>
        </p:txBody>
      </p:sp>
    </p:spTree>
    <p:extLst>
      <p:ext uri="{BB962C8B-B14F-4D97-AF65-F5344CB8AC3E}">
        <p14:creationId xmlns:p14="http://schemas.microsoft.com/office/powerpoint/2010/main" val="31137727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E98143-782F-D568-4B29-9F4C05271AA1}"/>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851FDE6B-EA8C-83AE-E742-14FC62378BAA}"/>
              </a:ext>
            </a:extLst>
          </p:cNvPr>
          <p:cNvSpPr>
            <a:spLocks noGrp="1"/>
          </p:cNvSpPr>
          <p:nvPr>
            <p:ph type="body" idx="1"/>
          </p:nvPr>
        </p:nvSpPr>
        <p:spPr>
          <a:xfrm>
            <a:off x="679768" y="4777958"/>
            <a:ext cx="5438140" cy="4315466"/>
          </a:xfrm>
        </p:spPr>
        <p:txBody>
          <a:bodyPr/>
          <a:lstStyle/>
          <a:p>
            <a:r>
              <a:rPr lang="en-GB" dirty="0"/>
              <a:t>There are many non-pharmacological approaches to the treatment of depression.</a:t>
            </a:r>
            <a:r>
              <a:rPr lang="en-GB" baseline="30000" dirty="0"/>
              <a:t>1,2</a:t>
            </a:r>
            <a:endParaRPr lang="en-GB" dirty="0"/>
          </a:p>
          <a:p>
            <a:endParaRPr lang="en-GB" dirty="0"/>
          </a:p>
          <a:p>
            <a:r>
              <a:rPr lang="en-GB" dirty="0"/>
              <a:t>References:</a:t>
            </a:r>
          </a:p>
          <a:p>
            <a:pPr marL="228600" indent="-228600">
              <a:buFont typeface="+mj-lt"/>
              <a:buAutoNum type="arabicPeriod"/>
            </a:pPr>
            <a:r>
              <a:rPr lang="en-GB" dirty="0"/>
              <a:t>Lam RW, Kennedy SH, Adams C, et al. Canadian Network for Mood and Anxiety Treatments (CANMAT) 2023 update on clinical guidelines for management of major depressive disorder in adults: Réseau </a:t>
            </a:r>
            <a:r>
              <a:rPr lang="en-GB" dirty="0" err="1"/>
              <a:t>canadien</a:t>
            </a:r>
            <a:r>
              <a:rPr lang="en-GB" dirty="0"/>
              <a:t> pour les </a:t>
            </a:r>
            <a:r>
              <a:rPr lang="en-GB" dirty="0" err="1"/>
              <a:t>traitements</a:t>
            </a:r>
            <a:r>
              <a:rPr lang="en-GB" dirty="0"/>
              <a:t> de </a:t>
            </a:r>
            <a:r>
              <a:rPr lang="en-GB" dirty="0" err="1"/>
              <a:t>l’humeur</a:t>
            </a:r>
            <a:r>
              <a:rPr lang="en-GB" dirty="0"/>
              <a:t> et de </a:t>
            </a:r>
            <a:r>
              <a:rPr lang="en-GB" dirty="0" err="1"/>
              <a:t>l’anxiété</a:t>
            </a:r>
            <a:r>
              <a:rPr lang="en-GB" dirty="0"/>
              <a:t> (CANMAT) 2023: mise à jour des </a:t>
            </a:r>
            <a:r>
              <a:rPr lang="en-GB" dirty="0" err="1"/>
              <a:t>lignes</a:t>
            </a:r>
            <a:r>
              <a:rPr lang="en-GB" dirty="0"/>
              <a:t> directrices </a:t>
            </a:r>
            <a:r>
              <a:rPr lang="en-GB" dirty="0" err="1"/>
              <a:t>cliniques</a:t>
            </a:r>
            <a:r>
              <a:rPr lang="en-GB" dirty="0"/>
              <a:t> pour la prise </a:t>
            </a:r>
            <a:r>
              <a:rPr lang="en-GB" dirty="0" err="1"/>
              <a:t>en</a:t>
            </a:r>
            <a:r>
              <a:rPr lang="en-GB" dirty="0"/>
              <a:t> charge du trouble </a:t>
            </a:r>
            <a:r>
              <a:rPr lang="en-GB" dirty="0" err="1"/>
              <a:t>dépressif</a:t>
            </a:r>
            <a:r>
              <a:rPr lang="en-GB" dirty="0"/>
              <a:t> </a:t>
            </a:r>
            <a:r>
              <a:rPr lang="en-GB" dirty="0" err="1"/>
              <a:t>majeur</a:t>
            </a:r>
            <a:r>
              <a:rPr lang="en-GB" dirty="0"/>
              <a:t> chez les </a:t>
            </a:r>
            <a:r>
              <a:rPr lang="en-GB" dirty="0" err="1"/>
              <a:t>adultes</a:t>
            </a:r>
            <a:r>
              <a:rPr lang="en-GB" dirty="0"/>
              <a:t>. Can J Psychiatry 2024; 69 (9): 641–687.</a:t>
            </a:r>
          </a:p>
          <a:p>
            <a:pPr marL="228600" indent="-228600">
              <a:buFont typeface="+mj-lt"/>
              <a:buAutoNum type="arabicPeriod"/>
            </a:pPr>
            <a:r>
              <a:rPr lang="en-GB" dirty="0"/>
              <a:t>Marx W, </a:t>
            </a:r>
            <a:r>
              <a:rPr lang="en-GB" dirty="0" err="1"/>
              <a:t>Penninx</a:t>
            </a:r>
            <a:r>
              <a:rPr lang="en-GB" dirty="0"/>
              <a:t> BWJH, </a:t>
            </a:r>
            <a:r>
              <a:rPr lang="en-GB" dirty="0" err="1"/>
              <a:t>Solmi</a:t>
            </a:r>
            <a:r>
              <a:rPr lang="en-GB" dirty="0"/>
              <a:t> M, et al. Major depressive disorder. Nat Rev Dis Primers 2023; 9 (1): 44.</a:t>
            </a:r>
          </a:p>
          <a:p>
            <a:pPr marL="228600" indent="-228600">
              <a:buFont typeface="+mj-lt"/>
              <a:buAutoNum type="arabicPeriod"/>
            </a:pPr>
            <a:r>
              <a:rPr lang="en-US" dirty="0"/>
              <a:t>Mind UK website. Available at: https://www.mind.org.uk/information-support/drugs-and-treatments/mindfulness/about-mindfulness/. Accessed April 2025.</a:t>
            </a:r>
            <a:endParaRPr lang="en-GB" dirty="0"/>
          </a:p>
        </p:txBody>
      </p:sp>
      <p:sp>
        <p:nvSpPr>
          <p:cNvPr id="4" name="Slide Number Placeholder 3">
            <a:extLst>
              <a:ext uri="{FF2B5EF4-FFF2-40B4-BE49-F238E27FC236}">
                <a16:creationId xmlns:a16="http://schemas.microsoft.com/office/drawing/2014/main" id="{E602F6D3-F04C-CB91-15BC-20A682175880}"/>
              </a:ext>
            </a:extLst>
          </p:cNvPr>
          <p:cNvSpPr>
            <a:spLocks noGrp="1"/>
          </p:cNvSpPr>
          <p:nvPr>
            <p:ph type="sldNum" sz="quarter" idx="10"/>
          </p:nvPr>
        </p:nvSpPr>
        <p:spPr/>
        <p:txBody>
          <a:bodyPr/>
          <a:lstStyle/>
          <a:p>
            <a:fld id="{037C2873-EBE5-CF42-9E30-7832FC02D1D9}" type="slidenum">
              <a:rPr lang="en-GB" smtClean="0"/>
              <a:pPr/>
              <a:t>7</a:t>
            </a:fld>
            <a:endParaRPr lang="en-GB"/>
          </a:p>
        </p:txBody>
      </p:sp>
      <p:sp>
        <p:nvSpPr>
          <p:cNvPr id="7" name="Slide Image Placeholder 6">
            <a:extLst>
              <a:ext uri="{FF2B5EF4-FFF2-40B4-BE49-F238E27FC236}">
                <a16:creationId xmlns:a16="http://schemas.microsoft.com/office/drawing/2014/main" id="{CCE0DAE9-A5B9-5B24-CCA0-0EF15488B7CD}"/>
              </a:ext>
            </a:extLst>
          </p:cNvPr>
          <p:cNvSpPr>
            <a:spLocks noGrp="1" noRot="1" noChangeAspect="1"/>
          </p:cNvSpPr>
          <p:nvPr>
            <p:ph type="sldImg"/>
          </p:nvPr>
        </p:nvSpPr>
        <p:spPr/>
      </p:sp>
    </p:spTree>
    <p:extLst>
      <p:ext uri="{BB962C8B-B14F-4D97-AF65-F5344CB8AC3E}">
        <p14:creationId xmlns:p14="http://schemas.microsoft.com/office/powerpoint/2010/main" val="23128127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C4817A-68C1-E053-3E9C-3481E0601B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11D61D-C846-EE97-52DD-154B0A0BE0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ED0E4E-D99D-9157-08B3-2670FA66E0D4}"/>
              </a:ext>
            </a:extLst>
          </p:cNvPr>
          <p:cNvSpPr>
            <a:spLocks noGrp="1"/>
          </p:cNvSpPr>
          <p:nvPr>
            <p:ph type="body" idx="1"/>
          </p:nvPr>
        </p:nvSpPr>
        <p:spPr>
          <a:xfrm>
            <a:off x="679768" y="4777958"/>
            <a:ext cx="5438140" cy="4512092"/>
          </a:xfrm>
        </p:spPr>
        <p:txBody>
          <a:bodyPr/>
          <a:lstStyle/>
          <a:p>
            <a:r>
              <a:rPr lang="en-GB" dirty="0"/>
              <a:t>There are many non-pharmacological approaches to the treatment of depression, which can be used together with antidepressants.</a:t>
            </a:r>
            <a:r>
              <a:rPr lang="en-GB" baseline="30000" dirty="0"/>
              <a:t>2,5,8</a:t>
            </a:r>
            <a:r>
              <a:rPr lang="en-GB" dirty="0"/>
              <a:t> Although the empirical data behind the different psychological treatments varies between treatments, many continue to improve the evidence base supporting their use in people with depression.</a:t>
            </a:r>
            <a:r>
              <a:rPr lang="en-GB" baseline="30000" dirty="0"/>
              <a:t>2</a:t>
            </a:r>
            <a:r>
              <a:rPr lang="en-GB" dirty="0"/>
              <a:t> </a:t>
            </a:r>
          </a:p>
          <a:p>
            <a:endParaRPr lang="en-GB" dirty="0"/>
          </a:p>
          <a:p>
            <a:r>
              <a:rPr lang="en-GB" dirty="0"/>
              <a:t>References:</a:t>
            </a:r>
          </a:p>
          <a:p>
            <a:pPr marL="228600" indent="-228600">
              <a:buFont typeface="+mj-lt"/>
              <a:buAutoNum type="arabicPeriod"/>
            </a:pPr>
            <a:r>
              <a:rPr lang="en-GB" dirty="0" err="1"/>
              <a:t>Cuijpers</a:t>
            </a:r>
            <a:r>
              <a:rPr lang="en-GB" dirty="0"/>
              <a:t> P, </a:t>
            </a:r>
            <a:r>
              <a:rPr lang="en-GB" dirty="0" err="1"/>
              <a:t>Berking</a:t>
            </a:r>
            <a:r>
              <a:rPr lang="en-GB" dirty="0"/>
              <a:t> M, Andersson G, et al. A meta-analysis of cognitive-behavioural therapy for adult depression, alone and in comparison with other treatments. Can J Psychiatry 2013; 58 (7): 376–385.</a:t>
            </a:r>
          </a:p>
          <a:p>
            <a:pPr marL="228600" indent="-228600">
              <a:buFont typeface="+mj-lt"/>
              <a:buAutoNum type="arabicPeriod"/>
            </a:pPr>
            <a:r>
              <a:rPr lang="en-GB" dirty="0"/>
              <a:t>Lam RW, Kennedy SH, Adams C, et al. Canadian Network for Mood and Anxiety Treatments (CANMAT) 2023 update on clinical guidelines for management of major depressive disorder in adults: Réseau </a:t>
            </a:r>
            <a:r>
              <a:rPr lang="en-GB" dirty="0" err="1"/>
              <a:t>canadien</a:t>
            </a:r>
            <a:r>
              <a:rPr lang="en-GB" dirty="0"/>
              <a:t> pour les </a:t>
            </a:r>
            <a:r>
              <a:rPr lang="en-GB" dirty="0" err="1"/>
              <a:t>traitements</a:t>
            </a:r>
            <a:r>
              <a:rPr lang="en-GB" dirty="0"/>
              <a:t> de </a:t>
            </a:r>
            <a:r>
              <a:rPr lang="en-GB" dirty="0" err="1"/>
              <a:t>l’humeur</a:t>
            </a:r>
            <a:r>
              <a:rPr lang="en-GB" dirty="0"/>
              <a:t> et de </a:t>
            </a:r>
            <a:r>
              <a:rPr lang="en-GB" dirty="0" err="1"/>
              <a:t>l’anxiété</a:t>
            </a:r>
            <a:r>
              <a:rPr lang="en-GB" dirty="0"/>
              <a:t> (CANMAT) 2023: mise à jour des </a:t>
            </a:r>
            <a:r>
              <a:rPr lang="en-GB" dirty="0" err="1"/>
              <a:t>lignes</a:t>
            </a:r>
            <a:r>
              <a:rPr lang="en-GB" dirty="0"/>
              <a:t> directrices </a:t>
            </a:r>
            <a:r>
              <a:rPr lang="en-GB" dirty="0" err="1"/>
              <a:t>cliniques</a:t>
            </a:r>
            <a:r>
              <a:rPr lang="en-GB" dirty="0"/>
              <a:t> pour la prise </a:t>
            </a:r>
            <a:r>
              <a:rPr lang="en-GB" dirty="0" err="1"/>
              <a:t>en</a:t>
            </a:r>
            <a:r>
              <a:rPr lang="en-GB" dirty="0"/>
              <a:t> charge du trouble </a:t>
            </a:r>
            <a:r>
              <a:rPr lang="en-GB" dirty="0" err="1"/>
              <a:t>dépressif</a:t>
            </a:r>
            <a:r>
              <a:rPr lang="en-GB" dirty="0"/>
              <a:t> </a:t>
            </a:r>
            <a:r>
              <a:rPr lang="en-GB" dirty="0" err="1"/>
              <a:t>majeur</a:t>
            </a:r>
            <a:r>
              <a:rPr lang="en-GB" dirty="0"/>
              <a:t> chez les </a:t>
            </a:r>
            <a:r>
              <a:rPr lang="en-GB" dirty="0" err="1"/>
              <a:t>adultes</a:t>
            </a:r>
            <a:r>
              <a:rPr lang="en-GB" dirty="0"/>
              <a:t>. Can J Psychiatry 2024; 69 (9): 641–687.</a:t>
            </a:r>
          </a:p>
          <a:p>
            <a:pPr marL="228600" indent="-228600">
              <a:buFont typeface="+mj-lt"/>
              <a:buAutoNum type="arabicPeriod"/>
            </a:pPr>
            <a:r>
              <a:rPr lang="en-GB" sz="1000" dirty="0"/>
              <a:t>Malhi GS, Bell E, Bassett D, et al. The 2020 Royal Australian and New Zealand College of Psychiatrists clinical practice guidelines for mood disorders. </a:t>
            </a:r>
            <a:r>
              <a:rPr lang="en-GB" sz="1000" dirty="0" err="1"/>
              <a:t>Aust</a:t>
            </a:r>
            <a:r>
              <a:rPr lang="en-GB" sz="1000" dirty="0"/>
              <a:t> N Z J Psychiatry 2021; 55 (1): 7–117.</a:t>
            </a:r>
          </a:p>
          <a:p>
            <a:pPr marL="228600" indent="-228600">
              <a:buFont typeface="+mj-lt"/>
              <a:buAutoNum type="arabicPeriod"/>
            </a:pPr>
            <a:r>
              <a:rPr lang="en-GB" sz="1000" dirty="0"/>
              <a:t>National Institute for Health and Care Excellence. Depression in adults: treatment and management. Guideline 222, June 2022</a:t>
            </a:r>
            <a:r>
              <a:rPr lang="en-GB" dirty="0"/>
              <a:t>. © NICE, June 2022, updated September 2024. https://www.nice.org.uk/guidance/ng222. Accessed April 2025. </a:t>
            </a:r>
          </a:p>
          <a:p>
            <a:pPr marL="228600" indent="-228600">
              <a:buFont typeface="+mj-lt"/>
              <a:buAutoNum type="arabicPeriod"/>
            </a:pPr>
            <a:r>
              <a:rPr lang="en-GB" sz="1000" dirty="0"/>
              <a:t>Sadock BJ, Sadock VA, Ruiz P (eds). Kaplan &amp; Sadock’s Comprehensive Textbook of Psychiatry. 10</a:t>
            </a:r>
            <a:r>
              <a:rPr lang="en-GB" sz="1000" baseline="30000" dirty="0"/>
              <a:t>th</a:t>
            </a:r>
            <a:r>
              <a:rPr lang="en-GB" sz="1000" dirty="0"/>
              <a:t> edition. Vol 1–2. © Lippincott Williams &amp; Wilkins, 2017.</a:t>
            </a:r>
          </a:p>
          <a:p>
            <a:pPr marL="228600" indent="-228600">
              <a:buFont typeface="+mj-lt"/>
              <a:buAutoNum type="arabicPeriod"/>
            </a:pPr>
            <a:r>
              <a:rPr lang="en-GB" dirty="0"/>
              <a:t>Parikh SV, Quilty LC, Ravitz P,  et al. Canadian Network for Mood and Anxiety Treatments (CANMAT) 2016 Clinical Guidelines for the Management of Adults with Major Depressive Disorder: Section 2. Psychological Treatments. Can J Psychiatry 2016; 61 (9): 524–539.</a:t>
            </a:r>
          </a:p>
          <a:p>
            <a:pPr marL="228600" indent="-228600">
              <a:buFont typeface="+mj-lt"/>
              <a:buAutoNum type="arabicPeriod"/>
            </a:pPr>
            <a:r>
              <a:rPr lang="en-GB" dirty="0"/>
              <a:t>Cho C-H, Lee H-J, Kim Y-K. Telepsychiatry in the treatment of major depressive disorders. In: Dong H, Rezaei N, </a:t>
            </a:r>
            <a:r>
              <a:rPr lang="en-GB" dirty="0" err="1"/>
              <a:t>Steinlein</a:t>
            </a:r>
            <a:r>
              <a:rPr lang="en-GB" dirty="0"/>
              <a:t> O, et al. (ed). Advances in experimental medicine and biology. Vol 14</a:t>
            </a:r>
            <a:r>
              <a:rPr lang="en-GB" b="0" dirty="0">
                <a:latin typeface="+mn-lt"/>
              </a:rPr>
              <a:t>56: </a:t>
            </a:r>
            <a:r>
              <a:rPr lang="en-GB" b="0" i="0" dirty="0">
                <a:solidFill>
                  <a:srgbClr val="000000"/>
                </a:solidFill>
                <a:effectLst/>
                <a:latin typeface="+mn-lt"/>
              </a:rPr>
              <a:t>recent advances and challenges in the treatment of major depressive disorder. © Springer, </a:t>
            </a:r>
            <a:r>
              <a:rPr lang="en-GB" b="0" dirty="0">
                <a:latin typeface="+mn-lt"/>
              </a:rPr>
              <a:t>2</a:t>
            </a:r>
            <a:r>
              <a:rPr lang="en-GB" dirty="0"/>
              <a:t>024.</a:t>
            </a:r>
            <a:endParaRPr lang="en-GB" sz="1000" dirty="0"/>
          </a:p>
          <a:p>
            <a:pPr marL="228600" indent="-228600">
              <a:buFont typeface="+mj-lt"/>
              <a:buAutoNum type="arabicPeriod"/>
            </a:pPr>
            <a:r>
              <a:rPr lang="en-GB" dirty="0"/>
              <a:t>Marx W, </a:t>
            </a:r>
            <a:r>
              <a:rPr lang="en-GB" dirty="0" err="1"/>
              <a:t>Penninx</a:t>
            </a:r>
            <a:r>
              <a:rPr lang="en-GB" dirty="0"/>
              <a:t> BWJH, </a:t>
            </a:r>
            <a:r>
              <a:rPr lang="en-GB" dirty="0" err="1"/>
              <a:t>Solmi</a:t>
            </a:r>
            <a:r>
              <a:rPr lang="en-GB" dirty="0"/>
              <a:t> M, et al. Major depressive disorder. Nat Rev Dis Primers 2023; 9 (1): 44.</a:t>
            </a:r>
          </a:p>
        </p:txBody>
      </p:sp>
      <p:sp>
        <p:nvSpPr>
          <p:cNvPr id="4" name="Slide Number Placeholder 3">
            <a:extLst>
              <a:ext uri="{FF2B5EF4-FFF2-40B4-BE49-F238E27FC236}">
                <a16:creationId xmlns:a16="http://schemas.microsoft.com/office/drawing/2014/main" id="{2A9E92FC-0351-DF0A-D03A-9DFFDFCCD988}"/>
              </a:ext>
            </a:extLst>
          </p:cNvPr>
          <p:cNvSpPr>
            <a:spLocks noGrp="1"/>
          </p:cNvSpPr>
          <p:nvPr>
            <p:ph type="sldNum" sz="quarter" idx="10"/>
          </p:nvPr>
        </p:nvSpPr>
        <p:spPr/>
        <p:txBody>
          <a:bodyPr/>
          <a:lstStyle/>
          <a:p>
            <a:fld id="{037C2873-EBE5-CF42-9E30-7832FC02D1D9}" type="slidenum">
              <a:rPr lang="en-GB" smtClean="0"/>
              <a:t>8</a:t>
            </a:fld>
            <a:endParaRPr lang="en-GB" dirty="0"/>
          </a:p>
        </p:txBody>
      </p:sp>
    </p:spTree>
    <p:extLst>
      <p:ext uri="{BB962C8B-B14F-4D97-AF65-F5344CB8AC3E}">
        <p14:creationId xmlns:p14="http://schemas.microsoft.com/office/powerpoint/2010/main" val="4617018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A47D5E-E132-D358-9903-D2947882FF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FBC7E1-F1BF-D15F-EB34-73E71763B8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7D481B-385B-14BF-A268-8FD37DC27E76}"/>
              </a:ext>
            </a:extLst>
          </p:cNvPr>
          <p:cNvSpPr>
            <a:spLocks noGrp="1"/>
          </p:cNvSpPr>
          <p:nvPr>
            <p:ph type="body" idx="1"/>
          </p:nvPr>
        </p:nvSpPr>
        <p:spPr>
          <a:xfrm>
            <a:off x="679768" y="4777958"/>
            <a:ext cx="5438140" cy="4073942"/>
          </a:xfrm>
        </p:spPr>
        <p:txBody>
          <a:bodyPr/>
          <a:lstStyle/>
          <a:p>
            <a:r>
              <a:rPr lang="en-GB" dirty="0"/>
              <a:t>Many other psychological treatments for depression have been developed, some of which are briefly introduced on the slide.</a:t>
            </a:r>
            <a:r>
              <a:rPr lang="en-GB" baseline="30000" dirty="0"/>
              <a:t>1,2</a:t>
            </a:r>
            <a:endParaRPr lang="en-GB" dirty="0"/>
          </a:p>
          <a:p>
            <a:endParaRPr lang="en-GB" dirty="0"/>
          </a:p>
          <a:p>
            <a:r>
              <a:rPr lang="en-GB" dirty="0"/>
              <a:t>References:</a:t>
            </a:r>
          </a:p>
          <a:p>
            <a:pPr marL="228600" indent="-228600">
              <a:buFont typeface="+mj-lt"/>
              <a:buAutoNum type="arabicPeriod"/>
            </a:pPr>
            <a:r>
              <a:rPr lang="en-GB" dirty="0"/>
              <a:t>Marx W, </a:t>
            </a:r>
            <a:r>
              <a:rPr lang="en-GB" dirty="0" err="1"/>
              <a:t>Penninx</a:t>
            </a:r>
            <a:r>
              <a:rPr lang="en-GB" dirty="0"/>
              <a:t> BWJH, </a:t>
            </a:r>
            <a:r>
              <a:rPr lang="en-GB" dirty="0" err="1"/>
              <a:t>Solmi</a:t>
            </a:r>
            <a:r>
              <a:rPr lang="en-GB" dirty="0"/>
              <a:t> M, et al. Major depressive disorder. Nat Rev Dis Primers 2023; 9 (1): 44.</a:t>
            </a:r>
          </a:p>
          <a:p>
            <a:pPr marL="228600" indent="-228600">
              <a:buFont typeface="+mj-lt"/>
              <a:buAutoNum type="arabicPeriod"/>
            </a:pPr>
            <a:r>
              <a:rPr lang="en-GB" dirty="0"/>
              <a:t>Parikh SV, Quilty LC, Ravitz P, et al.; CANMAT Depression Work Group. Canadian Network for Mood and Anxiety Treatments (CANMAT) 2016 clinical guidelines for the management of adults with major depressive disorder: section 2. Psychological treatments. Can J Psychiatry 2016; 61 (9): 524–539.</a:t>
            </a:r>
          </a:p>
          <a:p>
            <a:endParaRPr lang="en-GB" dirty="0">
              <a:highlight>
                <a:srgbClr val="00FFFF"/>
              </a:highlight>
            </a:endParaRPr>
          </a:p>
        </p:txBody>
      </p:sp>
      <p:sp>
        <p:nvSpPr>
          <p:cNvPr id="4" name="Slide Number Placeholder 3">
            <a:extLst>
              <a:ext uri="{FF2B5EF4-FFF2-40B4-BE49-F238E27FC236}">
                <a16:creationId xmlns:a16="http://schemas.microsoft.com/office/drawing/2014/main" id="{D90AD3AC-9FA3-4705-0E09-A07243FA0DF6}"/>
              </a:ext>
            </a:extLst>
          </p:cNvPr>
          <p:cNvSpPr>
            <a:spLocks noGrp="1"/>
          </p:cNvSpPr>
          <p:nvPr>
            <p:ph type="sldNum" sz="quarter" idx="10"/>
          </p:nvPr>
        </p:nvSpPr>
        <p:spPr/>
        <p:txBody>
          <a:bodyPr/>
          <a:lstStyle/>
          <a:p>
            <a:fld id="{037C2873-EBE5-CF42-9E30-7832FC02D1D9}" type="slidenum">
              <a:rPr lang="en-GB" smtClean="0"/>
              <a:t>9</a:t>
            </a:fld>
            <a:endParaRPr lang="en-GB"/>
          </a:p>
        </p:txBody>
      </p:sp>
    </p:spTree>
    <p:extLst>
      <p:ext uri="{BB962C8B-B14F-4D97-AF65-F5344CB8AC3E}">
        <p14:creationId xmlns:p14="http://schemas.microsoft.com/office/powerpoint/2010/main" val="8764789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7C2873-EBE5-CF42-9E30-7832FC02D1D9}" type="slidenum">
              <a:rPr lang="en-GB" smtClean="0"/>
              <a:t>10</a:t>
            </a:fld>
            <a:endParaRPr lang="en-GB"/>
          </a:p>
        </p:txBody>
      </p:sp>
    </p:spTree>
    <p:extLst>
      <p:ext uri="{BB962C8B-B14F-4D97-AF65-F5344CB8AC3E}">
        <p14:creationId xmlns:p14="http://schemas.microsoft.com/office/powerpoint/2010/main" val="28359826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768" y="4777958"/>
            <a:ext cx="5438140" cy="4588412"/>
          </a:xfrm>
        </p:spPr>
        <p:txBody>
          <a:bodyPr/>
          <a:lstStyle/>
          <a:p>
            <a:r>
              <a:rPr lang="en-GB" dirty="0"/>
              <a:t>The Factors Influencing Depression Endpoints Research (FINDER) study was a pan-European study, of &gt;3,000 adults about to start antidepressant medication either for their first episode of depression or for a new episode of recurrent depression.</a:t>
            </a:r>
            <a:r>
              <a:rPr lang="en-GB" baseline="30000" dirty="0"/>
              <a:t>1</a:t>
            </a:r>
            <a:r>
              <a:rPr lang="en-GB" dirty="0"/>
              <a:t> The study was conducted to determine the prescribing patterns of antidepressants across 12 European countries, and investigate some of the factors determining drug choice.</a:t>
            </a:r>
            <a:r>
              <a:rPr lang="en-GB" baseline="30000" dirty="0"/>
              <a:t>1</a:t>
            </a:r>
            <a:r>
              <a:rPr lang="en-GB" dirty="0"/>
              <a:t> Of all the antidepressants available, selective serotonin reuptake inhibitors (SSRIs) were the most widely used – 63.3% of all patients.</a:t>
            </a:r>
            <a:r>
              <a:rPr lang="en-GB" baseline="30000" dirty="0"/>
              <a:t>1</a:t>
            </a:r>
            <a:r>
              <a:rPr lang="en-GB" dirty="0"/>
              <a:t> The second most widely prescribed antidepressants were serotonin–noradrenaline reuptake inhibitors (SNRIs) – 13.6% of all patients.</a:t>
            </a:r>
            <a:r>
              <a:rPr lang="en-GB" baseline="30000" dirty="0"/>
              <a:t>1</a:t>
            </a:r>
            <a:r>
              <a:rPr lang="en-GB" dirty="0"/>
              <a:t> It is notable that prescribing patterns varied from country to country: in France, for example, the proportion of SSRI prescriptions were as high as 81.5%; in The Netherlands, SNRI prescriptions were as high as 25.5%.</a:t>
            </a:r>
            <a:r>
              <a:rPr lang="en-GB" baseline="30000" dirty="0"/>
              <a:t>1</a:t>
            </a:r>
            <a:r>
              <a:rPr lang="en-GB" dirty="0"/>
              <a:t> In terms of drivers of antidepressant choice, the FINDER study found that patient and physician characteristics influenced drug choice, including a patient’s previous experience with an antidepressant, and the age of the physician.</a:t>
            </a:r>
            <a:r>
              <a:rPr lang="en-GB" baseline="30000" dirty="0"/>
              <a:t>1</a:t>
            </a:r>
            <a:endParaRPr lang="en-GB" dirty="0"/>
          </a:p>
          <a:p>
            <a:endParaRPr lang="en-GB" dirty="0"/>
          </a:p>
          <a:p>
            <a:r>
              <a:rPr lang="en-GB" dirty="0"/>
              <a:t>Reference:</a:t>
            </a:r>
          </a:p>
          <a:p>
            <a:pPr marL="228600" indent="-228600">
              <a:buFont typeface="+mj-lt"/>
              <a:buAutoNum type="arabicPeriod"/>
            </a:pPr>
            <a:r>
              <a:rPr lang="en-GB" dirty="0"/>
              <a:t>Bauer M, </a:t>
            </a:r>
            <a:r>
              <a:rPr lang="en-GB" dirty="0" err="1"/>
              <a:t>Monz</a:t>
            </a:r>
            <a:r>
              <a:rPr lang="en-GB" dirty="0"/>
              <a:t> BU, Montejo AL, et al. Prescribing patterns of antidepressants in Europe: results from the Factors Influencing Depression Endpoints Research (FINDER) study. </a:t>
            </a:r>
            <a:r>
              <a:rPr lang="en-GB" dirty="0" err="1"/>
              <a:t>Eur</a:t>
            </a:r>
            <a:r>
              <a:rPr lang="en-GB" dirty="0"/>
              <a:t> Psychiatry 2008; 23 (1): 66–73.</a:t>
            </a:r>
          </a:p>
          <a:p>
            <a:pPr marL="228600" indent="-228600">
              <a:buFont typeface="+mj-lt"/>
              <a:buAutoNum type="arabicPeriod"/>
            </a:pPr>
            <a:r>
              <a:rPr lang="en-GB" dirty="0" err="1"/>
              <a:t>Sleath</a:t>
            </a:r>
            <a:r>
              <a:rPr lang="en-GB" dirty="0"/>
              <a:t> B, Shih YCT. Sociological influences on antidepressant prescribing. Soc Sci Med 2003; 56 (6): 1335–1344.</a:t>
            </a:r>
          </a:p>
          <a:p>
            <a:pPr marL="228600" indent="-228600">
              <a:buFont typeface="+mj-lt"/>
              <a:buAutoNum type="arabicPeriod"/>
            </a:pPr>
            <a:r>
              <a:rPr lang="en-GB" dirty="0"/>
              <a:t>Bauer M, Pfennig A, Severus E, et al. </a:t>
            </a:r>
            <a:r>
              <a:rPr lang="en-GB" b="0" i="0" u="none" strike="noStrike" baseline="0" dirty="0"/>
              <a:t>World Federation of Societies of Biological Psychiatry (WFSBP) Guidelines for Biological Treatment of Unipolar Depressive Disorders, Part 1: Update 2013 on the acute and continuation treatment of unipolar depressive disorders. World J </a:t>
            </a:r>
            <a:r>
              <a:rPr lang="en-GB" b="0" i="0" u="none" strike="noStrike" baseline="0" dirty="0" err="1"/>
              <a:t>Biol</a:t>
            </a:r>
            <a:r>
              <a:rPr lang="en-GB" b="0" i="0" u="none" strike="noStrike" baseline="0" dirty="0"/>
              <a:t> Psychiatry 2013; 14 (5): 334–385.</a:t>
            </a:r>
          </a:p>
          <a:p>
            <a:pPr marL="228600" indent="-228600">
              <a:buFont typeface="+mj-lt"/>
              <a:buAutoNum type="arabicPeriod"/>
            </a:pPr>
            <a:r>
              <a:rPr lang="en-GB" dirty="0"/>
              <a:t>Stahl SM. </a:t>
            </a:r>
            <a:r>
              <a:rPr lang="en-GB" b="0" i="0" dirty="0">
                <a:solidFill>
                  <a:srgbClr val="333333"/>
                </a:solidFill>
                <a:effectLst/>
              </a:rPr>
              <a:t>Using neuroscience for naming psychotropic drugs.</a:t>
            </a:r>
            <a:r>
              <a:rPr lang="en-GB" b="1" i="0" dirty="0">
                <a:solidFill>
                  <a:srgbClr val="333333"/>
                </a:solidFill>
                <a:effectLst/>
              </a:rPr>
              <a:t> </a:t>
            </a:r>
            <a:r>
              <a:rPr lang="en-GB" dirty="0"/>
              <a:t>CNS Spectrums 2016; 21 (3): 219–220.</a:t>
            </a:r>
          </a:p>
          <a:p>
            <a:pPr marL="228600" indent="-228600">
              <a:buFont typeface="+mj-lt"/>
              <a:buAutoNum type="arabicPeriod"/>
            </a:pPr>
            <a:r>
              <a:rPr lang="en-GB" dirty="0"/>
              <a:t>Frazer A, Blier P. </a:t>
            </a:r>
            <a:r>
              <a:rPr lang="en-GB" b="0" i="0" dirty="0">
                <a:solidFill>
                  <a:srgbClr val="212121"/>
                </a:solidFill>
                <a:effectLst/>
              </a:rPr>
              <a:t>A Neuroscience-Based Nomenclature (</a:t>
            </a:r>
            <a:r>
              <a:rPr lang="en-GB" b="0" i="0" dirty="0" err="1">
                <a:solidFill>
                  <a:srgbClr val="212121"/>
                </a:solidFill>
                <a:effectLst/>
              </a:rPr>
              <a:t>NbN</a:t>
            </a:r>
            <a:r>
              <a:rPr lang="en-GB" b="0" i="0" dirty="0">
                <a:solidFill>
                  <a:srgbClr val="212121"/>
                </a:solidFill>
                <a:effectLst/>
              </a:rPr>
              <a:t>) for Psychotropic Agents.</a:t>
            </a:r>
            <a:r>
              <a:rPr lang="en-GB" dirty="0"/>
              <a:t> Int J </a:t>
            </a:r>
            <a:r>
              <a:rPr lang="en-GB" dirty="0" err="1"/>
              <a:t>Neuropsychopharmacol</a:t>
            </a:r>
            <a:r>
              <a:rPr lang="en-GB" dirty="0"/>
              <a:t> 2016; 19 (8): 1–2.</a:t>
            </a:r>
          </a:p>
        </p:txBody>
      </p:sp>
      <p:sp>
        <p:nvSpPr>
          <p:cNvPr id="4" name="Slide Number Placeholder 3"/>
          <p:cNvSpPr>
            <a:spLocks noGrp="1"/>
          </p:cNvSpPr>
          <p:nvPr>
            <p:ph type="sldNum" sz="quarter" idx="10"/>
          </p:nvPr>
        </p:nvSpPr>
        <p:spPr/>
        <p:txBody>
          <a:bodyPr/>
          <a:lstStyle/>
          <a:p>
            <a:fld id="{037C2873-EBE5-CF42-9E30-7832FC02D1D9}" type="slidenum">
              <a:rPr lang="en-GB" smtClean="0"/>
              <a:t>11</a:t>
            </a:fld>
            <a:endParaRPr lang="en-GB"/>
          </a:p>
        </p:txBody>
      </p:sp>
    </p:spTree>
    <p:extLst>
      <p:ext uri="{BB962C8B-B14F-4D97-AF65-F5344CB8AC3E}">
        <p14:creationId xmlns:p14="http://schemas.microsoft.com/office/powerpoint/2010/main" val="21828290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GB" dirty="0"/>
              <a:t>In general, antidepressants function by increasing the availability of monoamines (serotonin, noradrenaline, and/or dopamine) in the synapse; these monoamines are thought to be depleted in depression.</a:t>
            </a:r>
            <a:r>
              <a:rPr lang="en-GB" baseline="30000" dirty="0"/>
              <a:t>1</a:t>
            </a:r>
          </a:p>
          <a:p>
            <a:pPr marL="228594" indent="-228594">
              <a:buFont typeface="Arial" panose="020B0604020202020204" pitchFamily="34" charset="0"/>
              <a:buChar char="•"/>
            </a:pPr>
            <a:r>
              <a:rPr lang="en-GB" b="1" dirty="0"/>
              <a:t>SSRIs, SNRIs </a:t>
            </a:r>
            <a:r>
              <a:rPr lang="en-GB" dirty="0"/>
              <a:t>and </a:t>
            </a:r>
            <a:r>
              <a:rPr lang="en-GB" b="1" dirty="0"/>
              <a:t>TCAs</a:t>
            </a:r>
            <a:r>
              <a:rPr lang="en-GB" dirty="0"/>
              <a:t> achieve this by blocking one or more of the monoamine transporters, thus preventing the neurotransmitters from being taken back into the axon terminal that released them.</a:t>
            </a:r>
            <a:r>
              <a:rPr lang="en-GB" baseline="30000" dirty="0"/>
              <a:t>1</a:t>
            </a:r>
          </a:p>
          <a:p>
            <a:pPr marL="228594" indent="-228594">
              <a:buFont typeface="Arial" panose="020B0604020202020204" pitchFamily="34" charset="0"/>
              <a:buChar char="•"/>
            </a:pPr>
            <a:r>
              <a:rPr lang="en-GB" b="1" dirty="0"/>
              <a:t>MAOIs</a:t>
            </a:r>
            <a:r>
              <a:rPr lang="en-GB" dirty="0"/>
              <a:t> achieve this by inhibiting the activity of the monoamine oxidase enzyme (acting as an ‘enzyme inhibitor’) and thus preventing the breakdown of neurotransmitters.</a:t>
            </a:r>
            <a:r>
              <a:rPr lang="en-GB" baseline="30000" dirty="0"/>
              <a:t>1</a:t>
            </a:r>
          </a:p>
          <a:p>
            <a:endParaRPr lang="en-GB" dirty="0"/>
          </a:p>
          <a:p>
            <a:r>
              <a:rPr lang="en-GB" dirty="0"/>
              <a:t>Reference:</a:t>
            </a:r>
          </a:p>
          <a:p>
            <a:pPr marL="228600" indent="-228600">
              <a:buFont typeface="+mj-lt"/>
              <a:buAutoNum type="arabicPeriod"/>
            </a:pPr>
            <a:r>
              <a:rPr lang="en-GB" dirty="0"/>
              <a:t>Stahl SM. Stahl’s Essential Psychopharmacology. Neuroscientific Basis and Practical Applications. 5</a:t>
            </a:r>
            <a:r>
              <a:rPr lang="en-GB" baseline="30000" dirty="0"/>
              <a:t>th</a:t>
            </a:r>
            <a:r>
              <a:rPr lang="en-GB" dirty="0"/>
              <a:t> Edition. © Cambridge University Press, 2021.</a:t>
            </a:r>
          </a:p>
          <a:p>
            <a:endParaRPr lang="en-GB" dirty="0"/>
          </a:p>
        </p:txBody>
      </p:sp>
      <p:sp>
        <p:nvSpPr>
          <p:cNvPr id="4" name="Slide Number Placeholder 3"/>
          <p:cNvSpPr>
            <a:spLocks noGrp="1"/>
          </p:cNvSpPr>
          <p:nvPr>
            <p:ph type="sldNum" sz="quarter" idx="10"/>
          </p:nvPr>
        </p:nvSpPr>
        <p:spPr/>
        <p:txBody>
          <a:bodyPr/>
          <a:lstStyle/>
          <a:p>
            <a:fld id="{5A30DA07-0486-4231-977F-A24CC1379569}" type="slidenum">
              <a:rPr lang="en-GB" smtClean="0"/>
              <a:pPr/>
              <a:t>12</a:t>
            </a:fld>
            <a:endParaRPr lang="en-GB" dirty="0"/>
          </a:p>
        </p:txBody>
      </p:sp>
      <p:sp>
        <p:nvSpPr>
          <p:cNvPr id="7" name="Slide Image Placeholder 6">
            <a:extLst>
              <a:ext uri="{FF2B5EF4-FFF2-40B4-BE49-F238E27FC236}">
                <a16:creationId xmlns:a16="http://schemas.microsoft.com/office/drawing/2014/main" id="{E5D3D36F-FF3F-4002-9D0B-59F25DE3BA5D}"/>
              </a:ext>
            </a:extLst>
          </p:cNvPr>
          <p:cNvSpPr>
            <a:spLocks noGrp="1" noRot="1" noChangeAspect="1"/>
          </p:cNvSpPr>
          <p:nvPr>
            <p:ph type="sldImg"/>
          </p:nvPr>
        </p:nvSpPr>
        <p:spPr/>
      </p:sp>
    </p:spTree>
    <p:extLst>
      <p:ext uri="{BB962C8B-B14F-4D97-AF65-F5344CB8AC3E}">
        <p14:creationId xmlns:p14="http://schemas.microsoft.com/office/powerpoint/2010/main" val="42528635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768" y="4777958"/>
            <a:ext cx="5438140" cy="4335562"/>
          </a:xfrm>
        </p:spPr>
        <p:txBody>
          <a:bodyPr/>
          <a:lstStyle/>
          <a:p>
            <a:r>
              <a:rPr lang="en-GB" dirty="0"/>
              <a:t>Changes in glutamate physiology have been detected in patients with MDD relative to control individuals.</a:t>
            </a:r>
            <a:r>
              <a:rPr lang="en-GB" baseline="30000" dirty="0"/>
              <a:t>2</a:t>
            </a:r>
            <a:r>
              <a:rPr lang="en-GB" dirty="0"/>
              <a:t> However, because glutamate is found throughout the body, it can be hard to pinpoint the exact source of glutamate in peripheral tissues.</a:t>
            </a:r>
            <a:r>
              <a:rPr lang="en-GB" baseline="30000" dirty="0"/>
              <a:t>2</a:t>
            </a:r>
            <a:r>
              <a:rPr lang="en-GB" dirty="0"/>
              <a:t> Methods have moved on to using techniques, such as magnetic resonance spectroscopy (MRS), which can be used to measure the glutamate content within the brain.</a:t>
            </a:r>
            <a:r>
              <a:rPr lang="en-GB" baseline="30000" dirty="0"/>
              <a:t>2</a:t>
            </a:r>
            <a:endParaRPr lang="en-GB" dirty="0"/>
          </a:p>
          <a:p>
            <a:r>
              <a:rPr lang="en-GB" dirty="0"/>
              <a:t>Glutamate receptors in the brain are separated into two classes:</a:t>
            </a:r>
            <a:r>
              <a:rPr lang="en-GB" baseline="30000" dirty="0"/>
              <a:t>3,4</a:t>
            </a:r>
            <a:endParaRPr lang="en-GB" dirty="0"/>
          </a:p>
          <a:p>
            <a:pPr marL="171450" indent="-171450">
              <a:buFont typeface="Arial" panose="020B0604020202020204" pitchFamily="34" charset="0"/>
              <a:buChar char="•"/>
            </a:pPr>
            <a:r>
              <a:rPr lang="en-GB" dirty="0"/>
              <a:t>ionotropic receptors that function by allowing movement of cations across the membrane (e.g., calcium, sodium)</a:t>
            </a:r>
          </a:p>
          <a:p>
            <a:pPr marL="171450" indent="-171450">
              <a:buFont typeface="Arial" panose="020B0604020202020204" pitchFamily="34" charset="0"/>
              <a:buChar char="•"/>
            </a:pPr>
            <a:r>
              <a:rPr lang="en-GB" dirty="0"/>
              <a:t>metabotropic receptors, which are seven-transmembrane domain receptors that either activate or inhibit signalling pathways within the cell.</a:t>
            </a:r>
          </a:p>
          <a:p>
            <a:endParaRPr lang="en-GB" dirty="0"/>
          </a:p>
          <a:p>
            <a:r>
              <a:rPr lang="en-GB" b="0" dirty="0"/>
              <a:t>References:</a:t>
            </a:r>
          </a:p>
          <a:p>
            <a:pPr marL="228600" indent="-228600">
              <a:buFont typeface="+mj-lt"/>
              <a:buAutoNum type="arabicPeriod"/>
            </a:pPr>
            <a:r>
              <a:rPr lang="en-GB" dirty="0"/>
              <a:t>Lam RW, Kennedy SH, Adams C, et al. Canadian Network for Mood and Anxiety Treatments (CANMAT) 2023 update on clinical guidelines for management of major depressive disorder in adults: Réseau </a:t>
            </a:r>
            <a:r>
              <a:rPr lang="en-GB" dirty="0" err="1"/>
              <a:t>canadien</a:t>
            </a:r>
            <a:r>
              <a:rPr lang="en-GB" dirty="0"/>
              <a:t> pour les </a:t>
            </a:r>
            <a:r>
              <a:rPr lang="en-GB" dirty="0" err="1"/>
              <a:t>traitements</a:t>
            </a:r>
            <a:r>
              <a:rPr lang="en-GB" dirty="0"/>
              <a:t> de </a:t>
            </a:r>
            <a:r>
              <a:rPr lang="en-GB" dirty="0" err="1"/>
              <a:t>l’humeur</a:t>
            </a:r>
            <a:r>
              <a:rPr lang="en-GB" dirty="0"/>
              <a:t> et de </a:t>
            </a:r>
            <a:r>
              <a:rPr lang="en-GB" dirty="0" err="1"/>
              <a:t>l’anxiété</a:t>
            </a:r>
            <a:r>
              <a:rPr lang="en-GB" dirty="0"/>
              <a:t> (CANMAT) 2023: mise à jour des </a:t>
            </a:r>
            <a:r>
              <a:rPr lang="en-GB" dirty="0" err="1"/>
              <a:t>lignes</a:t>
            </a:r>
            <a:r>
              <a:rPr lang="en-GB" dirty="0"/>
              <a:t> directrices </a:t>
            </a:r>
            <a:r>
              <a:rPr lang="en-GB" dirty="0" err="1"/>
              <a:t>cliniques</a:t>
            </a:r>
            <a:r>
              <a:rPr lang="en-GB" dirty="0"/>
              <a:t> pour la prise </a:t>
            </a:r>
            <a:r>
              <a:rPr lang="en-GB" dirty="0" err="1"/>
              <a:t>en</a:t>
            </a:r>
            <a:r>
              <a:rPr lang="en-GB" dirty="0"/>
              <a:t> charge du trouble </a:t>
            </a:r>
            <a:r>
              <a:rPr lang="en-GB" dirty="0" err="1"/>
              <a:t>dépressif</a:t>
            </a:r>
            <a:r>
              <a:rPr lang="en-GB" dirty="0"/>
              <a:t> </a:t>
            </a:r>
            <a:r>
              <a:rPr lang="en-GB" dirty="0" err="1"/>
              <a:t>majeur</a:t>
            </a:r>
            <a:r>
              <a:rPr lang="en-GB" dirty="0"/>
              <a:t> chez les </a:t>
            </a:r>
            <a:r>
              <a:rPr lang="en-GB" dirty="0" err="1"/>
              <a:t>adultes</a:t>
            </a:r>
            <a:r>
              <a:rPr lang="en-GB" dirty="0"/>
              <a:t>. Can J Psychiatry 2024; 69 (9): 641–687.</a:t>
            </a:r>
          </a:p>
          <a:p>
            <a:pPr marL="228600" indent="-228600">
              <a:buFont typeface="+mj-lt"/>
              <a:buAutoNum type="arabicPeriod"/>
            </a:pPr>
            <a:r>
              <a:rPr lang="en-GB" dirty="0" err="1"/>
              <a:t>Sanacora</a:t>
            </a:r>
            <a:r>
              <a:rPr lang="en-GB" dirty="0"/>
              <a:t> G, Zarate CA, Krystal JH, Manji HK. Targeting the glutamatergic system to develop novel, improved therapeutics for mood disorders. Nat Rev Drug </a:t>
            </a:r>
            <a:r>
              <a:rPr lang="en-GB" dirty="0" err="1"/>
              <a:t>Discov</a:t>
            </a:r>
            <a:r>
              <a:rPr lang="en-GB" dirty="0"/>
              <a:t> 2008; 7 (5): 426–437.</a:t>
            </a:r>
          </a:p>
          <a:p>
            <a:pPr marL="228600" indent="-228600">
              <a:buFont typeface="+mj-lt"/>
              <a:buAutoNum type="arabicPeriod"/>
            </a:pPr>
            <a:r>
              <a:rPr lang="en-GB" dirty="0"/>
              <a:t>Purves D, Augustine GJ, Groh J, et al. (</a:t>
            </a:r>
            <a:r>
              <a:rPr lang="en-GB" dirty="0" err="1"/>
              <a:t>eds</a:t>
            </a:r>
            <a:r>
              <a:rPr lang="en-GB" dirty="0"/>
              <a:t>). </a:t>
            </a:r>
            <a:r>
              <a:rPr lang="fr-FR" dirty="0"/>
              <a:t>Neuroscience. 7</a:t>
            </a:r>
            <a:r>
              <a:rPr lang="fr-FR" baseline="30000" dirty="0"/>
              <a:t>th</a:t>
            </a:r>
            <a:r>
              <a:rPr lang="fr-FR" dirty="0"/>
              <a:t> Edition. © Oxford </a:t>
            </a:r>
            <a:r>
              <a:rPr lang="fr-FR" dirty="0" err="1"/>
              <a:t>University</a:t>
            </a:r>
            <a:r>
              <a:rPr lang="fr-FR" dirty="0"/>
              <a:t> </a:t>
            </a:r>
            <a:r>
              <a:rPr lang="fr-FR" dirty="0" err="1"/>
              <a:t>Press</a:t>
            </a:r>
            <a:r>
              <a:rPr lang="fr-FR" dirty="0"/>
              <a:t>, 2024.</a:t>
            </a:r>
            <a:endParaRPr lang="en-GB" dirty="0"/>
          </a:p>
          <a:p>
            <a:pPr marL="228600" indent="-228600">
              <a:buFont typeface="+mj-lt"/>
              <a:buAutoNum type="arabicPeriod"/>
            </a:pPr>
            <a:r>
              <a:rPr lang="en-GB" dirty="0"/>
              <a:t>Jaso BA, </a:t>
            </a:r>
            <a:r>
              <a:rPr lang="en-GB" dirty="0" err="1"/>
              <a:t>Niciu</a:t>
            </a:r>
            <a:r>
              <a:rPr lang="en-GB" dirty="0"/>
              <a:t> MJ, </a:t>
            </a:r>
            <a:r>
              <a:rPr lang="en-GB" dirty="0" err="1"/>
              <a:t>Iadarola</a:t>
            </a:r>
            <a:r>
              <a:rPr lang="en-GB" dirty="0"/>
              <a:t> ND, et al. Therapeutic modulation of glutamate receptors in major depressive disorder. Curr </a:t>
            </a:r>
            <a:r>
              <a:rPr lang="en-GB" dirty="0" err="1"/>
              <a:t>Neuropharmacol</a:t>
            </a:r>
            <a:r>
              <a:rPr lang="en-GB" dirty="0"/>
              <a:t> 2017; 15 (1): 57–70.</a:t>
            </a:r>
          </a:p>
          <a:p>
            <a:pPr marL="228600" indent="-228600">
              <a:buFont typeface="+mj-lt"/>
              <a:buAutoNum type="arabicPeriod"/>
            </a:pPr>
            <a:r>
              <a:rPr lang="en-GB" dirty="0"/>
              <a:t>McIntyre RS, Jain R. Glutamatergic modulators for major depression from theory to clinical use. CNS Drugs 2024; 38 (11): 869–890.</a:t>
            </a:r>
          </a:p>
        </p:txBody>
      </p:sp>
      <p:sp>
        <p:nvSpPr>
          <p:cNvPr id="4" name="Slide Number Placeholder 3"/>
          <p:cNvSpPr>
            <a:spLocks noGrp="1"/>
          </p:cNvSpPr>
          <p:nvPr>
            <p:ph type="sldNum" sz="quarter" idx="10"/>
          </p:nvPr>
        </p:nvSpPr>
        <p:spPr/>
        <p:txBody>
          <a:bodyPr/>
          <a:lstStyle/>
          <a:p>
            <a:fld id="{037C2873-EBE5-CF42-9E30-7832FC02D1D9}" type="slidenum">
              <a:rPr lang="en-GB" smtClean="0"/>
              <a:t>13</a:t>
            </a:fld>
            <a:endParaRPr lang="en-GB"/>
          </a:p>
        </p:txBody>
      </p:sp>
    </p:spTree>
    <p:extLst>
      <p:ext uri="{BB962C8B-B14F-4D97-AF65-F5344CB8AC3E}">
        <p14:creationId xmlns:p14="http://schemas.microsoft.com/office/powerpoint/2010/main" val="30564955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037C2873-EBE5-CF42-9E30-7832FC02D1D9}" type="slidenum">
              <a:rPr lang="en-GB" smtClean="0"/>
              <a:pPr/>
              <a:t>14</a:t>
            </a:fld>
            <a:endParaRPr lang="en-GB"/>
          </a:p>
        </p:txBody>
      </p:sp>
      <p:sp>
        <p:nvSpPr>
          <p:cNvPr id="6" name="Slide Image Placeholder 5">
            <a:extLst>
              <a:ext uri="{FF2B5EF4-FFF2-40B4-BE49-F238E27FC236}">
                <a16:creationId xmlns:a16="http://schemas.microsoft.com/office/drawing/2014/main" id="{EF059A20-2635-4A54-89F6-C1D0E131757D}"/>
              </a:ext>
            </a:extLst>
          </p:cNvPr>
          <p:cNvSpPr>
            <a:spLocks noGrp="1" noRot="1" noChangeAspect="1"/>
          </p:cNvSpPr>
          <p:nvPr>
            <p:ph type="sldImg"/>
          </p:nvPr>
        </p:nvSpPr>
        <p:spPr/>
      </p:sp>
      <p:sp>
        <p:nvSpPr>
          <p:cNvPr id="7" name="Notes Placeholder 6">
            <a:extLst>
              <a:ext uri="{FF2B5EF4-FFF2-40B4-BE49-F238E27FC236}">
                <a16:creationId xmlns:a16="http://schemas.microsoft.com/office/drawing/2014/main" id="{EAF54F31-81CB-477E-B427-57F2458A4EEA}"/>
              </a:ext>
            </a:extLst>
          </p:cNvPr>
          <p:cNvSpPr>
            <a:spLocks noGrp="1"/>
          </p:cNvSpPr>
          <p:nvPr>
            <p:ph type="body" idx="1"/>
          </p:nvPr>
        </p:nvSpPr>
        <p:spPr>
          <a:xfrm>
            <a:off x="679768" y="4777959"/>
            <a:ext cx="5438140" cy="4156491"/>
          </a:xfrm>
        </p:spPr>
        <p:txBody>
          <a:bodyPr/>
          <a:lstStyle/>
          <a:p>
            <a:r>
              <a:rPr lang="en-GB" dirty="0"/>
              <a:t>The prospective STAR*D study examined the effectiveness of antidepressants in a naturalistic population of outpatients with MDD seeking medical care:</a:t>
            </a:r>
            <a:r>
              <a:rPr lang="en-GB" baseline="30000" dirty="0"/>
              <a:t>2</a:t>
            </a:r>
          </a:p>
          <a:p>
            <a:pPr marL="171450" indent="-171450">
              <a:buFont typeface="Arial" panose="020B0604020202020204" pitchFamily="34" charset="0"/>
              <a:buChar char="•"/>
            </a:pPr>
            <a:r>
              <a:rPr lang="en-GB" dirty="0"/>
              <a:t>All participants (n=3,671) received an SSRI as their first-line treatment, and one third of these patients achieved remission.</a:t>
            </a:r>
          </a:p>
          <a:p>
            <a:pPr marL="171450" indent="-171450">
              <a:buFont typeface="Arial" panose="020B0604020202020204" pitchFamily="34" charset="0"/>
              <a:buChar char="•"/>
            </a:pPr>
            <a:r>
              <a:rPr lang="en-GB" dirty="0"/>
              <a:t>Patients who failed to respond to the SSRI were randomly </a:t>
            </a:r>
            <a:r>
              <a:rPr lang="en-GB" dirty="0" err="1"/>
              <a:t>assigned</a:t>
            </a:r>
            <a:r>
              <a:rPr lang="en-GB" baseline="30000" dirty="0" err="1"/>
              <a:t>a</a:t>
            </a:r>
            <a:r>
              <a:rPr lang="en-GB" dirty="0"/>
              <a:t> to one of seven possible second-line treatments. Of the 727 patients who received second-line pharmacotherapy, a quarter achieved remission.</a:t>
            </a:r>
          </a:p>
          <a:p>
            <a:pPr marL="171450" indent="-171450">
              <a:buFont typeface="Arial" panose="020B0604020202020204" pitchFamily="34" charset="0"/>
              <a:buChar char="•"/>
            </a:pPr>
            <a:r>
              <a:rPr lang="en-GB" dirty="0"/>
              <a:t>Patients who failed on any of the seven possible second-line treatments were randomly </a:t>
            </a:r>
            <a:r>
              <a:rPr lang="en-GB" dirty="0" err="1"/>
              <a:t>assigned</a:t>
            </a:r>
            <a:r>
              <a:rPr lang="en-GB" baseline="30000" dirty="0" err="1"/>
              <a:t>a</a:t>
            </a:r>
            <a:r>
              <a:rPr lang="en-GB" dirty="0"/>
              <a:t> to one of four possible third-line treatments. Of the 226 patients who received third-line monotherapy, only 11% achieved remission.</a:t>
            </a:r>
          </a:p>
          <a:p>
            <a:r>
              <a:rPr lang="en-GB" sz="800" baseline="30000" dirty="0" err="1"/>
              <a:t>a</a:t>
            </a:r>
            <a:r>
              <a:rPr lang="en-GB" sz="800" dirty="0" err="1"/>
              <a:t>To</a:t>
            </a:r>
            <a:r>
              <a:rPr lang="en-GB" sz="800" dirty="0"/>
              <a:t> mimic clinical practice, patients were allowed to choose the second-line treatment strategy to which they were willing to be randomized.</a:t>
            </a:r>
          </a:p>
          <a:p>
            <a:endParaRPr lang="en-US" dirty="0"/>
          </a:p>
          <a:p>
            <a:r>
              <a:rPr lang="en-US" dirty="0"/>
              <a:t>References:</a:t>
            </a:r>
          </a:p>
          <a:p>
            <a:pPr marL="228600" indent="-228600">
              <a:buFont typeface="+mj-lt"/>
              <a:buAutoNum type="arabicPeriod"/>
            </a:pPr>
            <a:r>
              <a:rPr lang="en-GB" dirty="0"/>
              <a:t>Lam RW, Kennedy SH, Adams C, et al. Canadian Network for Mood and Anxiety Treatments (CANMAT) 2023 update on clinical guidelines for management of major depressive disorder in adults: Réseau </a:t>
            </a:r>
            <a:r>
              <a:rPr lang="en-GB" dirty="0" err="1"/>
              <a:t>canadien</a:t>
            </a:r>
            <a:r>
              <a:rPr lang="en-GB" dirty="0"/>
              <a:t> pour les </a:t>
            </a:r>
            <a:r>
              <a:rPr lang="en-GB" dirty="0" err="1"/>
              <a:t>traitements</a:t>
            </a:r>
            <a:r>
              <a:rPr lang="en-GB" dirty="0"/>
              <a:t> de </a:t>
            </a:r>
            <a:r>
              <a:rPr lang="en-GB" dirty="0" err="1"/>
              <a:t>l’humeur</a:t>
            </a:r>
            <a:r>
              <a:rPr lang="en-GB" dirty="0"/>
              <a:t> et de </a:t>
            </a:r>
            <a:r>
              <a:rPr lang="en-GB" dirty="0" err="1"/>
              <a:t>l’anxiété</a:t>
            </a:r>
            <a:r>
              <a:rPr lang="en-GB" dirty="0"/>
              <a:t> (CANMAT) 2023: mise à jour des </a:t>
            </a:r>
            <a:r>
              <a:rPr lang="en-GB" dirty="0" err="1"/>
              <a:t>lignes</a:t>
            </a:r>
            <a:r>
              <a:rPr lang="en-GB" dirty="0"/>
              <a:t> directrices </a:t>
            </a:r>
            <a:r>
              <a:rPr lang="en-GB" dirty="0" err="1"/>
              <a:t>cliniques</a:t>
            </a:r>
            <a:r>
              <a:rPr lang="en-GB" dirty="0"/>
              <a:t> pour la prise </a:t>
            </a:r>
            <a:r>
              <a:rPr lang="en-GB" dirty="0" err="1"/>
              <a:t>en</a:t>
            </a:r>
            <a:r>
              <a:rPr lang="en-GB" dirty="0"/>
              <a:t> charge du trouble </a:t>
            </a:r>
            <a:r>
              <a:rPr lang="en-GB" dirty="0" err="1"/>
              <a:t>dépressif</a:t>
            </a:r>
            <a:r>
              <a:rPr lang="en-GB" dirty="0"/>
              <a:t> </a:t>
            </a:r>
            <a:r>
              <a:rPr lang="en-GB" dirty="0" err="1"/>
              <a:t>majeur</a:t>
            </a:r>
            <a:r>
              <a:rPr lang="en-GB" dirty="0"/>
              <a:t> chez les </a:t>
            </a:r>
            <a:r>
              <a:rPr lang="en-GB" dirty="0" err="1"/>
              <a:t>adultes</a:t>
            </a:r>
            <a:r>
              <a:rPr lang="en-GB" dirty="0"/>
              <a:t>. Can J Psychiatry 2024; 69 (9): 641–687.</a:t>
            </a:r>
          </a:p>
          <a:p>
            <a:pPr marL="228600" indent="-228600">
              <a:buFont typeface="+mj-lt"/>
              <a:buAutoNum type="arabicPeriod"/>
            </a:pPr>
            <a:r>
              <a:rPr lang="en-GB" dirty="0"/>
              <a:t>Rush AJ, Trivedi MH, Wisniewski SR, et al. Acute and longer-term outcomes in depressed outpatients requiring one or several treatment steps: a STAR*D report. Am J Psychiatry 2006; 163 (11): 1905–1917.</a:t>
            </a:r>
          </a:p>
        </p:txBody>
      </p:sp>
    </p:spTree>
    <p:extLst>
      <p:ext uri="{BB962C8B-B14F-4D97-AF65-F5344CB8AC3E}">
        <p14:creationId xmlns:p14="http://schemas.microsoft.com/office/powerpoint/2010/main" val="11695788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679768" y="4777958"/>
            <a:ext cx="5438140" cy="4048265"/>
          </a:xfrm>
        </p:spPr>
        <p:txBody>
          <a:bodyPr/>
          <a:lstStyle/>
          <a:p>
            <a:r>
              <a:rPr lang="en-GB" dirty="0"/>
              <a:t>Second-line options include switching to another antidepressant, augmenting the initial antidepressant with a non-antidepressant drug, or combining it with another antidepressant.</a:t>
            </a:r>
            <a:r>
              <a:rPr lang="en-GB" baseline="30000" dirty="0"/>
              <a:t>1</a:t>
            </a:r>
            <a:r>
              <a:rPr lang="en-GB" dirty="0"/>
              <a:t> In clinical practice, although there is no evidence to support it, switching is generally used in cases of non-response to antidepressant monotherapy, whereas adjunctive and combination strategies are generally used to build upon a partial symptomatic response to antidepressant monotherapy.</a:t>
            </a:r>
            <a:r>
              <a:rPr lang="en-GB" baseline="30000" dirty="0"/>
              <a:t>1</a:t>
            </a:r>
          </a:p>
          <a:p>
            <a:endParaRPr lang="en-GB" dirty="0"/>
          </a:p>
          <a:p>
            <a:r>
              <a:rPr lang="en-GB" dirty="0"/>
              <a:t>References:</a:t>
            </a:r>
          </a:p>
          <a:p>
            <a:pPr marL="228600" indent="-228600">
              <a:buFont typeface="+mj-lt"/>
              <a:buAutoNum type="arabicPeriod"/>
            </a:pPr>
            <a:r>
              <a:rPr lang="en-GB" dirty="0"/>
              <a:t>Davidson JR. Major depressive disorder treatment guidelines in America and Europe. J </a:t>
            </a:r>
            <a:r>
              <a:rPr lang="en-GB" dirty="0" err="1"/>
              <a:t>Clin</a:t>
            </a:r>
            <a:r>
              <a:rPr lang="en-GB" dirty="0"/>
              <a:t> Psychiatry 2010; 71 (</a:t>
            </a:r>
            <a:r>
              <a:rPr lang="en-GB" dirty="0" err="1"/>
              <a:t>Suppl</a:t>
            </a:r>
            <a:r>
              <a:rPr lang="en-GB" dirty="0"/>
              <a:t> E1): e04.</a:t>
            </a:r>
          </a:p>
          <a:p>
            <a:pPr marL="228600" indent="-228600">
              <a:buFont typeface="+mj-lt"/>
              <a:buAutoNum type="arabicPeriod"/>
            </a:pPr>
            <a:r>
              <a:rPr lang="en-US" dirty="0"/>
              <a:t>American Psychological Association. Clinical practice guideline for the treatment of depression across three age cohorts. © American Psychological Association, 2019. https://www.apa.org/depression-guideline/guideline.pdf. Accessed April 2025.</a:t>
            </a:r>
          </a:p>
          <a:p>
            <a:pPr marL="228600" indent="-228600">
              <a:buFont typeface="+mj-lt"/>
              <a:buAutoNum type="arabicPeriod"/>
            </a:pPr>
            <a:r>
              <a:rPr lang="en-GB" sz="1000" dirty="0"/>
              <a:t>National Institute for Health and Care Excellence. Depression in adults: treatment and management. Guideline 222, June 2022</a:t>
            </a:r>
            <a:r>
              <a:rPr lang="en-GB" dirty="0"/>
              <a:t>. © NICE, June 2022, updated September 2024. https://www.nice.org.uk/guidance/ng222. Accessed April 2025.</a:t>
            </a:r>
            <a:endParaRPr lang="en-US" dirty="0"/>
          </a:p>
          <a:p>
            <a:pPr marL="228600" indent="-228600">
              <a:buFont typeface="+mj-lt"/>
              <a:buAutoNum type="arabicPeriod"/>
            </a:pPr>
            <a:r>
              <a:rPr lang="en-GB" dirty="0"/>
              <a:t>Connolly KR, </a:t>
            </a:r>
            <a:r>
              <a:rPr lang="en-GB" dirty="0" err="1"/>
              <a:t>Thase</a:t>
            </a:r>
            <a:r>
              <a:rPr lang="en-GB" dirty="0"/>
              <a:t> ME. If at first you don’t succeed: a review of the evidence for antidepressant augmentation, combination and switching strategies. Drugs 2011; 71 (1): 43–64.</a:t>
            </a:r>
          </a:p>
          <a:p>
            <a:pPr marL="228600" indent="-228600">
              <a:buFont typeface="+mj-lt"/>
              <a:buAutoNum type="arabicPeriod"/>
            </a:pPr>
            <a:r>
              <a:rPr lang="en-GB" dirty="0"/>
              <a:t>Moreira R. The efficacy and tolerability of bupropion in the treatment of major depressive disorder. Clin Drug </a:t>
            </a:r>
            <a:r>
              <a:rPr lang="en-GB" dirty="0" err="1"/>
              <a:t>Investig</a:t>
            </a:r>
            <a:r>
              <a:rPr lang="en-GB" dirty="0"/>
              <a:t> 2011; 31 (</a:t>
            </a:r>
            <a:r>
              <a:rPr lang="en-GB" dirty="0" err="1"/>
              <a:t>Suppl</a:t>
            </a:r>
            <a:r>
              <a:rPr lang="en-GB" dirty="0"/>
              <a:t> 1): 5–17.</a:t>
            </a:r>
          </a:p>
        </p:txBody>
      </p:sp>
      <p:sp>
        <p:nvSpPr>
          <p:cNvPr id="4" name="Slide Number Placeholder 3"/>
          <p:cNvSpPr>
            <a:spLocks noGrp="1"/>
          </p:cNvSpPr>
          <p:nvPr>
            <p:ph type="sldNum" sz="quarter" idx="10"/>
          </p:nvPr>
        </p:nvSpPr>
        <p:spPr/>
        <p:txBody>
          <a:bodyPr/>
          <a:lstStyle/>
          <a:p>
            <a:fld id="{5A30DA07-0486-4231-977F-A24CC1379569}" type="slidenum">
              <a:rPr lang="en-GB" smtClean="0"/>
              <a:pPr/>
              <a:t>15</a:t>
            </a:fld>
            <a:endParaRPr lang="en-GB" dirty="0"/>
          </a:p>
        </p:txBody>
      </p:sp>
      <p:sp>
        <p:nvSpPr>
          <p:cNvPr id="10" name="Slide Image Placeholder 9">
            <a:extLst>
              <a:ext uri="{FF2B5EF4-FFF2-40B4-BE49-F238E27FC236}">
                <a16:creationId xmlns:a16="http://schemas.microsoft.com/office/drawing/2014/main" id="{3EAC3583-787D-42D9-9432-6ACF10C63DF7}"/>
              </a:ext>
            </a:extLst>
          </p:cNvPr>
          <p:cNvSpPr>
            <a:spLocks noGrp="1" noRot="1" noChangeAspect="1"/>
          </p:cNvSpPr>
          <p:nvPr>
            <p:ph type="sldImg"/>
          </p:nvPr>
        </p:nvSpPr>
        <p:spPr/>
      </p:sp>
    </p:spTree>
    <p:extLst>
      <p:ext uri="{BB962C8B-B14F-4D97-AF65-F5344CB8AC3E}">
        <p14:creationId xmlns:p14="http://schemas.microsoft.com/office/powerpoint/2010/main" val="14769312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768" y="4777958"/>
            <a:ext cx="5438140" cy="4054892"/>
          </a:xfrm>
        </p:spPr>
        <p:txBody>
          <a:bodyPr/>
          <a:lstStyle/>
          <a:p>
            <a:pPr defTabSz="938314">
              <a:defRPr/>
            </a:pPr>
            <a:r>
              <a:rPr lang="en-GB" b="0" i="0" baseline="0" noProof="0" dirty="0"/>
              <a:t>This slide compares the guideline recommendations for patients with inadequate response to antidepressant monotherapy from four internationally-recognised bodies:</a:t>
            </a:r>
          </a:p>
          <a:p>
            <a:pPr marL="245197" indent="-228600" defTabSz="938314">
              <a:buFont typeface="+mj-lt"/>
              <a:buAutoNum type="arabicPeriod"/>
              <a:defRPr/>
            </a:pPr>
            <a:r>
              <a:rPr lang="en-GB" b="0" i="0" baseline="0" noProof="0" dirty="0"/>
              <a:t>American Psychiatric Association (APA)</a:t>
            </a:r>
            <a:r>
              <a:rPr lang="en-GB" b="0" i="0" baseline="30000" noProof="0" dirty="0"/>
              <a:t>1</a:t>
            </a:r>
            <a:endParaRPr lang="en-GB" b="0" i="0" baseline="0" noProof="0" dirty="0">
              <a:highlight>
                <a:srgbClr val="00FFFF"/>
              </a:highlight>
            </a:endParaRPr>
          </a:p>
          <a:p>
            <a:pPr marL="245197" indent="-228600" defTabSz="938314">
              <a:buFont typeface="+mj-lt"/>
              <a:buAutoNum type="arabicPeriod"/>
              <a:defRPr/>
            </a:pPr>
            <a:r>
              <a:rPr lang="en-GB" b="0" i="0" baseline="0" noProof="0" dirty="0"/>
              <a:t>National Institute for Health and Care Excellence (NICE)</a:t>
            </a:r>
            <a:r>
              <a:rPr lang="en-GB" b="0" i="0" baseline="30000" noProof="0" dirty="0"/>
              <a:t>2</a:t>
            </a:r>
            <a:endParaRPr lang="en-GB" b="0" i="0" baseline="0" noProof="0" dirty="0"/>
          </a:p>
          <a:p>
            <a:pPr marL="245197" indent="-228600" defTabSz="938314">
              <a:buFont typeface="+mj-lt"/>
              <a:buAutoNum type="arabicPeriod"/>
              <a:defRPr/>
            </a:pPr>
            <a:r>
              <a:rPr lang="en-GB" noProof="0" dirty="0">
                <a:cs typeface="Arial" pitchFamily="34" charset="0"/>
              </a:rPr>
              <a:t>British Association for Psychopharmacology</a:t>
            </a:r>
            <a:r>
              <a:rPr lang="en-GB" baseline="0" noProof="0" dirty="0">
                <a:cs typeface="Arial" pitchFamily="34" charset="0"/>
              </a:rPr>
              <a:t> (BAP)</a:t>
            </a:r>
            <a:r>
              <a:rPr lang="en-GB" baseline="30000" noProof="0" dirty="0">
                <a:cs typeface="Arial" pitchFamily="34" charset="0"/>
              </a:rPr>
              <a:t>3</a:t>
            </a:r>
            <a:endParaRPr lang="en-GB" noProof="0" dirty="0">
              <a:cs typeface="Arial" pitchFamily="34" charset="0"/>
            </a:endParaRPr>
          </a:p>
          <a:p>
            <a:pPr marL="245197" indent="-228600" defTabSz="938314">
              <a:buFont typeface="+mj-lt"/>
              <a:buAutoNum type="arabicPeriod"/>
              <a:defRPr/>
            </a:pPr>
            <a:r>
              <a:rPr lang="en-GB" noProof="0" dirty="0"/>
              <a:t>World Federation of Societies of Biological Psychiatry (</a:t>
            </a:r>
            <a:r>
              <a:rPr lang="en-GB" noProof="0" dirty="0">
                <a:cs typeface="Arial" pitchFamily="34" charset="0"/>
              </a:rPr>
              <a:t>WFSBP)</a:t>
            </a:r>
            <a:r>
              <a:rPr lang="en-GB" baseline="30000" noProof="0" dirty="0">
                <a:cs typeface="Arial" pitchFamily="34" charset="0"/>
              </a:rPr>
              <a:t>4</a:t>
            </a:r>
            <a:endParaRPr lang="en-GB" noProof="0" dirty="0">
              <a:cs typeface="Arial" pitchFamily="34" charset="0"/>
            </a:endParaRPr>
          </a:p>
          <a:p>
            <a:pPr marL="245197" indent="-228600" defTabSz="938314">
              <a:buFont typeface="+mj-lt"/>
              <a:buAutoNum type="arabicPeriod"/>
              <a:defRPr/>
            </a:pPr>
            <a:r>
              <a:rPr lang="en-GB" noProof="0" dirty="0">
                <a:cs typeface="Arial" pitchFamily="34" charset="0"/>
              </a:rPr>
              <a:t>Canadian Network for Mood and Anxiety Treatments (CANMAT)</a:t>
            </a:r>
            <a:r>
              <a:rPr lang="en-GB" baseline="30000" dirty="0">
                <a:cs typeface="Arial" pitchFamily="34" charset="0"/>
              </a:rPr>
              <a:t>5,6</a:t>
            </a:r>
            <a:endParaRPr lang="en-GB" noProof="0" dirty="0">
              <a:highlight>
                <a:srgbClr val="00FFFF"/>
              </a:highlight>
              <a:cs typeface="Arial" pitchFamily="34" charset="0"/>
            </a:endParaRPr>
          </a:p>
          <a:p>
            <a:pPr defTabSz="938314">
              <a:defRPr/>
            </a:pPr>
            <a:r>
              <a:rPr lang="en-GB" noProof="0" dirty="0">
                <a:cs typeface="Arial" pitchFamily="34" charset="0"/>
              </a:rPr>
              <a:t>Each</a:t>
            </a:r>
            <a:r>
              <a:rPr lang="en-GB" baseline="0" noProof="0" dirty="0">
                <a:cs typeface="Arial" pitchFamily="34" charset="0"/>
              </a:rPr>
              <a:t> body rates their guideline recommendations according to the level of clinical evidence available</a:t>
            </a:r>
          </a:p>
          <a:p>
            <a:pPr defTabSz="938314">
              <a:defRPr/>
            </a:pPr>
            <a:r>
              <a:rPr lang="en-GB" baseline="0" noProof="0" dirty="0">
                <a:cs typeface="Arial" pitchFamily="34" charset="0"/>
              </a:rPr>
              <a:t>There are four categories, ranked from the strongest to the least evidence:</a:t>
            </a:r>
          </a:p>
          <a:p>
            <a:pPr marL="188047" indent="-171450" defTabSz="938314">
              <a:buFont typeface="Arial" panose="020B0604020202020204" pitchFamily="34" charset="0"/>
              <a:buChar char="•"/>
              <a:defRPr/>
            </a:pPr>
            <a:r>
              <a:rPr lang="en-GB" baseline="0" noProof="0" dirty="0">
                <a:cs typeface="Arial" pitchFamily="34" charset="0"/>
              </a:rPr>
              <a:t>Substantial clinical confidence (strongest supporting evidence)</a:t>
            </a:r>
          </a:p>
          <a:p>
            <a:pPr marL="188047" indent="-171450" defTabSz="938314">
              <a:buFont typeface="Arial" panose="020B0604020202020204" pitchFamily="34" charset="0"/>
              <a:buChar char="•"/>
              <a:defRPr/>
            </a:pPr>
            <a:r>
              <a:rPr lang="en-GB" baseline="0" noProof="0" dirty="0">
                <a:cs typeface="Arial" pitchFamily="34" charset="0"/>
              </a:rPr>
              <a:t>Moderate clinical confidence</a:t>
            </a:r>
          </a:p>
          <a:p>
            <a:pPr marL="188047" indent="-171450" defTabSz="938314">
              <a:buFont typeface="Arial" panose="020B0604020202020204" pitchFamily="34" charset="0"/>
              <a:buChar char="•"/>
              <a:defRPr/>
            </a:pPr>
            <a:r>
              <a:rPr lang="en-GB" baseline="0" noProof="0" dirty="0">
                <a:cs typeface="Arial" pitchFamily="34" charset="0"/>
              </a:rPr>
              <a:t>Low clinical confidence</a:t>
            </a:r>
          </a:p>
          <a:p>
            <a:pPr marL="188047" indent="-171450" defTabSz="938314">
              <a:buFont typeface="Arial" panose="020B0604020202020204" pitchFamily="34" charset="0"/>
              <a:buChar char="•"/>
              <a:defRPr/>
            </a:pPr>
            <a:r>
              <a:rPr lang="en-GB" baseline="0" noProof="0" dirty="0">
                <a:cs typeface="Arial" pitchFamily="34" charset="0"/>
              </a:rPr>
              <a:t>No clinical confidence (no or little supporting evidence)</a:t>
            </a:r>
          </a:p>
          <a:p>
            <a:pPr marL="16597" defTabSz="938314">
              <a:defRPr/>
            </a:pPr>
            <a:endParaRPr lang="en-GB" dirty="0">
              <a:cs typeface="Arial" pitchFamily="34" charset="0"/>
            </a:endParaRPr>
          </a:p>
          <a:p>
            <a:pPr marL="16597" defTabSz="938314">
              <a:defRPr/>
            </a:pPr>
            <a:r>
              <a:rPr lang="en-GB" b="0" dirty="0">
                <a:cs typeface="Arial" pitchFamily="34" charset="0"/>
              </a:rPr>
              <a:t>References:</a:t>
            </a:r>
          </a:p>
          <a:p>
            <a:pPr marL="228600" indent="-228600">
              <a:buFont typeface="+mj-lt"/>
              <a:buAutoNum type="arabicPeriod"/>
            </a:pPr>
            <a:r>
              <a:rPr lang="en-GB" dirty="0"/>
              <a:t>American Psychiatric Association. Practice Guideline for the Treatment of Patients with Major Depressive Disorder. 3</a:t>
            </a:r>
            <a:r>
              <a:rPr lang="en-GB" baseline="30000" dirty="0"/>
              <a:t>rd</a:t>
            </a:r>
            <a:r>
              <a:rPr lang="en-GB" dirty="0"/>
              <a:t> Edition. © American Psychiatric Association, 2010. http://psychiatryonline.org/guidelines.aspx. Accessed April 2025. </a:t>
            </a:r>
          </a:p>
          <a:p>
            <a:pPr marL="228600" indent="-228600">
              <a:buFont typeface="+mj-lt"/>
              <a:buAutoNum type="arabicPeriod"/>
            </a:pPr>
            <a:r>
              <a:rPr lang="en-GB" sz="1000" dirty="0"/>
              <a:t>National Institute for Health and Care Excellence. Depression in adults: treatment and management. Guideline 222, June 2022</a:t>
            </a:r>
            <a:r>
              <a:rPr lang="en-GB" dirty="0"/>
              <a:t>. © NICE, June 2022, updated September 2024. https://www.nice.org.uk/guidance/ng222. Accessed April 2025. </a:t>
            </a:r>
          </a:p>
          <a:p>
            <a:pPr marL="228600" indent="-228600">
              <a:buFont typeface="+mj-lt"/>
              <a:buAutoNum type="arabicPeriod"/>
            </a:pPr>
            <a:r>
              <a:rPr lang="en-GB" dirty="0"/>
              <a:t>Cleare A, </a:t>
            </a:r>
            <a:r>
              <a:rPr lang="en-GB" dirty="0" err="1"/>
              <a:t>Pariante</a:t>
            </a:r>
            <a:r>
              <a:rPr lang="en-GB" dirty="0"/>
              <a:t> CM, Young AH, et al. Evidence-based guidelines for treating depressive disorders with antidepressants: a revision of the 2008 British Association for Psychopharmacology guidelines. J </a:t>
            </a:r>
            <a:r>
              <a:rPr lang="en-GB" dirty="0" err="1"/>
              <a:t>Psychopharmacol</a:t>
            </a:r>
            <a:r>
              <a:rPr lang="en-GB" dirty="0"/>
              <a:t> 2015; 29 (5): 459–525.</a:t>
            </a:r>
          </a:p>
          <a:p>
            <a:pPr marL="228600" indent="-228600">
              <a:buFont typeface="+mj-lt"/>
              <a:buAutoNum type="arabicPeriod"/>
            </a:pPr>
            <a:r>
              <a:rPr lang="en-GB" dirty="0"/>
              <a:t>Bauer M, Pfennig A, Severus E, et al.; World Federation of Societies of Biological Psychiatry (WFSBP) Task Force on Unipolar Depressive Disorders. WFSBP guidelines for biological treatment of unipolar depressive disorders, part 1: update 2013 on the acute and continuation treatment of unipolar depressive disorders. World J </a:t>
            </a:r>
            <a:r>
              <a:rPr lang="en-GB" dirty="0" err="1"/>
              <a:t>Biol</a:t>
            </a:r>
            <a:r>
              <a:rPr lang="en-GB" dirty="0"/>
              <a:t> Psychiatry 2013; 14 (5): 334–385. </a:t>
            </a:r>
          </a:p>
          <a:p>
            <a:pPr marL="228600" indent="-228600">
              <a:buFont typeface="+mj-lt"/>
              <a:buAutoNum type="arabicPeriod"/>
            </a:pPr>
            <a:r>
              <a:rPr lang="en-GB" dirty="0"/>
              <a:t>Kennedy SH, Lam RW, McIntyre RS, et al. Canadian Network for Mood and Anxiety Treatments (CANMAT) 2016 clinical guidelines for the management of adults with major depressive disorder: section 3. Pharmacological treatments. Can J Psychiatry 2016; 61 (9): 540–560.</a:t>
            </a:r>
          </a:p>
          <a:p>
            <a:pPr marL="228600" indent="-228600">
              <a:buFont typeface="+mj-lt"/>
              <a:buAutoNum type="arabicPeriod"/>
            </a:pPr>
            <a:r>
              <a:rPr lang="en-GB" dirty="0"/>
              <a:t>Parikh SV, Quilty LC, Ravitz P, et al. Canadian Network for Mood and Anxiety Treatments (CANMAT) 2016 clinical guidelines for the management of adults with major depressive disorder: section 2. Psychological treatments. Can J Psychiatry 2016; 61 (9): 524–539.</a:t>
            </a:r>
          </a:p>
        </p:txBody>
      </p:sp>
      <p:sp>
        <p:nvSpPr>
          <p:cNvPr id="4" name="Slide Number Placeholder 3"/>
          <p:cNvSpPr>
            <a:spLocks noGrp="1"/>
          </p:cNvSpPr>
          <p:nvPr>
            <p:ph type="sldNum" sz="quarter" idx="10"/>
          </p:nvPr>
        </p:nvSpPr>
        <p:spPr/>
        <p:txBody>
          <a:bodyPr/>
          <a:lstStyle/>
          <a:p>
            <a:fld id="{037C2873-EBE5-CF42-9E30-7832FC02D1D9}" type="slidenum">
              <a:rPr lang="en-GB" smtClean="0"/>
              <a:t>16</a:t>
            </a:fld>
            <a:endParaRPr lang="en-GB"/>
          </a:p>
        </p:txBody>
      </p:sp>
    </p:spTree>
    <p:extLst>
      <p:ext uri="{BB962C8B-B14F-4D97-AF65-F5344CB8AC3E}">
        <p14:creationId xmlns:p14="http://schemas.microsoft.com/office/powerpoint/2010/main" val="19189939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037C2873-EBE5-CF42-9E30-7832FC02D1D9}" type="slidenum">
              <a:rPr lang="en-GB" smtClean="0"/>
              <a:pPr/>
              <a:t>17</a:t>
            </a:fld>
            <a:endParaRPr lang="en-GB"/>
          </a:p>
        </p:txBody>
      </p:sp>
      <p:sp>
        <p:nvSpPr>
          <p:cNvPr id="7" name="Notes Placeholder 6">
            <a:extLst>
              <a:ext uri="{FF2B5EF4-FFF2-40B4-BE49-F238E27FC236}">
                <a16:creationId xmlns:a16="http://schemas.microsoft.com/office/drawing/2014/main" id="{13FDB978-275F-4C1A-90C3-4F4A6B574C01}"/>
              </a:ext>
            </a:extLst>
          </p:cNvPr>
          <p:cNvSpPr>
            <a:spLocks noGrp="1"/>
          </p:cNvSpPr>
          <p:nvPr>
            <p:ph type="body" idx="1"/>
          </p:nvPr>
        </p:nvSpPr>
        <p:spPr/>
        <p:txBody>
          <a:bodyPr/>
          <a:lstStyle/>
          <a:p>
            <a:r>
              <a:rPr lang="en-US" dirty="0"/>
              <a:t>A summary of the guidelines for the treatment of MDD are shown on the slide. As already discussed, guidelines generally recommend treatment with an SSRI, close supervision, followed by maintenance therapy.</a:t>
            </a:r>
            <a:r>
              <a:rPr lang="en-US" baseline="30000" dirty="0"/>
              <a:t>1-6</a:t>
            </a:r>
            <a:endParaRPr lang="en-US" dirty="0"/>
          </a:p>
          <a:p>
            <a:endParaRPr lang="en-US" dirty="0"/>
          </a:p>
          <a:p>
            <a:r>
              <a:rPr lang="en-US" dirty="0"/>
              <a:t>References:</a:t>
            </a:r>
          </a:p>
          <a:p>
            <a:pPr marL="228600" indent="-228600">
              <a:buFont typeface="+mj-lt"/>
              <a:buAutoNum type="arabicPeriod"/>
            </a:pPr>
            <a:r>
              <a:rPr lang="en-US" dirty="0"/>
              <a:t>American Psychological Association. Clinical practice guideline for the treatment of depression across three age cohorts. © American Psychological Association, 2019. https://www.apa.org/depression-guideline/guideline.pdf. Accessed April 2025.</a:t>
            </a:r>
          </a:p>
          <a:p>
            <a:pPr marL="228600" indent="-228600">
              <a:buFont typeface="+mj-lt"/>
              <a:buAutoNum type="arabicPeriod"/>
            </a:pPr>
            <a:r>
              <a:rPr lang="en-GB" dirty="0"/>
              <a:t>National Institute for Health and Care Excellence. Depression in adults: treatment and management. Guideline 222, June 2022. © NICE, June 2022, updated September 2024. https://www.nice.org.uk/guidance/ng222. Accessed April 2025. </a:t>
            </a:r>
          </a:p>
          <a:p>
            <a:pPr marL="228600" indent="-228600">
              <a:buFont typeface="+mj-lt"/>
              <a:buAutoNum type="arabicPeriod"/>
            </a:pPr>
            <a:r>
              <a:rPr lang="en-GB" dirty="0"/>
              <a:t>Bauer M, Pfennig A, Severus E, et al.; World Federation of Societies of Biological Psychiatry (WFSBP) Task Force on Unipolar Depressive Disorders. WFSBP guidelines for biological treatment of unipolar depressive disorders, part 1: update 2013 on the acute and continuation treatment of unipolar depressive disorders. World J </a:t>
            </a:r>
            <a:r>
              <a:rPr lang="en-GB" dirty="0" err="1"/>
              <a:t>Biol</a:t>
            </a:r>
            <a:r>
              <a:rPr lang="en-GB" dirty="0"/>
              <a:t> Psychiatry 2013; 14 (5): 334–385. </a:t>
            </a:r>
          </a:p>
          <a:p>
            <a:pPr marL="228600" indent="-228600">
              <a:buFont typeface="+mj-lt"/>
              <a:buAutoNum type="arabicPeriod"/>
            </a:pPr>
            <a:r>
              <a:rPr lang="en-GB" dirty="0"/>
              <a:t>McIntyre RS, </a:t>
            </a:r>
            <a:r>
              <a:rPr lang="en-GB" dirty="0" err="1"/>
              <a:t>Suppes</a:t>
            </a:r>
            <a:r>
              <a:rPr lang="en-GB" dirty="0"/>
              <a:t> T, Tandon R, </a:t>
            </a:r>
            <a:r>
              <a:rPr lang="en-GB" dirty="0" err="1"/>
              <a:t>Ostacher</a:t>
            </a:r>
            <a:r>
              <a:rPr lang="en-GB" dirty="0"/>
              <a:t> M. Florida best practice psychotherapeutic medication guidelines for adults with major depressive disorder. J Clin Psychiatry 2017; 78 (6): 703–713.</a:t>
            </a:r>
          </a:p>
          <a:p>
            <a:pPr marL="228600" indent="-228600">
              <a:buFont typeface="+mj-lt"/>
              <a:buAutoNum type="arabicPeriod"/>
            </a:pPr>
            <a:r>
              <a:rPr lang="en-GB" dirty="0"/>
              <a:t>Kennedy SH, Lam RW, McIntyre RS, et al. Canadian Network for Mood and Anxiety Treatments (CANMAT) 2016 clinical guidelines for the management of adults with major depressive disorder: section 3. Pharmacological treatments. Can J Psychiatry 2016; 61 (9): 540–560.</a:t>
            </a:r>
          </a:p>
          <a:p>
            <a:pPr marL="228600" marR="0" lvl="0" indent="-228600" algn="l" defTabSz="914400" rtl="0" eaLnBrk="1" fontAlgn="auto" latinLnBrk="0" hangingPunct="1">
              <a:lnSpc>
                <a:spcPct val="100000"/>
              </a:lnSpc>
              <a:spcBef>
                <a:spcPts val="360"/>
              </a:spcBef>
              <a:spcAft>
                <a:spcPts val="0"/>
              </a:spcAft>
              <a:buClrTx/>
              <a:buSzTx/>
              <a:buFont typeface="+mj-lt"/>
              <a:buAutoNum type="arabicPeriod"/>
              <a:tabLst/>
              <a:defRPr/>
            </a:pPr>
            <a:r>
              <a:rPr lang="en-GB" dirty="0"/>
              <a:t>Lam RW, Kennedy SH, Adams C, et al. Canadian Network for Mood and Anxiety Treatments (CANMAT) 2023 update on clinical guidelines for management of major depressive disorder in adults: Réseau </a:t>
            </a:r>
            <a:r>
              <a:rPr lang="en-GB" dirty="0" err="1"/>
              <a:t>canadien</a:t>
            </a:r>
            <a:r>
              <a:rPr lang="en-GB" dirty="0"/>
              <a:t> pour les </a:t>
            </a:r>
            <a:r>
              <a:rPr lang="en-GB" dirty="0" err="1"/>
              <a:t>traitements</a:t>
            </a:r>
            <a:r>
              <a:rPr lang="en-GB" dirty="0"/>
              <a:t> de </a:t>
            </a:r>
            <a:r>
              <a:rPr lang="en-GB" dirty="0" err="1"/>
              <a:t>l’humeur</a:t>
            </a:r>
            <a:r>
              <a:rPr lang="en-GB" dirty="0"/>
              <a:t> et de </a:t>
            </a:r>
            <a:r>
              <a:rPr lang="en-GB" dirty="0" err="1"/>
              <a:t>l’anxiété</a:t>
            </a:r>
            <a:r>
              <a:rPr lang="en-GB" dirty="0"/>
              <a:t> (CANMAT) 2023: mise à jour des </a:t>
            </a:r>
            <a:r>
              <a:rPr lang="en-GB" dirty="0" err="1"/>
              <a:t>lignes</a:t>
            </a:r>
            <a:r>
              <a:rPr lang="en-GB" dirty="0"/>
              <a:t> directrices </a:t>
            </a:r>
            <a:r>
              <a:rPr lang="en-GB" dirty="0" err="1"/>
              <a:t>cliniques</a:t>
            </a:r>
            <a:r>
              <a:rPr lang="en-GB" dirty="0"/>
              <a:t> pour la prise </a:t>
            </a:r>
            <a:r>
              <a:rPr lang="en-GB" dirty="0" err="1"/>
              <a:t>en</a:t>
            </a:r>
            <a:r>
              <a:rPr lang="en-GB" dirty="0"/>
              <a:t> charge du trouble </a:t>
            </a:r>
            <a:r>
              <a:rPr lang="en-GB" dirty="0" err="1"/>
              <a:t>dépressif</a:t>
            </a:r>
            <a:r>
              <a:rPr lang="en-GB" dirty="0"/>
              <a:t> </a:t>
            </a:r>
            <a:r>
              <a:rPr lang="en-GB" dirty="0" err="1"/>
              <a:t>majeur</a:t>
            </a:r>
            <a:r>
              <a:rPr lang="en-GB" dirty="0"/>
              <a:t> chez les </a:t>
            </a:r>
            <a:r>
              <a:rPr lang="en-GB" dirty="0" err="1"/>
              <a:t>adultes</a:t>
            </a:r>
            <a:r>
              <a:rPr lang="en-GB" dirty="0"/>
              <a:t>. Can J Psychiatry 2024; 69 (9): 641–687.</a:t>
            </a:r>
          </a:p>
        </p:txBody>
      </p:sp>
      <p:sp>
        <p:nvSpPr>
          <p:cNvPr id="10" name="Slide Image Placeholder 9">
            <a:extLst>
              <a:ext uri="{FF2B5EF4-FFF2-40B4-BE49-F238E27FC236}">
                <a16:creationId xmlns:a16="http://schemas.microsoft.com/office/drawing/2014/main" id="{A69B2F60-BE75-4809-9AE2-16C93A9065D8}"/>
              </a:ext>
            </a:extLst>
          </p:cNvPr>
          <p:cNvSpPr>
            <a:spLocks noGrp="1" noRot="1" noChangeAspect="1"/>
          </p:cNvSpPr>
          <p:nvPr>
            <p:ph type="sldImg"/>
          </p:nvPr>
        </p:nvSpPr>
        <p:spPr/>
      </p:sp>
    </p:spTree>
    <p:extLst>
      <p:ext uri="{BB962C8B-B14F-4D97-AF65-F5344CB8AC3E}">
        <p14:creationId xmlns:p14="http://schemas.microsoft.com/office/powerpoint/2010/main" val="34176372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7C2873-EBE5-CF42-9E30-7832FC02D1D9}" type="slidenum">
              <a:rPr lang="en-GB" smtClean="0"/>
              <a:t>18</a:t>
            </a:fld>
            <a:endParaRPr lang="en-GB"/>
          </a:p>
        </p:txBody>
      </p:sp>
    </p:spTree>
    <p:extLst>
      <p:ext uri="{BB962C8B-B14F-4D97-AF65-F5344CB8AC3E}">
        <p14:creationId xmlns:p14="http://schemas.microsoft.com/office/powerpoint/2010/main" val="16355978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768" y="4777958"/>
            <a:ext cx="5438140" cy="4289842"/>
          </a:xfrm>
        </p:spPr>
        <p:txBody>
          <a:bodyPr/>
          <a:lstStyle/>
          <a:p>
            <a:r>
              <a:rPr lang="en-GB" dirty="0"/>
              <a:t>SSRIs are generally well tolerated. However, as a class, SSRIs are associated with a spectrum of adverse effects.</a:t>
            </a:r>
            <a:r>
              <a:rPr lang="en-GB" baseline="30000" dirty="0"/>
              <a:t>1</a:t>
            </a:r>
            <a:r>
              <a:rPr lang="en-GB" dirty="0"/>
              <a:t> The range of adverse effects varies between individual agents within the class; although all drugs within the SSRI class share the same mechanism of action (inhibition of serotonin reuptake), the secondary receptor profiles are different, leading to differences in propensity to cause certain adverse reactions and differences in efficacy.</a:t>
            </a:r>
            <a:r>
              <a:rPr lang="en-GB" baseline="30000" dirty="0"/>
              <a:t>3</a:t>
            </a:r>
            <a:endParaRPr lang="en-GB" dirty="0"/>
          </a:p>
          <a:p>
            <a:r>
              <a:rPr lang="en-GB" dirty="0"/>
              <a:t>The SNRI side-effect profile is similar to that seen with SSRIs, with the addition of effects that reflect the noradrenergic activity of agents within this class, as outlined on the slide.</a:t>
            </a:r>
            <a:r>
              <a:rPr lang="en-GB" baseline="30000" dirty="0"/>
              <a:t>1,2,4</a:t>
            </a:r>
            <a:endParaRPr lang="en-GB" dirty="0"/>
          </a:p>
          <a:p>
            <a:endParaRPr lang="en-GB" dirty="0"/>
          </a:p>
          <a:p>
            <a:r>
              <a:rPr lang="en-GB" dirty="0"/>
              <a:t>References:</a:t>
            </a:r>
          </a:p>
          <a:p>
            <a:pPr marL="228600" indent="-228600">
              <a:buFont typeface="+mj-lt"/>
              <a:buAutoNum type="arabicPeriod"/>
            </a:pPr>
            <a:r>
              <a:rPr lang="en-GB" dirty="0"/>
              <a:t>Bauer M, Pfennig A, Severus E, et al.; World Federation of Societies of Biological Psychiatry (WFSBP) Task Force on Unipolar Depressive Disorders. WFSBP guidelines for biological treatment of unipolar depressive disorders, part 1: update 2013 on the acute and continuation treatment of unipolar depressive disorders. World J </a:t>
            </a:r>
            <a:r>
              <a:rPr lang="en-GB" dirty="0" err="1"/>
              <a:t>Biol</a:t>
            </a:r>
            <a:r>
              <a:rPr lang="en-GB" dirty="0"/>
              <a:t> Psychiatry 2013; 14 (5): 334–385.</a:t>
            </a:r>
          </a:p>
          <a:p>
            <a:pPr marL="228600" indent="-228600">
              <a:buFont typeface="+mj-lt"/>
              <a:buAutoNum type="arabicPeriod"/>
            </a:pPr>
            <a:r>
              <a:rPr lang="en-GB" dirty="0"/>
              <a:t>American Psychiatric Association. Practice Guideline for the Treatment of Patients with Major Depressive Disorder. 3</a:t>
            </a:r>
            <a:r>
              <a:rPr lang="en-GB" baseline="30000" dirty="0"/>
              <a:t>rd</a:t>
            </a:r>
            <a:r>
              <a:rPr lang="en-GB" dirty="0"/>
              <a:t> Edition. © American Psychiatric Association, 2010. http://psychiatryonline.org/guidelines.aspx. Accessed April 2025.</a:t>
            </a:r>
          </a:p>
          <a:p>
            <a:pPr marL="228600" indent="-228600">
              <a:buFont typeface="+mj-lt"/>
              <a:buAutoNum type="arabicPeriod"/>
            </a:pPr>
            <a:r>
              <a:rPr lang="en-GB" dirty="0"/>
              <a:t>Stahl SM. Stahl’s Essential Psychopharmacology. Neuroscientific Basis and Practical Applications. 5</a:t>
            </a:r>
            <a:r>
              <a:rPr lang="en-GB" baseline="30000" dirty="0"/>
              <a:t>th</a:t>
            </a:r>
            <a:r>
              <a:rPr lang="en-GB" dirty="0"/>
              <a:t> Edition. © Cambridge University Press, 2021.</a:t>
            </a:r>
          </a:p>
          <a:p>
            <a:pPr marL="228600" indent="-228600">
              <a:buFont typeface="+mj-lt"/>
              <a:buAutoNum type="arabicPeriod"/>
            </a:pPr>
            <a:r>
              <a:rPr lang="en-GB" dirty="0"/>
              <a:t>Lam RW, Kennedy SH, Adams C, et al. Canadian Network for Mood and Anxiety Treatments (CANMAT) 2023 update on clinical guidelines for management of major depressive disorder in adults: Réseau </a:t>
            </a:r>
            <a:r>
              <a:rPr lang="en-GB" dirty="0" err="1"/>
              <a:t>canadien</a:t>
            </a:r>
            <a:r>
              <a:rPr lang="en-GB" dirty="0"/>
              <a:t> pour les </a:t>
            </a:r>
            <a:r>
              <a:rPr lang="en-GB" dirty="0" err="1"/>
              <a:t>traitements</a:t>
            </a:r>
            <a:r>
              <a:rPr lang="en-GB" dirty="0"/>
              <a:t> de </a:t>
            </a:r>
            <a:r>
              <a:rPr lang="en-GB" dirty="0" err="1"/>
              <a:t>l’humeur</a:t>
            </a:r>
            <a:r>
              <a:rPr lang="en-GB" dirty="0"/>
              <a:t> et de </a:t>
            </a:r>
            <a:r>
              <a:rPr lang="en-GB" dirty="0" err="1"/>
              <a:t>l’anxiété</a:t>
            </a:r>
            <a:r>
              <a:rPr lang="en-GB" dirty="0"/>
              <a:t> (CANMAT) 2023: mise à jour des </a:t>
            </a:r>
            <a:r>
              <a:rPr lang="en-GB" dirty="0" err="1"/>
              <a:t>lignes</a:t>
            </a:r>
            <a:r>
              <a:rPr lang="en-GB" dirty="0"/>
              <a:t> directrices </a:t>
            </a:r>
            <a:r>
              <a:rPr lang="en-GB" dirty="0" err="1"/>
              <a:t>cliniques</a:t>
            </a:r>
            <a:r>
              <a:rPr lang="en-GB" dirty="0"/>
              <a:t> pour la prise </a:t>
            </a:r>
            <a:r>
              <a:rPr lang="en-GB" dirty="0" err="1"/>
              <a:t>en</a:t>
            </a:r>
            <a:r>
              <a:rPr lang="en-GB" dirty="0"/>
              <a:t> charge du trouble </a:t>
            </a:r>
            <a:r>
              <a:rPr lang="en-GB" dirty="0" err="1"/>
              <a:t>dépressif</a:t>
            </a:r>
            <a:r>
              <a:rPr lang="en-GB" dirty="0"/>
              <a:t> </a:t>
            </a:r>
            <a:r>
              <a:rPr lang="en-GB" dirty="0" err="1"/>
              <a:t>majeur</a:t>
            </a:r>
            <a:r>
              <a:rPr lang="en-GB" dirty="0"/>
              <a:t> chez les </a:t>
            </a:r>
            <a:r>
              <a:rPr lang="en-GB" dirty="0" err="1"/>
              <a:t>adultes</a:t>
            </a:r>
            <a:r>
              <a:rPr lang="en-GB" dirty="0"/>
              <a:t>. Can J Psychiatry 2024; 69 (9): 641–687.</a:t>
            </a:r>
          </a:p>
        </p:txBody>
      </p:sp>
      <p:sp>
        <p:nvSpPr>
          <p:cNvPr id="4" name="Slide Number Placeholder 3"/>
          <p:cNvSpPr>
            <a:spLocks noGrp="1"/>
          </p:cNvSpPr>
          <p:nvPr>
            <p:ph type="sldNum" sz="quarter" idx="10"/>
          </p:nvPr>
        </p:nvSpPr>
        <p:spPr/>
        <p:txBody>
          <a:bodyPr/>
          <a:lstStyle/>
          <a:p>
            <a:fld id="{037C2873-EBE5-CF42-9E30-7832FC02D1D9}" type="slidenum">
              <a:rPr lang="en-GB" smtClean="0"/>
              <a:t>19</a:t>
            </a:fld>
            <a:endParaRPr lang="en-GB" dirty="0"/>
          </a:p>
        </p:txBody>
      </p:sp>
    </p:spTree>
    <p:extLst>
      <p:ext uri="{BB962C8B-B14F-4D97-AF65-F5344CB8AC3E}">
        <p14:creationId xmlns:p14="http://schemas.microsoft.com/office/powerpoint/2010/main" val="37750364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64A7A2-336C-A415-BD1F-0C4F519D6B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859AD1-E9C3-3471-8C74-2A919CA0A9EF}"/>
              </a:ext>
            </a:extLst>
          </p:cNvPr>
          <p:cNvSpPr>
            <a:spLocks noGrp="1" noRot="1" noChangeAspect="1"/>
          </p:cNvSpPr>
          <p:nvPr>
            <p:ph type="sldImg"/>
          </p:nvPr>
        </p:nvSpPr>
        <p:spPr>
          <a:xfrm>
            <a:off x="422275" y="1241425"/>
            <a:ext cx="5953125" cy="3349625"/>
          </a:xfrm>
        </p:spPr>
      </p:sp>
      <p:sp>
        <p:nvSpPr>
          <p:cNvPr id="3" name="Notes Placeholder 2">
            <a:extLst>
              <a:ext uri="{FF2B5EF4-FFF2-40B4-BE49-F238E27FC236}">
                <a16:creationId xmlns:a16="http://schemas.microsoft.com/office/drawing/2014/main" id="{33C089D7-DA47-5572-817E-827299908C66}"/>
              </a:ext>
            </a:extLst>
          </p:cNvPr>
          <p:cNvSpPr>
            <a:spLocks noGrp="1"/>
          </p:cNvSpPr>
          <p:nvPr>
            <p:ph type="body" idx="1"/>
          </p:nvPr>
        </p:nvSpPr>
        <p:spPr/>
        <p:txBody>
          <a:bodyPr/>
          <a:lstStyle/>
          <a:p>
            <a:r>
              <a:rPr lang="en-GB" dirty="0"/>
              <a:t>The acceptability of </a:t>
            </a:r>
            <a:r>
              <a:rPr lang="en-US" dirty="0"/>
              <a:t>monoamine oxidase inhibitor (</a:t>
            </a:r>
            <a:r>
              <a:rPr lang="en-GB" dirty="0"/>
              <a:t>MAOI) drugs for the treatment of MDD is limited by the adverse effect profile, which is outlined on the slide.</a:t>
            </a:r>
            <a:r>
              <a:rPr lang="en-GB" baseline="30000" dirty="0"/>
              <a:t>1</a:t>
            </a:r>
            <a:r>
              <a:rPr lang="en-GB" dirty="0"/>
              <a:t> The potential for life-threatening interactions with tyramine-containing foods, or with other serotonergic agents, particularly limits the use of MAOIs.</a:t>
            </a:r>
            <a:r>
              <a:rPr lang="en-GB" baseline="30000" dirty="0"/>
              <a:t>1</a:t>
            </a:r>
            <a:r>
              <a:rPr lang="en-GB" dirty="0"/>
              <a:t> MDD treatment guidelines recognise these limitations; for instance, the American Psychiatric Association (APA) guidelines recommend that MAOI drugs be used only in patients who have not responded to other treatments, because of the necessity for dietary restrictions with MAOIs and the potential for deleterious drug–drug interactions.</a:t>
            </a:r>
            <a:r>
              <a:rPr lang="en-GB" baseline="30000" dirty="0"/>
              <a:t>4</a:t>
            </a:r>
            <a:endParaRPr lang="en-GB" dirty="0"/>
          </a:p>
          <a:p>
            <a:endParaRPr lang="en-GB" dirty="0"/>
          </a:p>
          <a:p>
            <a:r>
              <a:rPr lang="en-GB" dirty="0"/>
              <a:t>References:</a:t>
            </a:r>
          </a:p>
          <a:p>
            <a:pPr marL="228600" indent="-228600">
              <a:buFont typeface="+mj-lt"/>
              <a:buAutoNum type="arabicPeriod"/>
            </a:pPr>
            <a:r>
              <a:rPr lang="en-GB" dirty="0"/>
              <a:t>Stahl SM. Stahl’s Essential Psychopharmacology. Neuroscientific Basis and Practical Applications. 5</a:t>
            </a:r>
            <a:r>
              <a:rPr lang="en-GB" baseline="30000" dirty="0"/>
              <a:t>th</a:t>
            </a:r>
            <a:r>
              <a:rPr lang="en-GB" dirty="0"/>
              <a:t> Edition. © Cambridge University Press, 2021.</a:t>
            </a:r>
          </a:p>
          <a:p>
            <a:pPr marL="228600" indent="-228600">
              <a:buFont typeface="+mj-lt"/>
              <a:buAutoNum type="arabicPeriod"/>
            </a:pPr>
            <a:r>
              <a:rPr lang="en-GB" dirty="0"/>
              <a:t>Van der </a:t>
            </a:r>
            <a:r>
              <a:rPr lang="en-GB" dirty="0" err="1"/>
              <a:t>Eynde</a:t>
            </a:r>
            <a:r>
              <a:rPr lang="en-GB" dirty="0"/>
              <a:t> V, Kenneth </a:t>
            </a:r>
            <a:r>
              <a:rPr lang="en-GB" dirty="0" err="1"/>
              <a:t>Gillmann</a:t>
            </a:r>
            <a:r>
              <a:rPr lang="en-GB" dirty="0"/>
              <a:t> P, Blackwell BB. </a:t>
            </a:r>
            <a:r>
              <a:rPr lang="en-GB" b="0" i="0" dirty="0">
                <a:solidFill>
                  <a:srgbClr val="3F1A01"/>
                </a:solidFill>
                <a:effectLst/>
                <a:latin typeface="+mn-lt"/>
              </a:rPr>
              <a:t>The prescriber's guide to the MAOI diet-thinking through tyramine troubles. </a:t>
            </a:r>
            <a:r>
              <a:rPr lang="en-GB" dirty="0" err="1"/>
              <a:t>Psychopharmacol</a:t>
            </a:r>
            <a:r>
              <a:rPr lang="en-GB" dirty="0"/>
              <a:t> Bull 2022; 52 (2): 73–116.</a:t>
            </a:r>
          </a:p>
          <a:p>
            <a:pPr marL="228600" indent="-228600">
              <a:buFont typeface="+mj-lt"/>
              <a:buAutoNum type="arabicPeriod"/>
            </a:pPr>
            <a:r>
              <a:rPr lang="en-GB" sz="1000" dirty="0"/>
              <a:t>Sadock BJ, Sadock VA, Ruiz P (eds). Kaplan &amp; Sadock’s Comprehensive Textbook of Psychiatry. 10</a:t>
            </a:r>
            <a:r>
              <a:rPr lang="en-GB" sz="1000" baseline="30000" dirty="0"/>
              <a:t>th</a:t>
            </a:r>
            <a:r>
              <a:rPr lang="en-GB" sz="1000" dirty="0"/>
              <a:t> edition. Vol 1–2. © Lippincott Williams &amp; Wilkins, 2017.</a:t>
            </a:r>
          </a:p>
          <a:p>
            <a:pPr marL="228600" indent="-228600">
              <a:buFont typeface="+mj-lt"/>
              <a:buAutoNum type="arabicPeriod"/>
            </a:pPr>
            <a:r>
              <a:rPr lang="en-GB" dirty="0"/>
              <a:t>American Psychiatric Association. Practice Guideline for the Treatment of Patients with Major Depressive Disorder. 3</a:t>
            </a:r>
            <a:r>
              <a:rPr lang="en-GB" baseline="30000" dirty="0"/>
              <a:t>rd</a:t>
            </a:r>
            <a:r>
              <a:rPr lang="en-GB" dirty="0"/>
              <a:t> Edition. © American Psychiatric Association, 2010. http://psychiatryonline.org/guidelines.aspx. Accessed April 2025.</a:t>
            </a:r>
          </a:p>
          <a:p>
            <a:pPr marL="228600" indent="-228600">
              <a:buFont typeface="+mj-lt"/>
              <a:buAutoNum type="arabicPeriod"/>
            </a:pPr>
            <a:endParaRPr lang="en-GB" dirty="0"/>
          </a:p>
        </p:txBody>
      </p:sp>
      <p:sp>
        <p:nvSpPr>
          <p:cNvPr id="4" name="Slide Number Placeholder 3">
            <a:extLst>
              <a:ext uri="{FF2B5EF4-FFF2-40B4-BE49-F238E27FC236}">
                <a16:creationId xmlns:a16="http://schemas.microsoft.com/office/drawing/2014/main" id="{C9E94FCE-5CFC-AEFC-5B24-66FC3229A50D}"/>
              </a:ext>
            </a:extLst>
          </p:cNvPr>
          <p:cNvSpPr>
            <a:spLocks noGrp="1"/>
          </p:cNvSpPr>
          <p:nvPr>
            <p:ph type="sldNum" sz="quarter" idx="10"/>
          </p:nvPr>
        </p:nvSpPr>
        <p:spPr/>
        <p:txBody>
          <a:bodyPr/>
          <a:lstStyle/>
          <a:p>
            <a:fld id="{037C2873-EBE5-CF42-9E30-7832FC02D1D9}" type="slidenum">
              <a:rPr lang="en-GB" smtClean="0"/>
              <a:t>20</a:t>
            </a:fld>
            <a:endParaRPr lang="en-GB"/>
          </a:p>
        </p:txBody>
      </p:sp>
    </p:spTree>
    <p:extLst>
      <p:ext uri="{BB962C8B-B14F-4D97-AF65-F5344CB8AC3E}">
        <p14:creationId xmlns:p14="http://schemas.microsoft.com/office/powerpoint/2010/main" val="27481571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b="0" dirty="0">
                <a:effectLst/>
              </a:rPr>
              <a:t>As a class, across indications and as adjunctive treatment in MDD, </a:t>
            </a:r>
            <a:r>
              <a:rPr lang="en-GB" dirty="0"/>
              <a:t>dopamine–serotonin receptor antagonists (also known as second-generation </a:t>
            </a:r>
            <a:r>
              <a:rPr lang="en-GB" b="0" dirty="0">
                <a:effectLst/>
              </a:rPr>
              <a:t>antipsychotics) are associated with some risk of extrapyramidal symptoms, and a varying risk of metabolic adverse effects.</a:t>
            </a:r>
            <a:r>
              <a:rPr lang="en-GB" b="0" baseline="30000" dirty="0">
                <a:effectLst/>
              </a:rPr>
              <a:t>1-3</a:t>
            </a:r>
            <a:r>
              <a:rPr lang="en-GB" b="0" dirty="0">
                <a:effectLst/>
              </a:rPr>
              <a:t> </a:t>
            </a:r>
          </a:p>
          <a:p>
            <a:pPr lvl="0"/>
            <a:r>
              <a:rPr lang="en-GB" dirty="0"/>
              <a:t>Metabolic adverse effects, such as weight gain, dyslipidaemia, and glucose dysregulation, have serious implications on the prognosis of MDD due to a risk of treatment-related diabetes and/or cardiovascular disease.</a:t>
            </a:r>
            <a:r>
              <a:rPr lang="en-GB" baseline="30000" dirty="0"/>
              <a:t>1</a:t>
            </a:r>
            <a:r>
              <a:rPr lang="en-GB" dirty="0"/>
              <a:t> </a:t>
            </a:r>
          </a:p>
          <a:p>
            <a:pPr lvl="0"/>
            <a:r>
              <a:rPr lang="en-GB" b="0" dirty="0">
                <a:effectLst/>
              </a:rPr>
              <a:t>In addition, </a:t>
            </a:r>
            <a:r>
              <a:rPr lang="en-GB" dirty="0"/>
              <a:t>dopamine–serotonin receptor antagonists are </a:t>
            </a:r>
            <a:r>
              <a:rPr lang="en-GB" b="0" dirty="0">
                <a:effectLst/>
              </a:rPr>
              <a:t>associated with orthostatic hypotension (low blood pressure when standing up) and dry mouth.</a:t>
            </a:r>
            <a:r>
              <a:rPr lang="en-GB" b="0" baseline="30000" dirty="0">
                <a:effectLst/>
              </a:rPr>
              <a:t>2,3</a:t>
            </a:r>
            <a:r>
              <a:rPr lang="en-GB" b="0" dirty="0">
                <a:effectLst/>
              </a:rPr>
              <a:t> Longer-term treatment with </a:t>
            </a:r>
            <a:r>
              <a:rPr lang="en-GB" dirty="0"/>
              <a:t>dopamine–serotonin receptor antagonists is </a:t>
            </a:r>
            <a:r>
              <a:rPr lang="en-GB" b="0" dirty="0">
                <a:effectLst/>
              </a:rPr>
              <a:t>associated with tardive dyskinesia, although this is rare.</a:t>
            </a:r>
            <a:r>
              <a:rPr lang="en-GB" b="0" baseline="30000" dirty="0">
                <a:effectLst/>
              </a:rPr>
              <a:t>2,5</a:t>
            </a:r>
            <a:r>
              <a:rPr lang="en-GB" b="0" dirty="0">
                <a:effectLst/>
              </a:rPr>
              <a:t> </a:t>
            </a:r>
            <a:r>
              <a:rPr lang="en-GB" dirty="0"/>
              <a:t>Although tardive dyskinesia is common in patients taking dopamine antagonists (so-called first-generation antipsychotics), with the increasing use of dopamine–serotonin receptor antagonists, fewer episodes and less severe symptoms are seen.</a:t>
            </a:r>
            <a:r>
              <a:rPr lang="en-GB" baseline="30000" dirty="0"/>
              <a:t>3</a:t>
            </a:r>
            <a:endParaRPr lang="en-GB" dirty="0"/>
          </a:p>
          <a:p>
            <a:pPr lvl="0"/>
            <a:r>
              <a:rPr lang="en-GB" dirty="0"/>
              <a:t>A meta-analysis in MDD (n=3,543) showed that the odds ratio for rate of discontinuation for any reason with a dopamine–serotonin receptor antagonists (second-generation antipsychotic) versus placebo was 1.30 (p&lt;0.01); this did not differ significantly between antipsychotics.</a:t>
            </a:r>
            <a:r>
              <a:rPr lang="en-GB" baseline="30000" dirty="0"/>
              <a:t>6 </a:t>
            </a:r>
            <a:r>
              <a:rPr lang="en-GB" dirty="0">
                <a:effectLst/>
              </a:rPr>
              <a:t>Another meta-analysis in MDD (n=3,526) showed that </a:t>
            </a:r>
            <a:r>
              <a:rPr lang="en-GB" dirty="0"/>
              <a:t>dopamine–serotonin receptor antagonists </a:t>
            </a:r>
            <a:r>
              <a:rPr lang="en-GB" dirty="0">
                <a:effectLst/>
              </a:rPr>
              <a:t>differ substantially in their reported adverse event profiles.</a:t>
            </a:r>
            <a:r>
              <a:rPr lang="en-GB" baseline="30000" dirty="0"/>
              <a:t>4</a:t>
            </a:r>
            <a:r>
              <a:rPr lang="en-GB" dirty="0">
                <a:effectLst/>
              </a:rPr>
              <a:t> Differences between agents are thought to arise due to differences in </a:t>
            </a:r>
            <a:r>
              <a:rPr lang="en-GB" b="0" dirty="0">
                <a:effectLst/>
              </a:rPr>
              <a:t>receptor-affinity profiles.</a:t>
            </a:r>
            <a:r>
              <a:rPr lang="en-GB" b="0" baseline="30000" dirty="0">
                <a:effectLst/>
              </a:rPr>
              <a:t>1</a:t>
            </a:r>
            <a:r>
              <a:rPr lang="en-GB" b="0" dirty="0">
                <a:effectLst/>
              </a:rPr>
              <a:t> </a:t>
            </a:r>
          </a:p>
          <a:p>
            <a:endParaRPr lang="en-GB" b="0" dirty="0"/>
          </a:p>
          <a:p>
            <a:pPr defTabSz="915772">
              <a:defRPr/>
            </a:pPr>
            <a:r>
              <a:rPr lang="en-GB" dirty="0"/>
              <a:t>Tardive dyskinesia – a condition, associated with long-term antipsychotic therapy, characterized by involuntary, repetitive movements of the facial muscles, the tongue, and the muscles of the limbs.</a:t>
            </a:r>
          </a:p>
          <a:p>
            <a:endParaRPr lang="en-GB" b="0" dirty="0"/>
          </a:p>
          <a:p>
            <a:r>
              <a:rPr lang="en-GB" dirty="0"/>
              <a:t>References:</a:t>
            </a:r>
          </a:p>
          <a:p>
            <a:pPr marL="228600" indent="-228600" defTabSz="915772">
              <a:buFont typeface="+mj-lt"/>
              <a:buAutoNum type="arabicPeriod"/>
              <a:defRPr/>
            </a:pPr>
            <a:r>
              <a:rPr lang="en-GB" dirty="0"/>
              <a:t>Nasrallah HA. Atypical antipsychotic-induced metabolic side effects: insights from receptor-binding profiles. </a:t>
            </a:r>
            <a:r>
              <a:rPr lang="en-GB" dirty="0" err="1"/>
              <a:t>Mol</a:t>
            </a:r>
            <a:r>
              <a:rPr lang="en-GB" dirty="0"/>
              <a:t> Psychiatry 2008; 13 (1): 27–35.</a:t>
            </a:r>
          </a:p>
          <a:p>
            <a:pPr marL="228600" indent="-228600" defTabSz="915772">
              <a:buFont typeface="+mj-lt"/>
              <a:buAutoNum type="arabicPeriod"/>
              <a:defRPr/>
            </a:pPr>
            <a:r>
              <a:rPr lang="en-GB" dirty="0"/>
              <a:t>Wright BM, Eiland EH 3</a:t>
            </a:r>
            <a:r>
              <a:rPr lang="en-GB" baseline="30000" dirty="0"/>
              <a:t>rd</a:t>
            </a:r>
            <a:r>
              <a:rPr lang="en-GB" dirty="0"/>
              <a:t>, Lorenz R. Augmentation with atypical antipsychotics for depression: a review of evidence-based support from the medical literature. Pharmacotherapy 2013; 33 (3): 344–359.</a:t>
            </a:r>
          </a:p>
          <a:p>
            <a:pPr marL="228600" marR="0" lvl="0" indent="-228600" algn="l" defTabSz="914400" rtl="0" eaLnBrk="1" fontAlgn="auto" latinLnBrk="0" hangingPunct="1">
              <a:lnSpc>
                <a:spcPct val="100000"/>
              </a:lnSpc>
              <a:spcBef>
                <a:spcPts val="360"/>
              </a:spcBef>
              <a:spcAft>
                <a:spcPts val="0"/>
              </a:spcAft>
              <a:buClrTx/>
              <a:buSzTx/>
              <a:buFont typeface="+mj-lt"/>
              <a:buAutoNum type="arabicPeriod"/>
              <a:tabLst/>
              <a:defRPr/>
            </a:pPr>
            <a:r>
              <a:rPr lang="en-GB" sz="1000" dirty="0"/>
              <a:t>Sadock BJ, Sadock VA, Ruiz P (eds). Kaplan &amp; Sadock’s Comprehensive Textbook of Psychiatry. 10</a:t>
            </a:r>
            <a:r>
              <a:rPr lang="en-GB" sz="1000" baseline="30000" dirty="0"/>
              <a:t>th</a:t>
            </a:r>
            <a:r>
              <a:rPr lang="en-GB" sz="1000" dirty="0"/>
              <a:t> edition. Vol 1–2. © Lippincott Williams &amp; Wilkins, 2017.</a:t>
            </a:r>
          </a:p>
          <a:p>
            <a:pPr marL="228600" indent="-228600" defTabSz="915772">
              <a:buFont typeface="+mj-lt"/>
              <a:buAutoNum type="arabicPeriod"/>
              <a:defRPr/>
            </a:pPr>
            <a:r>
              <a:rPr lang="en-GB" dirty="0" err="1"/>
              <a:t>Spielmans</a:t>
            </a:r>
            <a:r>
              <a:rPr lang="en-GB" dirty="0"/>
              <a:t> GI, Berman MI, </a:t>
            </a:r>
            <a:r>
              <a:rPr lang="en-GB" dirty="0" err="1"/>
              <a:t>Linardatos</a:t>
            </a:r>
            <a:r>
              <a:rPr lang="en-GB" dirty="0"/>
              <a:t> E, et al. Adjunctive atypical antipsychotic treatment for major depressive disorder: a meta-analysis of depression, quality of life, and safety outcomes. </a:t>
            </a:r>
            <a:r>
              <a:rPr lang="en-GB" dirty="0" err="1"/>
              <a:t>PLoS</a:t>
            </a:r>
            <a:r>
              <a:rPr lang="en-GB" dirty="0"/>
              <a:t> Med 2013; 10 (3): e1001403.</a:t>
            </a:r>
          </a:p>
          <a:p>
            <a:pPr marL="228600" indent="-228600" defTabSz="915772">
              <a:buFont typeface="+mj-lt"/>
              <a:buAutoNum type="arabicPeriod"/>
              <a:defRPr/>
            </a:pPr>
            <a:r>
              <a:rPr lang="en-GB" dirty="0"/>
              <a:t>Coplan J, </a:t>
            </a:r>
            <a:r>
              <a:rPr lang="en-GB" dirty="0" err="1"/>
              <a:t>Gugger</a:t>
            </a:r>
            <a:r>
              <a:rPr lang="en-GB" dirty="0"/>
              <a:t> JJ, </a:t>
            </a:r>
            <a:r>
              <a:rPr lang="en-GB" dirty="0" err="1"/>
              <a:t>Tasleem</a:t>
            </a:r>
            <a:r>
              <a:rPr lang="en-GB" dirty="0"/>
              <a:t> H. Tardive dyskinesia from atypical antipsychotic agents in patients with mood disorders in a clinical setting. J Affect </a:t>
            </a:r>
            <a:r>
              <a:rPr lang="en-GB" dirty="0" err="1"/>
              <a:t>Disord</a:t>
            </a:r>
            <a:r>
              <a:rPr lang="en-GB" dirty="0"/>
              <a:t> 2013; 150 (3): 868–871.</a:t>
            </a:r>
          </a:p>
          <a:p>
            <a:pPr marL="228600" indent="-228600" defTabSz="915772">
              <a:buFont typeface="+mj-lt"/>
              <a:buAutoNum type="arabicPeriod"/>
              <a:defRPr/>
            </a:pPr>
            <a:r>
              <a:rPr lang="en-GB" dirty="0"/>
              <a:t>Nelson JC, Papakostas GI. Atypical antipsychotic augmentation in major depressive disorder: a meta-analysis of placebo-controlled randomized trials. Am J Psychiatry 2009; 166 (9): 980–991.</a:t>
            </a:r>
          </a:p>
        </p:txBody>
      </p:sp>
      <p:sp>
        <p:nvSpPr>
          <p:cNvPr id="4" name="Slide Number Placeholder 3"/>
          <p:cNvSpPr>
            <a:spLocks noGrp="1"/>
          </p:cNvSpPr>
          <p:nvPr>
            <p:ph type="sldNum" sz="quarter" idx="10"/>
          </p:nvPr>
        </p:nvSpPr>
        <p:spPr/>
        <p:txBody>
          <a:bodyPr/>
          <a:lstStyle/>
          <a:p>
            <a:fld id="{037C2873-EBE5-CF42-9E30-7832FC02D1D9}" type="slidenum">
              <a:rPr lang="en-GB" smtClean="0"/>
              <a:t>21</a:t>
            </a:fld>
            <a:endParaRPr lang="en-GB" dirty="0"/>
          </a:p>
        </p:txBody>
      </p:sp>
    </p:spTree>
    <p:extLst>
      <p:ext uri="{BB962C8B-B14F-4D97-AF65-F5344CB8AC3E}">
        <p14:creationId xmlns:p14="http://schemas.microsoft.com/office/powerpoint/2010/main" val="33121034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Stopping antidepressant therapy can be associated with a risk of discontinuation symptoms.</a:t>
            </a:r>
            <a:r>
              <a:rPr lang="en-GB" baseline="30000" dirty="0"/>
              <a:t>1,3</a:t>
            </a:r>
            <a:r>
              <a:rPr lang="en-GB" dirty="0"/>
              <a:t> Strategies to reduce the risk of discontinuation symptoms include tapering-down the medication instead of stopping, although tapering approaches have been criticized themselves.</a:t>
            </a:r>
            <a:r>
              <a:rPr lang="en-GB" baseline="30000" dirty="0"/>
              <a:t>1,2</a:t>
            </a:r>
            <a:endParaRPr lang="en-GB" dirty="0"/>
          </a:p>
          <a:p>
            <a:endParaRPr lang="en-GB" dirty="0"/>
          </a:p>
          <a:p>
            <a:r>
              <a:rPr lang="en-GB" dirty="0"/>
              <a:t>References:</a:t>
            </a:r>
          </a:p>
          <a:p>
            <a:pPr marL="228600" marR="0" lvl="0" indent="-228600" algn="l" defTabSz="914400" rtl="0" eaLnBrk="1" fontAlgn="auto" latinLnBrk="0" hangingPunct="1">
              <a:lnSpc>
                <a:spcPct val="100000"/>
              </a:lnSpc>
              <a:spcBef>
                <a:spcPts val="360"/>
              </a:spcBef>
              <a:spcAft>
                <a:spcPts val="0"/>
              </a:spcAft>
              <a:buClrTx/>
              <a:buSzTx/>
              <a:buFont typeface="+mj-lt"/>
              <a:buAutoNum type="arabicPeriod"/>
              <a:tabLst/>
              <a:defRPr/>
            </a:pPr>
            <a:r>
              <a:rPr lang="en-GB" dirty="0" err="1"/>
              <a:t>Henssler</a:t>
            </a:r>
            <a:r>
              <a:rPr lang="en-GB" dirty="0"/>
              <a:t> J, Schmidt Y, Schmidt U, et al. Incidence of antidepressant discontinuation symptoms: a systematic review and meta-analysis. Lancet Psychiatry 2024; 11 (7): 526–535.</a:t>
            </a:r>
          </a:p>
          <a:p>
            <a:pPr marL="228600" marR="0" lvl="0" indent="-228600" algn="l" defTabSz="914400" rtl="0" eaLnBrk="1" fontAlgn="auto" latinLnBrk="0" hangingPunct="1">
              <a:lnSpc>
                <a:spcPct val="100000"/>
              </a:lnSpc>
              <a:spcBef>
                <a:spcPts val="360"/>
              </a:spcBef>
              <a:spcAft>
                <a:spcPts val="0"/>
              </a:spcAft>
              <a:buClrTx/>
              <a:buSzTx/>
              <a:buFont typeface="+mj-lt"/>
              <a:buAutoNum type="arabicPeriod"/>
              <a:tabLst/>
              <a:defRPr/>
            </a:pPr>
            <a:r>
              <a:rPr lang="en-GB" dirty="0"/>
              <a:t>Horowitz MA, Taylor D. Tapering of SSRI treatment to mitigate withdrawal symptoms. Lancet Psychiatry 2019; 6 (6): 538–546.</a:t>
            </a:r>
          </a:p>
          <a:p>
            <a:pPr marL="228600" marR="0" lvl="0" indent="-228600" algn="l" defTabSz="914400" rtl="0" eaLnBrk="1" fontAlgn="auto" latinLnBrk="0" hangingPunct="1">
              <a:lnSpc>
                <a:spcPct val="100000"/>
              </a:lnSpc>
              <a:spcBef>
                <a:spcPts val="360"/>
              </a:spcBef>
              <a:spcAft>
                <a:spcPts val="0"/>
              </a:spcAft>
              <a:buClrTx/>
              <a:buSzTx/>
              <a:buFont typeface="+mj-lt"/>
              <a:buAutoNum type="arabicPeriod"/>
              <a:tabLst/>
              <a:defRPr/>
            </a:pPr>
            <a:r>
              <a:rPr lang="en-GB" dirty="0"/>
              <a:t>Severe J, </a:t>
            </a:r>
            <a:r>
              <a:rPr lang="en-GB" dirty="0" err="1"/>
              <a:t>Greden</a:t>
            </a:r>
            <a:r>
              <a:rPr lang="en-GB" dirty="0"/>
              <a:t> JF, Reddy P. Consequences of recurrence of major depressive disorder: is stopping effective antidepressant medications ever safe? Focus (Am </a:t>
            </a:r>
            <a:r>
              <a:rPr lang="en-GB" dirty="0" err="1"/>
              <a:t>Psychiatr</a:t>
            </a:r>
            <a:r>
              <a:rPr lang="en-GB" dirty="0"/>
              <a:t> </a:t>
            </a:r>
            <a:r>
              <a:rPr lang="en-GB" dirty="0" err="1"/>
              <a:t>Publ</a:t>
            </a:r>
            <a:r>
              <a:rPr lang="en-GB" dirty="0"/>
              <a:t>) 2020; 18 (2): 120–128.</a:t>
            </a:r>
          </a:p>
        </p:txBody>
      </p:sp>
      <p:sp>
        <p:nvSpPr>
          <p:cNvPr id="4" name="Slide Number Placeholder 3"/>
          <p:cNvSpPr>
            <a:spLocks noGrp="1"/>
          </p:cNvSpPr>
          <p:nvPr>
            <p:ph type="sldNum" sz="quarter" idx="10"/>
          </p:nvPr>
        </p:nvSpPr>
        <p:spPr/>
        <p:txBody>
          <a:bodyPr/>
          <a:lstStyle/>
          <a:p>
            <a:fld id="{037C2873-EBE5-CF42-9E30-7832FC02D1D9}" type="slidenum">
              <a:rPr lang="en-GB" smtClean="0"/>
              <a:t>22</a:t>
            </a:fld>
            <a:endParaRPr lang="en-GB" dirty="0"/>
          </a:p>
        </p:txBody>
      </p:sp>
    </p:spTree>
    <p:extLst>
      <p:ext uri="{BB962C8B-B14F-4D97-AF65-F5344CB8AC3E}">
        <p14:creationId xmlns:p14="http://schemas.microsoft.com/office/powerpoint/2010/main" val="22566603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816910-2814-E83A-4BA6-A6FD7175FB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F4D424-550A-CCD5-7623-E48315A4C3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AFBA8D-F477-5966-8889-D554B4F1BF7F}"/>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D1724AF0-928E-1FCE-3133-DA190936D997}"/>
              </a:ext>
            </a:extLst>
          </p:cNvPr>
          <p:cNvSpPr>
            <a:spLocks noGrp="1"/>
          </p:cNvSpPr>
          <p:nvPr>
            <p:ph type="sldNum" sz="quarter" idx="10"/>
          </p:nvPr>
        </p:nvSpPr>
        <p:spPr/>
        <p:txBody>
          <a:bodyPr/>
          <a:lstStyle/>
          <a:p>
            <a:fld id="{037C2873-EBE5-CF42-9E30-7832FC02D1D9}" type="slidenum">
              <a:rPr lang="en-GB" smtClean="0"/>
              <a:t>23</a:t>
            </a:fld>
            <a:endParaRPr lang="en-GB"/>
          </a:p>
        </p:txBody>
      </p:sp>
    </p:spTree>
    <p:extLst>
      <p:ext uri="{BB962C8B-B14F-4D97-AF65-F5344CB8AC3E}">
        <p14:creationId xmlns:p14="http://schemas.microsoft.com/office/powerpoint/2010/main" val="39299454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768" y="4777958"/>
            <a:ext cx="5438140" cy="4874042"/>
          </a:xfrm>
        </p:spPr>
        <p:txBody>
          <a:bodyPr/>
          <a:lstStyle/>
          <a:p>
            <a:pPr lvl="0"/>
            <a:r>
              <a:rPr lang="en-US" dirty="0"/>
              <a:t>Other than psychotherapy, non-pharmacological therapy options for the treatment of MDD include brain stimulation methods, such as electroconvulsive therapy (ECT), </a:t>
            </a:r>
            <a:r>
              <a:rPr lang="en-US" dirty="0" err="1"/>
              <a:t>vagus</a:t>
            </a:r>
            <a:r>
              <a:rPr lang="en-US" dirty="0"/>
              <a:t> nerve stimulation (VNS), and transcranial magnetic stimulation (TMS).</a:t>
            </a:r>
            <a:r>
              <a:rPr lang="en-US" baseline="30000" dirty="0"/>
              <a:t>1,4</a:t>
            </a:r>
            <a:r>
              <a:rPr lang="en-US" dirty="0"/>
              <a:t> The </a:t>
            </a:r>
            <a:r>
              <a:rPr lang="en-GB" dirty="0"/>
              <a:t>World Federation of Societies of Biological Psychiatry (WFSBP) guidelines for biological treatment of unipolar depressive disorders </a:t>
            </a:r>
            <a:r>
              <a:rPr lang="en-US" dirty="0"/>
              <a:t>give the following recommendations:</a:t>
            </a:r>
            <a:r>
              <a:rPr lang="en-US" baseline="30000" dirty="0"/>
              <a:t>4</a:t>
            </a:r>
            <a:endParaRPr lang="en-US" dirty="0"/>
          </a:p>
          <a:p>
            <a:pPr marL="171450" lvl="0" indent="-171450">
              <a:buFont typeface="Arial" panose="020B0604020202020204" pitchFamily="34" charset="0"/>
              <a:buChar char="•"/>
            </a:pPr>
            <a:r>
              <a:rPr lang="en-GB" b="1" dirty="0"/>
              <a:t>Electroconvulsive therapy </a:t>
            </a:r>
            <a:r>
              <a:rPr lang="en-GB" dirty="0"/>
              <a:t>– among the indications for ECT as a first-line treatment are: </a:t>
            </a:r>
          </a:p>
          <a:p>
            <a:pPr marL="628650" lvl="1" indent="-171450">
              <a:buFont typeface="Arial" panose="020B0604020202020204" pitchFamily="34" charset="0"/>
              <a:buChar char="•"/>
            </a:pPr>
            <a:r>
              <a:rPr lang="en-GB" dirty="0"/>
              <a:t>severe major depression with psychotic features</a:t>
            </a:r>
          </a:p>
          <a:p>
            <a:pPr marL="628650" lvl="1" indent="-171450">
              <a:buFont typeface="Arial" panose="020B0604020202020204" pitchFamily="34" charset="0"/>
              <a:buChar char="•"/>
            </a:pPr>
            <a:r>
              <a:rPr lang="en-GB" dirty="0"/>
              <a:t>severe major depression with psychomotor retardation</a:t>
            </a:r>
          </a:p>
          <a:p>
            <a:pPr marL="628650" lvl="1" indent="-171450">
              <a:buFont typeface="Arial" panose="020B0604020202020204" pitchFamily="34" charset="0"/>
              <a:buChar char="•"/>
            </a:pPr>
            <a:r>
              <a:rPr lang="en-GB" dirty="0"/>
              <a:t>‘true’ treatment-resistant major depression</a:t>
            </a:r>
          </a:p>
          <a:p>
            <a:pPr marL="628650" lvl="1" indent="-171450">
              <a:buFont typeface="Arial" panose="020B0604020202020204" pitchFamily="34" charset="0"/>
              <a:buChar char="•"/>
            </a:pPr>
            <a:r>
              <a:rPr lang="en-GB" dirty="0"/>
              <a:t>refusal of food intake or in other special situations when rapid relief from depression is required (e.g., in severe suicidality) or when medication is contraindicated (e.g., in pregnancy)</a:t>
            </a:r>
          </a:p>
          <a:p>
            <a:pPr marL="628650" lvl="1" indent="-171450">
              <a:buFont typeface="Arial" panose="020B0604020202020204" pitchFamily="34" charset="0"/>
              <a:buChar char="•"/>
            </a:pPr>
            <a:r>
              <a:rPr lang="en-GB" dirty="0"/>
              <a:t>patients who have experienced a previous positive response to ECT, and patients who prefer ECT for a specific reason.</a:t>
            </a:r>
            <a:endParaRPr lang="en-US" dirty="0"/>
          </a:p>
          <a:p>
            <a:pPr marL="171450" lvl="0" indent="-171450">
              <a:buFont typeface="Arial" panose="020B0604020202020204" pitchFamily="34" charset="0"/>
              <a:buChar char="•"/>
            </a:pPr>
            <a:r>
              <a:rPr lang="en-US" b="1" dirty="0" err="1"/>
              <a:t>Vagus</a:t>
            </a:r>
            <a:r>
              <a:rPr lang="en-US" b="1" dirty="0"/>
              <a:t> nerve stimulation</a:t>
            </a:r>
            <a:r>
              <a:rPr lang="en-US" dirty="0"/>
              <a:t> – </a:t>
            </a:r>
            <a:r>
              <a:rPr lang="en-GB" dirty="0"/>
              <a:t>VNS may be an option in patients with depression with insufficient response to trials of pharmacotherapy.</a:t>
            </a:r>
            <a:endParaRPr lang="en-US" dirty="0"/>
          </a:p>
          <a:p>
            <a:pPr marL="171450" lvl="0" indent="-171450">
              <a:buFont typeface="Arial" panose="020B0604020202020204" pitchFamily="34" charset="0"/>
              <a:buChar char="•"/>
            </a:pPr>
            <a:r>
              <a:rPr lang="en-US" b="1" dirty="0"/>
              <a:t>Transcranial magnetic stimulation</a:t>
            </a:r>
            <a:r>
              <a:rPr lang="en-US" dirty="0"/>
              <a:t> – </a:t>
            </a:r>
            <a:r>
              <a:rPr lang="en-GB" dirty="0"/>
              <a:t>there is currently insufficient evidence to recommend the clinical efficacy of TMS in the standard clinical setting. Further research is needed.</a:t>
            </a:r>
            <a:endParaRPr lang="en-US" dirty="0"/>
          </a:p>
          <a:p>
            <a:pPr lvl="0"/>
            <a:endParaRPr lang="en-GB" dirty="0"/>
          </a:p>
          <a:p>
            <a:pPr lvl="0"/>
            <a:r>
              <a:rPr lang="en-GB" dirty="0"/>
              <a:t>References:</a:t>
            </a:r>
          </a:p>
          <a:p>
            <a:pPr marL="228600" marR="0" lvl="0" indent="-228600" algn="l" defTabSz="914400" rtl="0" eaLnBrk="1" fontAlgn="auto" latinLnBrk="0" hangingPunct="1">
              <a:lnSpc>
                <a:spcPct val="100000"/>
              </a:lnSpc>
              <a:spcBef>
                <a:spcPts val="360"/>
              </a:spcBef>
              <a:spcAft>
                <a:spcPts val="0"/>
              </a:spcAft>
              <a:buClrTx/>
              <a:buSzTx/>
              <a:buFont typeface="+mj-lt"/>
              <a:buAutoNum type="arabicPeriod"/>
              <a:tabLst/>
              <a:defRPr/>
            </a:pPr>
            <a:r>
              <a:rPr lang="en-GB" sz="1000" dirty="0"/>
              <a:t>Sadock BJ, Sadock VA, Ruiz P (eds). Kaplan &amp; Sadock’s Comprehensive Textbook of Psychiatry. 10</a:t>
            </a:r>
            <a:r>
              <a:rPr lang="en-GB" sz="1000" baseline="30000" dirty="0"/>
              <a:t>th</a:t>
            </a:r>
            <a:r>
              <a:rPr lang="en-GB" sz="1000" dirty="0"/>
              <a:t> edition. Vol 1–2. © Lippincott Williams &amp; Wilkins, 2017.</a:t>
            </a:r>
            <a:endParaRPr lang="en-GB" dirty="0"/>
          </a:p>
          <a:p>
            <a:pPr marL="228600" indent="-228600">
              <a:buFont typeface="+mj-lt"/>
              <a:buAutoNum type="arabicPeriod"/>
            </a:pPr>
            <a:r>
              <a:rPr lang="en-GB" sz="1000" dirty="0"/>
              <a:t>Milev RV, Giacobbe P, Kennedy SH, et al.; CANMAT Depression Work Group. Canadian Network for Mood and Anxiety Treatments (CANMAT) 2016 clinical guidelines for the management of adults with major depressive disorder: Section 4. Neurostimulation treatments. Can J Psychiatry 2016; 61 (9): 561–575.</a:t>
            </a:r>
          </a:p>
          <a:p>
            <a:pPr marL="228600" indent="-228600">
              <a:buFont typeface="+mj-lt"/>
              <a:buAutoNum type="arabicPeriod"/>
            </a:pPr>
            <a:r>
              <a:rPr lang="en-GB" sz="1000" dirty="0"/>
              <a:t>Lam RW, Kennedy SH, Adams C, et al. Canadian Network for Mood and Anxiety Treatments (CANMAT) 2023 update on clinical guidelines for management of major depressive disorder in adults: Réseau </a:t>
            </a:r>
            <a:r>
              <a:rPr lang="en-GB" sz="1000" dirty="0" err="1"/>
              <a:t>canadien</a:t>
            </a:r>
            <a:r>
              <a:rPr lang="en-GB" sz="1000" dirty="0"/>
              <a:t> pour les </a:t>
            </a:r>
            <a:r>
              <a:rPr lang="en-GB" sz="1000" dirty="0" err="1"/>
              <a:t>traitements</a:t>
            </a:r>
            <a:r>
              <a:rPr lang="en-GB" sz="1000" dirty="0"/>
              <a:t> de </a:t>
            </a:r>
            <a:r>
              <a:rPr lang="en-GB" sz="1000" dirty="0" err="1"/>
              <a:t>l’humeur</a:t>
            </a:r>
            <a:r>
              <a:rPr lang="en-GB" sz="1000" dirty="0"/>
              <a:t> et de </a:t>
            </a:r>
            <a:r>
              <a:rPr lang="en-GB" sz="1000" dirty="0" err="1"/>
              <a:t>l’anxiété</a:t>
            </a:r>
            <a:r>
              <a:rPr lang="en-GB" sz="1000" dirty="0"/>
              <a:t> (CANMAT) 2023: mise à jour des </a:t>
            </a:r>
            <a:r>
              <a:rPr lang="en-GB" sz="1000" dirty="0" err="1"/>
              <a:t>lignes</a:t>
            </a:r>
            <a:r>
              <a:rPr lang="en-GB" sz="1000" dirty="0"/>
              <a:t> directrices </a:t>
            </a:r>
            <a:r>
              <a:rPr lang="en-GB" sz="1000" dirty="0" err="1"/>
              <a:t>cliniques</a:t>
            </a:r>
            <a:r>
              <a:rPr lang="en-GB" sz="1000" dirty="0"/>
              <a:t> pour la prise </a:t>
            </a:r>
            <a:r>
              <a:rPr lang="en-GB" sz="1000" dirty="0" err="1"/>
              <a:t>en</a:t>
            </a:r>
            <a:r>
              <a:rPr lang="en-GB" sz="1000" dirty="0"/>
              <a:t> charge du trouble </a:t>
            </a:r>
            <a:r>
              <a:rPr lang="en-GB" sz="1000" dirty="0" err="1"/>
              <a:t>dépressif</a:t>
            </a:r>
            <a:r>
              <a:rPr lang="en-GB" sz="1000" dirty="0"/>
              <a:t> </a:t>
            </a:r>
            <a:r>
              <a:rPr lang="en-GB" sz="1000" dirty="0" err="1"/>
              <a:t>majeur</a:t>
            </a:r>
            <a:r>
              <a:rPr lang="en-GB" sz="1000" dirty="0"/>
              <a:t> chez les </a:t>
            </a:r>
            <a:r>
              <a:rPr lang="en-GB" sz="1000" dirty="0" err="1"/>
              <a:t>adultes</a:t>
            </a:r>
            <a:r>
              <a:rPr lang="en-GB" sz="1000" dirty="0"/>
              <a:t>. Can J Psychiatry 2024; 69 (9): 641–687.</a:t>
            </a:r>
          </a:p>
          <a:p>
            <a:pPr marL="228600" indent="-228600">
              <a:buFont typeface="+mj-lt"/>
              <a:buAutoNum type="arabicPeriod"/>
            </a:pPr>
            <a:r>
              <a:rPr lang="en-GB" dirty="0"/>
              <a:t>Bauer M, Pfennig A, Severus E, et al.; World Federation of Societies of Biological Psychiatry (WFSBP) Task Force on Unipolar Depressive Disorders. WFSBP guidelines for biological treatment of unipolar depressive disorders, part 1: update 2013 on the acute and continuation treatment of unipolar depressive disorders. World J </a:t>
            </a:r>
            <a:r>
              <a:rPr lang="en-GB" dirty="0" err="1"/>
              <a:t>Biol</a:t>
            </a:r>
            <a:r>
              <a:rPr lang="en-GB" dirty="0"/>
              <a:t> Psychiatry 2013; 14 (5): 334–385.</a:t>
            </a:r>
          </a:p>
        </p:txBody>
      </p:sp>
      <p:sp>
        <p:nvSpPr>
          <p:cNvPr id="4" name="Slide Number Placeholder 3"/>
          <p:cNvSpPr>
            <a:spLocks noGrp="1"/>
          </p:cNvSpPr>
          <p:nvPr>
            <p:ph type="sldNum" sz="quarter" idx="10"/>
          </p:nvPr>
        </p:nvSpPr>
        <p:spPr/>
        <p:txBody>
          <a:bodyPr/>
          <a:lstStyle/>
          <a:p>
            <a:fld id="{037C2873-EBE5-CF42-9E30-7832FC02D1D9}" type="slidenum">
              <a:rPr lang="en-GB" smtClean="0"/>
              <a:t>24</a:t>
            </a:fld>
            <a:endParaRPr lang="en-GB"/>
          </a:p>
        </p:txBody>
      </p:sp>
    </p:spTree>
    <p:extLst>
      <p:ext uri="{BB962C8B-B14F-4D97-AF65-F5344CB8AC3E}">
        <p14:creationId xmlns:p14="http://schemas.microsoft.com/office/powerpoint/2010/main" val="39725832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768" y="4777958"/>
            <a:ext cx="5438140" cy="4797842"/>
          </a:xfrm>
        </p:spPr>
        <p:txBody>
          <a:bodyPr/>
          <a:lstStyle/>
          <a:p>
            <a:pPr lvl="0"/>
            <a:r>
              <a:rPr lang="en-US" dirty="0"/>
              <a:t>Other than psychotherapy, non-pharmacological therapy options for the treatment of MDD include brain stimulation methods, such as electroconvulsive therapy (ECT), </a:t>
            </a:r>
            <a:r>
              <a:rPr lang="en-US" dirty="0" err="1"/>
              <a:t>vagus</a:t>
            </a:r>
            <a:r>
              <a:rPr lang="en-US" dirty="0"/>
              <a:t> nerve stimulation (VNS), and transcranial magnetic stimulation (TMS).</a:t>
            </a:r>
            <a:r>
              <a:rPr lang="en-US" baseline="30000" dirty="0"/>
              <a:t>1,2</a:t>
            </a:r>
            <a:r>
              <a:rPr lang="en-US" dirty="0"/>
              <a:t> The </a:t>
            </a:r>
            <a:r>
              <a:rPr lang="en-GB" dirty="0"/>
              <a:t>World Federation of Societies of Biological Psychiatry (WFSBP) guidelines for biological treatment of unipolar depressive disorders </a:t>
            </a:r>
            <a:r>
              <a:rPr lang="en-US" dirty="0"/>
              <a:t>give the following recommendations:</a:t>
            </a:r>
            <a:r>
              <a:rPr lang="en-US" baseline="30000" dirty="0"/>
              <a:t>2</a:t>
            </a:r>
            <a:endParaRPr lang="en-US" dirty="0"/>
          </a:p>
          <a:p>
            <a:pPr marL="171450" lvl="0" indent="-171450">
              <a:buFont typeface="Arial" panose="020B0604020202020204" pitchFamily="34" charset="0"/>
              <a:buChar char="•"/>
            </a:pPr>
            <a:r>
              <a:rPr lang="en-GB" b="1" dirty="0"/>
              <a:t>Electroconvulsive therapy </a:t>
            </a:r>
            <a:r>
              <a:rPr lang="en-GB" dirty="0"/>
              <a:t>– among the indications for ECT as a first-line treatment are: </a:t>
            </a:r>
          </a:p>
          <a:p>
            <a:pPr marL="628650" lvl="1" indent="-171450">
              <a:buFont typeface="Arial" panose="020B0604020202020204" pitchFamily="34" charset="0"/>
              <a:buChar char="•"/>
            </a:pPr>
            <a:r>
              <a:rPr lang="en-GB" dirty="0"/>
              <a:t>severe major depression with psychotic features</a:t>
            </a:r>
          </a:p>
          <a:p>
            <a:pPr marL="628650" lvl="1" indent="-171450">
              <a:buFont typeface="Arial" panose="020B0604020202020204" pitchFamily="34" charset="0"/>
              <a:buChar char="•"/>
            </a:pPr>
            <a:r>
              <a:rPr lang="en-GB" dirty="0"/>
              <a:t>severe major depression with psychomotor retardation</a:t>
            </a:r>
          </a:p>
          <a:p>
            <a:pPr marL="628650" lvl="1" indent="-171450">
              <a:buFont typeface="Arial" panose="020B0604020202020204" pitchFamily="34" charset="0"/>
              <a:buChar char="•"/>
            </a:pPr>
            <a:r>
              <a:rPr lang="en-GB" dirty="0"/>
              <a:t>‘true’ treatment-resistant major depression</a:t>
            </a:r>
          </a:p>
          <a:p>
            <a:pPr marL="628650" lvl="1" indent="-171450">
              <a:buFont typeface="Arial" panose="020B0604020202020204" pitchFamily="34" charset="0"/>
              <a:buChar char="•"/>
            </a:pPr>
            <a:r>
              <a:rPr lang="en-GB" dirty="0"/>
              <a:t>refusal of food intake or in other special situations when rapid relief from depression is required (e.g., in severe suicidality) or when medication is contraindicated (e.g., in pregnancy)</a:t>
            </a:r>
          </a:p>
          <a:p>
            <a:pPr marL="628650" lvl="1" indent="-171450">
              <a:buFont typeface="Arial" panose="020B0604020202020204" pitchFamily="34" charset="0"/>
              <a:buChar char="•"/>
            </a:pPr>
            <a:r>
              <a:rPr lang="en-GB" dirty="0"/>
              <a:t>patients who have experienced a previous positive response to ECT, and patients who prefer ECT for a specific reason.</a:t>
            </a:r>
            <a:endParaRPr lang="en-US" dirty="0"/>
          </a:p>
          <a:p>
            <a:pPr marL="171450" lvl="0" indent="-171450">
              <a:buFont typeface="Arial" panose="020B0604020202020204" pitchFamily="34" charset="0"/>
              <a:buChar char="•"/>
            </a:pPr>
            <a:r>
              <a:rPr lang="en-US" b="1" dirty="0" err="1"/>
              <a:t>Vagus</a:t>
            </a:r>
            <a:r>
              <a:rPr lang="en-US" b="1" dirty="0"/>
              <a:t> nerve stimulation</a:t>
            </a:r>
            <a:r>
              <a:rPr lang="en-US" dirty="0"/>
              <a:t> – </a:t>
            </a:r>
            <a:r>
              <a:rPr lang="en-GB" dirty="0"/>
              <a:t>VNS may be an option in patients with depression with insufficient response to trials of pharmacotherapy.</a:t>
            </a:r>
            <a:endParaRPr lang="en-US" dirty="0"/>
          </a:p>
          <a:p>
            <a:pPr marL="171450" lvl="0" indent="-171450">
              <a:buFont typeface="Arial" panose="020B0604020202020204" pitchFamily="34" charset="0"/>
              <a:buChar char="•"/>
            </a:pPr>
            <a:r>
              <a:rPr lang="en-US" b="1" dirty="0"/>
              <a:t>Transcranial magnetic stimulation</a:t>
            </a:r>
            <a:r>
              <a:rPr lang="en-US" dirty="0"/>
              <a:t> – </a:t>
            </a:r>
            <a:r>
              <a:rPr lang="en-GB" dirty="0"/>
              <a:t>there is currently insufficient evidence to recommend the clinical efficacy of TMS in the standard clinical setting. Further research is needed.</a:t>
            </a:r>
            <a:endParaRPr lang="en-US" dirty="0"/>
          </a:p>
          <a:p>
            <a:pPr lvl="0"/>
            <a:endParaRPr lang="en-GB" dirty="0"/>
          </a:p>
          <a:p>
            <a:pPr lvl="0"/>
            <a:r>
              <a:rPr lang="en-GB" b="0" dirty="0"/>
              <a:t>References:</a:t>
            </a:r>
          </a:p>
          <a:p>
            <a:pPr marL="228600" marR="0" lvl="0" indent="-228600" algn="l" defTabSz="914400" rtl="0" eaLnBrk="1" fontAlgn="auto" latinLnBrk="0" hangingPunct="1">
              <a:lnSpc>
                <a:spcPct val="100000"/>
              </a:lnSpc>
              <a:spcBef>
                <a:spcPts val="360"/>
              </a:spcBef>
              <a:spcAft>
                <a:spcPts val="0"/>
              </a:spcAft>
              <a:buClrTx/>
              <a:buSzTx/>
              <a:buFont typeface="+mj-lt"/>
              <a:buAutoNum type="arabicPeriod"/>
              <a:tabLst/>
              <a:defRPr/>
            </a:pPr>
            <a:r>
              <a:rPr lang="en-GB" sz="1000" dirty="0"/>
              <a:t>Sadock BJ, Sadock VA, Ruiz P (eds). Kaplan &amp; Sadock’s Comprehensive Textbook of Psychiatry. 10</a:t>
            </a:r>
            <a:r>
              <a:rPr lang="en-GB" sz="1000" baseline="30000" dirty="0"/>
              <a:t>th</a:t>
            </a:r>
            <a:r>
              <a:rPr lang="en-GB" sz="1000" dirty="0"/>
              <a:t> edition. Vol 1–2. © Lippincott Williams &amp; Wilkins, 2017.</a:t>
            </a:r>
            <a:endParaRPr lang="en-GB" dirty="0"/>
          </a:p>
          <a:p>
            <a:pPr marL="228600" indent="-228600">
              <a:buFont typeface="+mj-lt"/>
              <a:buAutoNum type="arabicPeriod"/>
            </a:pPr>
            <a:r>
              <a:rPr lang="en-GB" dirty="0"/>
              <a:t>Bauer M, Pfennig A, Severus E, et al.; World Federation of Societies of Biological Psychiatry (WFSBP) Task Force on Unipolar Depressive Disorders. WFSBP guidelines for biological treatment of unipolar depressive disorders, part 1: update 2013 on the acute and continuation treatment of unipolar depressive disorders. World J </a:t>
            </a:r>
            <a:r>
              <a:rPr lang="en-GB" dirty="0" err="1"/>
              <a:t>Biol</a:t>
            </a:r>
            <a:r>
              <a:rPr lang="en-GB" dirty="0"/>
              <a:t> Psychiatry 2013; 14 (5): 334–385.</a:t>
            </a:r>
          </a:p>
          <a:p>
            <a:pPr marL="228600" indent="-228600">
              <a:buFont typeface="+mj-lt"/>
              <a:buAutoNum type="arabicPeriod"/>
            </a:pPr>
            <a:r>
              <a:rPr lang="en-GB" dirty="0"/>
              <a:t>Milev RV, Giacobbe P, Kennedy SH, et al.; CANMAT Depression Work Group. Canadian Network for Mood and Anxiety Treatments (CANMAT) 2016 clinical guidelines for the management of adults with major depressive disorder: Section 4. Neurostimulation treatments. Can J Psychiatry 2016; 61 (9): 561–575.</a:t>
            </a:r>
          </a:p>
          <a:p>
            <a:pPr marL="228600" indent="-228600">
              <a:buFont typeface="+mj-lt"/>
              <a:buAutoNum type="arabicPeriod"/>
            </a:pPr>
            <a:r>
              <a:rPr lang="en-GB" sz="1000" dirty="0"/>
              <a:t>Lam RW, Kennedy SH, Adams C, et al. Canadian Network for Mood and Anxiety Treatments (CANMAT) 2023 update on clinical guidelines for management of major depressive disorder in adults: Réseau </a:t>
            </a:r>
            <a:r>
              <a:rPr lang="en-GB" sz="1000" dirty="0" err="1"/>
              <a:t>canadien</a:t>
            </a:r>
            <a:r>
              <a:rPr lang="en-GB" sz="1000" dirty="0"/>
              <a:t> pour les </a:t>
            </a:r>
            <a:r>
              <a:rPr lang="en-GB" sz="1000" dirty="0" err="1"/>
              <a:t>traitements</a:t>
            </a:r>
            <a:r>
              <a:rPr lang="en-GB" sz="1000" dirty="0"/>
              <a:t> de </a:t>
            </a:r>
            <a:r>
              <a:rPr lang="en-GB" sz="1000" dirty="0" err="1"/>
              <a:t>l’humeur</a:t>
            </a:r>
            <a:r>
              <a:rPr lang="en-GB" sz="1000" dirty="0"/>
              <a:t> et de </a:t>
            </a:r>
            <a:r>
              <a:rPr lang="en-GB" sz="1000" dirty="0" err="1"/>
              <a:t>l’anxiété</a:t>
            </a:r>
            <a:r>
              <a:rPr lang="en-GB" sz="1000" dirty="0"/>
              <a:t> (CANMAT) 2023: mise à jour des </a:t>
            </a:r>
            <a:r>
              <a:rPr lang="en-GB" sz="1000" dirty="0" err="1"/>
              <a:t>lignes</a:t>
            </a:r>
            <a:r>
              <a:rPr lang="en-GB" sz="1000" dirty="0"/>
              <a:t> directrices </a:t>
            </a:r>
            <a:r>
              <a:rPr lang="en-GB" sz="1000" dirty="0" err="1"/>
              <a:t>cliniques</a:t>
            </a:r>
            <a:r>
              <a:rPr lang="en-GB" sz="1000" dirty="0"/>
              <a:t> pour la prise </a:t>
            </a:r>
            <a:r>
              <a:rPr lang="en-GB" sz="1000" dirty="0" err="1"/>
              <a:t>en</a:t>
            </a:r>
            <a:r>
              <a:rPr lang="en-GB" sz="1000" dirty="0"/>
              <a:t> charge du trouble </a:t>
            </a:r>
            <a:r>
              <a:rPr lang="en-GB" sz="1000" dirty="0" err="1"/>
              <a:t>dépressif</a:t>
            </a:r>
            <a:r>
              <a:rPr lang="en-GB" sz="1000" dirty="0"/>
              <a:t> </a:t>
            </a:r>
            <a:r>
              <a:rPr lang="en-GB" sz="1000" dirty="0" err="1"/>
              <a:t>majeur</a:t>
            </a:r>
            <a:r>
              <a:rPr lang="en-GB" sz="1000" dirty="0"/>
              <a:t> chez les </a:t>
            </a:r>
            <a:r>
              <a:rPr lang="en-GB" sz="1000" dirty="0" err="1"/>
              <a:t>adultes</a:t>
            </a:r>
            <a:r>
              <a:rPr lang="en-GB" sz="1000" dirty="0"/>
              <a:t>. Can J Psychiatry 2024; 69 (9): 641–687.</a:t>
            </a:r>
          </a:p>
          <a:p>
            <a:endParaRPr lang="en-GB" dirty="0"/>
          </a:p>
        </p:txBody>
      </p:sp>
      <p:sp>
        <p:nvSpPr>
          <p:cNvPr id="4" name="Slide Number Placeholder 3"/>
          <p:cNvSpPr>
            <a:spLocks noGrp="1"/>
          </p:cNvSpPr>
          <p:nvPr>
            <p:ph type="sldNum" sz="quarter" idx="10"/>
          </p:nvPr>
        </p:nvSpPr>
        <p:spPr/>
        <p:txBody>
          <a:bodyPr/>
          <a:lstStyle/>
          <a:p>
            <a:fld id="{037C2873-EBE5-CF42-9E30-7832FC02D1D9}" type="slidenum">
              <a:rPr lang="en-GB" smtClean="0"/>
              <a:t>25</a:t>
            </a:fld>
            <a:endParaRPr lang="en-GB"/>
          </a:p>
        </p:txBody>
      </p:sp>
    </p:spTree>
    <p:extLst>
      <p:ext uri="{BB962C8B-B14F-4D97-AF65-F5344CB8AC3E}">
        <p14:creationId xmlns:p14="http://schemas.microsoft.com/office/powerpoint/2010/main" val="22942093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768" y="4777958"/>
            <a:ext cx="5438140" cy="4797842"/>
          </a:xfrm>
        </p:spPr>
        <p:txBody>
          <a:bodyPr/>
          <a:lstStyle/>
          <a:p>
            <a:pPr lvl="0"/>
            <a:r>
              <a:rPr lang="en-US" dirty="0"/>
              <a:t>Other than psychotherapy, non-pharmacological therapy options for the treatment of MDD include brain stimulation methods, such as electroconvulsive therapy (ECT), </a:t>
            </a:r>
            <a:r>
              <a:rPr lang="en-US" dirty="0" err="1"/>
              <a:t>vagus</a:t>
            </a:r>
            <a:r>
              <a:rPr lang="en-US" dirty="0"/>
              <a:t> nerve stimulation (VNS), and transcranial magnetic stimulation (TMS).</a:t>
            </a:r>
            <a:r>
              <a:rPr lang="en-US" baseline="30000" dirty="0"/>
              <a:t>1,5</a:t>
            </a:r>
            <a:r>
              <a:rPr lang="en-US" dirty="0"/>
              <a:t> The </a:t>
            </a:r>
            <a:r>
              <a:rPr lang="en-GB" dirty="0"/>
              <a:t>World Federation of Societies of Biological Psychiatry (WFSBP) guidelines for biological treatment of unipolar depressive disorders </a:t>
            </a:r>
            <a:r>
              <a:rPr lang="en-US" dirty="0"/>
              <a:t>give the following recommendations:</a:t>
            </a:r>
            <a:r>
              <a:rPr lang="en-US" baseline="30000" dirty="0"/>
              <a:t>5</a:t>
            </a:r>
            <a:endParaRPr lang="en-US" dirty="0"/>
          </a:p>
          <a:p>
            <a:pPr marL="171450" lvl="0" indent="-171450">
              <a:buFont typeface="Arial" panose="020B0604020202020204" pitchFamily="34" charset="0"/>
              <a:buChar char="•"/>
            </a:pPr>
            <a:r>
              <a:rPr lang="en-GB" b="1" dirty="0"/>
              <a:t>Electroconvulsive therapy </a:t>
            </a:r>
            <a:r>
              <a:rPr lang="en-GB" dirty="0"/>
              <a:t>– among the indications for ECT as a first-line treatment are: </a:t>
            </a:r>
          </a:p>
          <a:p>
            <a:pPr marL="628650" lvl="1" indent="-171450">
              <a:buFont typeface="Arial" panose="020B0604020202020204" pitchFamily="34" charset="0"/>
              <a:buChar char="•"/>
            </a:pPr>
            <a:r>
              <a:rPr lang="en-GB" dirty="0"/>
              <a:t>severe major depression with psychotic features</a:t>
            </a:r>
          </a:p>
          <a:p>
            <a:pPr marL="628650" lvl="1" indent="-171450">
              <a:buFont typeface="Arial" panose="020B0604020202020204" pitchFamily="34" charset="0"/>
              <a:buChar char="•"/>
            </a:pPr>
            <a:r>
              <a:rPr lang="en-GB" dirty="0"/>
              <a:t>severe major depression with psychomotor retardation</a:t>
            </a:r>
          </a:p>
          <a:p>
            <a:pPr marL="628650" lvl="1" indent="-171450">
              <a:buFont typeface="Arial" panose="020B0604020202020204" pitchFamily="34" charset="0"/>
              <a:buChar char="•"/>
            </a:pPr>
            <a:r>
              <a:rPr lang="en-GB" dirty="0"/>
              <a:t>‘true’ treatment-resistant major depression</a:t>
            </a:r>
          </a:p>
          <a:p>
            <a:pPr marL="628650" lvl="1" indent="-171450">
              <a:buFont typeface="Arial" panose="020B0604020202020204" pitchFamily="34" charset="0"/>
              <a:buChar char="•"/>
            </a:pPr>
            <a:r>
              <a:rPr lang="en-GB" dirty="0"/>
              <a:t>refusal of food intake or in other special situations when rapid relief from depression is required (e.g., in severe suicidality) or when medication is contraindicated (e.g., in pregnancy)</a:t>
            </a:r>
          </a:p>
          <a:p>
            <a:pPr marL="628650" lvl="1" indent="-171450">
              <a:buFont typeface="Arial" panose="020B0604020202020204" pitchFamily="34" charset="0"/>
              <a:buChar char="•"/>
            </a:pPr>
            <a:r>
              <a:rPr lang="en-GB" dirty="0"/>
              <a:t>patients who have experienced a previous positive response to ECT, and patients who prefer ECT for a specific reason.</a:t>
            </a:r>
            <a:endParaRPr lang="en-US" dirty="0"/>
          </a:p>
          <a:p>
            <a:pPr marL="171450" lvl="0" indent="-171450">
              <a:buFont typeface="Arial" panose="020B0604020202020204" pitchFamily="34" charset="0"/>
              <a:buChar char="•"/>
            </a:pPr>
            <a:r>
              <a:rPr lang="en-US" b="1" dirty="0" err="1"/>
              <a:t>Vagus</a:t>
            </a:r>
            <a:r>
              <a:rPr lang="en-US" b="1" dirty="0"/>
              <a:t> nerve stimulation</a:t>
            </a:r>
            <a:r>
              <a:rPr lang="en-US" dirty="0"/>
              <a:t> – </a:t>
            </a:r>
            <a:r>
              <a:rPr lang="en-GB" dirty="0"/>
              <a:t>VNS may be an option in patients with depression with insufficient response to trials of pharmacotherapy.</a:t>
            </a:r>
            <a:endParaRPr lang="en-US" dirty="0"/>
          </a:p>
          <a:p>
            <a:pPr marL="171450" lvl="0" indent="-171450">
              <a:buFont typeface="Arial" panose="020B0604020202020204" pitchFamily="34" charset="0"/>
              <a:buChar char="•"/>
            </a:pPr>
            <a:r>
              <a:rPr lang="en-US" b="1" dirty="0"/>
              <a:t>Transcranial magnetic stimulation</a:t>
            </a:r>
            <a:r>
              <a:rPr lang="en-US" dirty="0"/>
              <a:t> – </a:t>
            </a:r>
            <a:r>
              <a:rPr lang="en-GB" dirty="0"/>
              <a:t>there is currently insufficient evidence to recommend the clinical efficacy of TMS in the standard clinical setting. Further research is needed.</a:t>
            </a:r>
            <a:endParaRPr lang="en-US" dirty="0"/>
          </a:p>
          <a:p>
            <a:pPr lvl="0"/>
            <a:endParaRPr lang="en-GB" dirty="0"/>
          </a:p>
          <a:p>
            <a:pPr lvl="0"/>
            <a:r>
              <a:rPr lang="en-GB" b="0" dirty="0"/>
              <a:t>References:</a:t>
            </a:r>
          </a:p>
          <a:p>
            <a:pPr marL="228600" marR="0" lvl="0" indent="-228600" algn="l" defTabSz="914400" rtl="0" eaLnBrk="1" fontAlgn="auto" latinLnBrk="0" hangingPunct="1">
              <a:lnSpc>
                <a:spcPct val="100000"/>
              </a:lnSpc>
              <a:spcBef>
                <a:spcPts val="360"/>
              </a:spcBef>
              <a:spcAft>
                <a:spcPts val="0"/>
              </a:spcAft>
              <a:buClrTx/>
              <a:buSzTx/>
              <a:buFont typeface="+mj-lt"/>
              <a:buAutoNum type="arabicPeriod"/>
              <a:tabLst/>
              <a:defRPr/>
            </a:pPr>
            <a:r>
              <a:rPr lang="en-GB" sz="1000" dirty="0"/>
              <a:t>Sadock BJ, Sadock VA, Ruiz P (eds). Kaplan &amp; Sadock’s Comprehensive Textbook of Psychiatry. 10</a:t>
            </a:r>
            <a:r>
              <a:rPr lang="en-GB" sz="1000" baseline="30000" dirty="0"/>
              <a:t>th</a:t>
            </a:r>
            <a:r>
              <a:rPr lang="en-GB" sz="1000" dirty="0"/>
              <a:t> edition. Vol 1–2. © Lippincott Williams &amp; Wilkins, 2017.</a:t>
            </a:r>
            <a:endParaRPr lang="en-GB" dirty="0"/>
          </a:p>
          <a:p>
            <a:pPr marL="228600" indent="-228600">
              <a:buFont typeface="+mj-lt"/>
              <a:buAutoNum type="arabicPeriod"/>
            </a:pPr>
            <a:r>
              <a:rPr lang="en-GB" dirty="0"/>
              <a:t>Milev RV, Giacobbe P, Kennedy SH, et al.; CANMAT Depression Work Group. Canadian Network for Mood and Anxiety Treatments (CANMAT) 2016 clinical guidelines for the management of adults with major depressive disorder: Section 4. Neurostimulation treatments. Can J Psychiatry 2016; 61 (9): 561–575.</a:t>
            </a:r>
          </a:p>
          <a:p>
            <a:pPr marL="228600" indent="-228600">
              <a:buFont typeface="+mj-lt"/>
              <a:buAutoNum type="arabicPeriod"/>
            </a:pPr>
            <a:r>
              <a:rPr lang="en-GB" dirty="0"/>
              <a:t>Lam RW, Kennedy SH, Adams C, et al. Canadian Network for Mood and Anxiety Treatments (CANMAT) 2023 update on clinical guidelines for management of major depressive disorder in adults: Réseau </a:t>
            </a:r>
            <a:r>
              <a:rPr lang="en-GB" dirty="0" err="1"/>
              <a:t>canadien</a:t>
            </a:r>
            <a:r>
              <a:rPr lang="en-GB" dirty="0"/>
              <a:t> pour les </a:t>
            </a:r>
            <a:r>
              <a:rPr lang="en-GB" dirty="0" err="1"/>
              <a:t>traitements</a:t>
            </a:r>
            <a:r>
              <a:rPr lang="en-GB" dirty="0"/>
              <a:t> de </a:t>
            </a:r>
            <a:r>
              <a:rPr lang="en-GB" dirty="0" err="1"/>
              <a:t>l’humeur</a:t>
            </a:r>
            <a:r>
              <a:rPr lang="en-GB" dirty="0"/>
              <a:t> et de </a:t>
            </a:r>
            <a:r>
              <a:rPr lang="en-GB" dirty="0" err="1"/>
              <a:t>l’anxiété</a:t>
            </a:r>
            <a:r>
              <a:rPr lang="en-GB" dirty="0"/>
              <a:t> (CANMAT) 2023: mise à jour des </a:t>
            </a:r>
            <a:r>
              <a:rPr lang="en-GB" dirty="0" err="1"/>
              <a:t>lignes</a:t>
            </a:r>
            <a:r>
              <a:rPr lang="en-GB" dirty="0"/>
              <a:t> directrices </a:t>
            </a:r>
            <a:r>
              <a:rPr lang="en-GB" dirty="0" err="1"/>
              <a:t>cliniques</a:t>
            </a:r>
            <a:r>
              <a:rPr lang="en-GB" dirty="0"/>
              <a:t> pour la prise </a:t>
            </a:r>
            <a:r>
              <a:rPr lang="en-GB" dirty="0" err="1"/>
              <a:t>en</a:t>
            </a:r>
            <a:r>
              <a:rPr lang="en-GB" dirty="0"/>
              <a:t> charge du trouble </a:t>
            </a:r>
            <a:r>
              <a:rPr lang="en-GB" dirty="0" err="1"/>
              <a:t>dépressif</a:t>
            </a:r>
            <a:r>
              <a:rPr lang="en-GB" dirty="0"/>
              <a:t> </a:t>
            </a:r>
            <a:r>
              <a:rPr lang="en-GB" dirty="0" err="1"/>
              <a:t>majeur</a:t>
            </a:r>
            <a:r>
              <a:rPr lang="en-GB" dirty="0"/>
              <a:t> chez les </a:t>
            </a:r>
            <a:r>
              <a:rPr lang="en-GB" dirty="0" err="1"/>
              <a:t>adultes</a:t>
            </a:r>
            <a:r>
              <a:rPr lang="en-GB" dirty="0"/>
              <a:t>. Can J Psychiatry 2024; 69 (9): 641–687.</a:t>
            </a:r>
          </a:p>
          <a:p>
            <a:pPr marL="228600" indent="-228600">
              <a:buFont typeface="+mj-lt"/>
              <a:buAutoNum type="arabicPeriod"/>
            </a:pPr>
            <a:r>
              <a:rPr lang="en-GB" dirty="0"/>
              <a:t>Malhi GS, Bell E, Bassett D, et al. The 2020 Royal Australian and New Zealand College of Psychiatrists clinical practice guidelines for mood disorders. </a:t>
            </a:r>
            <a:r>
              <a:rPr lang="en-GB" dirty="0" err="1"/>
              <a:t>Aust</a:t>
            </a:r>
            <a:r>
              <a:rPr lang="en-GB" dirty="0"/>
              <a:t> N Z J Psychiatry 2021; 55 (1): 7–117.</a:t>
            </a:r>
          </a:p>
          <a:p>
            <a:pPr marL="228600" indent="-228600">
              <a:buFont typeface="+mj-lt"/>
              <a:buAutoNum type="arabicPeriod"/>
            </a:pPr>
            <a:r>
              <a:rPr lang="en-GB" dirty="0"/>
              <a:t>Bauer M, Pfennig A, Severus E, et al.; World Federation of Societies of Biological Psychiatry (WFSBP) Task Force on Unipolar Depressive Disorders. WFSBP guidelines for biological treatment of unipolar depressive disorders, part 1: update 2013 on the acute and continuation treatment of unipolar depressive disorders. World J </a:t>
            </a:r>
            <a:r>
              <a:rPr lang="en-GB" dirty="0" err="1"/>
              <a:t>Biol</a:t>
            </a:r>
            <a:r>
              <a:rPr lang="en-GB" dirty="0"/>
              <a:t> Psychiatry 2013; 14 (5): 334–385.</a:t>
            </a:r>
          </a:p>
        </p:txBody>
      </p:sp>
      <p:sp>
        <p:nvSpPr>
          <p:cNvPr id="4" name="Slide Number Placeholder 3"/>
          <p:cNvSpPr>
            <a:spLocks noGrp="1"/>
          </p:cNvSpPr>
          <p:nvPr>
            <p:ph type="sldNum" sz="quarter" idx="10"/>
          </p:nvPr>
        </p:nvSpPr>
        <p:spPr/>
        <p:txBody>
          <a:bodyPr/>
          <a:lstStyle/>
          <a:p>
            <a:fld id="{037C2873-EBE5-CF42-9E30-7832FC02D1D9}" type="slidenum">
              <a:rPr lang="en-GB" smtClean="0"/>
              <a:t>26</a:t>
            </a:fld>
            <a:endParaRPr lang="en-GB"/>
          </a:p>
        </p:txBody>
      </p:sp>
    </p:spTree>
    <p:extLst>
      <p:ext uri="{BB962C8B-B14F-4D97-AF65-F5344CB8AC3E}">
        <p14:creationId xmlns:p14="http://schemas.microsoft.com/office/powerpoint/2010/main" val="6691859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E06B26-EF06-4C38-3BC9-81DBBC6EE8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EBC16A-FD9C-9173-3A0F-2EA68AD8294C}"/>
              </a:ext>
            </a:extLst>
          </p:cNvPr>
          <p:cNvSpPr>
            <a:spLocks noGrp="1" noRot="1" noChangeAspect="1"/>
          </p:cNvSpPr>
          <p:nvPr>
            <p:ph type="sldImg"/>
          </p:nvPr>
        </p:nvSpPr>
        <p:spPr>
          <a:xfrm>
            <a:off x="422275" y="1241425"/>
            <a:ext cx="5953125" cy="3349625"/>
          </a:xfrm>
        </p:spPr>
      </p:sp>
      <p:sp>
        <p:nvSpPr>
          <p:cNvPr id="3" name="Notes Placeholder 2">
            <a:extLst>
              <a:ext uri="{FF2B5EF4-FFF2-40B4-BE49-F238E27FC236}">
                <a16:creationId xmlns:a16="http://schemas.microsoft.com/office/drawing/2014/main" id="{1A1B5AAF-308F-D2A2-FD6D-F96AB9586A0E}"/>
              </a:ext>
            </a:extLst>
          </p:cNvPr>
          <p:cNvSpPr>
            <a:spLocks noGrp="1"/>
          </p:cNvSpPr>
          <p:nvPr>
            <p:ph type="body" idx="1"/>
          </p:nvPr>
        </p:nvSpPr>
        <p:spPr/>
        <p:txBody>
          <a:bodyPr/>
          <a:lstStyle/>
          <a:p>
            <a:pPr lvl="0"/>
            <a:r>
              <a:rPr lang="en-US" dirty="0"/>
              <a:t>Other than psychotherapy, non-pharmacological therapy options for the treatment of MDD include brain stimulation methods, such as electroconvulsive therapy (ECT), </a:t>
            </a:r>
            <a:r>
              <a:rPr lang="en-US" dirty="0" err="1"/>
              <a:t>vagus</a:t>
            </a:r>
            <a:r>
              <a:rPr lang="en-US" dirty="0"/>
              <a:t> nerve stimulation (VNS), and transcranial magnetic stimulation (TMS).</a:t>
            </a:r>
            <a:r>
              <a:rPr lang="en-US" baseline="30000" dirty="0"/>
              <a:t>1,7</a:t>
            </a:r>
            <a:r>
              <a:rPr lang="en-US" dirty="0"/>
              <a:t> The </a:t>
            </a:r>
            <a:r>
              <a:rPr lang="en-GB" dirty="0"/>
              <a:t>World Federation of Societies of Biological Psychiatry (WFSBP) guidelines for biological treatment of unipolar depressive disorders </a:t>
            </a:r>
            <a:r>
              <a:rPr lang="en-US" dirty="0"/>
              <a:t>give the following recommendations:</a:t>
            </a:r>
            <a:r>
              <a:rPr lang="en-US" baseline="30000" dirty="0"/>
              <a:t>7</a:t>
            </a:r>
            <a:endParaRPr lang="en-US" dirty="0"/>
          </a:p>
          <a:p>
            <a:pPr marL="171450" lvl="0" indent="-171450">
              <a:buFont typeface="Arial" panose="020B0604020202020204" pitchFamily="34" charset="0"/>
              <a:buChar char="•"/>
            </a:pPr>
            <a:r>
              <a:rPr lang="en-GB" b="1" dirty="0"/>
              <a:t>Electroconvulsive therapy </a:t>
            </a:r>
            <a:r>
              <a:rPr lang="en-GB" dirty="0"/>
              <a:t>– among the indications for ECT as a first-line treatment are: </a:t>
            </a:r>
          </a:p>
          <a:p>
            <a:pPr marL="628650" lvl="1" indent="-171450">
              <a:buFont typeface="Arial" panose="020B0604020202020204" pitchFamily="34" charset="0"/>
              <a:buChar char="•"/>
            </a:pPr>
            <a:r>
              <a:rPr lang="en-GB" dirty="0"/>
              <a:t>severe major depression with psychotic features</a:t>
            </a:r>
          </a:p>
          <a:p>
            <a:pPr marL="628650" lvl="1" indent="-171450">
              <a:buFont typeface="Arial" panose="020B0604020202020204" pitchFamily="34" charset="0"/>
              <a:buChar char="•"/>
            </a:pPr>
            <a:r>
              <a:rPr lang="en-GB" dirty="0"/>
              <a:t>severe major depression with psychomotor retardation</a:t>
            </a:r>
          </a:p>
          <a:p>
            <a:pPr marL="628650" lvl="1" indent="-171450">
              <a:buFont typeface="Arial" panose="020B0604020202020204" pitchFamily="34" charset="0"/>
              <a:buChar char="•"/>
            </a:pPr>
            <a:r>
              <a:rPr lang="en-GB" dirty="0"/>
              <a:t>‘true’ treatment-resistant major depression</a:t>
            </a:r>
          </a:p>
          <a:p>
            <a:pPr marL="628650" lvl="1" indent="-171450">
              <a:buFont typeface="Arial" panose="020B0604020202020204" pitchFamily="34" charset="0"/>
              <a:buChar char="•"/>
            </a:pPr>
            <a:r>
              <a:rPr lang="en-GB" dirty="0"/>
              <a:t>refusal of food intake or in other special situations when rapid relief from depression is required (e.g., in severe suicidality) or when medication is contraindicated (e.g., in pregnancy)</a:t>
            </a:r>
          </a:p>
          <a:p>
            <a:pPr marL="628650" lvl="1" indent="-171450">
              <a:buFont typeface="Arial" panose="020B0604020202020204" pitchFamily="34" charset="0"/>
              <a:buChar char="•"/>
            </a:pPr>
            <a:r>
              <a:rPr lang="en-GB" dirty="0"/>
              <a:t>patients who have experienced a previous positive response to ECT, and patients who prefer ECT for a specific reason.</a:t>
            </a:r>
            <a:endParaRPr lang="en-US" dirty="0"/>
          </a:p>
          <a:p>
            <a:pPr marL="171450" lvl="0" indent="-171450">
              <a:buFont typeface="Arial" panose="020B0604020202020204" pitchFamily="34" charset="0"/>
              <a:buChar char="•"/>
            </a:pPr>
            <a:r>
              <a:rPr lang="en-US" b="1" dirty="0" err="1"/>
              <a:t>Vagus</a:t>
            </a:r>
            <a:r>
              <a:rPr lang="en-US" b="1" dirty="0"/>
              <a:t> nerve stimulation</a:t>
            </a:r>
            <a:r>
              <a:rPr lang="en-US" dirty="0"/>
              <a:t> – </a:t>
            </a:r>
            <a:r>
              <a:rPr lang="en-GB" dirty="0"/>
              <a:t>VNS may be an option in patients with depression with insufficient response to trials of pharmacotherapy.</a:t>
            </a:r>
            <a:endParaRPr lang="en-US" dirty="0"/>
          </a:p>
          <a:p>
            <a:pPr marL="171450" lvl="0" indent="-171450">
              <a:buFont typeface="Arial" panose="020B0604020202020204" pitchFamily="34" charset="0"/>
              <a:buChar char="•"/>
            </a:pPr>
            <a:r>
              <a:rPr lang="en-US" b="1" dirty="0"/>
              <a:t>Transcranial magnetic stimulation</a:t>
            </a:r>
            <a:r>
              <a:rPr lang="en-US" dirty="0"/>
              <a:t> – </a:t>
            </a:r>
            <a:r>
              <a:rPr lang="en-GB" dirty="0"/>
              <a:t>there is currently insufficient evidence to recommend the clinical efficacy of TMS in the standard clinical setting. Further research is needed.</a:t>
            </a:r>
            <a:endParaRPr lang="en-US" dirty="0"/>
          </a:p>
          <a:p>
            <a:pPr lvl="0"/>
            <a:endParaRPr lang="en-GB" b="0" dirty="0"/>
          </a:p>
          <a:p>
            <a:pPr lvl="0"/>
            <a:r>
              <a:rPr lang="en-GB" b="0" dirty="0"/>
              <a:t>References:</a:t>
            </a:r>
          </a:p>
          <a:p>
            <a:pPr marL="228600" marR="0" lvl="0" indent="-228600" algn="l" defTabSz="914400" rtl="0" eaLnBrk="1" fontAlgn="auto" latinLnBrk="0" hangingPunct="1">
              <a:lnSpc>
                <a:spcPct val="100000"/>
              </a:lnSpc>
              <a:spcBef>
                <a:spcPts val="360"/>
              </a:spcBef>
              <a:spcAft>
                <a:spcPts val="0"/>
              </a:spcAft>
              <a:buClrTx/>
              <a:buSzTx/>
              <a:buFont typeface="+mj-lt"/>
              <a:buAutoNum type="arabicPeriod"/>
              <a:tabLst/>
              <a:defRPr/>
            </a:pPr>
            <a:r>
              <a:rPr lang="en-GB" sz="1000" dirty="0"/>
              <a:t>Sadock BJ, Sadock VA, Ruiz P (eds). Kaplan &amp; Sadock’s Comprehensive Textbook of Psychiatry. 10</a:t>
            </a:r>
            <a:r>
              <a:rPr lang="en-GB" sz="1000" baseline="30000" dirty="0"/>
              <a:t>th</a:t>
            </a:r>
            <a:r>
              <a:rPr lang="en-GB" sz="1000" dirty="0"/>
              <a:t> edition. Vol 1–2. © Lippincott Williams &amp; Wilkins, 2017.</a:t>
            </a:r>
            <a:endParaRPr lang="en-GB" dirty="0"/>
          </a:p>
          <a:p>
            <a:pPr marL="228600" indent="-228600">
              <a:buFont typeface="+mj-lt"/>
              <a:buAutoNum type="arabicPeriod"/>
            </a:pPr>
            <a:r>
              <a:rPr lang="en-GB" dirty="0"/>
              <a:t>Milev RV, Giacobbe P, Kennedy SH, et al.; CANMAT Depression Work Group. Canadian Network for Mood and Anxiety Treatments (CANMAT) 2016 clinical guidelines for the management of adults with major depressive disorder: Section 4. Neurostimulation treatments. Can J Psychiatry 2016; 61 (9): 561–575.</a:t>
            </a:r>
          </a:p>
          <a:p>
            <a:pPr marL="228600" indent="-228600">
              <a:buFont typeface="+mj-lt"/>
              <a:buAutoNum type="arabicPeriod"/>
            </a:pPr>
            <a:r>
              <a:rPr lang="en-GB" dirty="0"/>
              <a:t>Sharma M, Naik V, </a:t>
            </a:r>
            <a:r>
              <a:rPr lang="en-GB" dirty="0" err="1"/>
              <a:t>Deogaonkar</a:t>
            </a:r>
            <a:r>
              <a:rPr lang="en-GB" dirty="0"/>
              <a:t> M. Emerging applications of deep brain stimulation. J </a:t>
            </a:r>
            <a:r>
              <a:rPr lang="en-GB" dirty="0" err="1"/>
              <a:t>Neurosurg</a:t>
            </a:r>
            <a:r>
              <a:rPr lang="en-GB" dirty="0"/>
              <a:t> Sci 2016; 60 (2): 242–255.</a:t>
            </a:r>
          </a:p>
          <a:p>
            <a:pPr marL="228600" indent="-228600">
              <a:buFont typeface="+mj-lt"/>
              <a:buAutoNum type="arabicPeriod"/>
            </a:pPr>
            <a:r>
              <a:rPr lang="en-GB" dirty="0"/>
              <a:t>Puigdemont D, Portella M, Pérez-Egea R, et al. A randomized double-blind crossover trial of deep brain stimulation of the subcallosal cingulate gyrus in patients with treatment-resistant depression: a pilot study of relapse prevention. J Psychiatry </a:t>
            </a:r>
            <a:r>
              <a:rPr lang="en-GB" dirty="0" err="1"/>
              <a:t>Neurosci</a:t>
            </a:r>
            <a:r>
              <a:rPr lang="en-GB" dirty="0"/>
              <a:t> 2015; 40 (4): 224–231.</a:t>
            </a:r>
          </a:p>
          <a:p>
            <a:pPr marL="228600" indent="-228600">
              <a:buFont typeface="+mj-lt"/>
              <a:buAutoNum type="arabicPeriod"/>
            </a:pPr>
            <a:r>
              <a:rPr lang="en-GB" dirty="0" err="1"/>
              <a:t>Raymaekers</a:t>
            </a:r>
            <a:r>
              <a:rPr lang="en-GB" dirty="0"/>
              <a:t> S, </a:t>
            </a:r>
            <a:r>
              <a:rPr lang="en-GB" dirty="0" err="1"/>
              <a:t>Luyten</a:t>
            </a:r>
            <a:r>
              <a:rPr lang="en-GB" dirty="0"/>
              <a:t> L, </a:t>
            </a:r>
            <a:r>
              <a:rPr lang="en-GB" dirty="0" err="1"/>
              <a:t>Bervoets</a:t>
            </a:r>
            <a:r>
              <a:rPr lang="en-GB" dirty="0"/>
              <a:t> C, et al. Deep brain stimulation for treatment-resistant major depressive disorder: a comparison of two targets and long-term follow-up. </a:t>
            </a:r>
            <a:r>
              <a:rPr lang="en-GB" dirty="0" err="1"/>
              <a:t>Transl</a:t>
            </a:r>
            <a:r>
              <a:rPr lang="en-GB" dirty="0"/>
              <a:t> Psychiatry 2017; 7 (10): e1251.</a:t>
            </a:r>
          </a:p>
          <a:p>
            <a:pPr marL="228600" indent="-228600">
              <a:buFont typeface="+mj-lt"/>
              <a:buAutoNum type="arabicPeriod"/>
            </a:pPr>
            <a:r>
              <a:rPr lang="en-GB" dirty="0"/>
              <a:t>Lam RW, Kennedy SH, Adams C, et al. Canadian Network for Mood and Anxiety Treatments (CANMAT) 2023 update on clinical guidelines for management of major depressive disorder in adults. Can J Psychiatry 2024; 69 (9): 641–687.</a:t>
            </a:r>
          </a:p>
          <a:p>
            <a:pPr marL="228600" indent="-228600">
              <a:buFont typeface="+mj-lt"/>
              <a:buAutoNum type="arabicPeriod"/>
            </a:pPr>
            <a:r>
              <a:rPr lang="en-GB" dirty="0"/>
              <a:t>Bauer M, Pfennig A, Severus E, et al.; World Federation of Societies of Biological Psychiatry (WFSBP) Task Force on Unipolar Depressive Disorders. WFSBP guidelines for biological treatment of unipolar depressive disorders, part 1: update 2013 on the acute and continuation treatment of unipolar depressive disorders. World J </a:t>
            </a:r>
            <a:r>
              <a:rPr lang="en-GB" dirty="0" err="1"/>
              <a:t>Biol</a:t>
            </a:r>
            <a:r>
              <a:rPr lang="en-GB" dirty="0"/>
              <a:t> Psychiatry 2013; 14 (5): 334–385.</a:t>
            </a:r>
          </a:p>
        </p:txBody>
      </p:sp>
      <p:sp>
        <p:nvSpPr>
          <p:cNvPr id="4" name="Slide Number Placeholder 3">
            <a:extLst>
              <a:ext uri="{FF2B5EF4-FFF2-40B4-BE49-F238E27FC236}">
                <a16:creationId xmlns:a16="http://schemas.microsoft.com/office/drawing/2014/main" id="{41B8673C-280A-F208-8BBD-FAD317B49A20}"/>
              </a:ext>
            </a:extLst>
          </p:cNvPr>
          <p:cNvSpPr>
            <a:spLocks noGrp="1"/>
          </p:cNvSpPr>
          <p:nvPr>
            <p:ph type="sldNum" sz="quarter" idx="10"/>
          </p:nvPr>
        </p:nvSpPr>
        <p:spPr/>
        <p:txBody>
          <a:bodyPr/>
          <a:lstStyle/>
          <a:p>
            <a:fld id="{037C2873-EBE5-CF42-9E30-7832FC02D1D9}" type="slidenum">
              <a:rPr lang="en-GB" smtClean="0"/>
              <a:t>27</a:t>
            </a:fld>
            <a:endParaRPr lang="en-GB" dirty="0"/>
          </a:p>
        </p:txBody>
      </p:sp>
    </p:spTree>
    <p:extLst>
      <p:ext uri="{BB962C8B-B14F-4D97-AF65-F5344CB8AC3E}">
        <p14:creationId xmlns:p14="http://schemas.microsoft.com/office/powerpoint/2010/main" val="19514376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7C2873-EBE5-CF42-9E30-7832FC02D1D9}" type="slidenum">
              <a:rPr lang="en-GB" smtClean="0"/>
              <a:t>28</a:t>
            </a:fld>
            <a:endParaRPr lang="en-GB"/>
          </a:p>
        </p:txBody>
      </p:sp>
    </p:spTree>
    <p:extLst>
      <p:ext uri="{BB962C8B-B14F-4D97-AF65-F5344CB8AC3E}">
        <p14:creationId xmlns:p14="http://schemas.microsoft.com/office/powerpoint/2010/main" val="87546699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749245-711F-116D-804C-C197E20A6B8D}"/>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8EB54910-D443-347C-6B33-BD85987F2835}"/>
              </a:ext>
            </a:extLst>
          </p:cNvPr>
          <p:cNvSpPr>
            <a:spLocks noGrp="1"/>
          </p:cNvSpPr>
          <p:nvPr>
            <p:ph type="body" idx="1"/>
          </p:nvPr>
        </p:nvSpPr>
        <p:spPr>
          <a:xfrm>
            <a:off x="679768" y="4777960"/>
            <a:ext cx="5438140" cy="4186174"/>
          </a:xfrm>
        </p:spPr>
        <p:txBody>
          <a:bodyPr/>
          <a:lstStyle/>
          <a:p>
            <a:r>
              <a:rPr lang="en-GB" dirty="0"/>
              <a:t>The slide explains how patients with MDD who do not respond adequately to antidepressant treatment are at risk of worse outcomes, including an increased risk of relapse,</a:t>
            </a:r>
            <a:r>
              <a:rPr lang="en-GB" baseline="30000" dirty="0"/>
              <a:t>5</a:t>
            </a:r>
            <a:r>
              <a:rPr lang="en-GB" dirty="0"/>
              <a:t> and a prolonged loss of quality of life, functional status, and well-being.</a:t>
            </a:r>
            <a:r>
              <a:rPr lang="en-GB" baseline="30000" dirty="0"/>
              <a:t>6</a:t>
            </a:r>
            <a:endParaRPr lang="en-GB" dirty="0"/>
          </a:p>
          <a:p>
            <a:r>
              <a:rPr lang="en-GB" dirty="0"/>
              <a:t>Response is generally defined as a ≥50% improvement from baseline in a depression rating scale score; partial response is most frequently defined as an improvement from baseline of ≥25 and &lt;50%; no standard definition exists for non-response.</a:t>
            </a:r>
            <a:r>
              <a:rPr lang="en-GB" baseline="30000" dirty="0"/>
              <a:t>7</a:t>
            </a:r>
            <a:r>
              <a:rPr lang="en-GB" dirty="0"/>
              <a:t> In the real-world STAR*D study, approximately half of patients did not achieve response with a first-line antidepressant, and three quarters of patients did not achieve response with second-line antidepressant monotherapy.</a:t>
            </a:r>
            <a:r>
              <a:rPr lang="en-GB" baseline="30000" dirty="0"/>
              <a:t>1</a:t>
            </a:r>
            <a:r>
              <a:rPr lang="en-GB" dirty="0"/>
              <a:t> Antidepressant drugs are also limited in terms of sustaining remission; in the real-world STAR*D study, &gt;90% of the patients who achieved remission subsequently relapsed or dropped out of the study over 12 months of continuing care.</a:t>
            </a:r>
            <a:r>
              <a:rPr lang="en-GB" baseline="30000" dirty="0"/>
              <a:t>8</a:t>
            </a:r>
          </a:p>
          <a:p>
            <a:r>
              <a:rPr lang="en-GB" dirty="0"/>
              <a:t>There is an unmet need, therefore, for novel treatments that improve the response and remission rates in patients with MDD.</a:t>
            </a:r>
            <a:r>
              <a:rPr lang="en-GB" baseline="30000" dirty="0"/>
              <a:t>9</a:t>
            </a:r>
            <a:endParaRPr lang="en-GB" dirty="0"/>
          </a:p>
          <a:p>
            <a:endParaRPr lang="en-GB" dirty="0"/>
          </a:p>
          <a:p>
            <a:r>
              <a:rPr lang="en-GB" dirty="0"/>
              <a:t>References:</a:t>
            </a:r>
          </a:p>
          <a:p>
            <a:pPr marL="228600" indent="-228600">
              <a:buFont typeface="+mj-lt"/>
              <a:buAutoNum type="arabicPeriod"/>
            </a:pPr>
            <a:r>
              <a:rPr lang="en-GB" dirty="0"/>
              <a:t>Rush AJ, Trivedi MH, Wisniewski SR, et al. Acute and longer-term outcomes in depressed outpatients requiring one or several treatment steps: a STAR*D report. Am J Psychiatry 2006; 163 (11): 1905–1917.</a:t>
            </a:r>
          </a:p>
          <a:p>
            <a:pPr marL="228600" indent="-228600">
              <a:buFont typeface="+mj-lt"/>
              <a:buAutoNum type="arabicPeriod"/>
            </a:pPr>
            <a:r>
              <a:rPr lang="en-GB" dirty="0"/>
              <a:t>McIntyre RS, </a:t>
            </a:r>
            <a:r>
              <a:rPr lang="en-GB" dirty="0" err="1"/>
              <a:t>Alsuwaidan</a:t>
            </a:r>
            <a:r>
              <a:rPr lang="en-GB" dirty="0"/>
              <a:t> M, </a:t>
            </a:r>
            <a:r>
              <a:rPr lang="en-GB" dirty="0" err="1"/>
              <a:t>Baune</a:t>
            </a:r>
            <a:r>
              <a:rPr lang="en-GB" dirty="0"/>
              <a:t> BT, et al. </a:t>
            </a:r>
            <a:r>
              <a:rPr lang="en-GB" dirty="0">
                <a:solidFill>
                  <a:srgbClr val="212121"/>
                </a:solidFill>
              </a:rPr>
              <a:t>Treatment-resistant depression: definition, prevalence, detection, management, and investigational interventions. World Psychiatry 2023; 22 (3): 394–414.</a:t>
            </a:r>
          </a:p>
          <a:p>
            <a:pPr marL="228600" lvl="0" indent="-228600">
              <a:buFont typeface="+mj-lt"/>
              <a:buAutoNum type="arabicPeriod"/>
              <a:defRPr/>
            </a:pPr>
            <a:r>
              <a:rPr lang="en-GB" dirty="0"/>
              <a:t>Havlik JL, Wahid S, </a:t>
            </a:r>
            <a:r>
              <a:rPr lang="en-GB" dirty="0" err="1"/>
              <a:t>Teopiz</a:t>
            </a:r>
            <a:r>
              <a:rPr lang="en-GB" dirty="0"/>
              <a:t> KM, et al. </a:t>
            </a:r>
            <a:r>
              <a:rPr lang="en-GB" dirty="0">
                <a:solidFill>
                  <a:srgbClr val="3F1A01"/>
                </a:solidFill>
              </a:rPr>
              <a:t>Recent advances in the treatment of treatment-resistant depression: A narrative review of literature published from 2018 to 2023. Curr Psychiatry Rep 2024; 26 (4): 176–213.</a:t>
            </a:r>
          </a:p>
          <a:p>
            <a:pPr marL="228600" lvl="0" indent="-228600">
              <a:buFont typeface="+mj-lt"/>
              <a:buAutoNum type="arabicPeriod"/>
              <a:defRPr/>
            </a:pPr>
            <a:r>
              <a:rPr lang="en-GB" dirty="0"/>
              <a:t>Jaffe DH, Rive B, Denee TR. </a:t>
            </a:r>
            <a:r>
              <a:rPr lang="en-GB" dirty="0">
                <a:solidFill>
                  <a:srgbClr val="3F1A01"/>
                </a:solidFill>
              </a:rPr>
              <a:t>The humanistic and economic burden of treatment-resistant depression in Europe: a cross-sectional study. BMC Psychiatry 2019; 19: 247.</a:t>
            </a:r>
          </a:p>
          <a:p>
            <a:pPr marL="228600" indent="-228600">
              <a:buFont typeface="+mj-lt"/>
              <a:buAutoNum type="arabicPeriod"/>
            </a:pPr>
            <a:r>
              <a:rPr lang="en-GB" dirty="0"/>
              <a:t>Pintor L, Torres X, Navarro V, et al. Is the type of remission after a major depressive episode an important risk factor to relapses in a 4-year follow up? J Affect </a:t>
            </a:r>
            <a:r>
              <a:rPr lang="en-GB" dirty="0" err="1"/>
              <a:t>Disord</a:t>
            </a:r>
            <a:r>
              <a:rPr lang="en-GB" dirty="0"/>
              <a:t> 2004; 82 (2): 291–296.</a:t>
            </a:r>
          </a:p>
          <a:p>
            <a:pPr marL="228600" indent="-228600">
              <a:buFont typeface="+mj-lt"/>
              <a:buAutoNum type="arabicPeriod"/>
            </a:pPr>
            <a:r>
              <a:rPr lang="en-GB" dirty="0" err="1"/>
              <a:t>Mauskopf</a:t>
            </a:r>
            <a:r>
              <a:rPr lang="en-GB" dirty="0"/>
              <a:t> JA, Simon GE, </a:t>
            </a:r>
            <a:r>
              <a:rPr lang="en-GB" dirty="0" err="1"/>
              <a:t>Kalsekar</a:t>
            </a:r>
            <a:r>
              <a:rPr lang="en-GB" dirty="0"/>
              <a:t> A, et al. Nonresponse, partial response, and failure to achieve remission: humanistic and cost burden in major depressive disorder. Depress Anxiety 2009; 26 (1): 83–97.</a:t>
            </a:r>
          </a:p>
          <a:p>
            <a:pPr marL="228600" indent="-228600">
              <a:buFont typeface="+mj-lt"/>
              <a:buAutoNum type="arabicPeriod"/>
            </a:pPr>
            <a:r>
              <a:rPr lang="en-GB" dirty="0"/>
              <a:t>Nierenberg AA, DeCecco LM. Definitions of antidepressant treatment response, remission, nonresponse, partial response, and other relevant outcomes: a focus on treatment-resistant depression. J </a:t>
            </a:r>
            <a:r>
              <a:rPr lang="en-GB" dirty="0" err="1"/>
              <a:t>Clin</a:t>
            </a:r>
            <a:r>
              <a:rPr lang="en-GB" dirty="0"/>
              <a:t> Psychiatry 2001; 62 (</a:t>
            </a:r>
            <a:r>
              <a:rPr lang="en-GB" dirty="0" err="1"/>
              <a:t>Suppl</a:t>
            </a:r>
            <a:r>
              <a:rPr lang="en-GB" dirty="0"/>
              <a:t> 16): 5–9.</a:t>
            </a:r>
          </a:p>
          <a:p>
            <a:pPr marL="228600" indent="-228600">
              <a:buFont typeface="+mj-lt"/>
              <a:buAutoNum type="arabicPeriod"/>
            </a:pPr>
            <a:r>
              <a:rPr lang="en-GB" dirty="0"/>
              <a:t>Pigott HE, Leventhal AM, Alter GS, Boren JJ. Efficacy and effectiveness of antidepressants: current status of research. </a:t>
            </a:r>
            <a:r>
              <a:rPr lang="en-GB" dirty="0" err="1"/>
              <a:t>Psychother</a:t>
            </a:r>
            <a:r>
              <a:rPr lang="en-GB" dirty="0"/>
              <a:t> </a:t>
            </a:r>
            <a:r>
              <a:rPr lang="en-GB" dirty="0" err="1"/>
              <a:t>Psychosom</a:t>
            </a:r>
            <a:r>
              <a:rPr lang="en-GB" dirty="0"/>
              <a:t> 2010; 79 (5): 267–279.</a:t>
            </a:r>
          </a:p>
          <a:p>
            <a:pPr marL="228600" indent="-228600">
              <a:buFont typeface="+mj-lt"/>
              <a:buAutoNum type="arabicPeriod"/>
            </a:pPr>
            <a:r>
              <a:rPr lang="en-GB" dirty="0" err="1"/>
              <a:t>Möller</a:t>
            </a:r>
            <a:r>
              <a:rPr lang="en-GB" dirty="0"/>
              <a:t> HJ. Outcomes in major depressive disorder: the evolving concept of remission and its implications for treatment. World J </a:t>
            </a:r>
            <a:r>
              <a:rPr lang="en-GB" dirty="0" err="1"/>
              <a:t>Biol</a:t>
            </a:r>
            <a:r>
              <a:rPr lang="en-GB" dirty="0"/>
              <a:t> Psychiatry 2008; 9 (2): 102–114.</a:t>
            </a:r>
          </a:p>
        </p:txBody>
      </p:sp>
      <p:sp>
        <p:nvSpPr>
          <p:cNvPr id="4" name="Slide Number Placeholder 3">
            <a:extLst>
              <a:ext uri="{FF2B5EF4-FFF2-40B4-BE49-F238E27FC236}">
                <a16:creationId xmlns:a16="http://schemas.microsoft.com/office/drawing/2014/main" id="{5D79F5B1-8E2A-79F9-F45C-5406DD33BF5B}"/>
              </a:ext>
            </a:extLst>
          </p:cNvPr>
          <p:cNvSpPr>
            <a:spLocks noGrp="1"/>
          </p:cNvSpPr>
          <p:nvPr>
            <p:ph type="sldNum" sz="quarter" idx="10"/>
          </p:nvPr>
        </p:nvSpPr>
        <p:spPr>
          <a:xfrm>
            <a:off x="3850451" y="9430091"/>
            <a:ext cx="2945659" cy="498134"/>
          </a:xfrm>
        </p:spPr>
        <p:txBody>
          <a:bodyPr/>
          <a:lstStyle/>
          <a:p>
            <a:fld id="{037C2873-EBE5-CF42-9E30-7832FC02D1D9}" type="slidenum">
              <a:rPr lang="en-GB" smtClean="0"/>
              <a:pPr/>
              <a:t>29</a:t>
            </a:fld>
            <a:endParaRPr lang="en-GB" dirty="0"/>
          </a:p>
        </p:txBody>
      </p:sp>
      <p:sp>
        <p:nvSpPr>
          <p:cNvPr id="7" name="Slide Image Placeholder 6">
            <a:extLst>
              <a:ext uri="{FF2B5EF4-FFF2-40B4-BE49-F238E27FC236}">
                <a16:creationId xmlns:a16="http://schemas.microsoft.com/office/drawing/2014/main" id="{BD07B6D6-E2A0-B10C-E33A-ACE03E96B065}"/>
              </a:ext>
            </a:extLst>
          </p:cNvPr>
          <p:cNvSpPr>
            <a:spLocks noGrp="1" noRot="1" noChangeAspect="1"/>
          </p:cNvSpPr>
          <p:nvPr>
            <p:ph type="sldImg"/>
          </p:nvPr>
        </p:nvSpPr>
        <p:spPr/>
      </p:sp>
    </p:spTree>
    <p:extLst>
      <p:ext uri="{BB962C8B-B14F-4D97-AF65-F5344CB8AC3E}">
        <p14:creationId xmlns:p14="http://schemas.microsoft.com/office/powerpoint/2010/main" val="4618161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768" y="4777957"/>
            <a:ext cx="5438140" cy="4301101"/>
          </a:xfrm>
        </p:spPr>
        <p:txBody>
          <a:bodyPr/>
          <a:lstStyle/>
          <a:p>
            <a:r>
              <a:rPr lang="en-GB" dirty="0"/>
              <a:t>Achieving full functional recovery in patients with MDD is challenging, partly because patient functioning may be less responsive to treatment than mood symptoms.</a:t>
            </a:r>
            <a:r>
              <a:rPr lang="en-GB" baseline="30000" dirty="0"/>
              <a:t>2,3</a:t>
            </a:r>
            <a:endParaRPr lang="en-GB" dirty="0"/>
          </a:p>
          <a:p>
            <a:r>
              <a:rPr lang="en-GB" dirty="0"/>
              <a:t>Recommendations were published in 2017, based on a consensus of expert opinion, which underscore the importance of treating MDD early, and successfully, in order to preserve the neurocognitive function of the patient and restore them to full functioning.</a:t>
            </a:r>
            <a:r>
              <a:rPr lang="en-GB" baseline="30000" dirty="0"/>
              <a:t>1</a:t>
            </a:r>
            <a:r>
              <a:rPr lang="en-GB" dirty="0"/>
              <a:t> Among the considerations in these recommendations are: factors to consider when selecting an antidepressant; how to assess the progress of treatment; obstacles to treatment adherence; and what affect comorbidities have on the long-term treatment plan.</a:t>
            </a:r>
            <a:r>
              <a:rPr lang="en-GB" baseline="30000" dirty="0"/>
              <a:t>1</a:t>
            </a:r>
            <a:r>
              <a:rPr lang="en-GB" dirty="0"/>
              <a:t> It is hoped that by using a patient-centred approach throughout treatment of MDD, the treatment plan will be aligned with the patients’ individual characteristics and needs, and their own goals for recovery.</a:t>
            </a:r>
            <a:r>
              <a:rPr lang="en-GB" baseline="30000" dirty="0"/>
              <a:t>1</a:t>
            </a:r>
            <a:endParaRPr lang="en-GB" dirty="0"/>
          </a:p>
          <a:p>
            <a:endParaRPr lang="en-GB" dirty="0"/>
          </a:p>
          <a:p>
            <a:r>
              <a:rPr lang="en-GB" dirty="0"/>
              <a:t>References:</a:t>
            </a:r>
          </a:p>
          <a:p>
            <a:pPr marL="228600" indent="-228600">
              <a:buFont typeface="+mj-lt"/>
              <a:buAutoNum type="arabicPeriod"/>
            </a:pPr>
            <a:r>
              <a:rPr lang="en-GB" dirty="0" err="1"/>
              <a:t>Oluboka</a:t>
            </a:r>
            <a:r>
              <a:rPr lang="en-GB" dirty="0"/>
              <a:t> OJ, Katzman MA, </a:t>
            </a:r>
            <a:r>
              <a:rPr lang="en-GB" dirty="0" err="1"/>
              <a:t>Habert</a:t>
            </a:r>
            <a:r>
              <a:rPr lang="en-GB" dirty="0"/>
              <a:t> J, et al. Functional recovery in major depressive disorder: providing early optimal treatment for the individual patient. Int J </a:t>
            </a:r>
            <a:r>
              <a:rPr lang="en-GB" dirty="0" err="1"/>
              <a:t>Neuropsychopharmacol</a:t>
            </a:r>
            <a:r>
              <a:rPr lang="en-GB" dirty="0"/>
              <a:t> 2018; 21 (2): 128–144.</a:t>
            </a:r>
          </a:p>
          <a:p>
            <a:pPr marL="228600" indent="-228600">
              <a:buFont typeface="+mj-lt"/>
              <a:buAutoNum type="arabicPeriod"/>
            </a:pPr>
            <a:r>
              <a:rPr lang="en-GB" dirty="0"/>
              <a:t>McKnight PE, Kashdan TB. The importance of functional impairment to mental health outcomes: a case for reassessing our goals in depression treatment research. Clin </a:t>
            </a:r>
            <a:r>
              <a:rPr lang="en-GB" dirty="0" err="1"/>
              <a:t>Psychol</a:t>
            </a:r>
            <a:r>
              <a:rPr lang="en-GB" dirty="0"/>
              <a:t> Rev 2009; 29 (3): 243–259.</a:t>
            </a:r>
          </a:p>
          <a:p>
            <a:pPr marL="228600" indent="-228600">
              <a:buFont typeface="+mj-lt"/>
              <a:buAutoNum type="arabicPeriod"/>
            </a:pPr>
            <a:r>
              <a:rPr lang="en-GB" dirty="0" err="1"/>
              <a:t>Saltiel</a:t>
            </a:r>
            <a:r>
              <a:rPr lang="en-GB" dirty="0"/>
              <a:t> PF, </a:t>
            </a:r>
            <a:r>
              <a:rPr lang="en-GB" dirty="0" err="1"/>
              <a:t>Silvershein</a:t>
            </a:r>
            <a:r>
              <a:rPr lang="en-GB" dirty="0"/>
              <a:t> DI. Major depressive disorder: mechanism-based prescribing for personalized medicine. </a:t>
            </a:r>
            <a:r>
              <a:rPr lang="en-GB" dirty="0" err="1"/>
              <a:t>Neuropsychiatr</a:t>
            </a:r>
            <a:r>
              <a:rPr lang="en-GB" dirty="0"/>
              <a:t> Dis Treat 2015; 11: 875–888.</a:t>
            </a:r>
          </a:p>
          <a:p>
            <a:pPr marL="228600" indent="-228600">
              <a:buFont typeface="+mj-lt"/>
              <a:buAutoNum type="arabicPeriod"/>
            </a:pPr>
            <a:r>
              <a:rPr lang="en-GB" dirty="0"/>
              <a:t>Sheehan DV, </a:t>
            </a:r>
            <a:r>
              <a:rPr lang="en-GB" dirty="0" err="1"/>
              <a:t>Nakagome</a:t>
            </a:r>
            <a:r>
              <a:rPr lang="en-GB" dirty="0"/>
              <a:t> K, Asami Y, et al. Restoring function in major depressive disorder: a systematic review. J Affect </a:t>
            </a:r>
            <a:r>
              <a:rPr lang="en-GB" dirty="0" err="1"/>
              <a:t>Disord</a:t>
            </a:r>
            <a:r>
              <a:rPr lang="en-GB" dirty="0"/>
              <a:t> 2017; 215: 299–313.</a:t>
            </a:r>
          </a:p>
          <a:p>
            <a:pPr marL="228600" indent="-228600">
              <a:buFont typeface="+mj-lt"/>
              <a:buAutoNum type="arabicPeriod"/>
            </a:pPr>
            <a:r>
              <a:rPr lang="en-GB" dirty="0"/>
              <a:t>Schwarz R, </a:t>
            </a:r>
            <a:r>
              <a:rPr lang="en-GB" dirty="0" err="1"/>
              <a:t>Munkholm</a:t>
            </a:r>
            <a:r>
              <a:rPr lang="en-GB" dirty="0"/>
              <a:t> K, Christensen MS, et al. Functioning in patients with major depressive disorder in remission: a systematic review and meta-analysis. J Affect </a:t>
            </a:r>
            <a:r>
              <a:rPr lang="en-GB" dirty="0" err="1"/>
              <a:t>Disord</a:t>
            </a:r>
            <a:r>
              <a:rPr lang="en-GB" dirty="0"/>
              <a:t> 2024; 363: 112–123.</a:t>
            </a:r>
          </a:p>
          <a:p>
            <a:pPr marL="228600" indent="-228600">
              <a:buFont typeface="+mj-lt"/>
              <a:buAutoNum type="arabicPeriod"/>
            </a:pPr>
            <a:r>
              <a:rPr lang="en-GB" dirty="0"/>
              <a:t>American Psychiatric Association. Diagnostic and Statistical Manual of Mental Disorders. 5</a:t>
            </a:r>
            <a:r>
              <a:rPr lang="en-GB" baseline="30000" dirty="0"/>
              <a:t>th</a:t>
            </a:r>
            <a:r>
              <a:rPr lang="en-GB" dirty="0"/>
              <a:t> Edition – Text Revision (DSM-5-TR). © American Psychiatric Association, 2022.</a:t>
            </a:r>
          </a:p>
          <a:p>
            <a:pPr marL="228600" indent="-228600">
              <a:buFont typeface="+mj-lt"/>
              <a:buAutoNum type="arabicPeriod"/>
            </a:pPr>
            <a:r>
              <a:rPr lang="en-GB" dirty="0"/>
              <a:t>Üstün TB, </a:t>
            </a:r>
            <a:r>
              <a:rPr lang="en-GB" dirty="0" err="1"/>
              <a:t>Kostanjsek</a:t>
            </a:r>
            <a:r>
              <a:rPr lang="en-GB" dirty="0"/>
              <a:t> N, Chatterji S, Rehm J (eds). </a:t>
            </a:r>
            <a:r>
              <a:rPr lang="en-US" dirty="0"/>
              <a:t>Measuring Health and disability. Manual for WHO Disability Assessment Schedule WHODAS 2.0. World Health Organization, 2010.</a:t>
            </a:r>
          </a:p>
          <a:p>
            <a:pPr marL="228600" indent="-228600">
              <a:buFont typeface="+mj-lt"/>
              <a:buAutoNum type="arabicPeriod"/>
            </a:pPr>
            <a:r>
              <a:rPr lang="en-GB" dirty="0"/>
              <a:t>Sheehan DV, Harnett-Sheehan K, Raj BA. The measurement of disability. Int Clin </a:t>
            </a:r>
            <a:r>
              <a:rPr lang="en-GB" dirty="0" err="1"/>
              <a:t>Psychopharmacol</a:t>
            </a:r>
            <a:r>
              <a:rPr lang="en-GB" dirty="0"/>
              <a:t> 1996; 11 (</a:t>
            </a:r>
            <a:r>
              <a:rPr lang="en-GB" dirty="0" err="1"/>
              <a:t>Suppl</a:t>
            </a:r>
            <a:r>
              <a:rPr lang="en-GB" dirty="0"/>
              <a:t> 3): 89–95.</a:t>
            </a:r>
          </a:p>
          <a:p>
            <a:pPr marL="228600" indent="-228600">
              <a:buFont typeface="+mj-lt"/>
              <a:buAutoNum type="arabicPeriod"/>
            </a:pPr>
            <a:r>
              <a:rPr lang="en-GB" dirty="0"/>
              <a:t>Patterson TL, Goldman S, McKibbin CL, et al. UCSD Performance-Based Skills Assessment: development of a new measure of everyday functioning for severely mentally ill adults. </a:t>
            </a:r>
            <a:r>
              <a:rPr lang="en-GB" dirty="0" err="1"/>
              <a:t>Schizophr</a:t>
            </a:r>
            <a:r>
              <a:rPr lang="en-GB" dirty="0"/>
              <a:t> Bull 2001; 27 (2): 235–245.</a:t>
            </a:r>
          </a:p>
        </p:txBody>
      </p:sp>
      <p:sp>
        <p:nvSpPr>
          <p:cNvPr id="4" name="Slide Number Placeholder 3"/>
          <p:cNvSpPr>
            <a:spLocks noGrp="1"/>
          </p:cNvSpPr>
          <p:nvPr>
            <p:ph type="sldNum" sz="quarter" idx="10"/>
          </p:nvPr>
        </p:nvSpPr>
        <p:spPr/>
        <p:txBody>
          <a:bodyPr/>
          <a:lstStyle/>
          <a:p>
            <a:fld id="{037C2873-EBE5-CF42-9E30-7832FC02D1D9}" type="slidenum">
              <a:rPr lang="en-GB" smtClean="0"/>
              <a:t>30</a:t>
            </a:fld>
            <a:endParaRPr lang="en-GB"/>
          </a:p>
        </p:txBody>
      </p:sp>
    </p:spTree>
    <p:extLst>
      <p:ext uri="{BB962C8B-B14F-4D97-AF65-F5344CB8AC3E}">
        <p14:creationId xmlns:p14="http://schemas.microsoft.com/office/powerpoint/2010/main" val="32035050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91A22C-472B-12D2-E1F5-79871A3FD0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240B82-D596-EB91-0E58-F59C03E718ED}"/>
              </a:ext>
            </a:extLst>
          </p:cNvPr>
          <p:cNvSpPr>
            <a:spLocks noGrp="1" noRot="1" noChangeAspect="1"/>
          </p:cNvSpPr>
          <p:nvPr>
            <p:ph type="sldImg"/>
          </p:nvPr>
        </p:nvSpPr>
        <p:spPr>
          <a:xfrm>
            <a:off x="422275" y="1241425"/>
            <a:ext cx="5953125" cy="3349625"/>
          </a:xfrm>
        </p:spPr>
      </p:sp>
      <p:sp>
        <p:nvSpPr>
          <p:cNvPr id="3" name="Notes Placeholder 2">
            <a:extLst>
              <a:ext uri="{FF2B5EF4-FFF2-40B4-BE49-F238E27FC236}">
                <a16:creationId xmlns:a16="http://schemas.microsoft.com/office/drawing/2014/main" id="{A48A5084-EC4E-A66B-E691-FD4DB91B4A27}"/>
              </a:ext>
            </a:extLst>
          </p:cNvPr>
          <p:cNvSpPr>
            <a:spLocks noGrp="1"/>
          </p:cNvSpPr>
          <p:nvPr>
            <p:ph type="body" idx="1"/>
          </p:nvPr>
        </p:nvSpPr>
        <p:spPr>
          <a:xfrm>
            <a:off x="679768" y="4777959"/>
            <a:ext cx="5438140" cy="4652132"/>
          </a:xfrm>
        </p:spPr>
        <p:txBody>
          <a:bodyPr/>
          <a:lstStyle/>
          <a:p>
            <a:r>
              <a:rPr lang="en-GB" dirty="0"/>
              <a:t>Cognitive dysfunction is now a well-established component of MDD, both as an independent part of the symptom complex and as a residual symptom persisting when mood symptoms are in remission.</a:t>
            </a:r>
            <a:r>
              <a:rPr lang="en-GB" baseline="30000" dirty="0"/>
              <a:t>1,2,4,9</a:t>
            </a:r>
            <a:r>
              <a:rPr lang="en-GB" dirty="0"/>
              <a:t> In a three-year prospective study of patients treated for MDD, patients spent 44% of the time when not experiencing a major depressive episode still experiencing cognitive problems.</a:t>
            </a:r>
            <a:r>
              <a:rPr lang="en-GB" baseline="30000" dirty="0"/>
              <a:t>1</a:t>
            </a:r>
            <a:r>
              <a:rPr lang="en-GB" dirty="0"/>
              <a:t> The proportion of time experiencing cognitive problems when also experiencing a major depressive episode was 94%.</a:t>
            </a:r>
            <a:r>
              <a:rPr lang="en-GB" baseline="30000" dirty="0"/>
              <a:t>1</a:t>
            </a:r>
            <a:r>
              <a:rPr lang="en-GB" dirty="0"/>
              <a:t> This shows that cognitive dysfunction associated with MDD (specifically poor concentration and indecisiveness) is a common residual symptom of the condition.</a:t>
            </a:r>
            <a:r>
              <a:rPr lang="en-GB" baseline="30000" dirty="0"/>
              <a:t>1</a:t>
            </a:r>
            <a:endParaRPr lang="en-GB" dirty="0"/>
          </a:p>
          <a:p>
            <a:r>
              <a:rPr lang="en-GB" dirty="0"/>
              <a:t>Despite this, of the two most widely used and validated scales for MDD – the Montgomery–</a:t>
            </a:r>
            <a:r>
              <a:rPr lang="en-GB" dirty="0" err="1"/>
              <a:t>Åsberg</a:t>
            </a:r>
            <a:r>
              <a:rPr lang="en-GB" dirty="0"/>
              <a:t> Depression Rating Scale (MADRS) and the Hamilton Depression Rating Scale (HAM-D) – only one scale includes a question on cognitive functioning – the MADRS item ‘concentration’.</a:t>
            </a:r>
            <a:r>
              <a:rPr lang="en-GB" baseline="30000" dirty="0"/>
              <a:t>10,11</a:t>
            </a:r>
            <a:r>
              <a:rPr lang="en-GB" dirty="0"/>
              <a:t> This means that analysing the cognitive functioning of patients with MDD requires the use of a specific scale, or neuropsychiatric testing. One example of a specialised, validated scale that is sensitive to cognitive dysfunction in adults with MDD is the THINC-integrated tool, which includes variants of the Choice Reaction Time Identification Task (IDN), One-Back Test (OBK), Digit Symbol Substitution Test (DSST), Trail Making Test-Part B (TMT-B), and the Perceived Deficits Questionnaire for Depression-5-item (PDQ-5-D).</a:t>
            </a:r>
            <a:r>
              <a:rPr lang="en-GB" baseline="30000" dirty="0"/>
              <a:t>7</a:t>
            </a:r>
            <a:endParaRPr lang="en-GB" dirty="0"/>
          </a:p>
          <a:p>
            <a:endParaRPr lang="en-GB" dirty="0"/>
          </a:p>
          <a:p>
            <a:r>
              <a:rPr lang="en-GB" dirty="0"/>
              <a:t>References:</a:t>
            </a:r>
          </a:p>
          <a:p>
            <a:pPr marL="228600" indent="-228600">
              <a:buFont typeface="+mj-lt"/>
              <a:buAutoNum type="arabicPeriod"/>
            </a:pPr>
            <a:r>
              <a:rPr lang="nl-NL" dirty="0"/>
              <a:t>Conradi HJ, Ormel J, de Jonge P. </a:t>
            </a:r>
            <a:r>
              <a:rPr lang="en-GB" dirty="0"/>
              <a:t>Presence of individual (residual) symptoms during depressive episodes and periods of remission: a 3-year prospective study. </a:t>
            </a:r>
            <a:r>
              <a:rPr lang="da-DK" dirty="0"/>
              <a:t>Psychol Med 2011; 41 (6): 1165–1174.</a:t>
            </a:r>
            <a:endParaRPr lang="en-GB" dirty="0"/>
          </a:p>
          <a:p>
            <a:pPr marL="228600" indent="-228600">
              <a:buFont typeface="+mj-lt"/>
              <a:buAutoNum type="arabicPeriod"/>
            </a:pPr>
            <a:r>
              <a:rPr lang="en-GB" dirty="0"/>
              <a:t>American Psychiatric Association. Diagnostic and Statistical Manual of Mental Disorders. 5</a:t>
            </a:r>
            <a:r>
              <a:rPr lang="en-GB" baseline="30000" dirty="0"/>
              <a:t>th</a:t>
            </a:r>
            <a:r>
              <a:rPr lang="en-GB" dirty="0"/>
              <a:t> Edition – Text Revision (DSM-5-TR). © American Psychiatric Association, 2022.</a:t>
            </a:r>
          </a:p>
          <a:p>
            <a:pPr marL="228600" indent="-228600">
              <a:buFont typeface="+mj-lt"/>
              <a:buAutoNum type="arabicPeriod"/>
            </a:pPr>
            <a:r>
              <a:rPr lang="en-GB" sz="1000" dirty="0" err="1"/>
              <a:t>Kriesche</a:t>
            </a:r>
            <a:r>
              <a:rPr lang="en-GB" sz="1000" dirty="0"/>
              <a:t> D, Woll CFJ, </a:t>
            </a:r>
            <a:r>
              <a:rPr lang="en-GB" sz="1000" dirty="0" err="1"/>
              <a:t>Tschentscher</a:t>
            </a:r>
            <a:r>
              <a:rPr lang="en-GB" sz="1000" dirty="0"/>
              <a:t> N, et al. Neurocognitive deficits in depression: a systematic review of cognitive impairment in the acute and remitted state. </a:t>
            </a:r>
            <a:r>
              <a:rPr lang="en-GB" sz="1000" dirty="0" err="1"/>
              <a:t>Eur</a:t>
            </a:r>
            <a:r>
              <a:rPr lang="en-GB" sz="1000" dirty="0"/>
              <a:t> Arch Psychiatry Clin </a:t>
            </a:r>
            <a:r>
              <a:rPr lang="en-GB" sz="1000" dirty="0" err="1"/>
              <a:t>Neurosci</a:t>
            </a:r>
            <a:r>
              <a:rPr lang="en-GB" sz="1000" dirty="0"/>
              <a:t> 2023; 273 (5): 1105–1128.</a:t>
            </a:r>
          </a:p>
          <a:p>
            <a:pPr marL="228600" indent="-228600">
              <a:buFont typeface="+mj-lt"/>
              <a:buAutoNum type="arabicPeriod"/>
            </a:pPr>
            <a:r>
              <a:rPr lang="en-GB" dirty="0"/>
              <a:t>Millan MJ, </a:t>
            </a:r>
            <a:r>
              <a:rPr lang="en-GB" dirty="0" err="1"/>
              <a:t>Agid</a:t>
            </a:r>
            <a:r>
              <a:rPr lang="en-GB" dirty="0"/>
              <a:t> Y, </a:t>
            </a:r>
            <a:r>
              <a:rPr lang="en-GB" dirty="0" err="1"/>
              <a:t>Brüne</a:t>
            </a:r>
            <a:r>
              <a:rPr lang="en-GB" dirty="0"/>
              <a:t> M, et al. Cognitive dysfunction in psychiatric disorders: characteristics, causes and the quest for improved therapy. Nat Rev Drug </a:t>
            </a:r>
            <a:r>
              <a:rPr lang="en-GB" dirty="0" err="1"/>
              <a:t>Discov</a:t>
            </a:r>
            <a:r>
              <a:rPr lang="en-GB" dirty="0"/>
              <a:t> 2012; 11 (2): 141–168.</a:t>
            </a:r>
          </a:p>
          <a:p>
            <a:pPr marL="228600" indent="-228600">
              <a:buFont typeface="+mj-lt"/>
              <a:buAutoNum type="arabicPeriod"/>
            </a:pPr>
            <a:r>
              <a:rPr lang="en-GB" sz="1000" dirty="0"/>
              <a:t>Zuckerman H, Pan Z, Park C, et al. Recognition and treatment of cognitive dysfunction in major depressive disorder. Front Psychiatry 2018; 9: 655.</a:t>
            </a:r>
          </a:p>
          <a:p>
            <a:pPr marL="228600" indent="-228600">
              <a:buFont typeface="+mj-lt"/>
              <a:buAutoNum type="arabicPeriod"/>
            </a:pPr>
            <a:r>
              <a:rPr lang="en-GB" sz="1000" dirty="0"/>
              <a:t>Köhler-Forsberg K, Dam VH, </a:t>
            </a:r>
            <a:r>
              <a:rPr lang="en-GB" sz="1000" dirty="0" err="1"/>
              <a:t>Ozenne</a:t>
            </a:r>
            <a:r>
              <a:rPr lang="en-GB" sz="1000" dirty="0"/>
              <a:t> B, et al. Serotonin 4 receptor brain binding in major depressive disorder and association with memory dysfunction. JAMA Psychiatry 2023; 80 (4): 296–304.</a:t>
            </a:r>
          </a:p>
          <a:p>
            <a:pPr marL="228600" indent="-228600">
              <a:buFont typeface="+mj-lt"/>
              <a:buAutoNum type="arabicPeriod"/>
            </a:pPr>
            <a:r>
              <a:rPr lang="en-GB" dirty="0"/>
              <a:t>McIntyre RS, Best MW, Bowie CR, et al. The THINC-Integrated Tool (THINC-it) screening assessment for cognitive dysfunction: validation in patients with major depressive disorder. J Clin Psychiatry 2017; 78 (7): 873–881.</a:t>
            </a:r>
          </a:p>
          <a:p>
            <a:pPr marL="228600" indent="-228600">
              <a:buFont typeface="+mj-lt"/>
              <a:buAutoNum type="arabicPeriod"/>
            </a:pPr>
            <a:r>
              <a:rPr lang="en-GB" dirty="0"/>
              <a:t>Rhee TG, Shim SR, Manning KJ, et al. </a:t>
            </a:r>
            <a:r>
              <a:rPr lang="en-GB" b="0" i="0" dirty="0">
                <a:solidFill>
                  <a:srgbClr val="212121"/>
                </a:solidFill>
                <a:effectLst/>
              </a:rPr>
              <a:t>Neuropsychological Assessments of Cognitive Impairment in Major Depressive Disorder: A Systematic Review and Meta-Analysis with Meta-Regression.</a:t>
            </a:r>
            <a:r>
              <a:rPr lang="en-GB" dirty="0"/>
              <a:t> </a:t>
            </a:r>
            <a:r>
              <a:rPr lang="en-CA" dirty="0" err="1"/>
              <a:t>Psychother</a:t>
            </a:r>
            <a:r>
              <a:rPr lang="en-CA" dirty="0"/>
              <a:t> </a:t>
            </a:r>
            <a:r>
              <a:rPr lang="en-CA" dirty="0" err="1"/>
              <a:t>Psychosom</a:t>
            </a:r>
            <a:r>
              <a:rPr lang="en-CA" dirty="0"/>
              <a:t> 2024; 93 (1): 8</a:t>
            </a:r>
            <a:r>
              <a:rPr lang="en-GB" dirty="0"/>
              <a:t>–</a:t>
            </a:r>
            <a:r>
              <a:rPr lang="en-CA" dirty="0"/>
              <a:t>23.</a:t>
            </a:r>
          </a:p>
          <a:p>
            <a:pPr marL="228600" indent="-228600">
              <a:buFont typeface="+mj-lt"/>
              <a:buAutoNum type="arabicPeriod"/>
            </a:pPr>
            <a:r>
              <a:rPr lang="en-GB" dirty="0"/>
              <a:t>Rund BR, </a:t>
            </a:r>
            <a:r>
              <a:rPr lang="en-GB" dirty="0" err="1"/>
              <a:t>Sundet</a:t>
            </a:r>
            <a:r>
              <a:rPr lang="en-GB" dirty="0"/>
              <a:t> K, </a:t>
            </a:r>
            <a:r>
              <a:rPr lang="en-GB" dirty="0" err="1"/>
              <a:t>Asbjørnsen</a:t>
            </a:r>
            <a:r>
              <a:rPr lang="en-GB" dirty="0"/>
              <a:t>, et al. Neuropsychological test profiles in schizophrenia and non-psychotic depression. </a:t>
            </a:r>
            <a:r>
              <a:rPr lang="pl-PL" dirty="0"/>
              <a:t>Acta Psychiatr Scand 2006</a:t>
            </a:r>
            <a:r>
              <a:rPr lang="en-GB" dirty="0"/>
              <a:t>; </a:t>
            </a:r>
            <a:r>
              <a:rPr lang="pl-PL" dirty="0"/>
              <a:t>113</a:t>
            </a:r>
            <a:r>
              <a:rPr lang="en-GB" dirty="0"/>
              <a:t> (4)</a:t>
            </a:r>
            <a:r>
              <a:rPr lang="pl-PL" dirty="0"/>
              <a:t>:</a:t>
            </a:r>
            <a:r>
              <a:rPr lang="en-GB" dirty="0"/>
              <a:t> </a:t>
            </a:r>
            <a:r>
              <a:rPr lang="pl-PL" dirty="0"/>
              <a:t>350–359</a:t>
            </a:r>
            <a:r>
              <a:rPr lang="en-GB" dirty="0"/>
              <a:t>.</a:t>
            </a:r>
          </a:p>
          <a:p>
            <a:pPr marL="228600" indent="-228600">
              <a:buFont typeface="+mj-lt"/>
              <a:buAutoNum type="arabicPeriod"/>
            </a:pPr>
            <a:r>
              <a:rPr lang="fr-FR" dirty="0"/>
              <a:t>Hamilton M. </a:t>
            </a:r>
            <a:r>
              <a:rPr lang="en-GB" dirty="0"/>
              <a:t>Development of a rating scale for primary depressive illness. </a:t>
            </a:r>
            <a:r>
              <a:rPr lang="fr-FR" dirty="0"/>
              <a:t>Br J Soc Clin </a:t>
            </a:r>
            <a:r>
              <a:rPr lang="fr-FR" dirty="0" err="1"/>
              <a:t>Psychol</a:t>
            </a:r>
            <a:r>
              <a:rPr lang="fr-FR" dirty="0"/>
              <a:t> 1967; 6 (4): </a:t>
            </a:r>
            <a:r>
              <a:rPr lang="en-GB" dirty="0"/>
              <a:t>278–296.</a:t>
            </a:r>
          </a:p>
          <a:p>
            <a:pPr marL="228600" indent="-228600">
              <a:buFont typeface="+mj-lt"/>
              <a:buAutoNum type="arabicPeriod"/>
            </a:pPr>
            <a:r>
              <a:rPr lang="en-GB" dirty="0"/>
              <a:t>Montgomery SA, </a:t>
            </a:r>
            <a:r>
              <a:rPr lang="en-GB" dirty="0" err="1"/>
              <a:t>Asberg</a:t>
            </a:r>
            <a:r>
              <a:rPr lang="en-GB" dirty="0"/>
              <a:t> M. A new depression scale designed to be sensitive to change. Br J Psychiatry 1979; 134: 382–389.</a:t>
            </a:r>
          </a:p>
        </p:txBody>
      </p:sp>
      <p:sp>
        <p:nvSpPr>
          <p:cNvPr id="4" name="Slide Number Placeholder 3">
            <a:extLst>
              <a:ext uri="{FF2B5EF4-FFF2-40B4-BE49-F238E27FC236}">
                <a16:creationId xmlns:a16="http://schemas.microsoft.com/office/drawing/2014/main" id="{A97F7BFE-E6C8-7AF1-A4DA-616D0722E793}"/>
              </a:ext>
            </a:extLst>
          </p:cNvPr>
          <p:cNvSpPr>
            <a:spLocks noGrp="1"/>
          </p:cNvSpPr>
          <p:nvPr>
            <p:ph type="sldNum" sz="quarter" idx="10"/>
          </p:nvPr>
        </p:nvSpPr>
        <p:spPr/>
        <p:txBody>
          <a:bodyPr/>
          <a:lstStyle/>
          <a:p>
            <a:fld id="{037C2873-EBE5-CF42-9E30-7832FC02D1D9}" type="slidenum">
              <a:rPr lang="en-GB" smtClean="0"/>
              <a:t>31</a:t>
            </a:fld>
            <a:endParaRPr lang="en-GB" dirty="0"/>
          </a:p>
        </p:txBody>
      </p:sp>
    </p:spTree>
    <p:extLst>
      <p:ext uri="{BB962C8B-B14F-4D97-AF65-F5344CB8AC3E}">
        <p14:creationId xmlns:p14="http://schemas.microsoft.com/office/powerpoint/2010/main" val="25066882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22C632-8823-63E8-50B4-C9B09FA9F8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9E23D0-13EC-AA32-E9A6-3778702E1C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1C1EC4-691E-15C2-61B8-8941ED756DD5}"/>
              </a:ext>
            </a:extLst>
          </p:cNvPr>
          <p:cNvSpPr>
            <a:spLocks noGrp="1"/>
          </p:cNvSpPr>
          <p:nvPr>
            <p:ph type="body" idx="1"/>
          </p:nvPr>
        </p:nvSpPr>
        <p:spPr>
          <a:xfrm>
            <a:off x="679768" y="4777959"/>
            <a:ext cx="5438140" cy="4463910"/>
          </a:xfrm>
        </p:spPr>
        <p:txBody>
          <a:bodyPr/>
          <a:lstStyle/>
          <a:p>
            <a:r>
              <a:rPr lang="en-GB" dirty="0"/>
              <a:t>Anxiety is also highly prevalent in MDD; in the real-world STAR*D study, 45% of patients had anxious features at baseline.</a:t>
            </a:r>
            <a:r>
              <a:rPr lang="en-GB" baseline="30000" dirty="0"/>
              <a:t>1,2</a:t>
            </a:r>
            <a:r>
              <a:rPr lang="en-GB" dirty="0"/>
              <a:t> In a German inpatient setting, 49% of patients had anxious depression, defined as high levels of anxiety symptoms.</a:t>
            </a:r>
            <a:r>
              <a:rPr lang="en-GB" baseline="30000" dirty="0"/>
              <a:t>7</a:t>
            </a:r>
            <a:r>
              <a:rPr lang="en-GB" dirty="0"/>
              <a:t> In the German inpatient setting, patients with high levels of anxiety were more likely to report greater illness severity and a longer episode duration.</a:t>
            </a:r>
            <a:r>
              <a:rPr lang="en-GB" baseline="30000" dirty="0"/>
              <a:t>7</a:t>
            </a:r>
            <a:r>
              <a:rPr lang="en-GB" dirty="0"/>
              <a:t> In a survey of prescribing patterns in 411 physicians based in the US or Europe, 295 (71.8%) indicated that they preferred to reserve antipsychotics for patients with MDD who had specific symptoms.</a:t>
            </a:r>
            <a:r>
              <a:rPr lang="en-GB" baseline="30000" dirty="0"/>
              <a:t>8</a:t>
            </a:r>
            <a:r>
              <a:rPr lang="en-GB" dirty="0"/>
              <a:t> Anxious mood and irritability were listed more often by physicians who actually prescribed an adjunctive antipsychotic during the survey than those who did not.</a:t>
            </a:r>
            <a:r>
              <a:rPr lang="en-GB" baseline="30000" dirty="0"/>
              <a:t>8</a:t>
            </a:r>
            <a:r>
              <a:rPr lang="en-GB" dirty="0"/>
              <a:t> </a:t>
            </a:r>
            <a:endParaRPr lang="en-GB" baseline="30000" dirty="0"/>
          </a:p>
          <a:p>
            <a:r>
              <a:rPr lang="en-GB" dirty="0"/>
              <a:t>There is an unmet need in the treatment of MDD for adjunctive strategies to help treat patients who experience depression with anxiety.</a:t>
            </a:r>
            <a:r>
              <a:rPr lang="en-GB" baseline="30000" dirty="0"/>
              <a:t>1-8</a:t>
            </a:r>
          </a:p>
          <a:p>
            <a:endParaRPr lang="en-GB" dirty="0"/>
          </a:p>
          <a:p>
            <a:r>
              <a:rPr lang="en-GB" dirty="0"/>
              <a:t>References:</a:t>
            </a:r>
          </a:p>
          <a:p>
            <a:pPr marL="228600" indent="-228600">
              <a:buFont typeface="+mj-lt"/>
              <a:buAutoNum type="arabicPeriod"/>
            </a:pPr>
            <a:r>
              <a:rPr lang="en-GB" dirty="0"/>
              <a:t>Rush AJ, Trivedi MH, Wisniewski SR, et al. Acute and longer-term outcomes in depressed outpatients requiring one or several treatment steps: a STAR*D report. Am J Psychiatry 2006; 163 (11): 1905–1917.</a:t>
            </a:r>
          </a:p>
          <a:p>
            <a:pPr marL="228600" indent="-228600">
              <a:buFont typeface="+mj-lt"/>
              <a:buAutoNum type="arabicPeriod"/>
            </a:pPr>
            <a:r>
              <a:rPr lang="en-GB" dirty="0"/>
              <a:t>Fava M, Rush AJ, Alpert JE, et al. Difference in treatment outcome in outpatients with anxious versus </a:t>
            </a:r>
            <a:r>
              <a:rPr lang="en-GB" dirty="0" err="1"/>
              <a:t>nonanxious</a:t>
            </a:r>
            <a:r>
              <a:rPr lang="en-GB" dirty="0"/>
              <a:t> depression: a STAR*D report. Am J Psychiatry 2008; 165 (3): 342–351.</a:t>
            </a:r>
          </a:p>
          <a:p>
            <a:pPr marL="228600" indent="-228600">
              <a:buFont typeface="+mj-lt"/>
              <a:buAutoNum type="arabicPeriod"/>
            </a:pPr>
            <a:r>
              <a:rPr lang="en-GB" spc="-10" dirty="0">
                <a:cs typeface="Arial" panose="020B0604020202020204" pitchFamily="34" charset="0"/>
              </a:rPr>
              <a:t>McIntyre RS, </a:t>
            </a:r>
            <a:r>
              <a:rPr lang="en-GB" spc="-10" dirty="0" err="1">
                <a:cs typeface="Arial" panose="020B0604020202020204" pitchFamily="34" charset="0"/>
              </a:rPr>
              <a:t>Woldeyohannes</a:t>
            </a:r>
            <a:r>
              <a:rPr lang="en-GB" spc="-10" dirty="0">
                <a:cs typeface="Arial" panose="020B0604020202020204" pitchFamily="34" charset="0"/>
              </a:rPr>
              <a:t> HO, </a:t>
            </a:r>
            <a:r>
              <a:rPr lang="en-GB" spc="-10" dirty="0" err="1">
                <a:cs typeface="Arial" panose="020B0604020202020204" pitchFamily="34" charset="0"/>
              </a:rPr>
              <a:t>Soczynska</a:t>
            </a:r>
            <a:r>
              <a:rPr lang="en-GB" spc="-10" dirty="0">
                <a:cs typeface="Arial" panose="020B0604020202020204" pitchFamily="34" charset="0"/>
              </a:rPr>
              <a:t> JK, et al. The prevalence and clinical characteristics associated with Diagnostic and Statistical Manual Version-5-defined anxious distress specifier in adults with major depressive disorder: results from the International Mood Disorders Collaborative Project. </a:t>
            </a:r>
            <a:r>
              <a:rPr lang="en-GB" spc="-10" dirty="0" err="1">
                <a:cs typeface="Arial" panose="020B0604020202020204" pitchFamily="34" charset="0"/>
              </a:rPr>
              <a:t>Ther</a:t>
            </a:r>
            <a:r>
              <a:rPr lang="en-GB" spc="-10" dirty="0">
                <a:cs typeface="Arial" panose="020B0604020202020204" pitchFamily="34" charset="0"/>
              </a:rPr>
              <a:t> Adv Chronic Dis 2016; 7 (3): 153–159.</a:t>
            </a:r>
          </a:p>
          <a:p>
            <a:pPr marL="228600" indent="-228600">
              <a:buFont typeface="+mj-lt"/>
              <a:buAutoNum type="arabicPeriod"/>
            </a:pPr>
            <a:r>
              <a:rPr lang="en-GB" spc="-10" dirty="0">
                <a:cs typeface="Arial" panose="020B0604020202020204" pitchFamily="34" charset="0"/>
              </a:rPr>
              <a:t>Zhou Y, Cao Z, Yang M, et al. Comorbid generalized anxiety disorder and its association with quality of life in patients with major depressive disorder. Sci Rep 2017; 7: 40511.</a:t>
            </a:r>
          </a:p>
          <a:p>
            <a:pPr marL="228600" indent="-228600">
              <a:buFont typeface="+mj-lt"/>
              <a:buAutoNum type="arabicPeriod"/>
            </a:pPr>
            <a:r>
              <a:rPr lang="en-GB" spc="-10" dirty="0">
                <a:cs typeface="Arial" panose="020B0604020202020204" pitchFamily="34" charset="0"/>
              </a:rPr>
              <a:t>Li H, Luo X, Ke X, et al. Major depressive disorder and suicide risk among adult outpatients at several general hospitals in a Chinese Han population. </a:t>
            </a:r>
            <a:r>
              <a:rPr lang="en-GB" spc="-10" dirty="0" err="1">
                <a:cs typeface="Arial" panose="020B0604020202020204" pitchFamily="34" charset="0"/>
              </a:rPr>
              <a:t>PLoS</a:t>
            </a:r>
            <a:r>
              <a:rPr lang="en-GB" spc="-10" dirty="0">
                <a:cs typeface="Arial" panose="020B0604020202020204" pitchFamily="34" charset="0"/>
              </a:rPr>
              <a:t> One 2017; 12 (10): e0186143.</a:t>
            </a:r>
          </a:p>
          <a:p>
            <a:pPr marL="228600" indent="-228600">
              <a:buFont typeface="+mj-lt"/>
              <a:buAutoNum type="arabicPeriod"/>
            </a:pPr>
            <a:r>
              <a:rPr lang="en-GB" spc="-10" dirty="0">
                <a:cs typeface="Arial" panose="020B0604020202020204" pitchFamily="34" charset="0"/>
              </a:rPr>
              <a:t>Zimmerman M, </a:t>
            </a:r>
            <a:r>
              <a:rPr lang="en-GB" spc="-10" dirty="0" err="1">
                <a:cs typeface="Arial" panose="020B0604020202020204" pitchFamily="34" charset="0"/>
              </a:rPr>
              <a:t>Chelminski</a:t>
            </a:r>
            <a:r>
              <a:rPr lang="en-GB" spc="-10" dirty="0">
                <a:cs typeface="Arial" panose="020B0604020202020204" pitchFamily="34" charset="0"/>
              </a:rPr>
              <a:t> I, Young D, et al. A clinically useful self-report measure of the DSM-5 anxious distress specifier for major depressive disorder. J Clin Psychiatry 2014; 75 (6): 601–607.</a:t>
            </a:r>
          </a:p>
          <a:p>
            <a:pPr marL="228600" indent="-228600">
              <a:buFont typeface="+mj-lt"/>
              <a:buAutoNum type="arabicPeriod"/>
            </a:pPr>
            <a:r>
              <a:rPr lang="en-GB" dirty="0"/>
              <a:t>Wiethoff K, Bauer M, </a:t>
            </a:r>
            <a:r>
              <a:rPr lang="en-GB" dirty="0" err="1"/>
              <a:t>Baghai</a:t>
            </a:r>
            <a:r>
              <a:rPr lang="en-GB" dirty="0"/>
              <a:t> TC, et al. Prevalence and treatment outcome in anxious versus </a:t>
            </a:r>
            <a:r>
              <a:rPr lang="en-GB" dirty="0" err="1"/>
              <a:t>nonanxious</a:t>
            </a:r>
            <a:r>
              <a:rPr lang="en-GB" dirty="0"/>
              <a:t> depression: results from the German Algorithm Project. J </a:t>
            </a:r>
            <a:r>
              <a:rPr lang="en-GB" dirty="0" err="1"/>
              <a:t>Clin</a:t>
            </a:r>
            <a:r>
              <a:rPr lang="en-GB" dirty="0"/>
              <a:t> Psychiatry 2010; 71 (8): 1047–1054.</a:t>
            </a:r>
          </a:p>
          <a:p>
            <a:pPr marL="228600" indent="-228600">
              <a:buFont typeface="+mj-lt"/>
              <a:buAutoNum type="arabicPeriod"/>
            </a:pPr>
            <a:r>
              <a:rPr lang="en-GB" dirty="0"/>
              <a:t>McIntyre RS, </a:t>
            </a:r>
            <a:r>
              <a:rPr lang="en-GB" dirty="0" err="1"/>
              <a:t>Weiller</a:t>
            </a:r>
            <a:r>
              <a:rPr lang="en-GB" dirty="0"/>
              <a:t> E. Real-world determinants of adjunctive antipsychotic prescribing for patients with major depressive disorder and inadequate response to antidepressants: a case review study. Adv </a:t>
            </a:r>
            <a:r>
              <a:rPr lang="en-GB" dirty="0" err="1"/>
              <a:t>Ther</a:t>
            </a:r>
            <a:r>
              <a:rPr lang="en-GB" dirty="0"/>
              <a:t> 2015; 32 (5): 429–444.</a:t>
            </a:r>
          </a:p>
        </p:txBody>
      </p:sp>
      <p:sp>
        <p:nvSpPr>
          <p:cNvPr id="4" name="Slide Number Placeholder 3">
            <a:extLst>
              <a:ext uri="{FF2B5EF4-FFF2-40B4-BE49-F238E27FC236}">
                <a16:creationId xmlns:a16="http://schemas.microsoft.com/office/drawing/2014/main" id="{72564BA5-1E68-5952-3AA5-FD89E41BB5A9}"/>
              </a:ext>
            </a:extLst>
          </p:cNvPr>
          <p:cNvSpPr>
            <a:spLocks noGrp="1"/>
          </p:cNvSpPr>
          <p:nvPr>
            <p:ph type="sldNum" sz="quarter" idx="10"/>
          </p:nvPr>
        </p:nvSpPr>
        <p:spPr/>
        <p:txBody>
          <a:bodyPr/>
          <a:lstStyle/>
          <a:p>
            <a:fld id="{037C2873-EBE5-CF42-9E30-7832FC02D1D9}" type="slidenum">
              <a:rPr lang="en-GB" smtClean="0"/>
              <a:t>32</a:t>
            </a:fld>
            <a:endParaRPr lang="en-GB" dirty="0"/>
          </a:p>
        </p:txBody>
      </p:sp>
    </p:spTree>
    <p:extLst>
      <p:ext uri="{BB962C8B-B14F-4D97-AF65-F5344CB8AC3E}">
        <p14:creationId xmlns:p14="http://schemas.microsoft.com/office/powerpoint/2010/main" val="207436378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a:xfrm>
            <a:off x="679768" y="4777959"/>
            <a:ext cx="5438140" cy="4226342"/>
          </a:xfrm>
        </p:spPr>
        <p:txBody>
          <a:bodyPr/>
          <a:lstStyle/>
          <a:p>
            <a:r>
              <a:rPr lang="en-GB" dirty="0"/>
              <a:t>Emotional blunting appears to be present in almost half of patients with depression taking antidepressants.</a:t>
            </a:r>
            <a:r>
              <a:rPr lang="en-GB" baseline="30000" dirty="0"/>
              <a:t>3</a:t>
            </a:r>
            <a:r>
              <a:rPr lang="en-GB" baseline="0" dirty="0"/>
              <a:t> </a:t>
            </a:r>
            <a:r>
              <a:rPr lang="en-GB" dirty="0"/>
              <a:t>One hypothesis of the cycle of anhedonia in patients with depression is shown on the slide; this hypothesis comes from a series of experiments performed on a sample of psychology students.</a:t>
            </a:r>
            <a:r>
              <a:rPr lang="en-GB" baseline="30000" dirty="0"/>
              <a:t>6</a:t>
            </a:r>
            <a:r>
              <a:rPr lang="en-GB" dirty="0"/>
              <a:t> The students were given the Beck Depression Inventory (BDI), and only those who displayed either high (BDI score &gt;20) or low (&lt;10) depressive symptomatology were included in the study.</a:t>
            </a:r>
            <a:r>
              <a:rPr lang="en-GB" baseline="30000" dirty="0"/>
              <a:t>6</a:t>
            </a:r>
            <a:r>
              <a:rPr lang="en-GB" dirty="0"/>
              <a:t> As well as completing a series of questionnaires, their helping behaviour was tested during the debriefing process when, in what was made to seem like an accident, a researcher dropped a pile of papers near the participant – latency to help, and the degree of help provided was used as a proxy for helping behaviour, and social anhedonia.</a:t>
            </a:r>
            <a:r>
              <a:rPr lang="en-GB" baseline="30000" dirty="0"/>
              <a:t>6</a:t>
            </a:r>
            <a:r>
              <a:rPr lang="en-GB" dirty="0"/>
              <a:t> Higher levels of participants not helping were seen in the high depressive symptomatology group.</a:t>
            </a:r>
            <a:r>
              <a:rPr lang="en-GB" baseline="30000" dirty="0"/>
              <a:t>6</a:t>
            </a:r>
            <a:endParaRPr lang="en-GB" dirty="0"/>
          </a:p>
          <a:p>
            <a:r>
              <a:rPr lang="en-GB" dirty="0"/>
              <a:t>There have been attempts to assay the effectiveness of newer antidepressants against the symptoms of anhedonia; one such study found that treatment over eight weeks with a melatonin receptor agonist decreased severity scores on depression scales, as well as scores on the Snaith-Hamilton Pleasure Scale that measures anhedonia.</a:t>
            </a:r>
            <a:r>
              <a:rPr lang="en-GB" baseline="30000" dirty="0"/>
              <a:t>7</a:t>
            </a:r>
            <a:r>
              <a:rPr lang="en-GB" dirty="0"/>
              <a:t> However, effectiveness on symptoms of anhedonia remains an unmet need in the treatment of MDD.</a:t>
            </a:r>
            <a:r>
              <a:rPr lang="en-GB" baseline="30000" dirty="0"/>
              <a:t>3,6,7</a:t>
            </a:r>
            <a:endParaRPr lang="en-GB" dirty="0"/>
          </a:p>
          <a:p>
            <a:endParaRPr lang="en-GB" dirty="0"/>
          </a:p>
          <a:p>
            <a:r>
              <a:rPr lang="en-GB" dirty="0"/>
              <a:t>References:</a:t>
            </a:r>
          </a:p>
          <a:p>
            <a:pPr marL="228600" indent="-228600">
              <a:buFont typeface="+mj-lt"/>
              <a:buAutoNum type="arabicPeriod"/>
            </a:pPr>
            <a:r>
              <a:rPr lang="en-GB" dirty="0"/>
              <a:t>American Psychiatric Association. Diagnostic and Statistical Manual of Mental Disorders. 5</a:t>
            </a:r>
            <a:r>
              <a:rPr lang="en-GB" baseline="30000" dirty="0"/>
              <a:t>th</a:t>
            </a:r>
            <a:r>
              <a:rPr lang="en-GB" dirty="0"/>
              <a:t> Edition – Text Revision (DSM-5-TR). © American Psychiatric Association, 2022.</a:t>
            </a:r>
          </a:p>
          <a:p>
            <a:pPr marL="228600" indent="-228600">
              <a:buFont typeface="+mj-lt"/>
              <a:buAutoNum type="arabicPeriod"/>
            </a:pPr>
            <a:r>
              <a:rPr lang="en-GB" dirty="0"/>
              <a:t>Bauer M, Pfennig A, Severus E, et al.; World Federation of Societies of Biological Psychiatry (WFSBP) Task Force on Unipolar Depressive Disorders. WFSBP guidelines for biological treatment of unipolar depressive disorders, part 1: update 2013 on the acute and continuation treatment of unipolar depressive disorders. World J </a:t>
            </a:r>
            <a:r>
              <a:rPr lang="en-GB" dirty="0" err="1"/>
              <a:t>Biol</a:t>
            </a:r>
            <a:r>
              <a:rPr lang="en-GB" dirty="0"/>
              <a:t> Psychiatry 2013; 14 (5): 334–385.</a:t>
            </a:r>
          </a:p>
          <a:p>
            <a:pPr marL="228600" indent="-228600">
              <a:buFont typeface="+mj-lt"/>
              <a:buAutoNum type="arabicPeriod"/>
            </a:pPr>
            <a:r>
              <a:rPr lang="en-GB" dirty="0"/>
              <a:t>Goodwin GM, Price J, De </a:t>
            </a:r>
            <a:r>
              <a:rPr lang="en-GB" dirty="0" err="1"/>
              <a:t>Bodinat</a:t>
            </a:r>
            <a:r>
              <a:rPr lang="en-GB" dirty="0"/>
              <a:t> C, Laredo J. Emotional blunting with antidepressant treatments: a survey among depressed patients. J Affect </a:t>
            </a:r>
            <a:r>
              <a:rPr lang="en-GB" dirty="0" err="1"/>
              <a:t>Disord</a:t>
            </a:r>
            <a:r>
              <a:rPr lang="en-GB" dirty="0"/>
              <a:t> 2017; 221: 31–35.</a:t>
            </a:r>
          </a:p>
          <a:p>
            <a:pPr marL="228600" indent="-228600">
              <a:buFont typeface="+mj-lt"/>
              <a:buAutoNum type="arabicPeriod"/>
            </a:pPr>
            <a:r>
              <a:rPr lang="en-GB" dirty="0"/>
              <a:t>Jawad MY, Fatima M, Hassan U, et al. Can antidepressant use be associated with emotional blunting in a subset of patients with depression? A scoping review of available literature. Hum </a:t>
            </a:r>
            <a:r>
              <a:rPr lang="en-GB" dirty="0" err="1"/>
              <a:t>Psychopharmacol</a:t>
            </a:r>
            <a:r>
              <a:rPr lang="en-GB" dirty="0"/>
              <a:t> 2023; 38 (4): e2871.</a:t>
            </a:r>
          </a:p>
          <a:p>
            <a:pPr marL="228600" indent="-228600">
              <a:buFont typeface="+mj-lt"/>
              <a:buAutoNum type="arabicPeriod"/>
            </a:pPr>
            <a:r>
              <a:rPr lang="en-GB" dirty="0" err="1"/>
              <a:t>Serretti</a:t>
            </a:r>
            <a:r>
              <a:rPr lang="en-GB" dirty="0"/>
              <a:t> A. Anhedonia and depressive disorders. Clin </a:t>
            </a:r>
            <a:r>
              <a:rPr lang="en-GB" dirty="0" err="1"/>
              <a:t>Psychopharmacol</a:t>
            </a:r>
            <a:r>
              <a:rPr lang="en-GB" dirty="0"/>
              <a:t> </a:t>
            </a:r>
            <a:r>
              <a:rPr lang="en-GB" dirty="0" err="1"/>
              <a:t>Neurosci</a:t>
            </a:r>
            <a:r>
              <a:rPr lang="en-GB" dirty="0"/>
              <a:t> 2023; 21 (3): 401–409.</a:t>
            </a:r>
          </a:p>
          <a:p>
            <a:pPr marL="228600" indent="-228600">
              <a:buFont typeface="+mj-lt"/>
              <a:buAutoNum type="arabicPeriod"/>
            </a:pPr>
            <a:r>
              <a:rPr lang="en-GB" dirty="0"/>
              <a:t>Setterfield M, Walsh M, Frey AL, McCabe C. Increased social anhedonia and reduced helping behaviour in young people with high depressive symptomatology. J Affect </a:t>
            </a:r>
            <a:r>
              <a:rPr lang="en-GB" dirty="0" err="1"/>
              <a:t>Disord</a:t>
            </a:r>
            <a:r>
              <a:rPr lang="en-GB" dirty="0"/>
              <a:t> 2016; 205: 372–377.</a:t>
            </a:r>
          </a:p>
          <a:p>
            <a:pPr marL="228600" indent="-228600">
              <a:buFont typeface="+mj-lt"/>
              <a:buAutoNum type="arabicPeriod"/>
            </a:pPr>
            <a:r>
              <a:rPr lang="en-GB" dirty="0" err="1"/>
              <a:t>Gargoloff</a:t>
            </a:r>
            <a:r>
              <a:rPr lang="en-GB" dirty="0"/>
              <a:t> PD, Corral R, Herbst L, et al. Effectiveness of agomelatine on anhedonia in depressed patients: an outpatient, open-label, real-world study. Hum </a:t>
            </a:r>
            <a:r>
              <a:rPr lang="en-GB" dirty="0" err="1"/>
              <a:t>Psychopharmacol</a:t>
            </a:r>
            <a:r>
              <a:rPr lang="en-GB" dirty="0"/>
              <a:t> 2016; 31 (6): 412–418. </a:t>
            </a:r>
            <a:endParaRPr lang="en-GB" dirty="0">
              <a:solidFill>
                <a:prstClr val="black"/>
              </a:solidFill>
              <a:highlight>
                <a:srgbClr val="FFFF00"/>
              </a:highlight>
            </a:endParaRPr>
          </a:p>
        </p:txBody>
      </p:sp>
      <p:sp>
        <p:nvSpPr>
          <p:cNvPr id="4" name="Slide Number Placeholder 3"/>
          <p:cNvSpPr>
            <a:spLocks noGrp="1"/>
          </p:cNvSpPr>
          <p:nvPr>
            <p:ph type="sldNum" sz="quarter" idx="10"/>
          </p:nvPr>
        </p:nvSpPr>
        <p:spPr/>
        <p:txBody>
          <a:bodyPr/>
          <a:lstStyle/>
          <a:p>
            <a:fld id="{037C2873-EBE5-CF42-9E30-7832FC02D1D9}" type="slidenum">
              <a:rPr lang="en-GB" smtClean="0"/>
              <a:t>33</a:t>
            </a:fld>
            <a:endParaRPr lang="en-GB"/>
          </a:p>
        </p:txBody>
      </p:sp>
    </p:spTree>
    <p:extLst>
      <p:ext uri="{BB962C8B-B14F-4D97-AF65-F5344CB8AC3E}">
        <p14:creationId xmlns:p14="http://schemas.microsoft.com/office/powerpoint/2010/main" val="5011457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1D6762-BC3E-D7B7-7953-8CDBD745FA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A6B615-10C5-779D-16CA-12E0E767FB50}"/>
              </a:ext>
            </a:extLst>
          </p:cNvPr>
          <p:cNvSpPr>
            <a:spLocks noGrp="1" noRot="1" noChangeAspect="1"/>
          </p:cNvSpPr>
          <p:nvPr>
            <p:ph type="sldImg"/>
          </p:nvPr>
        </p:nvSpPr>
        <p:spPr>
          <a:xfrm>
            <a:off x="422275" y="1241425"/>
            <a:ext cx="5953125" cy="3349625"/>
          </a:xfrm>
        </p:spPr>
      </p:sp>
      <p:sp>
        <p:nvSpPr>
          <p:cNvPr id="3" name="Notes Placeholder 2">
            <a:extLst>
              <a:ext uri="{FF2B5EF4-FFF2-40B4-BE49-F238E27FC236}">
                <a16:creationId xmlns:a16="http://schemas.microsoft.com/office/drawing/2014/main" id="{75167F21-DA09-1BED-6230-87B175E2DCD7}"/>
              </a:ext>
            </a:extLst>
          </p:cNvPr>
          <p:cNvSpPr>
            <a:spLocks noGrp="1"/>
          </p:cNvSpPr>
          <p:nvPr>
            <p:ph type="body" idx="1"/>
          </p:nvPr>
        </p:nvSpPr>
        <p:spPr>
          <a:xfrm>
            <a:off x="679768" y="4777959"/>
            <a:ext cx="5438140" cy="4226342"/>
          </a:xfrm>
        </p:spPr>
        <p:txBody>
          <a:bodyPr/>
          <a:lstStyle/>
          <a:p>
            <a:r>
              <a:rPr lang="en-GB" dirty="0"/>
              <a:t>Childhood maltreatment has been linked to psychiatric disorders, including depression, as outlined on the slide.</a:t>
            </a:r>
          </a:p>
          <a:p>
            <a:endParaRPr lang="en-GB" dirty="0"/>
          </a:p>
          <a:p>
            <a:r>
              <a:rPr lang="en-GB" dirty="0"/>
              <a:t>References:</a:t>
            </a:r>
          </a:p>
          <a:p>
            <a:pPr marL="228600" indent="-228600">
              <a:buFont typeface="+mj-lt"/>
              <a:buAutoNum type="arabicPeriod"/>
            </a:pPr>
            <a:r>
              <a:rPr lang="en-CA" dirty="0"/>
              <a:t>Teicher MH, Gordon JB, </a:t>
            </a:r>
            <a:r>
              <a:rPr lang="en-CA" dirty="0" err="1"/>
              <a:t>Nemeroff</a:t>
            </a:r>
            <a:r>
              <a:rPr lang="en-CA" dirty="0"/>
              <a:t> CB. Recognizing the importance of childhood maltreatment as a critical factor in psychiatric diagnoses, treatment, research, prevention, and education. Mol Psychiatry 2022; 27 (3): 1331–1338.</a:t>
            </a:r>
          </a:p>
          <a:p>
            <a:pPr marL="228600" indent="-228600">
              <a:buFont typeface="+mj-lt"/>
              <a:buAutoNum type="arabicPeriod"/>
            </a:pPr>
            <a:r>
              <a:rPr lang="en-CA" dirty="0" err="1"/>
              <a:t>Barczyk</a:t>
            </a:r>
            <a:r>
              <a:rPr lang="en-CA" dirty="0"/>
              <a:t> ZA, Foulds JA, Porter RJ, Douglas KM. Childhood trauma and cognitive functioning in mood disorders: a systematic review. Bipolar </a:t>
            </a:r>
            <a:r>
              <a:rPr lang="en-CA" dirty="0" err="1"/>
              <a:t>Disord</a:t>
            </a:r>
            <a:r>
              <a:rPr lang="en-CA" dirty="0"/>
              <a:t> 2023; 25 (4): 263–277.</a:t>
            </a:r>
          </a:p>
          <a:p>
            <a:pPr marL="228600" indent="-228600">
              <a:buFont typeface="+mj-lt"/>
              <a:buAutoNum type="arabicPeriod"/>
            </a:pPr>
            <a:r>
              <a:rPr lang="en-GB" dirty="0"/>
              <a:t>Struck N, Krug A, Yuksel D, et al. Childhood maltreatment and adult mental disorders – the prevalence of different types of maltreatment and associations with age of onset and severity of symptoms. Psychiatry Res 2020; 293: 113398.</a:t>
            </a:r>
          </a:p>
          <a:p>
            <a:pPr marL="228600" marR="0" lvl="0" indent="-228600" algn="l" defTabSz="914400" rtl="0" eaLnBrk="1" fontAlgn="auto" latinLnBrk="0" hangingPunct="1">
              <a:lnSpc>
                <a:spcPct val="100000"/>
              </a:lnSpc>
              <a:spcBef>
                <a:spcPts val="360"/>
              </a:spcBef>
              <a:spcAft>
                <a:spcPts val="0"/>
              </a:spcAft>
              <a:buClrTx/>
              <a:buSzTx/>
              <a:buFont typeface="+mj-lt"/>
              <a:buAutoNum type="arabicPeriod"/>
              <a:tabLst/>
              <a:defRPr/>
            </a:pPr>
            <a:r>
              <a:rPr lang="en-GB" dirty="0"/>
              <a:t>Williams LM, </a:t>
            </a:r>
            <a:r>
              <a:rPr lang="en-GB" dirty="0" err="1"/>
              <a:t>Debattista</a:t>
            </a:r>
            <a:r>
              <a:rPr lang="en-GB" dirty="0"/>
              <a:t> C, </a:t>
            </a:r>
            <a:r>
              <a:rPr lang="en-GB" dirty="0" err="1"/>
              <a:t>Duchemin</a:t>
            </a:r>
            <a:r>
              <a:rPr lang="en-GB" dirty="0"/>
              <a:t> A-M, et al. </a:t>
            </a:r>
            <a:r>
              <a:rPr lang="en-GB" b="0" dirty="0"/>
              <a:t>C</a:t>
            </a:r>
            <a:r>
              <a:rPr lang="en-GB" b="0" i="0" dirty="0">
                <a:solidFill>
                  <a:srgbClr val="1B1B1B"/>
                </a:solidFill>
                <a:effectLst/>
              </a:rPr>
              <a:t>hildhood trauma predicts antidepressant response in adults with major depression: data from the randomized international study to predict optimized treatment for depression. Trans Psychiatry 2016; 6 (5): e799.</a:t>
            </a:r>
          </a:p>
        </p:txBody>
      </p:sp>
      <p:sp>
        <p:nvSpPr>
          <p:cNvPr id="4" name="Slide Number Placeholder 3">
            <a:extLst>
              <a:ext uri="{FF2B5EF4-FFF2-40B4-BE49-F238E27FC236}">
                <a16:creationId xmlns:a16="http://schemas.microsoft.com/office/drawing/2014/main" id="{C22DCC86-86D6-1132-0B57-E7820788C15C}"/>
              </a:ext>
            </a:extLst>
          </p:cNvPr>
          <p:cNvSpPr>
            <a:spLocks noGrp="1"/>
          </p:cNvSpPr>
          <p:nvPr>
            <p:ph type="sldNum" sz="quarter" idx="10"/>
          </p:nvPr>
        </p:nvSpPr>
        <p:spPr/>
        <p:txBody>
          <a:bodyPr/>
          <a:lstStyle/>
          <a:p>
            <a:fld id="{037C2873-EBE5-CF42-9E30-7832FC02D1D9}" type="slidenum">
              <a:rPr lang="en-GB" smtClean="0"/>
              <a:t>34</a:t>
            </a:fld>
            <a:endParaRPr lang="en-GB"/>
          </a:p>
        </p:txBody>
      </p:sp>
    </p:spTree>
    <p:extLst>
      <p:ext uri="{BB962C8B-B14F-4D97-AF65-F5344CB8AC3E}">
        <p14:creationId xmlns:p14="http://schemas.microsoft.com/office/powerpoint/2010/main" val="397773394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679768" y="4777958"/>
            <a:ext cx="5438140" cy="4190782"/>
          </a:xfrm>
        </p:spPr>
        <p:txBody>
          <a:bodyPr/>
          <a:lstStyle/>
          <a:p>
            <a:r>
              <a:rPr lang="en-GB" dirty="0"/>
              <a:t>Suicide, suicidal thoughts, and thoughts of death are an established component of MDD.</a:t>
            </a:r>
            <a:r>
              <a:rPr lang="en-GB" baseline="30000" dirty="0"/>
              <a:t>1</a:t>
            </a:r>
            <a:endParaRPr lang="en-GB" dirty="0"/>
          </a:p>
          <a:p>
            <a:r>
              <a:rPr lang="en-GB" dirty="0"/>
              <a:t>Attempting to synthesize the research into suicide and mental disorders, Harris and Barraclough identified 249 publications from 1966–1993 and compared the observed suicide rates with the expected rate, calculating a standardised mortality rate (SMR) for each disorder studied.</a:t>
            </a:r>
            <a:r>
              <a:rPr lang="en-GB" baseline="30000" dirty="0"/>
              <a:t>2</a:t>
            </a:r>
            <a:r>
              <a:rPr lang="en-GB" dirty="0"/>
              <a:t> Of the 44 disorders studied, 36 had a significantly raised SMR for suicide, meaning that many mental disorders had an increased risk of suicide.</a:t>
            </a:r>
            <a:r>
              <a:rPr lang="en-GB" baseline="30000" dirty="0"/>
              <a:t>2</a:t>
            </a:r>
            <a:r>
              <a:rPr lang="en-GB" dirty="0"/>
              <a:t> The MDD population in the analysis consisted of &gt;8,000 patients, across 23 publications.</a:t>
            </a:r>
            <a:r>
              <a:rPr lang="en-GB" baseline="30000" dirty="0"/>
              <a:t>2</a:t>
            </a:r>
            <a:r>
              <a:rPr lang="en-GB" dirty="0"/>
              <a:t> The risk of suicide in the MDD population was 20 times greater than expected.</a:t>
            </a:r>
            <a:r>
              <a:rPr lang="en-GB" baseline="30000" dirty="0"/>
              <a:t>2</a:t>
            </a:r>
            <a:endParaRPr lang="en-GB" dirty="0"/>
          </a:p>
          <a:p>
            <a:endParaRPr lang="en-GB" dirty="0"/>
          </a:p>
          <a:p>
            <a:r>
              <a:rPr lang="en-GB" dirty="0"/>
              <a:t>References:</a:t>
            </a:r>
          </a:p>
          <a:p>
            <a:pPr marL="228600" indent="-228600">
              <a:buFont typeface="+mj-lt"/>
              <a:buAutoNum type="arabicPeriod"/>
            </a:pPr>
            <a:r>
              <a:rPr lang="en-GB" dirty="0"/>
              <a:t>American Psychiatric Association. Diagnostic and Statistical Manual of Mental Disorders. 5</a:t>
            </a:r>
            <a:r>
              <a:rPr lang="en-GB" baseline="30000" dirty="0"/>
              <a:t>th</a:t>
            </a:r>
            <a:r>
              <a:rPr lang="en-GB" dirty="0"/>
              <a:t> Edition – Text Revision (DSM-5-TR). © American Psychiatric Association, 2022.</a:t>
            </a:r>
          </a:p>
          <a:p>
            <a:pPr marL="228600" indent="-228600">
              <a:buFont typeface="+mj-lt"/>
              <a:buAutoNum type="arabicPeriod"/>
            </a:pPr>
            <a:r>
              <a:rPr lang="en-GB" dirty="0"/>
              <a:t>Harris EC, Barraclough B. Suicide as an outcome for mental disorders. A meta-analysis. Br J Psychiatry 1997; 170: 205–228.</a:t>
            </a:r>
          </a:p>
          <a:p>
            <a:pPr marL="228600" indent="-228600">
              <a:buFont typeface="+mj-lt"/>
              <a:buAutoNum type="arabicPeriod"/>
            </a:pPr>
            <a:r>
              <a:rPr lang="en-GB" dirty="0" err="1"/>
              <a:t>Lagerberg</a:t>
            </a:r>
            <a:r>
              <a:rPr lang="en-GB" dirty="0"/>
              <a:t> T, Fazel S, </a:t>
            </a:r>
            <a:r>
              <a:rPr lang="en-GB" dirty="0" err="1"/>
              <a:t>Sjölander</a:t>
            </a:r>
            <a:r>
              <a:rPr lang="en-GB" dirty="0"/>
              <a:t> A, et al. Selective serotonin reuptake inhibitors and suicidal behaviour: a population-based cohort study. Neuropsychopharmacology 2022; 47 (4): 817–823. </a:t>
            </a:r>
          </a:p>
          <a:p>
            <a:pPr marL="228600" indent="-228600">
              <a:buFont typeface="+mj-lt"/>
              <a:buAutoNum type="arabicPeriod"/>
            </a:pPr>
            <a:r>
              <a:rPr lang="en-GB" dirty="0"/>
              <a:t>Brent DA. Antidepressants and suicidality. </a:t>
            </a:r>
            <a:r>
              <a:rPr lang="en-GB" dirty="0" err="1"/>
              <a:t>Psychiatr</a:t>
            </a:r>
            <a:r>
              <a:rPr lang="en-GB" dirty="0"/>
              <a:t> Clin North Am 2016; 39 (3): 503–512.</a:t>
            </a:r>
          </a:p>
          <a:p>
            <a:pPr marL="228600" indent="-228600">
              <a:buFont typeface="+mj-lt"/>
              <a:buAutoNum type="arabicPeriod"/>
            </a:pPr>
            <a:r>
              <a:rPr lang="en-GB" dirty="0" err="1"/>
              <a:t>Hawton</a:t>
            </a:r>
            <a:r>
              <a:rPr lang="en-GB" dirty="0"/>
              <a:t> K, Lascelles K, Pitman A, et al. Assessment of suicide risk in mental health practice: shifting from prediction to therapeutic assessment, formulation, and risk management. Lancet Psychiatry 2022; 9 (11): 922–928.</a:t>
            </a:r>
          </a:p>
        </p:txBody>
      </p:sp>
      <p:sp>
        <p:nvSpPr>
          <p:cNvPr id="4" name="Slide Number Placeholder 3"/>
          <p:cNvSpPr>
            <a:spLocks noGrp="1"/>
          </p:cNvSpPr>
          <p:nvPr>
            <p:ph type="sldNum" sz="quarter" idx="10"/>
          </p:nvPr>
        </p:nvSpPr>
        <p:spPr/>
        <p:txBody>
          <a:bodyPr/>
          <a:lstStyle/>
          <a:p>
            <a:fld id="{037C2873-EBE5-CF42-9E30-7832FC02D1D9}" type="slidenum">
              <a:rPr lang="en-GB" smtClean="0"/>
              <a:pPr/>
              <a:t>35</a:t>
            </a:fld>
            <a:endParaRPr lang="en-GB"/>
          </a:p>
        </p:txBody>
      </p:sp>
      <p:sp>
        <p:nvSpPr>
          <p:cNvPr id="7" name="Slide Image Placeholder 6">
            <a:extLst>
              <a:ext uri="{FF2B5EF4-FFF2-40B4-BE49-F238E27FC236}">
                <a16:creationId xmlns:a16="http://schemas.microsoft.com/office/drawing/2014/main" id="{5727E69D-B88C-4169-9545-7ADC0CA93328}"/>
              </a:ext>
            </a:extLst>
          </p:cNvPr>
          <p:cNvSpPr>
            <a:spLocks noGrp="1" noRot="1" noChangeAspect="1"/>
          </p:cNvSpPr>
          <p:nvPr>
            <p:ph type="sldImg"/>
          </p:nvPr>
        </p:nvSpPr>
        <p:spPr/>
      </p:sp>
    </p:spTree>
    <p:extLst>
      <p:ext uri="{BB962C8B-B14F-4D97-AF65-F5344CB8AC3E}">
        <p14:creationId xmlns:p14="http://schemas.microsoft.com/office/powerpoint/2010/main" val="22027876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37C2873-EBE5-CF42-9E30-7832FC02D1D9}" type="slidenum">
              <a:rPr lang="en-GB" smtClean="0"/>
              <a:t>36</a:t>
            </a:fld>
            <a:endParaRPr lang="en-GB"/>
          </a:p>
        </p:txBody>
      </p:sp>
    </p:spTree>
    <p:extLst>
      <p:ext uri="{BB962C8B-B14F-4D97-AF65-F5344CB8AC3E}">
        <p14:creationId xmlns:p14="http://schemas.microsoft.com/office/powerpoint/2010/main" val="88257022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37C2873-EBE5-CF42-9E30-7832FC02D1D9}" type="slidenum">
              <a:rPr lang="en-GB" smtClean="0"/>
              <a:t>37</a:t>
            </a:fld>
            <a:endParaRPr lang="en-GB"/>
          </a:p>
        </p:txBody>
      </p:sp>
    </p:spTree>
    <p:extLst>
      <p:ext uri="{BB962C8B-B14F-4D97-AF65-F5344CB8AC3E}">
        <p14:creationId xmlns:p14="http://schemas.microsoft.com/office/powerpoint/2010/main" val="10397303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dirty="0"/>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rgbClr val="C4B17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0810160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hasCustomPrompt="1"/>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r>
              <a:rPr lang="en-GB" dirty="0"/>
              <a:t>Major depressive disorder</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6071476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hasCustomPrompt="1"/>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r>
              <a:rPr lang="en-GB" dirty="0"/>
              <a:t>Major depressive disorder</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757308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hasCustomPrompt="1"/>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r>
              <a:rPr lang="en-GB" dirty="0"/>
              <a:t>Major depressive disorder</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4222017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8411615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3606093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3640435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796865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7412238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440012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9144016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646483090"/>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dirty="0"/>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8877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2723917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5599519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7152644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3385901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41556958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4737110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3723818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8293008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6357950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3808061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7104331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7258747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7846160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53831013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19355673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2153760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88537427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87180512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52138581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43529341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17488026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dirty="0"/>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dirty="0"/>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latin typeface="+mn-lt"/>
              </a:rPr>
              <a:t>Copy &amp; Paste</a:t>
            </a: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Font typeface="Arial" panose="020B0604020202020204" pitchFamily="34" charset="0"/>
              <a:buNone/>
            </a:pPr>
            <a:r>
              <a:rPr lang="en-GB" sz="1000" dirty="0">
                <a:solidFill>
                  <a:srgbClr val="3F1A01"/>
                </a:solidFill>
                <a:latin typeface="+mn-lt"/>
              </a:rPr>
              <a:t>When you need to paste text into the presentation </a:t>
            </a:r>
            <a:r>
              <a:rPr lang="en-GB" sz="1000" b="1" dirty="0">
                <a:solidFill>
                  <a:srgbClr val="3F1A01"/>
                </a:solidFill>
                <a:latin typeface="+mn-lt"/>
              </a:rPr>
              <a:t>– Right-Click</a:t>
            </a:r>
            <a:r>
              <a:rPr lang="en-GB" sz="1000" dirty="0">
                <a:solidFill>
                  <a:srgbClr val="3F1A01"/>
                </a:solidFill>
                <a:latin typeface="+mn-lt"/>
              </a:rPr>
              <a:t> and choose </a:t>
            </a:r>
            <a:br>
              <a:rPr lang="en-GB" sz="1000" dirty="0">
                <a:solidFill>
                  <a:srgbClr val="3F1A01"/>
                </a:solidFill>
                <a:latin typeface="+mn-lt"/>
              </a:rPr>
            </a:br>
            <a:r>
              <a:rPr lang="en-GB" sz="1000" dirty="0">
                <a:solidFill>
                  <a:srgbClr val="3F1A01"/>
                </a:solidFill>
                <a:latin typeface="+mn-lt"/>
              </a:rPr>
              <a:t>”</a:t>
            </a:r>
            <a:r>
              <a:rPr lang="en-GB" sz="1000" b="1" dirty="0">
                <a:solidFill>
                  <a:srgbClr val="3F1A01"/>
                </a:solidFill>
                <a:latin typeface="+mn-lt"/>
              </a:rPr>
              <a:t>Keep text only</a:t>
            </a:r>
            <a:r>
              <a:rPr lang="en-GB" sz="1000" dirty="0">
                <a:solidFill>
                  <a:srgbClr val="3F1A01"/>
                </a:solidFill>
                <a:latin typeface="+mn-lt"/>
              </a:rPr>
              <a:t>”.</a:t>
            </a:r>
          </a:p>
          <a:p>
            <a:pPr marL="0" indent="0">
              <a:spcBef>
                <a:spcPts val="0"/>
              </a:spcBef>
              <a:buFont typeface="Arial" panose="020B0604020202020204" pitchFamily="34" charset="0"/>
              <a:buNone/>
            </a:pPr>
            <a:endParaRPr lang="en-GB" sz="1000" dirty="0">
              <a:solidFill>
                <a:srgbClr val="3F1A01"/>
              </a:solidFill>
              <a:latin typeface="+mn-lt"/>
            </a:endParaRPr>
          </a:p>
          <a:p>
            <a:pPr marL="0" indent="0">
              <a:spcBef>
                <a:spcPts val="0"/>
              </a:spcBef>
              <a:buFont typeface="Arial" panose="020B0604020202020204" pitchFamily="34" charset="0"/>
              <a:buNone/>
            </a:pPr>
            <a:endParaRPr lang="en-GB" sz="1000" dirty="0">
              <a:solidFill>
                <a:srgbClr val="3F1A01"/>
              </a:solidFill>
              <a:latin typeface="+mn-lt"/>
            </a:endParaRPr>
          </a:p>
          <a:p>
            <a:pPr marL="0" indent="0">
              <a:spcBef>
                <a:spcPts val="0"/>
              </a:spcBef>
              <a:spcAft>
                <a:spcPts val="600"/>
              </a:spcAft>
              <a:buFont typeface="Arial" panose="020B0604020202020204" pitchFamily="34" charset="0"/>
              <a:buNone/>
            </a:pPr>
            <a:r>
              <a:rPr lang="en-GB" sz="1000" b="1" dirty="0">
                <a:solidFill>
                  <a:srgbClr val="3F1A01"/>
                </a:solidFill>
                <a:latin typeface="+mn-lt"/>
              </a:rPr>
              <a:t>Text styles</a:t>
            </a:r>
          </a:p>
          <a:p>
            <a:pPr marL="0" indent="0">
              <a:spcBef>
                <a:spcPts val="0"/>
              </a:spcBef>
              <a:buFont typeface="Arial" panose="020B0604020202020204" pitchFamily="34" charset="0"/>
              <a:buNone/>
            </a:pPr>
            <a:r>
              <a:rPr lang="en-GB" sz="1000" dirty="0">
                <a:solidFill>
                  <a:srgbClr val="3F1A01"/>
                </a:solidFill>
                <a:latin typeface="+mn-lt"/>
              </a:rPr>
              <a:t>Use the </a:t>
            </a:r>
            <a:r>
              <a:rPr lang="en-GB" sz="1000" b="1" dirty="0">
                <a:solidFill>
                  <a:srgbClr val="3F1A01"/>
                </a:solidFill>
                <a:latin typeface="+mn-lt"/>
              </a:rPr>
              <a:t>TAB-key</a:t>
            </a:r>
            <a:r>
              <a:rPr lang="en-GB" sz="1000" dirty="0">
                <a:solidFill>
                  <a:srgbClr val="3F1A01"/>
                </a:solidFill>
                <a:latin typeface="+mn-lt"/>
              </a:rPr>
              <a:t> to jump through </a:t>
            </a:r>
            <a:br>
              <a:rPr lang="en-GB" sz="1000" dirty="0">
                <a:solidFill>
                  <a:srgbClr val="3F1A01"/>
                </a:solidFill>
                <a:latin typeface="+mn-lt"/>
              </a:rPr>
            </a:br>
            <a:r>
              <a:rPr lang="en-GB" sz="1000" dirty="0">
                <a:solidFill>
                  <a:srgbClr val="3F1A01"/>
                </a:solidFill>
                <a:latin typeface="+mn-lt"/>
              </a:rPr>
              <a:t>levels. Click </a:t>
            </a:r>
            <a:r>
              <a:rPr lang="en-GB" sz="1000" b="1" dirty="0">
                <a:solidFill>
                  <a:srgbClr val="3F1A01"/>
                </a:solidFill>
                <a:latin typeface="+mn-lt"/>
              </a:rPr>
              <a:t>ENTER</a:t>
            </a:r>
            <a:r>
              <a:rPr lang="en-GB" sz="1000" dirty="0">
                <a:solidFill>
                  <a:srgbClr val="3F1A01"/>
                </a:solidFill>
                <a:latin typeface="+mn-lt"/>
              </a:rPr>
              <a:t>, then </a:t>
            </a:r>
            <a:r>
              <a:rPr lang="en-GB" sz="1000" b="1" dirty="0">
                <a:solidFill>
                  <a:srgbClr val="3F1A01"/>
                </a:solidFill>
                <a:latin typeface="+mn-lt"/>
              </a:rPr>
              <a:t>TAB</a:t>
            </a:r>
            <a:r>
              <a:rPr lang="en-GB" sz="1000" dirty="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dirty="0">
                <a:solidFill>
                  <a:srgbClr val="3F1A01"/>
                </a:solidFill>
                <a:latin typeface="+mn-lt"/>
              </a:rPr>
              <a:t>To go back in levels use </a:t>
            </a:r>
            <a:r>
              <a:rPr lang="en-GB" sz="1000" b="1" dirty="0">
                <a:solidFill>
                  <a:srgbClr val="3F1A01"/>
                </a:solidFill>
                <a:latin typeface="+mn-lt"/>
              </a:rPr>
              <a:t>SHIFT-TAB</a:t>
            </a:r>
          </a:p>
          <a:p>
            <a:pPr marL="0" indent="0">
              <a:spcBef>
                <a:spcPts val="0"/>
              </a:spcBef>
              <a:buFont typeface="Arial" panose="020B0604020202020204" pitchFamily="34" charset="0"/>
              <a:buNone/>
            </a:pPr>
            <a:endParaRPr lang="en-GB" sz="1000" dirty="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Building blocks</a:t>
            </a:r>
          </a:p>
          <a:p>
            <a:pPr marL="0" indent="0">
              <a:spcBef>
                <a:spcPts val="0"/>
              </a:spcBef>
              <a:buNone/>
            </a:pPr>
            <a:r>
              <a:rPr lang="en-GB" sz="1000" dirty="0">
                <a:solidFill>
                  <a:srgbClr val="3F1A01"/>
                </a:solidFill>
              </a:rPr>
              <a:t>The building block slides are made to help you build the presentation. You find them after this slide</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Among the building blocks you find, </a:t>
            </a:r>
            <a:r>
              <a:rPr lang="en-GB" sz="1000" dirty="0" err="1">
                <a:solidFill>
                  <a:srgbClr val="3F1A01"/>
                </a:solidFill>
              </a:rPr>
              <a:t>colorguides</a:t>
            </a:r>
            <a:r>
              <a:rPr lang="en-GB" sz="1000" dirty="0">
                <a:solidFill>
                  <a:srgbClr val="3F1A01"/>
                </a:solidFill>
              </a:rPr>
              <a:t>, Tables and elements that you can pick from when you need to build your presentation.</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Delete these slides after use. </a:t>
            </a:r>
            <a:r>
              <a:rPr lang="en-GB" sz="1000" b="1" dirty="0">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Guides – Show / Hide</a:t>
            </a:r>
          </a:p>
          <a:p>
            <a:pPr marL="0" indent="0">
              <a:spcBef>
                <a:spcPts val="0"/>
              </a:spcBef>
              <a:buNone/>
            </a:pPr>
            <a:r>
              <a:rPr lang="en-GB" sz="1000" b="0" dirty="0">
                <a:solidFill>
                  <a:srgbClr val="3F1A01"/>
                </a:solidFill>
              </a:rPr>
              <a:t>From the View-tab </a:t>
            </a:r>
          </a:p>
          <a:p>
            <a:pPr marL="0" indent="0">
              <a:spcBef>
                <a:spcPts val="0"/>
              </a:spcBef>
              <a:buNone/>
            </a:pPr>
            <a:r>
              <a:rPr lang="en-GB" sz="1000" b="0" dirty="0">
                <a:solidFill>
                  <a:srgbClr val="3F1A01"/>
                </a:solidFill>
              </a:rPr>
              <a:t>or Alt + F9</a:t>
            </a:r>
          </a:p>
          <a:p>
            <a:pPr marL="0" indent="0">
              <a:spcBef>
                <a:spcPts val="0"/>
              </a:spcBef>
              <a:buNone/>
            </a:pPr>
            <a:endParaRPr lang="en-GB" sz="1000" b="0" dirty="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endParaRPr lang="en-GB" sz="1400" dirty="0">
              <a:solidFill>
                <a:schemeClr val="accent2"/>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dirty="0">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dirty="0">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dirty="0">
                <a:solidFill>
                  <a:srgbClr val="000000"/>
                </a:solidFill>
                <a:latin typeface="Arial" panose="020B0604020202020204" pitchFamily="34" charset="0"/>
                <a:ea typeface="Times New Roman" panose="02020603050405020304" pitchFamily="18" charset="0"/>
              </a:rPr>
              <a:t>Click on the arrow next to </a:t>
            </a:r>
            <a:r>
              <a:rPr lang="en-GB" sz="1000" b="1" dirty="0">
                <a:solidFill>
                  <a:srgbClr val="000000"/>
                </a:solidFill>
                <a:latin typeface="Arial" panose="020B0604020202020204" pitchFamily="34" charset="0"/>
                <a:ea typeface="Times New Roman" panose="02020603050405020304" pitchFamily="18" charset="0"/>
              </a:rPr>
              <a:t>Layout</a:t>
            </a:r>
            <a:br>
              <a:rPr lang="en-GB" sz="1000" b="1" dirty="0">
                <a:solidFill>
                  <a:srgbClr val="000000"/>
                </a:solidFill>
                <a:latin typeface="Arial" panose="020B0604020202020204" pitchFamily="34" charset="0"/>
                <a:ea typeface="Times New Roman" panose="02020603050405020304" pitchFamily="18" charset="0"/>
              </a:rPr>
            </a:br>
            <a:r>
              <a:rPr lang="en-GB" sz="1000" dirty="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dirty="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dirty="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44734881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endParaRPr lang="en-GB" sz="2800" dirty="0">
              <a:solidFill>
                <a:srgbClr val="B59E5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5431245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325864966"/>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 id="2147483702" r:id="rId14"/>
    <p:sldLayoutId id="2147483703" r:id="rId15"/>
    <p:sldLayoutId id="2147483704" r:id="rId16"/>
    <p:sldLayoutId id="2147483705" r:id="rId17"/>
    <p:sldLayoutId id="2147483706" r:id="rId18"/>
    <p:sldLayoutId id="2147483707" r:id="rId19"/>
    <p:sldLayoutId id="2147483708" r:id="rId20"/>
    <p:sldLayoutId id="2147483709" r:id="rId21"/>
    <p:sldLayoutId id="2147483710" r:id="rId22"/>
    <p:sldLayoutId id="2147483711" r:id="rId23"/>
    <p:sldLayoutId id="2147483712" r:id="rId24"/>
    <p:sldLayoutId id="2147483713" r:id="rId25"/>
    <p:sldLayoutId id="2147483714" r:id="rId26"/>
    <p:sldLayoutId id="2147483715" r:id="rId27"/>
    <p:sldLayoutId id="2147483716" r:id="rId28"/>
    <p:sldLayoutId id="2147483717" r:id="rId29"/>
    <p:sldLayoutId id="2147483718" r:id="rId30"/>
    <p:sldLayoutId id="2147483719" r:id="rId31"/>
    <p:sldLayoutId id="2147483720" r:id="rId32"/>
    <p:sldLayoutId id="2147483721" r:id="rId33"/>
    <p:sldLayoutId id="2147483722" r:id="rId34"/>
    <p:sldLayoutId id="2147483723" r:id="rId35"/>
    <p:sldLayoutId id="2147483724" r:id="rId36"/>
  </p:sldLayoutIdLst>
  <p:hf sldNum="0"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5.xml"/><Relationship Id="rId1" Type="http://schemas.openxmlformats.org/officeDocument/2006/relationships/tags" Target="../tags/tag5.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0.xml"/><Relationship Id="rId1" Type="http://schemas.openxmlformats.org/officeDocument/2006/relationships/tags" Target="../tags/tag6.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0.xml"/><Relationship Id="rId1" Type="http://schemas.openxmlformats.org/officeDocument/2006/relationships/tags" Target="../tags/tag8.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6.xml"/><Relationship Id="rId1" Type="http://schemas.openxmlformats.org/officeDocument/2006/relationships/tags" Target="../tags/tag10.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5.xml"/><Relationship Id="rId1" Type="http://schemas.openxmlformats.org/officeDocument/2006/relationships/tags" Target="../tags/tag11.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4.xml"/><Relationship Id="rId1" Type="http://schemas.openxmlformats.org/officeDocument/2006/relationships/tags" Target="../tags/tag1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4.xml"/><Relationship Id="rId1" Type="http://schemas.openxmlformats.org/officeDocument/2006/relationships/tags" Target="../tags/tag13.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6.xml"/><Relationship Id="rId1" Type="http://schemas.openxmlformats.org/officeDocument/2006/relationships/tags" Target="../tags/tag14.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3.xml"/><Relationship Id="rId1" Type="http://schemas.openxmlformats.org/officeDocument/2006/relationships/tags" Target="../tags/tag15.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5.xml"/><Relationship Id="rId1" Type="http://schemas.openxmlformats.org/officeDocument/2006/relationships/tags" Target="../tags/tag16.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6.xml"/><Relationship Id="rId1" Type="http://schemas.openxmlformats.org/officeDocument/2006/relationships/tags" Target="../tags/tag17.xml"/><Relationship Id="rId5" Type="http://schemas.openxmlformats.org/officeDocument/2006/relationships/image" Target="../media/image16.svg"/><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6.xml"/><Relationship Id="rId1" Type="http://schemas.openxmlformats.org/officeDocument/2006/relationships/tags" Target="../tags/tag18.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5.xml"/><Relationship Id="rId1" Type="http://schemas.openxmlformats.org/officeDocument/2006/relationships/tags" Target="../tags/tag1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5.xml"/><Relationship Id="rId1" Type="http://schemas.openxmlformats.org/officeDocument/2006/relationships/tags" Target="../tags/tag20.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2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6.xml"/><Relationship Id="rId1" Type="http://schemas.openxmlformats.org/officeDocument/2006/relationships/tags" Target="../tags/tag22.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5.xml"/><Relationship Id="rId1" Type="http://schemas.openxmlformats.org/officeDocument/2006/relationships/tags" Target="../tags/tag23.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4.xml"/><Relationship Id="rId1" Type="http://schemas.openxmlformats.org/officeDocument/2006/relationships/tags" Target="../tags/tag24.xml"/><Relationship Id="rId5" Type="http://schemas.openxmlformats.org/officeDocument/2006/relationships/chart" Target="../charts/chart2.xml"/><Relationship Id="rId4" Type="http://schemas.openxmlformats.org/officeDocument/2006/relationships/chart" Target="../charts/char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BC1C4490-9D83-9253-B0B8-2C182C37743F}"/>
              </a:ext>
            </a:extLst>
          </p:cNvPr>
          <p:cNvPicPr>
            <a:picLocks noGrp="1" noChangeAspect="1"/>
          </p:cNvPicPr>
          <p:nvPr>
            <p:ph type="pic" sz="quarter" idx="16"/>
          </p:nvPr>
        </p:nvPicPr>
        <p:blipFill>
          <a:blip r:embed="rId3"/>
          <a:srcRect t="5174" b="5174"/>
          <a:stretch/>
        </p:blipFill>
        <p:spPr>
          <a:xfrm>
            <a:off x="1" y="-1"/>
            <a:ext cx="7649633" cy="6858001"/>
          </a:xfrm>
        </p:spPr>
      </p:pic>
      <p:sp>
        <p:nvSpPr>
          <p:cNvPr id="8" name="Text Placeholder 7">
            <a:extLst>
              <a:ext uri="{FF2B5EF4-FFF2-40B4-BE49-F238E27FC236}">
                <a16:creationId xmlns:a16="http://schemas.microsoft.com/office/drawing/2014/main" id="{12BCFC20-5D97-4799-A285-ADFC4B2089CC}"/>
              </a:ext>
            </a:extLst>
          </p:cNvPr>
          <p:cNvSpPr>
            <a:spLocks noGrp="1"/>
          </p:cNvSpPr>
          <p:nvPr>
            <p:ph type="body" sz="quarter" idx="17"/>
          </p:nvPr>
        </p:nvSpPr>
        <p:spPr>
          <a:xfrm>
            <a:off x="8186737" y="513000"/>
            <a:ext cx="3463926" cy="240065"/>
          </a:xfrm>
        </p:spPr>
        <p:txBody>
          <a:bodyPr/>
          <a:lstStyle/>
          <a:p>
            <a:r>
              <a:rPr lang="en-GB" dirty="0">
                <a:solidFill>
                  <a:schemeClr val="accent2">
                    <a:lumMod val="50000"/>
                  </a:schemeClr>
                </a:solidFill>
              </a:rPr>
              <a:t>Major depressive disorder (MDD)</a:t>
            </a:r>
          </a:p>
          <a:p>
            <a:endParaRPr lang="da-DK" dirty="0">
              <a:solidFill>
                <a:schemeClr val="accent2">
                  <a:lumMod val="50000"/>
                </a:schemeClr>
              </a:solidFill>
            </a:endParaRPr>
          </a:p>
        </p:txBody>
      </p:sp>
      <p:sp>
        <p:nvSpPr>
          <p:cNvPr id="9" name="Text Placeholder 8">
            <a:extLst>
              <a:ext uri="{FF2B5EF4-FFF2-40B4-BE49-F238E27FC236}">
                <a16:creationId xmlns:a16="http://schemas.microsoft.com/office/drawing/2014/main" id="{BC585E92-3798-4EEB-80C6-623ECFC06671}"/>
              </a:ext>
            </a:extLst>
          </p:cNvPr>
          <p:cNvSpPr>
            <a:spLocks noGrp="1"/>
          </p:cNvSpPr>
          <p:nvPr>
            <p:ph type="body" sz="quarter" idx="18"/>
          </p:nvPr>
        </p:nvSpPr>
        <p:spPr>
          <a:xfrm>
            <a:off x="8186737" y="986690"/>
            <a:ext cx="3463926" cy="4062310"/>
          </a:xfrm>
        </p:spPr>
        <p:txBody>
          <a:bodyPr/>
          <a:lstStyle/>
          <a:p>
            <a:r>
              <a:rPr lang="en-GB" dirty="0"/>
              <a:t>Treatment principles</a:t>
            </a:r>
            <a:endParaRPr lang="da-DK" dirty="0"/>
          </a:p>
        </p:txBody>
      </p:sp>
    </p:spTree>
    <p:extLst>
      <p:ext uri="{BB962C8B-B14F-4D97-AF65-F5344CB8AC3E}">
        <p14:creationId xmlns:p14="http://schemas.microsoft.com/office/powerpoint/2010/main" val="21883115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Right Arrow 2">
            <a:extLst>
              <a:ext uri="{FF2B5EF4-FFF2-40B4-BE49-F238E27FC236}">
                <a16:creationId xmlns:a16="http://schemas.microsoft.com/office/drawing/2014/main" id="{0CE8204E-BA65-4674-845F-0A7B9BD52917}"/>
              </a:ext>
            </a:extLst>
          </p:cNvPr>
          <p:cNvSpPr/>
          <p:nvPr/>
        </p:nvSpPr>
        <p:spPr>
          <a:xfrm rot="20461259">
            <a:off x="5534589" y="2219878"/>
            <a:ext cx="3262897" cy="546023"/>
          </a:xfrm>
          <a:prstGeom prst="rightArrow">
            <a:avLst/>
          </a:prstGeom>
          <a:solidFill>
            <a:schemeClr val="accent3"/>
          </a:solidFill>
          <a:ln w="25400" cap="flat" cmpd="sng" algn="ctr">
            <a:noFill/>
            <a:prstDash val="solid"/>
          </a:ln>
          <a:effectLst/>
        </p:spPr>
        <p:txBody>
          <a:bodyPr rtlCol="0" anchor="ctr"/>
          <a:lstStyle/>
          <a:p>
            <a:pPr algn="ctr" defTabSz="1219140">
              <a:defRPr/>
            </a:pPr>
            <a:endParaRPr lang="en-GB" sz="1300" kern="0" dirty="0">
              <a:solidFill>
                <a:prstClr val="white"/>
              </a:solidFill>
              <a:latin typeface="Arial"/>
            </a:endParaRPr>
          </a:p>
        </p:txBody>
      </p:sp>
      <p:sp>
        <p:nvSpPr>
          <p:cNvPr id="151" name="Right Arrow 69">
            <a:extLst>
              <a:ext uri="{FF2B5EF4-FFF2-40B4-BE49-F238E27FC236}">
                <a16:creationId xmlns:a16="http://schemas.microsoft.com/office/drawing/2014/main" id="{FE3090D6-FC4D-46EB-820A-C31A1958C68E}"/>
              </a:ext>
            </a:extLst>
          </p:cNvPr>
          <p:cNvSpPr/>
          <p:nvPr/>
        </p:nvSpPr>
        <p:spPr>
          <a:xfrm>
            <a:off x="7802026" y="3920465"/>
            <a:ext cx="934981" cy="489513"/>
          </a:xfrm>
          <a:prstGeom prst="rightArrow">
            <a:avLst/>
          </a:prstGeom>
          <a:solidFill>
            <a:schemeClr val="accent5"/>
          </a:solidFill>
          <a:ln w="25400" cap="flat" cmpd="sng" algn="ctr">
            <a:noFill/>
            <a:prstDash val="solid"/>
          </a:ln>
          <a:effectLst/>
        </p:spPr>
        <p:txBody>
          <a:bodyPr rtlCol="0" anchor="ctr"/>
          <a:lstStyle/>
          <a:p>
            <a:pPr algn="ctr" defTabSz="1219140">
              <a:defRPr/>
            </a:pPr>
            <a:endParaRPr lang="en-GB" sz="1300" kern="0" dirty="0">
              <a:solidFill>
                <a:prstClr val="white"/>
              </a:solidFill>
              <a:latin typeface="Arial"/>
            </a:endParaRPr>
          </a:p>
        </p:txBody>
      </p:sp>
      <p:grpSp>
        <p:nvGrpSpPr>
          <p:cNvPr id="2" name="Group 1">
            <a:extLst>
              <a:ext uri="{FF2B5EF4-FFF2-40B4-BE49-F238E27FC236}">
                <a16:creationId xmlns:a16="http://schemas.microsoft.com/office/drawing/2014/main" id="{727E181C-603F-C1A8-F442-FEF491952811}"/>
              </a:ext>
            </a:extLst>
          </p:cNvPr>
          <p:cNvGrpSpPr/>
          <p:nvPr/>
        </p:nvGrpSpPr>
        <p:grpSpPr>
          <a:xfrm>
            <a:off x="5131704" y="2924391"/>
            <a:ext cx="2678004" cy="1450391"/>
            <a:chOff x="5131704" y="2924391"/>
            <a:chExt cx="2678004" cy="1450391"/>
          </a:xfrm>
        </p:grpSpPr>
        <p:sp>
          <p:nvSpPr>
            <p:cNvPr id="112" name="Rectangle 111">
              <a:extLst>
                <a:ext uri="{FF2B5EF4-FFF2-40B4-BE49-F238E27FC236}">
                  <a16:creationId xmlns:a16="http://schemas.microsoft.com/office/drawing/2014/main" id="{BE80EBB7-CFD2-479D-A401-F246FECC843F}"/>
                </a:ext>
              </a:extLst>
            </p:cNvPr>
            <p:cNvSpPr/>
            <p:nvPr/>
          </p:nvSpPr>
          <p:spPr>
            <a:xfrm>
              <a:off x="5131704" y="2924391"/>
              <a:ext cx="2678004" cy="1450391"/>
            </a:xfrm>
            <a:prstGeom prst="rect">
              <a:avLst/>
            </a:prstGeom>
            <a:gradFill flip="none" rotWithShape="1">
              <a:gsLst>
                <a:gs pos="0">
                  <a:schemeClr val="accent5"/>
                </a:gs>
                <a:gs pos="100000">
                  <a:schemeClr val="accent3"/>
                </a:gs>
              </a:gsLst>
              <a:lin ang="10800000" scaled="1"/>
              <a:tileRect/>
            </a:gradFill>
            <a:ln w="25400" cap="flat" cmpd="sng" algn="ctr">
              <a:noFill/>
              <a:prstDash val="solid"/>
            </a:ln>
            <a:effectLst/>
          </p:spPr>
          <p:txBody>
            <a:bodyPr rtlCol="0" anchor="ctr"/>
            <a:lstStyle/>
            <a:p>
              <a:pPr algn="ctr" defTabSz="1219140">
                <a:defRPr/>
              </a:pPr>
              <a:endParaRPr lang="en-GB" sz="1300" kern="0" dirty="0">
                <a:solidFill>
                  <a:prstClr val="white"/>
                </a:solidFill>
                <a:latin typeface="Arial"/>
              </a:endParaRPr>
            </a:p>
          </p:txBody>
        </p:sp>
        <p:sp>
          <p:nvSpPr>
            <p:cNvPr id="7" name="Rectangle 6">
              <a:extLst>
                <a:ext uri="{FF2B5EF4-FFF2-40B4-BE49-F238E27FC236}">
                  <a16:creationId xmlns:a16="http://schemas.microsoft.com/office/drawing/2014/main" id="{501D35A3-F94C-BDA6-4FE4-323014060CC0}"/>
                </a:ext>
              </a:extLst>
            </p:cNvPr>
            <p:cNvSpPr/>
            <p:nvPr/>
          </p:nvSpPr>
          <p:spPr>
            <a:xfrm>
              <a:off x="5131704" y="2924391"/>
              <a:ext cx="2678000" cy="1450391"/>
            </a:xfrm>
            <a:prstGeom prst="rect">
              <a:avLst/>
            </a:prstGeom>
            <a:gradFill flip="none" rotWithShape="1">
              <a:gsLst>
                <a:gs pos="0">
                  <a:schemeClr val="bg1">
                    <a:alpha val="0"/>
                  </a:schemeClr>
                </a:gs>
                <a:gs pos="80000">
                  <a:srgbClr val="FFFFFF"/>
                </a:gs>
                <a:gs pos="100000">
                  <a:schemeClr val="bg1"/>
                </a:gs>
              </a:gsLst>
              <a:lin ang="16200000" scaled="1"/>
              <a:tileRect/>
            </a:gradFill>
            <a:ln w="25400" cap="flat" cmpd="sng" algn="ctr">
              <a:noFill/>
              <a:prstDash val="solid"/>
            </a:ln>
            <a:effectLst/>
          </p:spPr>
          <p:txBody>
            <a:bodyPr rtlCol="0" anchor="ctr"/>
            <a:lstStyle/>
            <a:p>
              <a:pPr algn="ctr" defTabSz="1219140">
                <a:defRPr/>
              </a:pPr>
              <a:endParaRPr lang="en-GB" sz="1300" kern="0" dirty="0">
                <a:solidFill>
                  <a:prstClr val="white"/>
                </a:solidFill>
                <a:latin typeface="Arial"/>
              </a:endParaRPr>
            </a:p>
          </p:txBody>
        </p:sp>
      </p:grpSp>
      <p:sp>
        <p:nvSpPr>
          <p:cNvPr id="105" name="Rectangle 104">
            <a:extLst>
              <a:ext uri="{FF2B5EF4-FFF2-40B4-BE49-F238E27FC236}">
                <a16:creationId xmlns:a16="http://schemas.microsoft.com/office/drawing/2014/main" id="{F4F4ABCF-5888-4A95-B2E3-2E3866662507}"/>
              </a:ext>
            </a:extLst>
          </p:cNvPr>
          <p:cNvSpPr/>
          <p:nvPr/>
        </p:nvSpPr>
        <p:spPr>
          <a:xfrm>
            <a:off x="2110643" y="4849366"/>
            <a:ext cx="4677482" cy="907941"/>
          </a:xfrm>
          <a:prstGeom prst="rect">
            <a:avLst/>
          </a:prstGeom>
          <a:solidFill>
            <a:schemeClr val="accent2">
              <a:lumMod val="20000"/>
              <a:lumOff val="80000"/>
            </a:schemeClr>
          </a:solidFill>
          <a:ln w="25400" cap="flat" cmpd="sng" algn="ctr">
            <a:noFill/>
            <a:prstDash val="solid"/>
          </a:ln>
          <a:effectLst/>
        </p:spPr>
        <p:txBody>
          <a:bodyPr wrap="square" rtlCol="0" anchor="t">
            <a:spAutoFit/>
          </a:bodyPr>
          <a:lstStyle/>
          <a:p>
            <a:pPr algn="ctr" defTabSz="1219140">
              <a:spcBef>
                <a:spcPts val="120"/>
              </a:spcBef>
              <a:spcAft>
                <a:spcPts val="120"/>
              </a:spcAft>
              <a:defRPr/>
            </a:pPr>
            <a:r>
              <a:rPr lang="en-GB" sz="1200" b="1" kern="0" dirty="0">
                <a:cs typeface="Arial" panose="020B0604020202020204" pitchFamily="34" charset="0"/>
              </a:rPr>
              <a:t>Acute phase</a:t>
            </a:r>
            <a:r>
              <a:rPr lang="en-GB" sz="1200" kern="0" baseline="30000" dirty="0">
                <a:cs typeface="Arial" panose="020B0604020202020204" pitchFamily="34" charset="0"/>
              </a:rPr>
              <a:t>2-4</a:t>
            </a:r>
            <a:endParaRPr lang="en-GB" sz="1200" b="1" kern="0" dirty="0">
              <a:cs typeface="Arial" panose="020B0604020202020204" pitchFamily="34" charset="0"/>
            </a:endParaRPr>
          </a:p>
          <a:p>
            <a:pPr marL="228589" indent="-228589" defTabSz="1219140">
              <a:spcBef>
                <a:spcPts val="120"/>
              </a:spcBef>
              <a:spcAft>
                <a:spcPts val="120"/>
              </a:spcAft>
              <a:buFont typeface="Arial" panose="020B0604020202020204" pitchFamily="34" charset="0"/>
              <a:buChar char="•"/>
              <a:defRPr/>
            </a:pPr>
            <a:r>
              <a:rPr lang="en-GB" sz="1200" kern="0" dirty="0">
                <a:cs typeface="Arial" panose="020B0604020202020204" pitchFamily="34" charset="0"/>
              </a:rPr>
              <a:t>Ensure safety and prevent suicide</a:t>
            </a:r>
          </a:p>
          <a:p>
            <a:pPr marL="228589" indent="-228589" defTabSz="1219140">
              <a:spcBef>
                <a:spcPts val="120"/>
              </a:spcBef>
              <a:spcAft>
                <a:spcPts val="120"/>
              </a:spcAft>
              <a:buFont typeface="Arial" panose="020B0604020202020204" pitchFamily="34" charset="0"/>
              <a:buChar char="•"/>
              <a:defRPr/>
            </a:pPr>
            <a:r>
              <a:rPr lang="en-GB" sz="1200" kern="0" dirty="0">
                <a:cs typeface="Arial" panose="020B0604020202020204" pitchFamily="34" charset="0"/>
              </a:rPr>
              <a:t>Target symptom remission (absence of depressive symptoms)</a:t>
            </a:r>
          </a:p>
          <a:p>
            <a:pPr marL="228589" indent="-228589" defTabSz="1219140">
              <a:spcBef>
                <a:spcPts val="120"/>
              </a:spcBef>
              <a:spcAft>
                <a:spcPts val="120"/>
              </a:spcAft>
              <a:buFont typeface="Arial" panose="020B0604020202020204" pitchFamily="34" charset="0"/>
              <a:buChar char="•"/>
              <a:defRPr/>
            </a:pPr>
            <a:r>
              <a:rPr lang="en-GB" sz="1200" kern="0" dirty="0">
                <a:cs typeface="Arial" panose="020B0604020202020204" pitchFamily="34" charset="0"/>
              </a:rPr>
              <a:t>Improve functioning and quality of life</a:t>
            </a:r>
            <a:endParaRPr lang="en-GB" sz="1200" kern="0" baseline="30000" dirty="0"/>
          </a:p>
        </p:txBody>
      </p:sp>
      <p:sp>
        <p:nvSpPr>
          <p:cNvPr id="100" name="Text Placeholder 6">
            <a:extLst>
              <a:ext uri="{FF2B5EF4-FFF2-40B4-BE49-F238E27FC236}">
                <a16:creationId xmlns:a16="http://schemas.microsoft.com/office/drawing/2014/main" id="{DB377FB3-EFBE-4687-9269-04E2BDD13AC9}"/>
              </a:ext>
            </a:extLst>
          </p:cNvPr>
          <p:cNvSpPr>
            <a:spLocks noGrp="1"/>
          </p:cNvSpPr>
          <p:nvPr>
            <p:ph type="body" sz="quarter" idx="17"/>
          </p:nvPr>
        </p:nvSpPr>
        <p:spPr>
          <a:xfrm>
            <a:off x="539749" y="539750"/>
            <a:ext cx="9213851" cy="266676"/>
          </a:xfrm>
        </p:spPr>
        <p:txBody>
          <a:bodyPr/>
          <a:lstStyle/>
          <a:p>
            <a:r>
              <a:rPr lang="en-GB" dirty="0"/>
              <a:t>Major depressive disorder (MDD) – Treatment principles</a:t>
            </a:r>
            <a:endParaRPr lang="da-DK" dirty="0"/>
          </a:p>
        </p:txBody>
      </p:sp>
      <p:sp>
        <p:nvSpPr>
          <p:cNvPr id="5" name="Title 4">
            <a:extLst>
              <a:ext uri="{FF2B5EF4-FFF2-40B4-BE49-F238E27FC236}">
                <a16:creationId xmlns:a16="http://schemas.microsoft.com/office/drawing/2014/main" id="{E8A6EDA1-E6AA-49EC-AF3F-8A16654D6000}"/>
              </a:ext>
            </a:extLst>
          </p:cNvPr>
          <p:cNvSpPr>
            <a:spLocks noGrp="1"/>
          </p:cNvSpPr>
          <p:nvPr>
            <p:ph type="title"/>
          </p:nvPr>
        </p:nvSpPr>
        <p:spPr>
          <a:xfrm>
            <a:off x="539750" y="814388"/>
            <a:ext cx="9213850" cy="331787"/>
          </a:xfrm>
        </p:spPr>
        <p:txBody>
          <a:bodyPr/>
          <a:lstStyle/>
          <a:p>
            <a:r>
              <a:rPr lang="en-GB" dirty="0"/>
              <a:t>The course of MDD</a:t>
            </a:r>
          </a:p>
        </p:txBody>
      </p:sp>
      <p:sp>
        <p:nvSpPr>
          <p:cNvPr id="3" name="Text Placeholder 2">
            <a:extLst>
              <a:ext uri="{FF2B5EF4-FFF2-40B4-BE49-F238E27FC236}">
                <a16:creationId xmlns:a16="http://schemas.microsoft.com/office/drawing/2014/main" id="{5BE3493C-031E-498E-8201-A757F3AFE6EB}"/>
              </a:ext>
            </a:extLst>
          </p:cNvPr>
          <p:cNvSpPr>
            <a:spLocks noGrp="1"/>
          </p:cNvSpPr>
          <p:nvPr>
            <p:ph type="body" sz="quarter" idx="18"/>
          </p:nvPr>
        </p:nvSpPr>
        <p:spPr>
          <a:xfrm>
            <a:off x="539749" y="6102000"/>
            <a:ext cx="9213851" cy="619200"/>
          </a:xfrm>
        </p:spPr>
        <p:txBody>
          <a:bodyPr/>
          <a:lstStyle/>
          <a:p>
            <a:r>
              <a:rPr lang="da-DK" dirty="0"/>
              <a:t>MDD=major depressive disorder</a:t>
            </a:r>
          </a:p>
          <a:p>
            <a:endParaRPr lang="da-DK" dirty="0"/>
          </a:p>
          <a:p>
            <a:r>
              <a:rPr lang="da-DK" dirty="0"/>
              <a:t>1. Kupfer.</a:t>
            </a:r>
            <a:r>
              <a:rPr lang="en-GB" dirty="0"/>
              <a:t> J Clin Psychiatry 1991;52(</a:t>
            </a:r>
            <a:r>
              <a:rPr lang="en-GB" dirty="0" err="1"/>
              <a:t>Suppl</a:t>
            </a:r>
            <a:r>
              <a:rPr lang="en-GB" dirty="0"/>
              <a:t> 5):28–34</a:t>
            </a:r>
            <a:r>
              <a:rPr lang="da-DK" dirty="0"/>
              <a:t>; 2. APA. </a:t>
            </a:r>
            <a:r>
              <a:rPr lang="en-GB" dirty="0"/>
              <a:t>Practice Guideline for the Treatment of Patients with Major Depressive Disorder. 3</a:t>
            </a:r>
            <a:r>
              <a:rPr lang="en-GB" baseline="30000" dirty="0"/>
              <a:t>rd</a:t>
            </a:r>
            <a:r>
              <a:rPr lang="en-GB" dirty="0"/>
              <a:t> edition, 2010</a:t>
            </a:r>
            <a:r>
              <a:rPr lang="da-DK" dirty="0"/>
              <a:t>; </a:t>
            </a:r>
            <a:br>
              <a:rPr lang="da-DK" dirty="0"/>
            </a:br>
            <a:r>
              <a:rPr lang="da-DK" dirty="0"/>
              <a:t>3. Bauer et al. </a:t>
            </a:r>
            <a:r>
              <a:rPr lang="en-GB" dirty="0"/>
              <a:t>World J </a:t>
            </a:r>
            <a:r>
              <a:rPr lang="en-GB" dirty="0" err="1"/>
              <a:t>Biol</a:t>
            </a:r>
            <a:r>
              <a:rPr lang="en-GB" dirty="0"/>
              <a:t> Psychiatry 2013;14(5):334–385; 4. Lam et al. </a:t>
            </a:r>
            <a:r>
              <a:rPr lang="pl-PL" dirty="0"/>
              <a:t>Can J Psychiatry 2016;61(9):510</a:t>
            </a:r>
            <a:r>
              <a:rPr lang="en-GB" dirty="0"/>
              <a:t>–5</a:t>
            </a:r>
            <a:r>
              <a:rPr lang="pl-PL" dirty="0"/>
              <a:t>23</a:t>
            </a:r>
            <a:r>
              <a:rPr lang="en-GB" dirty="0"/>
              <a:t> </a:t>
            </a:r>
            <a:endParaRPr lang="da-DK" dirty="0"/>
          </a:p>
        </p:txBody>
      </p:sp>
      <p:sp>
        <p:nvSpPr>
          <p:cNvPr id="106" name="Rectangle 105">
            <a:extLst>
              <a:ext uri="{FF2B5EF4-FFF2-40B4-BE49-F238E27FC236}">
                <a16:creationId xmlns:a16="http://schemas.microsoft.com/office/drawing/2014/main" id="{CEF534BF-3977-4F7D-8D9D-A0BE8AA5E359}"/>
              </a:ext>
            </a:extLst>
          </p:cNvPr>
          <p:cNvSpPr/>
          <p:nvPr/>
        </p:nvSpPr>
        <p:spPr>
          <a:xfrm>
            <a:off x="8737008" y="1748745"/>
            <a:ext cx="2932642" cy="1194879"/>
          </a:xfrm>
          <a:prstGeom prst="rect">
            <a:avLst/>
          </a:prstGeom>
          <a:solidFill>
            <a:schemeClr val="accent3">
              <a:lumMod val="20000"/>
              <a:lumOff val="80000"/>
            </a:schemeClr>
          </a:solidFill>
          <a:ln w="25400" cap="flat" cmpd="sng" algn="ctr">
            <a:noFill/>
            <a:prstDash val="solid"/>
          </a:ln>
          <a:effectLst/>
        </p:spPr>
        <p:txBody>
          <a:bodyPr wrap="square" rtlCol="0" anchor="t">
            <a:spAutoFit/>
          </a:bodyPr>
          <a:lstStyle/>
          <a:p>
            <a:pPr algn="ctr" defTabSz="1219140">
              <a:spcBef>
                <a:spcPts val="120"/>
              </a:spcBef>
              <a:spcAft>
                <a:spcPts val="120"/>
              </a:spcAft>
              <a:defRPr/>
            </a:pPr>
            <a:r>
              <a:rPr lang="en-GB" sz="1333" b="1" kern="0" dirty="0">
                <a:cs typeface="Arial" panose="020B0604020202020204" pitchFamily="34" charset="0"/>
              </a:rPr>
              <a:t>Continuation phase</a:t>
            </a:r>
            <a:r>
              <a:rPr lang="en-GB" sz="1333" kern="0" baseline="30000" dirty="0">
                <a:cs typeface="Arial" panose="020B0604020202020204" pitchFamily="34" charset="0"/>
              </a:rPr>
              <a:t>2-4</a:t>
            </a:r>
            <a:endParaRPr lang="en-GB" sz="1333" b="1" kern="0" dirty="0">
              <a:cs typeface="Arial" panose="020B0604020202020204" pitchFamily="34" charset="0"/>
            </a:endParaRPr>
          </a:p>
          <a:p>
            <a:pPr marL="228589" indent="-228589" defTabSz="1219140">
              <a:spcBef>
                <a:spcPts val="120"/>
              </a:spcBef>
              <a:spcAft>
                <a:spcPts val="120"/>
              </a:spcAft>
              <a:buFont typeface="Arial" panose="020B0604020202020204" pitchFamily="34" charset="0"/>
              <a:buChar char="•"/>
              <a:defRPr/>
            </a:pPr>
            <a:r>
              <a:rPr lang="en-GB" sz="1333" kern="0" dirty="0">
                <a:cs typeface="Arial" panose="020B0604020202020204" pitchFamily="34" charset="0"/>
              </a:rPr>
              <a:t>Prevent relapse</a:t>
            </a:r>
          </a:p>
          <a:p>
            <a:pPr marL="228589" indent="-228589" defTabSz="1219140">
              <a:spcBef>
                <a:spcPts val="120"/>
              </a:spcBef>
              <a:spcAft>
                <a:spcPts val="120"/>
              </a:spcAft>
              <a:buFont typeface="Arial" panose="020B0604020202020204" pitchFamily="34" charset="0"/>
              <a:buChar char="•"/>
              <a:defRPr/>
            </a:pPr>
            <a:r>
              <a:rPr lang="en-GB" sz="1333" kern="0" dirty="0">
                <a:cs typeface="Arial" panose="020B0604020202020204" pitchFamily="34" charset="0"/>
              </a:rPr>
              <a:t>Resolve any residual symptoms</a:t>
            </a:r>
          </a:p>
          <a:p>
            <a:pPr marL="228589" indent="-228589" defTabSz="1219140">
              <a:spcBef>
                <a:spcPts val="120"/>
              </a:spcBef>
              <a:spcAft>
                <a:spcPts val="120"/>
              </a:spcAft>
              <a:buFont typeface="Arial" panose="020B0604020202020204" pitchFamily="34" charset="0"/>
              <a:buChar char="•"/>
              <a:defRPr/>
            </a:pPr>
            <a:r>
              <a:rPr lang="en-GB" sz="1333" kern="0" dirty="0">
                <a:cs typeface="Arial" panose="020B0604020202020204" pitchFamily="34" charset="0"/>
              </a:rPr>
              <a:t>Restore psychosocial functioning, optimally to premorbid levels</a:t>
            </a:r>
            <a:endParaRPr lang="en-GB" sz="1333" kern="0" baseline="30000" dirty="0">
              <a:cs typeface="Arial" panose="020B0604020202020204" pitchFamily="34" charset="0"/>
            </a:endParaRPr>
          </a:p>
        </p:txBody>
      </p:sp>
      <p:sp>
        <p:nvSpPr>
          <p:cNvPr id="107" name="Rectangle 106">
            <a:extLst>
              <a:ext uri="{FF2B5EF4-FFF2-40B4-BE49-F238E27FC236}">
                <a16:creationId xmlns:a16="http://schemas.microsoft.com/office/drawing/2014/main" id="{FFCF94D4-FF30-4C55-8159-5BD444CE2160}"/>
              </a:ext>
            </a:extLst>
          </p:cNvPr>
          <p:cNvSpPr/>
          <p:nvPr/>
        </p:nvSpPr>
        <p:spPr>
          <a:xfrm>
            <a:off x="8737008" y="3414047"/>
            <a:ext cx="2932642" cy="989758"/>
          </a:xfrm>
          <a:prstGeom prst="rect">
            <a:avLst/>
          </a:prstGeom>
          <a:solidFill>
            <a:schemeClr val="accent5">
              <a:lumMod val="20000"/>
              <a:lumOff val="80000"/>
            </a:schemeClr>
          </a:solidFill>
          <a:ln w="25400" cap="flat" cmpd="sng" algn="ctr">
            <a:noFill/>
            <a:prstDash val="solid"/>
          </a:ln>
          <a:effectLst/>
        </p:spPr>
        <p:txBody>
          <a:bodyPr wrap="square" rtlCol="0" anchor="t">
            <a:spAutoFit/>
          </a:bodyPr>
          <a:lstStyle/>
          <a:p>
            <a:pPr algn="ctr" defTabSz="1219140">
              <a:spcBef>
                <a:spcPts val="120"/>
              </a:spcBef>
              <a:spcAft>
                <a:spcPts val="120"/>
              </a:spcAft>
              <a:defRPr/>
            </a:pPr>
            <a:r>
              <a:rPr lang="en-GB" sz="1333" b="1" kern="0" dirty="0">
                <a:cs typeface="Arial" panose="020B0604020202020204" pitchFamily="34" charset="0"/>
              </a:rPr>
              <a:t>Maintenance phase</a:t>
            </a:r>
            <a:r>
              <a:rPr lang="en-GB" sz="1333" kern="0" baseline="30000" dirty="0">
                <a:cs typeface="Arial" panose="020B0604020202020204" pitchFamily="34" charset="0"/>
              </a:rPr>
              <a:t>3</a:t>
            </a:r>
            <a:endParaRPr lang="en-GB" sz="1333" b="1" kern="0" dirty="0">
              <a:cs typeface="Arial" panose="020B0604020202020204" pitchFamily="34" charset="0"/>
            </a:endParaRPr>
          </a:p>
          <a:p>
            <a:pPr marL="228589" indent="-228589" defTabSz="1219140">
              <a:spcBef>
                <a:spcPts val="120"/>
              </a:spcBef>
              <a:spcAft>
                <a:spcPts val="120"/>
              </a:spcAft>
              <a:buFont typeface="Arial" panose="020B0604020202020204" pitchFamily="34" charset="0"/>
              <a:buChar char="•"/>
              <a:defRPr/>
            </a:pPr>
            <a:r>
              <a:rPr lang="en-GB" sz="1333" kern="0" dirty="0">
                <a:cs typeface="Arial" panose="020B0604020202020204" pitchFamily="34" charset="0"/>
              </a:rPr>
              <a:t>Prevent recurrence</a:t>
            </a:r>
          </a:p>
          <a:p>
            <a:pPr marL="228589" indent="-228589" defTabSz="1219140">
              <a:spcBef>
                <a:spcPts val="120"/>
              </a:spcBef>
              <a:spcAft>
                <a:spcPts val="120"/>
              </a:spcAft>
              <a:buFont typeface="Arial" panose="020B0604020202020204" pitchFamily="34" charset="0"/>
              <a:buChar char="•"/>
              <a:defRPr/>
            </a:pPr>
            <a:r>
              <a:rPr lang="en-GB" sz="1333" kern="0" dirty="0">
                <a:cs typeface="Arial" panose="020B0604020202020204" pitchFamily="34" charset="0"/>
              </a:rPr>
              <a:t>Improve resilience</a:t>
            </a:r>
          </a:p>
          <a:p>
            <a:pPr marL="228589" indent="-228589" defTabSz="1219140">
              <a:spcBef>
                <a:spcPts val="120"/>
              </a:spcBef>
              <a:spcAft>
                <a:spcPts val="120"/>
              </a:spcAft>
              <a:buFont typeface="Arial" panose="020B0604020202020204" pitchFamily="34" charset="0"/>
              <a:buChar char="•"/>
              <a:defRPr/>
            </a:pPr>
            <a:r>
              <a:rPr lang="en-GB" sz="1333" kern="0" dirty="0">
                <a:cs typeface="Arial" panose="020B0604020202020204" pitchFamily="34" charset="0"/>
              </a:rPr>
              <a:t>Optimize quality of life</a:t>
            </a:r>
          </a:p>
        </p:txBody>
      </p:sp>
      <p:sp>
        <p:nvSpPr>
          <p:cNvPr id="104" name="Right Arrow 73">
            <a:extLst>
              <a:ext uri="{FF2B5EF4-FFF2-40B4-BE49-F238E27FC236}">
                <a16:creationId xmlns:a16="http://schemas.microsoft.com/office/drawing/2014/main" id="{94271B09-0969-423E-AC29-C0EB96067028}"/>
              </a:ext>
            </a:extLst>
          </p:cNvPr>
          <p:cNvSpPr/>
          <p:nvPr/>
        </p:nvSpPr>
        <p:spPr>
          <a:xfrm rot="5400000">
            <a:off x="4150211" y="4228542"/>
            <a:ext cx="598347" cy="528709"/>
          </a:xfrm>
          <a:prstGeom prst="rightArrow">
            <a:avLst>
              <a:gd name="adj1" fmla="val 50000"/>
              <a:gd name="adj2" fmla="val 45869"/>
            </a:avLst>
          </a:prstGeom>
          <a:solidFill>
            <a:schemeClr val="accent2"/>
          </a:solidFill>
          <a:ln w="25400" cap="flat" cmpd="sng" algn="ctr">
            <a:noFill/>
            <a:prstDash val="solid"/>
          </a:ln>
          <a:effectLst/>
        </p:spPr>
        <p:txBody>
          <a:bodyPr rtlCol="0" anchor="ctr"/>
          <a:lstStyle/>
          <a:p>
            <a:pPr algn="ctr" defTabSz="1219140">
              <a:defRPr/>
            </a:pPr>
            <a:endParaRPr lang="en-GB" sz="1300" kern="0" dirty="0">
              <a:solidFill>
                <a:prstClr val="white"/>
              </a:solidFill>
              <a:latin typeface="Arial"/>
            </a:endParaRPr>
          </a:p>
        </p:txBody>
      </p:sp>
      <p:sp>
        <p:nvSpPr>
          <p:cNvPr id="113" name="Rectangle 112">
            <a:extLst>
              <a:ext uri="{FF2B5EF4-FFF2-40B4-BE49-F238E27FC236}">
                <a16:creationId xmlns:a16="http://schemas.microsoft.com/office/drawing/2014/main" id="{22F9AB2E-E9D2-4C2C-B69F-0DC9C4D33613}"/>
              </a:ext>
            </a:extLst>
          </p:cNvPr>
          <p:cNvSpPr/>
          <p:nvPr/>
        </p:nvSpPr>
        <p:spPr>
          <a:xfrm>
            <a:off x="3752405" y="2924391"/>
            <a:ext cx="1379300" cy="1450391"/>
          </a:xfrm>
          <a:prstGeom prst="rect">
            <a:avLst/>
          </a:prstGeom>
          <a:gradFill flip="none" rotWithShape="1">
            <a:gsLst>
              <a:gs pos="0">
                <a:schemeClr val="accent2"/>
              </a:gs>
              <a:gs pos="50000">
                <a:schemeClr val="accent2">
                  <a:lumMod val="20000"/>
                  <a:lumOff val="80000"/>
                </a:schemeClr>
              </a:gs>
              <a:gs pos="100000">
                <a:schemeClr val="bg1"/>
              </a:gs>
            </a:gsLst>
            <a:lin ang="16200000" scaled="1"/>
            <a:tileRect/>
          </a:gradFill>
          <a:ln w="25400" cap="flat" cmpd="sng" algn="ctr">
            <a:noFill/>
            <a:prstDash val="solid"/>
          </a:ln>
          <a:effectLst/>
        </p:spPr>
        <p:txBody>
          <a:bodyPr rtlCol="0" anchor="ctr"/>
          <a:lstStyle/>
          <a:p>
            <a:pPr algn="ctr" defTabSz="1219140"/>
            <a:endParaRPr lang="en-GB" sz="1300" kern="0" dirty="0">
              <a:solidFill>
                <a:prstClr val="white"/>
              </a:solidFill>
              <a:latin typeface="Arial"/>
            </a:endParaRPr>
          </a:p>
        </p:txBody>
      </p:sp>
      <p:sp>
        <p:nvSpPr>
          <p:cNvPr id="114" name="TextBox 113">
            <a:extLst>
              <a:ext uri="{FF2B5EF4-FFF2-40B4-BE49-F238E27FC236}">
                <a16:creationId xmlns:a16="http://schemas.microsoft.com/office/drawing/2014/main" id="{893532E2-AF6C-49E9-A0F9-DAC57865FF11}"/>
              </a:ext>
            </a:extLst>
          </p:cNvPr>
          <p:cNvSpPr txBox="1"/>
          <p:nvPr/>
        </p:nvSpPr>
        <p:spPr>
          <a:xfrm rot="16200000">
            <a:off x="325481" y="2926019"/>
            <a:ext cx="833883" cy="292388"/>
          </a:xfrm>
          <a:prstGeom prst="rect">
            <a:avLst/>
          </a:prstGeom>
          <a:noFill/>
          <a:effectLst/>
        </p:spPr>
        <p:txBody>
          <a:bodyPr wrap="none" rtlCol="0">
            <a:spAutoFit/>
          </a:bodyPr>
          <a:lstStyle/>
          <a:p>
            <a:pPr defTabSz="1219140">
              <a:defRPr/>
            </a:pPr>
            <a:r>
              <a:rPr lang="en-GB" sz="1300" b="1" kern="0" dirty="0">
                <a:solidFill>
                  <a:schemeClr val="tx2"/>
                </a:solidFill>
                <a:latin typeface="Arial" panose="020B0604020202020204" pitchFamily="34" charset="0"/>
                <a:cs typeface="Arial" panose="020B0604020202020204" pitchFamily="34" charset="0"/>
              </a:rPr>
              <a:t>Severity</a:t>
            </a:r>
          </a:p>
        </p:txBody>
      </p:sp>
      <p:cxnSp>
        <p:nvCxnSpPr>
          <p:cNvPr id="115" name="Straight Connector 114">
            <a:extLst>
              <a:ext uri="{FF2B5EF4-FFF2-40B4-BE49-F238E27FC236}">
                <a16:creationId xmlns:a16="http://schemas.microsoft.com/office/drawing/2014/main" id="{EA69E2F4-7AEE-4768-BBE3-25F12FA5005A}"/>
              </a:ext>
            </a:extLst>
          </p:cNvPr>
          <p:cNvCxnSpPr>
            <a:cxnSpLocks/>
          </p:cNvCxnSpPr>
          <p:nvPr/>
        </p:nvCxnSpPr>
        <p:spPr>
          <a:xfrm flipV="1">
            <a:off x="3350419" y="2924391"/>
            <a:ext cx="4410986" cy="287"/>
          </a:xfrm>
          <a:prstGeom prst="line">
            <a:avLst/>
          </a:prstGeom>
          <a:noFill/>
          <a:ln w="19050" cap="flat" cmpd="sng" algn="ctr">
            <a:solidFill>
              <a:schemeClr val="tx1"/>
            </a:solidFill>
            <a:prstDash val="dash"/>
          </a:ln>
          <a:effectLst/>
        </p:spPr>
      </p:cxnSp>
      <p:sp>
        <p:nvSpPr>
          <p:cNvPr id="116" name="TextBox 115">
            <a:extLst>
              <a:ext uri="{FF2B5EF4-FFF2-40B4-BE49-F238E27FC236}">
                <a16:creationId xmlns:a16="http://schemas.microsoft.com/office/drawing/2014/main" id="{DEBC9507-CC73-4269-8643-BD8C8EF9EFFE}"/>
              </a:ext>
            </a:extLst>
          </p:cNvPr>
          <p:cNvSpPr txBox="1"/>
          <p:nvPr/>
        </p:nvSpPr>
        <p:spPr>
          <a:xfrm>
            <a:off x="1029690" y="2056750"/>
            <a:ext cx="1284327" cy="297453"/>
          </a:xfrm>
          <a:prstGeom prst="rect">
            <a:avLst/>
          </a:prstGeom>
          <a:noFill/>
          <a:effectLst/>
        </p:spPr>
        <p:txBody>
          <a:bodyPr wrap="none" rtlCol="0">
            <a:spAutoFit/>
          </a:bodyPr>
          <a:lstStyle/>
          <a:p>
            <a:pPr defTabSz="1219140">
              <a:defRPr/>
            </a:pPr>
            <a:r>
              <a:rPr lang="en-GB" sz="1300" kern="0" dirty="0">
                <a:solidFill>
                  <a:prstClr val="black"/>
                </a:solidFill>
                <a:latin typeface="Arial" panose="020B0604020202020204" pitchFamily="34" charset="0"/>
                <a:cs typeface="Arial" panose="020B0604020202020204" pitchFamily="34" charset="0"/>
              </a:rPr>
              <a:t>No depression</a:t>
            </a:r>
          </a:p>
        </p:txBody>
      </p:sp>
      <p:sp>
        <p:nvSpPr>
          <p:cNvPr id="117" name="TextBox 116">
            <a:extLst>
              <a:ext uri="{FF2B5EF4-FFF2-40B4-BE49-F238E27FC236}">
                <a16:creationId xmlns:a16="http://schemas.microsoft.com/office/drawing/2014/main" id="{B7244DAB-5E25-470A-9D12-1B433A3F35AB}"/>
              </a:ext>
            </a:extLst>
          </p:cNvPr>
          <p:cNvSpPr txBox="1"/>
          <p:nvPr/>
        </p:nvSpPr>
        <p:spPr>
          <a:xfrm rot="3946615">
            <a:off x="2678204" y="2782626"/>
            <a:ext cx="891270" cy="397032"/>
          </a:xfrm>
          <a:prstGeom prst="rect">
            <a:avLst/>
          </a:prstGeom>
          <a:noFill/>
          <a:effectLst/>
        </p:spPr>
        <p:txBody>
          <a:bodyPr wrap="none" lIns="0" tIns="0" rIns="0" bIns="0" rtlCol="0" anchor="ctr">
            <a:spAutoFit/>
          </a:bodyPr>
          <a:lstStyle/>
          <a:p>
            <a:pPr algn="ctr" defTabSz="1219140">
              <a:lnSpc>
                <a:spcPts val="1600"/>
              </a:lnSpc>
              <a:defRPr/>
            </a:pPr>
            <a:r>
              <a:rPr lang="en-GB" sz="1300" kern="0" dirty="0">
                <a:solidFill>
                  <a:prstClr val="black"/>
                </a:solidFill>
                <a:latin typeface="Arial" panose="020B0604020202020204" pitchFamily="34" charset="0"/>
                <a:cs typeface="Arial" panose="020B0604020202020204" pitchFamily="34" charset="0"/>
              </a:rPr>
              <a:t>Progression</a:t>
            </a:r>
          </a:p>
          <a:p>
            <a:pPr algn="ctr" defTabSz="1219140">
              <a:lnSpc>
                <a:spcPts val="1600"/>
              </a:lnSpc>
              <a:defRPr/>
            </a:pPr>
            <a:r>
              <a:rPr lang="en-GB" sz="1300" kern="0" dirty="0">
                <a:solidFill>
                  <a:prstClr val="black"/>
                </a:solidFill>
                <a:latin typeface="Arial" panose="020B0604020202020204" pitchFamily="34" charset="0"/>
                <a:cs typeface="Arial" panose="020B0604020202020204" pitchFamily="34" charset="0"/>
              </a:rPr>
              <a:t>to disorder</a:t>
            </a:r>
          </a:p>
        </p:txBody>
      </p:sp>
      <p:sp>
        <p:nvSpPr>
          <p:cNvPr id="118" name="TextBox 117">
            <a:extLst>
              <a:ext uri="{FF2B5EF4-FFF2-40B4-BE49-F238E27FC236}">
                <a16:creationId xmlns:a16="http://schemas.microsoft.com/office/drawing/2014/main" id="{B382651A-67E9-455A-9440-CA83F8C247E4}"/>
              </a:ext>
            </a:extLst>
          </p:cNvPr>
          <p:cNvSpPr txBox="1"/>
          <p:nvPr/>
        </p:nvSpPr>
        <p:spPr>
          <a:xfrm>
            <a:off x="1418330" y="2619116"/>
            <a:ext cx="990977" cy="297453"/>
          </a:xfrm>
          <a:prstGeom prst="rect">
            <a:avLst/>
          </a:prstGeom>
          <a:noFill/>
          <a:effectLst/>
        </p:spPr>
        <p:txBody>
          <a:bodyPr wrap="none" rtlCol="0">
            <a:spAutoFit/>
          </a:bodyPr>
          <a:lstStyle/>
          <a:p>
            <a:pPr defTabSz="1219140">
              <a:defRPr/>
            </a:pPr>
            <a:r>
              <a:rPr lang="en-GB" sz="1300" kern="0" dirty="0">
                <a:solidFill>
                  <a:prstClr val="black"/>
                </a:solidFill>
                <a:latin typeface="Arial" panose="020B0604020202020204" pitchFamily="34" charset="0"/>
                <a:cs typeface="Arial" panose="020B0604020202020204" pitchFamily="34" charset="0"/>
              </a:rPr>
              <a:t>Symptoms</a:t>
            </a:r>
          </a:p>
        </p:txBody>
      </p:sp>
      <p:sp>
        <p:nvSpPr>
          <p:cNvPr id="119" name="TextBox 118">
            <a:extLst>
              <a:ext uri="{FF2B5EF4-FFF2-40B4-BE49-F238E27FC236}">
                <a16:creationId xmlns:a16="http://schemas.microsoft.com/office/drawing/2014/main" id="{DF363E96-8655-4A28-8776-71E66C85A525}"/>
              </a:ext>
            </a:extLst>
          </p:cNvPr>
          <p:cNvSpPr txBox="1"/>
          <p:nvPr/>
        </p:nvSpPr>
        <p:spPr>
          <a:xfrm>
            <a:off x="1433404" y="2926775"/>
            <a:ext cx="962123" cy="297453"/>
          </a:xfrm>
          <a:prstGeom prst="rect">
            <a:avLst/>
          </a:prstGeom>
          <a:noFill/>
          <a:effectLst/>
        </p:spPr>
        <p:txBody>
          <a:bodyPr wrap="none" rtlCol="0">
            <a:spAutoFit/>
          </a:bodyPr>
          <a:lstStyle/>
          <a:p>
            <a:pPr defTabSz="1219140">
              <a:defRPr/>
            </a:pPr>
            <a:r>
              <a:rPr lang="en-GB" sz="1300" kern="0" dirty="0">
                <a:solidFill>
                  <a:prstClr val="black"/>
                </a:solidFill>
                <a:latin typeface="Arial" panose="020B0604020202020204" pitchFamily="34" charset="0"/>
                <a:cs typeface="Arial" panose="020B0604020202020204" pitchFamily="34" charset="0"/>
              </a:rPr>
              <a:t>Syndrome</a:t>
            </a:r>
          </a:p>
        </p:txBody>
      </p:sp>
      <p:sp>
        <p:nvSpPr>
          <p:cNvPr id="120" name="Freeform 37">
            <a:extLst>
              <a:ext uri="{FF2B5EF4-FFF2-40B4-BE49-F238E27FC236}">
                <a16:creationId xmlns:a16="http://schemas.microsoft.com/office/drawing/2014/main" id="{22B49D7C-6666-473E-A675-A37C9BDC1ECA}"/>
              </a:ext>
            </a:extLst>
          </p:cNvPr>
          <p:cNvSpPr/>
          <p:nvPr/>
        </p:nvSpPr>
        <p:spPr>
          <a:xfrm>
            <a:off x="2389908" y="2178726"/>
            <a:ext cx="4979497" cy="1858706"/>
          </a:xfrm>
          <a:custGeom>
            <a:avLst/>
            <a:gdLst>
              <a:gd name="connsiteX0" fmla="*/ 0 w 5031843"/>
              <a:gd name="connsiteY0" fmla="*/ 157385 h 2008242"/>
              <a:gd name="connsiteX1" fmla="*/ 274848 w 5031843"/>
              <a:gd name="connsiteY1" fmla="*/ 183813 h 2008242"/>
              <a:gd name="connsiteX2" fmla="*/ 1390099 w 5031843"/>
              <a:gd name="connsiteY2" fmla="*/ 2002042 h 2008242"/>
              <a:gd name="connsiteX3" fmla="*/ 2077221 w 5031843"/>
              <a:gd name="connsiteY3" fmla="*/ 759938 h 2008242"/>
              <a:gd name="connsiteX4" fmla="*/ 2447209 w 5031843"/>
              <a:gd name="connsiteY4" fmla="*/ 252525 h 2008242"/>
              <a:gd name="connsiteX5" fmla="*/ 5031843 w 5031843"/>
              <a:gd name="connsiteY5" fmla="*/ 130958 h 2008242"/>
              <a:gd name="connsiteX0" fmla="*/ 0 w 5031843"/>
              <a:gd name="connsiteY0" fmla="*/ 157385 h 2008296"/>
              <a:gd name="connsiteX1" fmla="*/ 274848 w 5031843"/>
              <a:gd name="connsiteY1" fmla="*/ 183813 h 2008296"/>
              <a:gd name="connsiteX2" fmla="*/ 1390099 w 5031843"/>
              <a:gd name="connsiteY2" fmla="*/ 2002042 h 2008296"/>
              <a:gd name="connsiteX3" fmla="*/ 2077221 w 5031843"/>
              <a:gd name="connsiteY3" fmla="*/ 759938 h 2008296"/>
              <a:gd name="connsiteX4" fmla="*/ 2663916 w 5031843"/>
              <a:gd name="connsiteY4" fmla="*/ 194384 h 2008296"/>
              <a:gd name="connsiteX5" fmla="*/ 5031843 w 5031843"/>
              <a:gd name="connsiteY5" fmla="*/ 130958 h 2008296"/>
              <a:gd name="connsiteX0" fmla="*/ 0 w 5031843"/>
              <a:gd name="connsiteY0" fmla="*/ 157385 h 2008355"/>
              <a:gd name="connsiteX1" fmla="*/ 274848 w 5031843"/>
              <a:gd name="connsiteY1" fmla="*/ 183813 h 2008355"/>
              <a:gd name="connsiteX2" fmla="*/ 1390099 w 5031843"/>
              <a:gd name="connsiteY2" fmla="*/ 2002042 h 2008355"/>
              <a:gd name="connsiteX3" fmla="*/ 2077221 w 5031843"/>
              <a:gd name="connsiteY3" fmla="*/ 759938 h 2008355"/>
              <a:gd name="connsiteX4" fmla="*/ 2663916 w 5031843"/>
              <a:gd name="connsiteY4" fmla="*/ 194384 h 2008355"/>
              <a:gd name="connsiteX5" fmla="*/ 5031843 w 5031843"/>
              <a:gd name="connsiteY5" fmla="*/ 130958 h 2008355"/>
              <a:gd name="connsiteX0" fmla="*/ 0 w 5031843"/>
              <a:gd name="connsiteY0" fmla="*/ 157385 h 2008776"/>
              <a:gd name="connsiteX1" fmla="*/ 274848 w 5031843"/>
              <a:gd name="connsiteY1" fmla="*/ 183813 h 2008776"/>
              <a:gd name="connsiteX2" fmla="*/ 1390099 w 5031843"/>
              <a:gd name="connsiteY2" fmla="*/ 2002042 h 2008776"/>
              <a:gd name="connsiteX3" fmla="*/ 2108935 w 5031843"/>
              <a:gd name="connsiteY3" fmla="*/ 775794 h 2008776"/>
              <a:gd name="connsiteX4" fmla="*/ 2663916 w 5031843"/>
              <a:gd name="connsiteY4" fmla="*/ 194384 h 2008776"/>
              <a:gd name="connsiteX5" fmla="*/ 5031843 w 5031843"/>
              <a:gd name="connsiteY5" fmla="*/ 130958 h 2008776"/>
              <a:gd name="connsiteX0" fmla="*/ 0 w 5031843"/>
              <a:gd name="connsiteY0" fmla="*/ 157385 h 2008809"/>
              <a:gd name="connsiteX1" fmla="*/ 274848 w 5031843"/>
              <a:gd name="connsiteY1" fmla="*/ 183813 h 2008809"/>
              <a:gd name="connsiteX2" fmla="*/ 1390099 w 5031843"/>
              <a:gd name="connsiteY2" fmla="*/ 2002042 h 2008809"/>
              <a:gd name="connsiteX3" fmla="*/ 2108935 w 5031843"/>
              <a:gd name="connsiteY3" fmla="*/ 775794 h 2008809"/>
              <a:gd name="connsiteX4" fmla="*/ 2663916 w 5031843"/>
              <a:gd name="connsiteY4" fmla="*/ 194384 h 2008809"/>
              <a:gd name="connsiteX5" fmla="*/ 5031843 w 5031843"/>
              <a:gd name="connsiteY5" fmla="*/ 130958 h 2008809"/>
              <a:gd name="connsiteX0" fmla="*/ 0 w 5031843"/>
              <a:gd name="connsiteY0" fmla="*/ 157385 h 2008809"/>
              <a:gd name="connsiteX1" fmla="*/ 274848 w 5031843"/>
              <a:gd name="connsiteY1" fmla="*/ 183813 h 2008809"/>
              <a:gd name="connsiteX2" fmla="*/ 1390099 w 5031843"/>
              <a:gd name="connsiteY2" fmla="*/ 2002042 h 2008809"/>
              <a:gd name="connsiteX3" fmla="*/ 2108935 w 5031843"/>
              <a:gd name="connsiteY3" fmla="*/ 775794 h 2008809"/>
              <a:gd name="connsiteX4" fmla="*/ 2663916 w 5031843"/>
              <a:gd name="connsiteY4" fmla="*/ 194384 h 2008809"/>
              <a:gd name="connsiteX5" fmla="*/ 5031843 w 5031843"/>
              <a:gd name="connsiteY5" fmla="*/ 130958 h 2008809"/>
              <a:gd name="connsiteX0" fmla="*/ 0 w 5031843"/>
              <a:gd name="connsiteY0" fmla="*/ 148222 h 1999315"/>
              <a:gd name="connsiteX1" fmla="*/ 343560 w 5031843"/>
              <a:gd name="connsiteY1" fmla="*/ 190506 h 1999315"/>
              <a:gd name="connsiteX2" fmla="*/ 1390099 w 5031843"/>
              <a:gd name="connsiteY2" fmla="*/ 1992879 h 1999315"/>
              <a:gd name="connsiteX3" fmla="*/ 2108935 w 5031843"/>
              <a:gd name="connsiteY3" fmla="*/ 766631 h 1999315"/>
              <a:gd name="connsiteX4" fmla="*/ 2663916 w 5031843"/>
              <a:gd name="connsiteY4" fmla="*/ 185221 h 1999315"/>
              <a:gd name="connsiteX5" fmla="*/ 5031843 w 5031843"/>
              <a:gd name="connsiteY5" fmla="*/ 121795 h 1999315"/>
              <a:gd name="connsiteX0" fmla="*/ 0 w 5031843"/>
              <a:gd name="connsiteY0" fmla="*/ 56995 h 1908088"/>
              <a:gd name="connsiteX1" fmla="*/ 343560 w 5031843"/>
              <a:gd name="connsiteY1" fmla="*/ 99279 h 1908088"/>
              <a:gd name="connsiteX2" fmla="*/ 1390099 w 5031843"/>
              <a:gd name="connsiteY2" fmla="*/ 1901652 h 1908088"/>
              <a:gd name="connsiteX3" fmla="*/ 2108935 w 5031843"/>
              <a:gd name="connsiteY3" fmla="*/ 675404 h 1908088"/>
              <a:gd name="connsiteX4" fmla="*/ 2663916 w 5031843"/>
              <a:gd name="connsiteY4" fmla="*/ 93994 h 1908088"/>
              <a:gd name="connsiteX5" fmla="*/ 5031843 w 5031843"/>
              <a:gd name="connsiteY5" fmla="*/ 30568 h 1908088"/>
              <a:gd name="connsiteX0" fmla="*/ 0 w 5031843"/>
              <a:gd name="connsiteY0" fmla="*/ 26427 h 1877520"/>
              <a:gd name="connsiteX1" fmla="*/ 343560 w 5031843"/>
              <a:gd name="connsiteY1" fmla="*/ 68711 h 1877520"/>
              <a:gd name="connsiteX2" fmla="*/ 1390099 w 5031843"/>
              <a:gd name="connsiteY2" fmla="*/ 1871084 h 1877520"/>
              <a:gd name="connsiteX3" fmla="*/ 2108935 w 5031843"/>
              <a:gd name="connsiteY3" fmla="*/ 644836 h 1877520"/>
              <a:gd name="connsiteX4" fmla="*/ 2663916 w 5031843"/>
              <a:gd name="connsiteY4" fmla="*/ 63426 h 1877520"/>
              <a:gd name="connsiteX5" fmla="*/ 5031843 w 5031843"/>
              <a:gd name="connsiteY5" fmla="*/ 0 h 1877520"/>
              <a:gd name="connsiteX0" fmla="*/ 0 w 5031843"/>
              <a:gd name="connsiteY0" fmla="*/ 26427 h 1878075"/>
              <a:gd name="connsiteX1" fmla="*/ 348845 w 5031843"/>
              <a:gd name="connsiteY1" fmla="*/ 42283 h 1878075"/>
              <a:gd name="connsiteX2" fmla="*/ 1390099 w 5031843"/>
              <a:gd name="connsiteY2" fmla="*/ 1871084 h 1878075"/>
              <a:gd name="connsiteX3" fmla="*/ 2108935 w 5031843"/>
              <a:gd name="connsiteY3" fmla="*/ 644836 h 1878075"/>
              <a:gd name="connsiteX4" fmla="*/ 2663916 w 5031843"/>
              <a:gd name="connsiteY4" fmla="*/ 63426 h 1878075"/>
              <a:gd name="connsiteX5" fmla="*/ 5031843 w 5031843"/>
              <a:gd name="connsiteY5" fmla="*/ 0 h 1878075"/>
              <a:gd name="connsiteX0" fmla="*/ 0 w 5031843"/>
              <a:gd name="connsiteY0" fmla="*/ 26427 h 1878532"/>
              <a:gd name="connsiteX1" fmla="*/ 285418 w 5031843"/>
              <a:gd name="connsiteY1" fmla="*/ 21140 h 1878532"/>
              <a:gd name="connsiteX2" fmla="*/ 1390099 w 5031843"/>
              <a:gd name="connsiteY2" fmla="*/ 1871084 h 1878532"/>
              <a:gd name="connsiteX3" fmla="*/ 2108935 w 5031843"/>
              <a:gd name="connsiteY3" fmla="*/ 644836 h 1878532"/>
              <a:gd name="connsiteX4" fmla="*/ 2663916 w 5031843"/>
              <a:gd name="connsiteY4" fmla="*/ 63426 h 1878532"/>
              <a:gd name="connsiteX5" fmla="*/ 5031843 w 5031843"/>
              <a:gd name="connsiteY5" fmla="*/ 0 h 1878532"/>
              <a:gd name="connsiteX0" fmla="*/ 0 w 5031843"/>
              <a:gd name="connsiteY0" fmla="*/ 26427 h 1878302"/>
              <a:gd name="connsiteX1" fmla="*/ 306561 w 5031843"/>
              <a:gd name="connsiteY1" fmla="*/ 31711 h 1878302"/>
              <a:gd name="connsiteX2" fmla="*/ 1390099 w 5031843"/>
              <a:gd name="connsiteY2" fmla="*/ 1871084 h 1878302"/>
              <a:gd name="connsiteX3" fmla="*/ 2108935 w 5031843"/>
              <a:gd name="connsiteY3" fmla="*/ 644836 h 1878302"/>
              <a:gd name="connsiteX4" fmla="*/ 2663916 w 5031843"/>
              <a:gd name="connsiteY4" fmla="*/ 63426 h 1878302"/>
              <a:gd name="connsiteX5" fmla="*/ 5031843 w 5031843"/>
              <a:gd name="connsiteY5" fmla="*/ 0 h 1878302"/>
              <a:gd name="connsiteX0" fmla="*/ 0 w 5031843"/>
              <a:gd name="connsiteY0" fmla="*/ 26427 h 1878075"/>
              <a:gd name="connsiteX1" fmla="*/ 322418 w 5031843"/>
              <a:gd name="connsiteY1" fmla="*/ 42282 h 1878075"/>
              <a:gd name="connsiteX2" fmla="*/ 1390099 w 5031843"/>
              <a:gd name="connsiteY2" fmla="*/ 1871084 h 1878075"/>
              <a:gd name="connsiteX3" fmla="*/ 2108935 w 5031843"/>
              <a:gd name="connsiteY3" fmla="*/ 644836 h 1878075"/>
              <a:gd name="connsiteX4" fmla="*/ 2663916 w 5031843"/>
              <a:gd name="connsiteY4" fmla="*/ 63426 h 1878075"/>
              <a:gd name="connsiteX5" fmla="*/ 5031843 w 5031843"/>
              <a:gd name="connsiteY5" fmla="*/ 0 h 1878075"/>
              <a:gd name="connsiteX0" fmla="*/ 0 w 5031843"/>
              <a:gd name="connsiteY0" fmla="*/ 26427 h 1878417"/>
              <a:gd name="connsiteX1" fmla="*/ 306562 w 5031843"/>
              <a:gd name="connsiteY1" fmla="*/ 26426 h 1878417"/>
              <a:gd name="connsiteX2" fmla="*/ 1390099 w 5031843"/>
              <a:gd name="connsiteY2" fmla="*/ 1871084 h 1878417"/>
              <a:gd name="connsiteX3" fmla="*/ 2108935 w 5031843"/>
              <a:gd name="connsiteY3" fmla="*/ 644836 h 1878417"/>
              <a:gd name="connsiteX4" fmla="*/ 2663916 w 5031843"/>
              <a:gd name="connsiteY4" fmla="*/ 63426 h 1878417"/>
              <a:gd name="connsiteX5" fmla="*/ 5031843 w 5031843"/>
              <a:gd name="connsiteY5" fmla="*/ 0 h 1878417"/>
              <a:gd name="connsiteX0" fmla="*/ 0 w 5031843"/>
              <a:gd name="connsiteY0" fmla="*/ 26427 h 1871224"/>
              <a:gd name="connsiteX1" fmla="*/ 306562 w 5031843"/>
              <a:gd name="connsiteY1" fmla="*/ 26426 h 1871224"/>
              <a:gd name="connsiteX2" fmla="*/ 1390099 w 5031843"/>
              <a:gd name="connsiteY2" fmla="*/ 1871084 h 1871224"/>
              <a:gd name="connsiteX3" fmla="*/ 2108935 w 5031843"/>
              <a:gd name="connsiteY3" fmla="*/ 644836 h 1871224"/>
              <a:gd name="connsiteX4" fmla="*/ 2663916 w 5031843"/>
              <a:gd name="connsiteY4" fmla="*/ 63426 h 1871224"/>
              <a:gd name="connsiteX5" fmla="*/ 5031843 w 5031843"/>
              <a:gd name="connsiteY5" fmla="*/ 0 h 1871224"/>
              <a:gd name="connsiteX0" fmla="*/ 0 w 5031843"/>
              <a:gd name="connsiteY0" fmla="*/ 26427 h 1878130"/>
              <a:gd name="connsiteX1" fmla="*/ 317195 w 5031843"/>
              <a:gd name="connsiteY1" fmla="*/ 39717 h 1878130"/>
              <a:gd name="connsiteX2" fmla="*/ 1390099 w 5031843"/>
              <a:gd name="connsiteY2" fmla="*/ 1871084 h 1878130"/>
              <a:gd name="connsiteX3" fmla="*/ 2108935 w 5031843"/>
              <a:gd name="connsiteY3" fmla="*/ 644836 h 1878130"/>
              <a:gd name="connsiteX4" fmla="*/ 2663916 w 5031843"/>
              <a:gd name="connsiteY4" fmla="*/ 63426 h 1878130"/>
              <a:gd name="connsiteX5" fmla="*/ 5031843 w 5031843"/>
              <a:gd name="connsiteY5" fmla="*/ 0 h 1878130"/>
              <a:gd name="connsiteX0" fmla="*/ 0 w 5031843"/>
              <a:gd name="connsiteY0" fmla="*/ 26427 h 1878130"/>
              <a:gd name="connsiteX1" fmla="*/ 317195 w 5031843"/>
              <a:gd name="connsiteY1" fmla="*/ 39717 h 1878130"/>
              <a:gd name="connsiteX2" fmla="*/ 1390099 w 5031843"/>
              <a:gd name="connsiteY2" fmla="*/ 1871084 h 1878130"/>
              <a:gd name="connsiteX3" fmla="*/ 2108935 w 5031843"/>
              <a:gd name="connsiteY3" fmla="*/ 644836 h 1878130"/>
              <a:gd name="connsiteX4" fmla="*/ 2663916 w 5031843"/>
              <a:gd name="connsiteY4" fmla="*/ 63426 h 1878130"/>
              <a:gd name="connsiteX5" fmla="*/ 5031843 w 5031843"/>
              <a:gd name="connsiteY5" fmla="*/ 0 h 1878130"/>
              <a:gd name="connsiteX0" fmla="*/ 0 w 5031843"/>
              <a:gd name="connsiteY0" fmla="*/ 26427 h 1878130"/>
              <a:gd name="connsiteX1" fmla="*/ 317195 w 5031843"/>
              <a:gd name="connsiteY1" fmla="*/ 39717 h 1878130"/>
              <a:gd name="connsiteX2" fmla="*/ 1390099 w 5031843"/>
              <a:gd name="connsiteY2" fmla="*/ 1871084 h 1878130"/>
              <a:gd name="connsiteX3" fmla="*/ 2108935 w 5031843"/>
              <a:gd name="connsiteY3" fmla="*/ 644836 h 1878130"/>
              <a:gd name="connsiteX4" fmla="*/ 2663916 w 5031843"/>
              <a:gd name="connsiteY4" fmla="*/ 63426 h 1878130"/>
              <a:gd name="connsiteX5" fmla="*/ 5031843 w 5031843"/>
              <a:gd name="connsiteY5" fmla="*/ 0 h 1878130"/>
              <a:gd name="connsiteX0" fmla="*/ 79384 w 5111227"/>
              <a:gd name="connsiteY0" fmla="*/ 26427 h 1878359"/>
              <a:gd name="connsiteX1" fmla="*/ 234432 w 5111227"/>
              <a:gd name="connsiteY1" fmla="*/ 29084 h 1878359"/>
              <a:gd name="connsiteX2" fmla="*/ 1469483 w 5111227"/>
              <a:gd name="connsiteY2" fmla="*/ 1871084 h 1878359"/>
              <a:gd name="connsiteX3" fmla="*/ 2188319 w 5111227"/>
              <a:gd name="connsiteY3" fmla="*/ 644836 h 1878359"/>
              <a:gd name="connsiteX4" fmla="*/ 2743300 w 5111227"/>
              <a:gd name="connsiteY4" fmla="*/ 63426 h 1878359"/>
              <a:gd name="connsiteX5" fmla="*/ 5111227 w 5111227"/>
              <a:gd name="connsiteY5" fmla="*/ 0 h 1878359"/>
              <a:gd name="connsiteX0" fmla="*/ 0 w 5031843"/>
              <a:gd name="connsiteY0" fmla="*/ 26427 h 1878359"/>
              <a:gd name="connsiteX1" fmla="*/ 155048 w 5031843"/>
              <a:gd name="connsiteY1" fmla="*/ 29084 h 1878359"/>
              <a:gd name="connsiteX2" fmla="*/ 1390099 w 5031843"/>
              <a:gd name="connsiteY2" fmla="*/ 1871084 h 1878359"/>
              <a:gd name="connsiteX3" fmla="*/ 2108935 w 5031843"/>
              <a:gd name="connsiteY3" fmla="*/ 644836 h 1878359"/>
              <a:gd name="connsiteX4" fmla="*/ 2663916 w 5031843"/>
              <a:gd name="connsiteY4" fmla="*/ 63426 h 1878359"/>
              <a:gd name="connsiteX5" fmla="*/ 5031843 w 5031843"/>
              <a:gd name="connsiteY5" fmla="*/ 0 h 1878359"/>
              <a:gd name="connsiteX0" fmla="*/ 0 w 5031843"/>
              <a:gd name="connsiteY0" fmla="*/ 26427 h 1878244"/>
              <a:gd name="connsiteX1" fmla="*/ 295929 w 5031843"/>
              <a:gd name="connsiteY1" fmla="*/ 34401 h 1878244"/>
              <a:gd name="connsiteX2" fmla="*/ 1390099 w 5031843"/>
              <a:gd name="connsiteY2" fmla="*/ 1871084 h 1878244"/>
              <a:gd name="connsiteX3" fmla="*/ 2108935 w 5031843"/>
              <a:gd name="connsiteY3" fmla="*/ 644836 h 1878244"/>
              <a:gd name="connsiteX4" fmla="*/ 2663916 w 5031843"/>
              <a:gd name="connsiteY4" fmla="*/ 63426 h 1878244"/>
              <a:gd name="connsiteX5" fmla="*/ 5031843 w 5031843"/>
              <a:gd name="connsiteY5" fmla="*/ 0 h 1878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31843" h="1878244">
                <a:moveTo>
                  <a:pt x="0" y="26427"/>
                </a:moveTo>
                <a:cubicBezTo>
                  <a:pt x="196005" y="28628"/>
                  <a:pt x="159664" y="20353"/>
                  <a:pt x="295929" y="34401"/>
                </a:cubicBezTo>
                <a:cubicBezTo>
                  <a:pt x="432194" y="48449"/>
                  <a:pt x="1087931" y="1769345"/>
                  <a:pt x="1390099" y="1871084"/>
                </a:cubicBezTo>
                <a:cubicBezTo>
                  <a:pt x="1692267" y="1972823"/>
                  <a:pt x="1960058" y="961968"/>
                  <a:pt x="2108935" y="644836"/>
                </a:cubicBezTo>
                <a:cubicBezTo>
                  <a:pt x="2257812" y="327704"/>
                  <a:pt x="2314189" y="118043"/>
                  <a:pt x="2663916" y="63426"/>
                </a:cubicBezTo>
                <a:cubicBezTo>
                  <a:pt x="3013643" y="8809"/>
                  <a:pt x="4611642" y="21142"/>
                  <a:pt x="5031843" y="0"/>
                </a:cubicBezTo>
              </a:path>
            </a:pathLst>
          </a:custGeom>
          <a:noFill/>
          <a:ln w="28575" cap="flat" cmpd="sng" algn="ctr">
            <a:solidFill>
              <a:schemeClr val="accent1"/>
            </a:solidFill>
            <a:prstDash val="solid"/>
          </a:ln>
          <a:effectLst/>
        </p:spPr>
        <p:txBody>
          <a:bodyPr rtlCol="0" anchor="ctr"/>
          <a:lstStyle/>
          <a:p>
            <a:pPr algn="ctr" defTabSz="1219140">
              <a:defRPr/>
            </a:pPr>
            <a:endParaRPr lang="en-GB" sz="1300" kern="0" dirty="0">
              <a:solidFill>
                <a:prstClr val="white"/>
              </a:solidFill>
              <a:latin typeface="Arial"/>
            </a:endParaRPr>
          </a:p>
        </p:txBody>
      </p:sp>
      <p:grpSp>
        <p:nvGrpSpPr>
          <p:cNvPr id="121" name="Group 120">
            <a:extLst>
              <a:ext uri="{FF2B5EF4-FFF2-40B4-BE49-F238E27FC236}">
                <a16:creationId xmlns:a16="http://schemas.microsoft.com/office/drawing/2014/main" id="{8A83E6D1-CF5F-438B-84AA-3C12CEB1506A}"/>
              </a:ext>
            </a:extLst>
          </p:cNvPr>
          <p:cNvGrpSpPr/>
          <p:nvPr/>
        </p:nvGrpSpPr>
        <p:grpSpPr>
          <a:xfrm>
            <a:off x="4258315" y="3029981"/>
            <a:ext cx="187088" cy="187088"/>
            <a:chOff x="3455398" y="3259149"/>
            <a:chExt cx="116670" cy="116670"/>
          </a:xfrm>
          <a:effectLst/>
        </p:grpSpPr>
        <p:cxnSp>
          <p:nvCxnSpPr>
            <p:cNvPr id="149" name="Straight Connector 148">
              <a:extLst>
                <a:ext uri="{FF2B5EF4-FFF2-40B4-BE49-F238E27FC236}">
                  <a16:creationId xmlns:a16="http://schemas.microsoft.com/office/drawing/2014/main" id="{83B06407-E6E8-4808-A639-313C6CB88875}"/>
                </a:ext>
              </a:extLst>
            </p:cNvPr>
            <p:cNvCxnSpPr/>
            <p:nvPr/>
          </p:nvCxnSpPr>
          <p:spPr>
            <a:xfrm rot="2700000">
              <a:off x="3513733" y="3259149"/>
              <a:ext cx="0" cy="116670"/>
            </a:xfrm>
            <a:prstGeom prst="line">
              <a:avLst/>
            </a:prstGeom>
            <a:noFill/>
            <a:ln w="28575" cap="flat" cmpd="sng" algn="ctr">
              <a:solidFill>
                <a:schemeClr val="tx1"/>
              </a:solidFill>
              <a:prstDash val="solid"/>
            </a:ln>
            <a:effectLst/>
          </p:spPr>
        </p:cxnSp>
        <p:cxnSp>
          <p:nvCxnSpPr>
            <p:cNvPr id="150" name="Straight Connector 149">
              <a:extLst>
                <a:ext uri="{FF2B5EF4-FFF2-40B4-BE49-F238E27FC236}">
                  <a16:creationId xmlns:a16="http://schemas.microsoft.com/office/drawing/2014/main" id="{E35E1D0B-A88F-4308-8089-B3DC9DCF90A4}"/>
                </a:ext>
              </a:extLst>
            </p:cNvPr>
            <p:cNvCxnSpPr/>
            <p:nvPr/>
          </p:nvCxnSpPr>
          <p:spPr>
            <a:xfrm rot="8100000">
              <a:off x="3513733" y="3259149"/>
              <a:ext cx="0" cy="116670"/>
            </a:xfrm>
            <a:prstGeom prst="line">
              <a:avLst/>
            </a:prstGeom>
            <a:noFill/>
            <a:ln w="28575" cap="flat" cmpd="sng" algn="ctr">
              <a:solidFill>
                <a:schemeClr val="tx1"/>
              </a:solidFill>
              <a:prstDash val="solid"/>
            </a:ln>
            <a:effectLst/>
          </p:spPr>
        </p:cxnSp>
      </p:grpSp>
      <p:grpSp>
        <p:nvGrpSpPr>
          <p:cNvPr id="122" name="Group 121">
            <a:extLst>
              <a:ext uri="{FF2B5EF4-FFF2-40B4-BE49-F238E27FC236}">
                <a16:creationId xmlns:a16="http://schemas.microsoft.com/office/drawing/2014/main" id="{AD69FCAD-349A-49DA-BB30-5DB8BDE0C8CF}"/>
              </a:ext>
            </a:extLst>
          </p:cNvPr>
          <p:cNvGrpSpPr/>
          <p:nvPr/>
        </p:nvGrpSpPr>
        <p:grpSpPr>
          <a:xfrm>
            <a:off x="5037141" y="2134486"/>
            <a:ext cx="187088" cy="187088"/>
            <a:chOff x="3455398" y="3259149"/>
            <a:chExt cx="116670" cy="116670"/>
          </a:xfrm>
          <a:effectLst/>
        </p:grpSpPr>
        <p:cxnSp>
          <p:nvCxnSpPr>
            <p:cNvPr id="147" name="Straight Connector 146">
              <a:extLst>
                <a:ext uri="{FF2B5EF4-FFF2-40B4-BE49-F238E27FC236}">
                  <a16:creationId xmlns:a16="http://schemas.microsoft.com/office/drawing/2014/main" id="{BB904A63-5DAE-465E-9441-91A7943E3B43}"/>
                </a:ext>
              </a:extLst>
            </p:cNvPr>
            <p:cNvCxnSpPr/>
            <p:nvPr/>
          </p:nvCxnSpPr>
          <p:spPr>
            <a:xfrm rot="2700000">
              <a:off x="3513733" y="3259149"/>
              <a:ext cx="0" cy="116670"/>
            </a:xfrm>
            <a:prstGeom prst="line">
              <a:avLst/>
            </a:prstGeom>
            <a:noFill/>
            <a:ln w="28575" cap="flat" cmpd="sng" algn="ctr">
              <a:solidFill>
                <a:schemeClr val="tx1"/>
              </a:solidFill>
              <a:prstDash val="solid"/>
            </a:ln>
            <a:effectLst/>
          </p:spPr>
        </p:cxnSp>
        <p:cxnSp>
          <p:nvCxnSpPr>
            <p:cNvPr id="148" name="Straight Connector 147">
              <a:extLst>
                <a:ext uri="{FF2B5EF4-FFF2-40B4-BE49-F238E27FC236}">
                  <a16:creationId xmlns:a16="http://schemas.microsoft.com/office/drawing/2014/main" id="{8C467FCD-5206-4913-9BB4-BDC3C0FD6D74}"/>
                </a:ext>
              </a:extLst>
            </p:cNvPr>
            <p:cNvCxnSpPr/>
            <p:nvPr/>
          </p:nvCxnSpPr>
          <p:spPr>
            <a:xfrm rot="8100000">
              <a:off x="3513733" y="3259149"/>
              <a:ext cx="0" cy="116670"/>
            </a:xfrm>
            <a:prstGeom prst="line">
              <a:avLst/>
            </a:prstGeom>
            <a:noFill/>
            <a:ln w="28575" cap="flat" cmpd="sng" algn="ctr">
              <a:solidFill>
                <a:schemeClr val="tx1"/>
              </a:solidFill>
              <a:prstDash val="solid"/>
            </a:ln>
            <a:effectLst/>
          </p:spPr>
        </p:cxnSp>
      </p:grpSp>
      <p:grpSp>
        <p:nvGrpSpPr>
          <p:cNvPr id="123" name="Group 122">
            <a:extLst>
              <a:ext uri="{FF2B5EF4-FFF2-40B4-BE49-F238E27FC236}">
                <a16:creationId xmlns:a16="http://schemas.microsoft.com/office/drawing/2014/main" id="{1662B863-ABF0-45C6-BBB1-6AFBF24EED4E}"/>
              </a:ext>
            </a:extLst>
          </p:cNvPr>
          <p:cNvGrpSpPr/>
          <p:nvPr/>
        </p:nvGrpSpPr>
        <p:grpSpPr>
          <a:xfrm>
            <a:off x="6316931" y="2102922"/>
            <a:ext cx="187088" cy="187088"/>
            <a:chOff x="3455398" y="3259149"/>
            <a:chExt cx="116670" cy="116670"/>
          </a:xfrm>
          <a:effectLst/>
        </p:grpSpPr>
        <p:cxnSp>
          <p:nvCxnSpPr>
            <p:cNvPr id="145" name="Straight Connector 144">
              <a:extLst>
                <a:ext uri="{FF2B5EF4-FFF2-40B4-BE49-F238E27FC236}">
                  <a16:creationId xmlns:a16="http://schemas.microsoft.com/office/drawing/2014/main" id="{B660D897-E5DE-4A87-922E-92DD94D761F7}"/>
                </a:ext>
              </a:extLst>
            </p:cNvPr>
            <p:cNvCxnSpPr/>
            <p:nvPr/>
          </p:nvCxnSpPr>
          <p:spPr>
            <a:xfrm rot="2700000">
              <a:off x="3513733" y="3259149"/>
              <a:ext cx="0" cy="116670"/>
            </a:xfrm>
            <a:prstGeom prst="line">
              <a:avLst/>
            </a:prstGeom>
            <a:noFill/>
            <a:ln w="28575" cap="flat" cmpd="sng" algn="ctr">
              <a:solidFill>
                <a:schemeClr val="tx1"/>
              </a:solidFill>
              <a:prstDash val="solid"/>
            </a:ln>
            <a:effectLst/>
          </p:spPr>
        </p:cxnSp>
        <p:cxnSp>
          <p:nvCxnSpPr>
            <p:cNvPr id="146" name="Straight Connector 145">
              <a:extLst>
                <a:ext uri="{FF2B5EF4-FFF2-40B4-BE49-F238E27FC236}">
                  <a16:creationId xmlns:a16="http://schemas.microsoft.com/office/drawing/2014/main" id="{D2F5C694-5430-471B-94D9-9FBF2CF144EC}"/>
                </a:ext>
              </a:extLst>
            </p:cNvPr>
            <p:cNvCxnSpPr/>
            <p:nvPr/>
          </p:nvCxnSpPr>
          <p:spPr>
            <a:xfrm rot="8100000">
              <a:off x="3513733" y="3259149"/>
              <a:ext cx="0" cy="116670"/>
            </a:xfrm>
            <a:prstGeom prst="line">
              <a:avLst/>
            </a:prstGeom>
            <a:noFill/>
            <a:ln w="28575" cap="flat" cmpd="sng" algn="ctr">
              <a:solidFill>
                <a:schemeClr val="tx1"/>
              </a:solidFill>
              <a:prstDash val="solid"/>
            </a:ln>
            <a:effectLst/>
          </p:spPr>
        </p:cxnSp>
      </p:grpSp>
      <p:sp>
        <p:nvSpPr>
          <p:cNvPr id="124" name="Oval 123">
            <a:extLst>
              <a:ext uri="{FF2B5EF4-FFF2-40B4-BE49-F238E27FC236}">
                <a16:creationId xmlns:a16="http://schemas.microsoft.com/office/drawing/2014/main" id="{C0929C21-9437-46CA-AABC-5B05275D9873}"/>
              </a:ext>
            </a:extLst>
          </p:cNvPr>
          <p:cNvSpPr/>
          <p:nvPr/>
        </p:nvSpPr>
        <p:spPr>
          <a:xfrm>
            <a:off x="4669076" y="2324315"/>
            <a:ext cx="106876" cy="106877"/>
          </a:xfrm>
          <a:prstGeom prst="ellipse">
            <a:avLst/>
          </a:prstGeom>
          <a:solidFill>
            <a:schemeClr val="tx1"/>
          </a:solidFill>
          <a:ln w="25400" cap="flat" cmpd="sng" algn="ctr">
            <a:noFill/>
            <a:prstDash val="solid"/>
          </a:ln>
          <a:effectLst/>
        </p:spPr>
        <p:txBody>
          <a:bodyPr rtlCol="0" anchor="ctr"/>
          <a:lstStyle/>
          <a:p>
            <a:pPr algn="ctr" defTabSz="1219140">
              <a:defRPr/>
            </a:pPr>
            <a:endParaRPr lang="en-GB" sz="1300" kern="0" dirty="0">
              <a:solidFill>
                <a:prstClr val="white"/>
              </a:solidFill>
              <a:latin typeface="Arial"/>
            </a:endParaRPr>
          </a:p>
        </p:txBody>
      </p:sp>
      <p:sp>
        <p:nvSpPr>
          <p:cNvPr id="125" name="Oval 124">
            <a:extLst>
              <a:ext uri="{FF2B5EF4-FFF2-40B4-BE49-F238E27FC236}">
                <a16:creationId xmlns:a16="http://schemas.microsoft.com/office/drawing/2014/main" id="{7ACF1A96-4176-49B6-9852-F5C2CD91FC5C}"/>
              </a:ext>
            </a:extLst>
          </p:cNvPr>
          <p:cNvSpPr/>
          <p:nvPr/>
        </p:nvSpPr>
        <p:spPr>
          <a:xfrm>
            <a:off x="5682483" y="2155646"/>
            <a:ext cx="106876" cy="106877"/>
          </a:xfrm>
          <a:prstGeom prst="ellipse">
            <a:avLst/>
          </a:prstGeom>
          <a:solidFill>
            <a:schemeClr val="tx1"/>
          </a:solidFill>
          <a:ln w="25400" cap="flat" cmpd="sng" algn="ctr">
            <a:noFill/>
            <a:prstDash val="solid"/>
          </a:ln>
          <a:effectLst/>
        </p:spPr>
        <p:txBody>
          <a:bodyPr rtlCol="0" anchor="ctr"/>
          <a:lstStyle/>
          <a:p>
            <a:pPr algn="ctr" defTabSz="1219140">
              <a:defRPr/>
            </a:pPr>
            <a:endParaRPr lang="en-GB" sz="1300" kern="0" dirty="0">
              <a:solidFill>
                <a:prstClr val="white"/>
              </a:solidFill>
              <a:latin typeface="Arial"/>
            </a:endParaRPr>
          </a:p>
        </p:txBody>
      </p:sp>
      <p:sp>
        <p:nvSpPr>
          <p:cNvPr id="126" name="Oval 125">
            <a:extLst>
              <a:ext uri="{FF2B5EF4-FFF2-40B4-BE49-F238E27FC236}">
                <a16:creationId xmlns:a16="http://schemas.microsoft.com/office/drawing/2014/main" id="{BD77F27C-9830-43DE-A8BC-54609DA6E255}"/>
              </a:ext>
            </a:extLst>
          </p:cNvPr>
          <p:cNvSpPr/>
          <p:nvPr/>
        </p:nvSpPr>
        <p:spPr>
          <a:xfrm>
            <a:off x="6965142" y="2136747"/>
            <a:ext cx="106876" cy="106877"/>
          </a:xfrm>
          <a:prstGeom prst="ellipse">
            <a:avLst/>
          </a:prstGeom>
          <a:solidFill>
            <a:schemeClr val="tx1"/>
          </a:solidFill>
          <a:ln w="25400" cap="flat" cmpd="sng" algn="ctr">
            <a:noFill/>
            <a:prstDash val="solid"/>
          </a:ln>
          <a:effectLst/>
        </p:spPr>
        <p:txBody>
          <a:bodyPr rtlCol="0" anchor="ctr"/>
          <a:lstStyle/>
          <a:p>
            <a:pPr algn="ctr" defTabSz="1219140">
              <a:defRPr/>
            </a:pPr>
            <a:endParaRPr lang="en-GB" sz="1300" kern="0" dirty="0">
              <a:solidFill>
                <a:prstClr val="white"/>
              </a:solidFill>
              <a:latin typeface="Arial"/>
            </a:endParaRPr>
          </a:p>
        </p:txBody>
      </p:sp>
      <p:sp>
        <p:nvSpPr>
          <p:cNvPr id="127" name="TextBox 126">
            <a:extLst>
              <a:ext uri="{FF2B5EF4-FFF2-40B4-BE49-F238E27FC236}">
                <a16:creationId xmlns:a16="http://schemas.microsoft.com/office/drawing/2014/main" id="{14AE9F29-6502-4427-8642-8940DCC54DDA}"/>
              </a:ext>
            </a:extLst>
          </p:cNvPr>
          <p:cNvSpPr txBox="1"/>
          <p:nvPr/>
        </p:nvSpPr>
        <p:spPr>
          <a:xfrm>
            <a:off x="5171505" y="3310339"/>
            <a:ext cx="1238968" cy="297453"/>
          </a:xfrm>
          <a:prstGeom prst="rect">
            <a:avLst/>
          </a:prstGeom>
          <a:noFill/>
          <a:effectLst/>
        </p:spPr>
        <p:txBody>
          <a:bodyPr wrap="square" rtlCol="0">
            <a:spAutoFit/>
          </a:bodyPr>
          <a:lstStyle/>
          <a:p>
            <a:pPr algn="ctr" defTabSz="1219140">
              <a:defRPr/>
            </a:pPr>
            <a:r>
              <a:rPr lang="en-GB" sz="1300" kern="0" dirty="0">
                <a:solidFill>
                  <a:prstClr val="black"/>
                </a:solidFill>
                <a:latin typeface="Arial" panose="020B0604020202020204" pitchFamily="34" charset="0"/>
                <a:cs typeface="Arial" panose="020B0604020202020204" pitchFamily="34" charset="0"/>
              </a:rPr>
              <a:t> Relapse</a:t>
            </a:r>
          </a:p>
        </p:txBody>
      </p:sp>
      <p:sp>
        <p:nvSpPr>
          <p:cNvPr id="128" name="TextBox 127">
            <a:extLst>
              <a:ext uri="{FF2B5EF4-FFF2-40B4-BE49-F238E27FC236}">
                <a16:creationId xmlns:a16="http://schemas.microsoft.com/office/drawing/2014/main" id="{E8B051FC-9383-4D0C-8485-84CAB42CDB9A}"/>
              </a:ext>
            </a:extLst>
          </p:cNvPr>
          <p:cNvSpPr txBox="1"/>
          <p:nvPr/>
        </p:nvSpPr>
        <p:spPr>
          <a:xfrm>
            <a:off x="6410476" y="3310339"/>
            <a:ext cx="1350931" cy="297453"/>
          </a:xfrm>
          <a:prstGeom prst="rect">
            <a:avLst/>
          </a:prstGeom>
          <a:noFill/>
          <a:effectLst/>
        </p:spPr>
        <p:txBody>
          <a:bodyPr wrap="square" rtlCol="0">
            <a:spAutoFit/>
          </a:bodyPr>
          <a:lstStyle/>
          <a:p>
            <a:pPr algn="ctr" defTabSz="1219140">
              <a:defRPr/>
            </a:pPr>
            <a:r>
              <a:rPr lang="en-GB" sz="1300" kern="0" dirty="0">
                <a:solidFill>
                  <a:prstClr val="black"/>
                </a:solidFill>
                <a:latin typeface="Arial" panose="020B0604020202020204" pitchFamily="34" charset="0"/>
                <a:cs typeface="Arial" panose="020B0604020202020204" pitchFamily="34" charset="0"/>
              </a:rPr>
              <a:t>Recurrence</a:t>
            </a:r>
          </a:p>
        </p:txBody>
      </p:sp>
      <p:sp>
        <p:nvSpPr>
          <p:cNvPr id="129" name="TextBox 128">
            <a:extLst>
              <a:ext uri="{FF2B5EF4-FFF2-40B4-BE49-F238E27FC236}">
                <a16:creationId xmlns:a16="http://schemas.microsoft.com/office/drawing/2014/main" id="{87E2616F-DC8D-46BE-8D08-FC306AA9266D}"/>
              </a:ext>
            </a:extLst>
          </p:cNvPr>
          <p:cNvSpPr txBox="1"/>
          <p:nvPr/>
        </p:nvSpPr>
        <p:spPr>
          <a:xfrm>
            <a:off x="4537941" y="1381906"/>
            <a:ext cx="1187523" cy="260735"/>
          </a:xfrm>
          <a:prstGeom prst="rect">
            <a:avLst/>
          </a:prstGeom>
          <a:solidFill>
            <a:schemeClr val="tx1"/>
          </a:solidFill>
          <a:ln>
            <a:solidFill>
              <a:sysClr val="window" lastClr="FFFFFF"/>
            </a:solidFill>
          </a:ln>
          <a:effectLst/>
        </p:spPr>
        <p:txBody>
          <a:bodyPr wrap="none" lIns="0" tIns="0" rIns="0" bIns="0" rtlCol="0" anchor="ctr">
            <a:noAutofit/>
          </a:bodyPr>
          <a:lstStyle/>
          <a:p>
            <a:pPr algn="ctr" defTabSz="1219140">
              <a:defRPr/>
            </a:pPr>
            <a:r>
              <a:rPr lang="en-GB" sz="1300" kern="0" dirty="0">
                <a:solidFill>
                  <a:prstClr val="white"/>
                </a:solidFill>
                <a:latin typeface="Arial" panose="020B0604020202020204" pitchFamily="34" charset="0"/>
                <a:cs typeface="Arial" panose="020B0604020202020204" pitchFamily="34" charset="0"/>
              </a:rPr>
              <a:t>Remission</a:t>
            </a:r>
          </a:p>
        </p:txBody>
      </p:sp>
      <p:sp>
        <p:nvSpPr>
          <p:cNvPr id="130" name="TextBox 129">
            <a:extLst>
              <a:ext uri="{FF2B5EF4-FFF2-40B4-BE49-F238E27FC236}">
                <a16:creationId xmlns:a16="http://schemas.microsoft.com/office/drawing/2014/main" id="{E5451E7A-DD4B-4750-82D4-43BEB24DD4A8}"/>
              </a:ext>
            </a:extLst>
          </p:cNvPr>
          <p:cNvSpPr txBox="1"/>
          <p:nvPr/>
        </p:nvSpPr>
        <p:spPr>
          <a:xfrm>
            <a:off x="5818491" y="1381906"/>
            <a:ext cx="1187523" cy="260735"/>
          </a:xfrm>
          <a:prstGeom prst="rect">
            <a:avLst/>
          </a:prstGeom>
          <a:solidFill>
            <a:schemeClr val="tx1"/>
          </a:solidFill>
          <a:ln>
            <a:solidFill>
              <a:sysClr val="window" lastClr="FFFFFF"/>
            </a:solidFill>
          </a:ln>
          <a:effectLst/>
        </p:spPr>
        <p:txBody>
          <a:bodyPr wrap="none" lIns="0" tIns="0" rIns="0" bIns="0" rtlCol="0" anchor="ctr">
            <a:noAutofit/>
          </a:bodyPr>
          <a:lstStyle/>
          <a:p>
            <a:pPr algn="ctr" defTabSz="1219140">
              <a:defRPr/>
            </a:pPr>
            <a:r>
              <a:rPr lang="en-GB" sz="1300" kern="0" dirty="0">
                <a:solidFill>
                  <a:prstClr val="white"/>
                </a:solidFill>
                <a:latin typeface="Arial" panose="020B0604020202020204" pitchFamily="34" charset="0"/>
                <a:cs typeface="Arial" panose="020B0604020202020204" pitchFamily="34" charset="0"/>
              </a:rPr>
              <a:t>Recovery</a:t>
            </a:r>
          </a:p>
        </p:txBody>
      </p:sp>
      <p:cxnSp>
        <p:nvCxnSpPr>
          <p:cNvPr id="131" name="Straight Connector 130">
            <a:extLst>
              <a:ext uri="{FF2B5EF4-FFF2-40B4-BE49-F238E27FC236}">
                <a16:creationId xmlns:a16="http://schemas.microsoft.com/office/drawing/2014/main" id="{2BDC63B7-0C0B-4D2D-835A-E3BB5D9EFCFC}"/>
              </a:ext>
            </a:extLst>
          </p:cNvPr>
          <p:cNvCxnSpPr>
            <a:cxnSpLocks/>
            <a:stCxn id="129" idx="2"/>
          </p:cNvCxnSpPr>
          <p:nvPr/>
        </p:nvCxnSpPr>
        <p:spPr>
          <a:xfrm>
            <a:off x="5131704" y="1642640"/>
            <a:ext cx="1" cy="493395"/>
          </a:xfrm>
          <a:prstGeom prst="line">
            <a:avLst/>
          </a:prstGeom>
          <a:noFill/>
          <a:ln w="19050" cap="flat" cmpd="sng" algn="ctr">
            <a:solidFill>
              <a:schemeClr val="tx1"/>
            </a:solidFill>
            <a:prstDash val="solid"/>
            <a:tailEnd type="triangle"/>
          </a:ln>
          <a:effectLst/>
        </p:spPr>
      </p:cxnSp>
      <p:cxnSp>
        <p:nvCxnSpPr>
          <p:cNvPr id="132" name="Straight Connector 131">
            <a:extLst>
              <a:ext uri="{FF2B5EF4-FFF2-40B4-BE49-F238E27FC236}">
                <a16:creationId xmlns:a16="http://schemas.microsoft.com/office/drawing/2014/main" id="{AD31B6B6-481E-489A-832F-89F4CC3E4400}"/>
              </a:ext>
            </a:extLst>
          </p:cNvPr>
          <p:cNvCxnSpPr>
            <a:cxnSpLocks/>
            <a:stCxn id="130" idx="2"/>
          </p:cNvCxnSpPr>
          <p:nvPr/>
        </p:nvCxnSpPr>
        <p:spPr>
          <a:xfrm>
            <a:off x="6412252" y="1642640"/>
            <a:ext cx="0" cy="487111"/>
          </a:xfrm>
          <a:prstGeom prst="line">
            <a:avLst/>
          </a:prstGeom>
          <a:noFill/>
          <a:ln w="19050" cap="flat" cmpd="sng" algn="ctr">
            <a:solidFill>
              <a:schemeClr val="tx1"/>
            </a:solidFill>
            <a:prstDash val="solid"/>
            <a:tailEnd type="triangle"/>
          </a:ln>
          <a:effectLst/>
        </p:spPr>
      </p:cxnSp>
      <p:cxnSp>
        <p:nvCxnSpPr>
          <p:cNvPr id="133" name="Straight Connector 132">
            <a:extLst>
              <a:ext uri="{FF2B5EF4-FFF2-40B4-BE49-F238E27FC236}">
                <a16:creationId xmlns:a16="http://schemas.microsoft.com/office/drawing/2014/main" id="{F0226FCE-22D9-484D-BF75-35626EFE5A3D}"/>
              </a:ext>
            </a:extLst>
          </p:cNvPr>
          <p:cNvCxnSpPr/>
          <p:nvPr/>
        </p:nvCxnSpPr>
        <p:spPr>
          <a:xfrm>
            <a:off x="3829752" y="2178724"/>
            <a:ext cx="427553" cy="851567"/>
          </a:xfrm>
          <a:prstGeom prst="line">
            <a:avLst/>
          </a:prstGeom>
          <a:noFill/>
          <a:ln w="19050" cap="flat" cmpd="sng" algn="ctr">
            <a:solidFill>
              <a:schemeClr val="tx1"/>
            </a:solidFill>
            <a:prstDash val="sysDash"/>
            <a:tailEnd type="triangle"/>
          </a:ln>
          <a:effectLst/>
        </p:spPr>
      </p:cxnSp>
      <p:sp>
        <p:nvSpPr>
          <p:cNvPr id="134" name="TextBox 133">
            <a:extLst>
              <a:ext uri="{FF2B5EF4-FFF2-40B4-BE49-F238E27FC236}">
                <a16:creationId xmlns:a16="http://schemas.microsoft.com/office/drawing/2014/main" id="{50508FF1-2AA7-42E9-B24D-80221AADF018}"/>
              </a:ext>
            </a:extLst>
          </p:cNvPr>
          <p:cNvSpPr txBox="1"/>
          <p:nvPr/>
        </p:nvSpPr>
        <p:spPr>
          <a:xfrm>
            <a:off x="3259681" y="2025278"/>
            <a:ext cx="1187523" cy="260735"/>
          </a:xfrm>
          <a:prstGeom prst="rect">
            <a:avLst/>
          </a:prstGeom>
          <a:solidFill>
            <a:schemeClr val="tx1"/>
          </a:solidFill>
          <a:ln>
            <a:solidFill>
              <a:sysClr val="window" lastClr="FFFFFF"/>
            </a:solidFill>
          </a:ln>
          <a:effectLst/>
        </p:spPr>
        <p:txBody>
          <a:bodyPr wrap="none" lIns="0" tIns="0" rIns="0" bIns="0" rtlCol="0" anchor="ctr">
            <a:noAutofit/>
          </a:bodyPr>
          <a:lstStyle/>
          <a:p>
            <a:pPr algn="ctr" defTabSz="1219140">
              <a:defRPr/>
            </a:pPr>
            <a:r>
              <a:rPr lang="en-GB" sz="1300" kern="0" dirty="0">
                <a:solidFill>
                  <a:prstClr val="white"/>
                </a:solidFill>
                <a:latin typeface="Arial" panose="020B0604020202020204" pitchFamily="34" charset="0"/>
                <a:cs typeface="Arial" panose="020B0604020202020204" pitchFamily="34" charset="0"/>
              </a:rPr>
              <a:t>Response</a:t>
            </a:r>
          </a:p>
        </p:txBody>
      </p:sp>
      <p:sp>
        <p:nvSpPr>
          <p:cNvPr id="135" name="Freeform 58">
            <a:extLst>
              <a:ext uri="{FF2B5EF4-FFF2-40B4-BE49-F238E27FC236}">
                <a16:creationId xmlns:a16="http://schemas.microsoft.com/office/drawing/2014/main" id="{1CDD0FD7-CA81-40A0-AF97-077F4402ADBA}"/>
              </a:ext>
            </a:extLst>
          </p:cNvPr>
          <p:cNvSpPr/>
          <p:nvPr/>
        </p:nvSpPr>
        <p:spPr>
          <a:xfrm>
            <a:off x="4444301" y="3121082"/>
            <a:ext cx="965377" cy="180303"/>
          </a:xfrm>
          <a:custGeom>
            <a:avLst/>
            <a:gdLst>
              <a:gd name="connsiteX0" fmla="*/ 0 w 1139825"/>
              <a:gd name="connsiteY0" fmla="*/ 3651 h 238601"/>
              <a:gd name="connsiteX1" fmla="*/ 438150 w 1139825"/>
              <a:gd name="connsiteY1" fmla="*/ 32226 h 238601"/>
              <a:gd name="connsiteX2" fmla="*/ 1139825 w 1139825"/>
              <a:gd name="connsiteY2" fmla="*/ 238601 h 238601"/>
              <a:gd name="connsiteX0" fmla="*/ 0 w 1114425"/>
              <a:gd name="connsiteY0" fmla="*/ 5472 h 234072"/>
              <a:gd name="connsiteX1" fmla="*/ 412750 w 1114425"/>
              <a:gd name="connsiteY1" fmla="*/ 27697 h 234072"/>
              <a:gd name="connsiteX2" fmla="*/ 1114425 w 1114425"/>
              <a:gd name="connsiteY2" fmla="*/ 234072 h 234072"/>
              <a:gd name="connsiteX0" fmla="*/ 0 w 1114425"/>
              <a:gd name="connsiteY0" fmla="*/ 5472 h 234072"/>
              <a:gd name="connsiteX1" fmla="*/ 412750 w 1114425"/>
              <a:gd name="connsiteY1" fmla="*/ 27697 h 234072"/>
              <a:gd name="connsiteX2" fmla="*/ 1114425 w 1114425"/>
              <a:gd name="connsiteY2" fmla="*/ 234072 h 234072"/>
              <a:gd name="connsiteX0" fmla="*/ 0 w 1114425"/>
              <a:gd name="connsiteY0" fmla="*/ 1729 h 230329"/>
              <a:gd name="connsiteX1" fmla="*/ 568325 w 1114425"/>
              <a:gd name="connsiteY1" fmla="*/ 39829 h 230329"/>
              <a:gd name="connsiteX2" fmla="*/ 1114425 w 1114425"/>
              <a:gd name="connsiteY2" fmla="*/ 230329 h 230329"/>
              <a:gd name="connsiteX0" fmla="*/ 0 w 1114425"/>
              <a:gd name="connsiteY0" fmla="*/ 1729 h 230329"/>
              <a:gd name="connsiteX1" fmla="*/ 568325 w 1114425"/>
              <a:gd name="connsiteY1" fmla="*/ 39829 h 230329"/>
              <a:gd name="connsiteX2" fmla="*/ 1114425 w 1114425"/>
              <a:gd name="connsiteY2" fmla="*/ 230329 h 230329"/>
              <a:gd name="connsiteX0" fmla="*/ 0 w 1114425"/>
              <a:gd name="connsiteY0" fmla="*/ 1729 h 230329"/>
              <a:gd name="connsiteX1" fmla="*/ 568325 w 1114425"/>
              <a:gd name="connsiteY1" fmla="*/ 39829 h 230329"/>
              <a:gd name="connsiteX2" fmla="*/ 1114425 w 1114425"/>
              <a:gd name="connsiteY2" fmla="*/ 230329 h 230329"/>
              <a:gd name="connsiteX0" fmla="*/ 0 w 1076325"/>
              <a:gd name="connsiteY0" fmla="*/ 1447 h 210997"/>
              <a:gd name="connsiteX1" fmla="*/ 568325 w 1076325"/>
              <a:gd name="connsiteY1" fmla="*/ 39547 h 210997"/>
              <a:gd name="connsiteX2" fmla="*/ 1076325 w 1076325"/>
              <a:gd name="connsiteY2" fmla="*/ 210997 h 210997"/>
              <a:gd name="connsiteX0" fmla="*/ 0 w 975525"/>
              <a:gd name="connsiteY0" fmla="*/ 1447 h 182197"/>
              <a:gd name="connsiteX1" fmla="*/ 568325 w 975525"/>
              <a:gd name="connsiteY1" fmla="*/ 39547 h 182197"/>
              <a:gd name="connsiteX2" fmla="*/ 975525 w 975525"/>
              <a:gd name="connsiteY2" fmla="*/ 182197 h 182197"/>
            </a:gdLst>
            <a:ahLst/>
            <a:cxnLst>
              <a:cxn ang="0">
                <a:pos x="connsiteX0" y="connsiteY0"/>
              </a:cxn>
              <a:cxn ang="0">
                <a:pos x="connsiteX1" y="connsiteY1"/>
              </a:cxn>
              <a:cxn ang="0">
                <a:pos x="connsiteX2" y="connsiteY2"/>
              </a:cxn>
            </a:cxnLst>
            <a:rect l="l" t="t" r="r" b="b"/>
            <a:pathLst>
              <a:path w="975525" h="182197">
                <a:moveTo>
                  <a:pt x="0" y="1447"/>
                </a:moveTo>
                <a:cubicBezTo>
                  <a:pt x="165364" y="-3845"/>
                  <a:pt x="388938" y="4622"/>
                  <a:pt x="568325" y="39547"/>
                </a:cubicBezTo>
                <a:cubicBezTo>
                  <a:pt x="747712" y="74472"/>
                  <a:pt x="856462" y="117639"/>
                  <a:pt x="975525" y="182197"/>
                </a:cubicBezTo>
              </a:path>
            </a:pathLst>
          </a:custGeom>
          <a:noFill/>
          <a:ln w="19050" cap="flat" cmpd="sng" algn="ctr">
            <a:solidFill>
              <a:schemeClr val="tx1"/>
            </a:solidFill>
            <a:prstDash val="solid"/>
            <a:tailEnd type="triangle"/>
          </a:ln>
          <a:effectLst/>
        </p:spPr>
        <p:txBody>
          <a:bodyPr rtlCol="0" anchor="ctr"/>
          <a:lstStyle/>
          <a:p>
            <a:pPr algn="ctr" defTabSz="1219140">
              <a:defRPr/>
            </a:pPr>
            <a:endParaRPr lang="en-GB" sz="1300" kern="0" dirty="0">
              <a:solidFill>
                <a:prstClr val="white"/>
              </a:solidFill>
              <a:latin typeface="Arial"/>
            </a:endParaRPr>
          </a:p>
        </p:txBody>
      </p:sp>
      <p:sp>
        <p:nvSpPr>
          <p:cNvPr id="136" name="Freeform 59">
            <a:extLst>
              <a:ext uri="{FF2B5EF4-FFF2-40B4-BE49-F238E27FC236}">
                <a16:creationId xmlns:a16="http://schemas.microsoft.com/office/drawing/2014/main" id="{A624D030-0777-44FA-A8CF-F605319A8E3C}"/>
              </a:ext>
            </a:extLst>
          </p:cNvPr>
          <p:cNvSpPr/>
          <p:nvPr/>
        </p:nvSpPr>
        <p:spPr>
          <a:xfrm>
            <a:off x="4824481" y="2406142"/>
            <a:ext cx="917455" cy="876611"/>
          </a:xfrm>
          <a:custGeom>
            <a:avLst/>
            <a:gdLst>
              <a:gd name="connsiteX0" fmla="*/ 0 w 968375"/>
              <a:gd name="connsiteY0" fmla="*/ 0 h 876300"/>
              <a:gd name="connsiteX1" fmla="*/ 339725 w 968375"/>
              <a:gd name="connsiteY1" fmla="*/ 85725 h 876300"/>
              <a:gd name="connsiteX2" fmla="*/ 720725 w 968375"/>
              <a:gd name="connsiteY2" fmla="*/ 460375 h 876300"/>
              <a:gd name="connsiteX3" fmla="*/ 968375 w 968375"/>
              <a:gd name="connsiteY3" fmla="*/ 876300 h 876300"/>
              <a:gd name="connsiteX0" fmla="*/ 0 w 968375"/>
              <a:gd name="connsiteY0" fmla="*/ 0 h 876300"/>
              <a:gd name="connsiteX1" fmla="*/ 342900 w 968375"/>
              <a:gd name="connsiteY1" fmla="*/ 104775 h 876300"/>
              <a:gd name="connsiteX2" fmla="*/ 720725 w 968375"/>
              <a:gd name="connsiteY2" fmla="*/ 460375 h 876300"/>
              <a:gd name="connsiteX3" fmla="*/ 968375 w 968375"/>
              <a:gd name="connsiteY3" fmla="*/ 876300 h 876300"/>
              <a:gd name="connsiteX0" fmla="*/ 0 w 968375"/>
              <a:gd name="connsiteY0" fmla="*/ 0 h 876300"/>
              <a:gd name="connsiteX1" fmla="*/ 374650 w 968375"/>
              <a:gd name="connsiteY1" fmla="*/ 127000 h 876300"/>
              <a:gd name="connsiteX2" fmla="*/ 720725 w 968375"/>
              <a:gd name="connsiteY2" fmla="*/ 460375 h 876300"/>
              <a:gd name="connsiteX3" fmla="*/ 968375 w 968375"/>
              <a:gd name="connsiteY3" fmla="*/ 876300 h 876300"/>
              <a:gd name="connsiteX0" fmla="*/ 0 w 946150"/>
              <a:gd name="connsiteY0" fmla="*/ 0 h 879475"/>
              <a:gd name="connsiteX1" fmla="*/ 352425 w 946150"/>
              <a:gd name="connsiteY1" fmla="*/ 130175 h 879475"/>
              <a:gd name="connsiteX2" fmla="*/ 698500 w 946150"/>
              <a:gd name="connsiteY2" fmla="*/ 463550 h 879475"/>
              <a:gd name="connsiteX3" fmla="*/ 946150 w 946150"/>
              <a:gd name="connsiteY3" fmla="*/ 879475 h 879475"/>
              <a:gd name="connsiteX0" fmla="*/ 0 w 946150"/>
              <a:gd name="connsiteY0" fmla="*/ 0 h 879475"/>
              <a:gd name="connsiteX1" fmla="*/ 352425 w 946150"/>
              <a:gd name="connsiteY1" fmla="*/ 130175 h 879475"/>
              <a:gd name="connsiteX2" fmla="*/ 698500 w 946150"/>
              <a:gd name="connsiteY2" fmla="*/ 463550 h 879475"/>
              <a:gd name="connsiteX3" fmla="*/ 946150 w 946150"/>
              <a:gd name="connsiteY3" fmla="*/ 879475 h 879475"/>
              <a:gd name="connsiteX0" fmla="*/ 0 w 946150"/>
              <a:gd name="connsiteY0" fmla="*/ 0 h 879475"/>
              <a:gd name="connsiteX1" fmla="*/ 352425 w 946150"/>
              <a:gd name="connsiteY1" fmla="*/ 130175 h 879475"/>
              <a:gd name="connsiteX2" fmla="*/ 727075 w 946150"/>
              <a:gd name="connsiteY2" fmla="*/ 501650 h 879475"/>
              <a:gd name="connsiteX3" fmla="*/ 946150 w 946150"/>
              <a:gd name="connsiteY3" fmla="*/ 879475 h 879475"/>
              <a:gd name="connsiteX0" fmla="*/ 0 w 927100"/>
              <a:gd name="connsiteY0" fmla="*/ 0 h 885825"/>
              <a:gd name="connsiteX1" fmla="*/ 352425 w 927100"/>
              <a:gd name="connsiteY1" fmla="*/ 130175 h 885825"/>
              <a:gd name="connsiteX2" fmla="*/ 727075 w 927100"/>
              <a:gd name="connsiteY2" fmla="*/ 501650 h 885825"/>
              <a:gd name="connsiteX3" fmla="*/ 927100 w 927100"/>
              <a:gd name="connsiteY3" fmla="*/ 885825 h 885825"/>
              <a:gd name="connsiteX0" fmla="*/ 0 w 927100"/>
              <a:gd name="connsiteY0" fmla="*/ 0 h 885825"/>
              <a:gd name="connsiteX1" fmla="*/ 352425 w 927100"/>
              <a:gd name="connsiteY1" fmla="*/ 130175 h 885825"/>
              <a:gd name="connsiteX2" fmla="*/ 727075 w 927100"/>
              <a:gd name="connsiteY2" fmla="*/ 501650 h 885825"/>
              <a:gd name="connsiteX3" fmla="*/ 927100 w 927100"/>
              <a:gd name="connsiteY3" fmla="*/ 885825 h 885825"/>
              <a:gd name="connsiteX0" fmla="*/ 0 w 927100"/>
              <a:gd name="connsiteY0" fmla="*/ 0 h 885825"/>
              <a:gd name="connsiteX1" fmla="*/ 352425 w 927100"/>
              <a:gd name="connsiteY1" fmla="*/ 130175 h 885825"/>
              <a:gd name="connsiteX2" fmla="*/ 727075 w 927100"/>
              <a:gd name="connsiteY2" fmla="*/ 501650 h 885825"/>
              <a:gd name="connsiteX3" fmla="*/ 927100 w 927100"/>
              <a:gd name="connsiteY3" fmla="*/ 885825 h 885825"/>
            </a:gdLst>
            <a:ahLst/>
            <a:cxnLst>
              <a:cxn ang="0">
                <a:pos x="connsiteX0" y="connsiteY0"/>
              </a:cxn>
              <a:cxn ang="0">
                <a:pos x="connsiteX1" y="connsiteY1"/>
              </a:cxn>
              <a:cxn ang="0">
                <a:pos x="connsiteX2" y="connsiteY2"/>
              </a:cxn>
              <a:cxn ang="0">
                <a:pos x="connsiteX3" y="connsiteY3"/>
              </a:cxn>
            </a:cxnLst>
            <a:rect l="l" t="t" r="r" b="b"/>
            <a:pathLst>
              <a:path w="927100" h="885825">
                <a:moveTo>
                  <a:pt x="0" y="0"/>
                </a:moveTo>
                <a:cubicBezTo>
                  <a:pt x="119327" y="20373"/>
                  <a:pt x="231246" y="46567"/>
                  <a:pt x="352425" y="130175"/>
                </a:cubicBezTo>
                <a:cubicBezTo>
                  <a:pt x="473604" y="213783"/>
                  <a:pt x="631296" y="375708"/>
                  <a:pt x="727075" y="501650"/>
                </a:cubicBezTo>
                <a:cubicBezTo>
                  <a:pt x="822854" y="627592"/>
                  <a:pt x="887412" y="746918"/>
                  <a:pt x="927100" y="885825"/>
                </a:cubicBezTo>
              </a:path>
            </a:pathLst>
          </a:custGeom>
          <a:noFill/>
          <a:ln w="19050" cap="flat" cmpd="sng" algn="ctr">
            <a:solidFill>
              <a:schemeClr val="tx1"/>
            </a:solidFill>
            <a:prstDash val="solid"/>
            <a:tailEnd type="triangle"/>
          </a:ln>
          <a:effectLst/>
        </p:spPr>
        <p:txBody>
          <a:bodyPr rtlCol="0" anchor="ctr"/>
          <a:lstStyle/>
          <a:p>
            <a:pPr algn="ctr" defTabSz="1219140">
              <a:defRPr/>
            </a:pPr>
            <a:endParaRPr lang="en-GB" sz="1300" kern="0" dirty="0">
              <a:solidFill>
                <a:prstClr val="white"/>
              </a:solidFill>
              <a:latin typeface="Arial"/>
            </a:endParaRPr>
          </a:p>
        </p:txBody>
      </p:sp>
      <p:sp>
        <p:nvSpPr>
          <p:cNvPr id="137" name="Freeform 60">
            <a:extLst>
              <a:ext uri="{FF2B5EF4-FFF2-40B4-BE49-F238E27FC236}">
                <a16:creationId xmlns:a16="http://schemas.microsoft.com/office/drawing/2014/main" id="{1BA92663-B24F-45A8-B5EB-F3E01B1611B1}"/>
              </a:ext>
            </a:extLst>
          </p:cNvPr>
          <p:cNvSpPr/>
          <p:nvPr/>
        </p:nvSpPr>
        <p:spPr>
          <a:xfrm>
            <a:off x="5789064" y="2311884"/>
            <a:ext cx="271705" cy="974011"/>
          </a:xfrm>
          <a:custGeom>
            <a:avLst/>
            <a:gdLst>
              <a:gd name="connsiteX0" fmla="*/ 0 w 285750"/>
              <a:gd name="connsiteY0" fmla="*/ 0 h 965200"/>
              <a:gd name="connsiteX1" fmla="*/ 234950 w 285750"/>
              <a:gd name="connsiteY1" fmla="*/ 555625 h 965200"/>
              <a:gd name="connsiteX2" fmla="*/ 285750 w 285750"/>
              <a:gd name="connsiteY2" fmla="*/ 965200 h 965200"/>
              <a:gd name="connsiteX0" fmla="*/ 0 w 285750"/>
              <a:gd name="connsiteY0" fmla="*/ 0 h 965200"/>
              <a:gd name="connsiteX1" fmla="*/ 234950 w 285750"/>
              <a:gd name="connsiteY1" fmla="*/ 555625 h 965200"/>
              <a:gd name="connsiteX2" fmla="*/ 285750 w 285750"/>
              <a:gd name="connsiteY2" fmla="*/ 965200 h 965200"/>
              <a:gd name="connsiteX0" fmla="*/ 0 w 287698"/>
              <a:gd name="connsiteY0" fmla="*/ 0 h 965200"/>
              <a:gd name="connsiteX1" fmla="*/ 234950 w 287698"/>
              <a:gd name="connsiteY1" fmla="*/ 555625 h 965200"/>
              <a:gd name="connsiteX2" fmla="*/ 285750 w 287698"/>
              <a:gd name="connsiteY2" fmla="*/ 965200 h 965200"/>
              <a:gd name="connsiteX0" fmla="*/ 0 w 286665"/>
              <a:gd name="connsiteY0" fmla="*/ 0 h 965200"/>
              <a:gd name="connsiteX1" fmla="*/ 139700 w 286665"/>
              <a:gd name="connsiteY1" fmla="*/ 225425 h 965200"/>
              <a:gd name="connsiteX2" fmla="*/ 234950 w 286665"/>
              <a:gd name="connsiteY2" fmla="*/ 555625 h 965200"/>
              <a:gd name="connsiteX3" fmla="*/ 285750 w 286665"/>
              <a:gd name="connsiteY3" fmla="*/ 965200 h 965200"/>
              <a:gd name="connsiteX0" fmla="*/ 0 w 267615"/>
              <a:gd name="connsiteY0" fmla="*/ 0 h 971550"/>
              <a:gd name="connsiteX1" fmla="*/ 120650 w 267615"/>
              <a:gd name="connsiteY1" fmla="*/ 231775 h 971550"/>
              <a:gd name="connsiteX2" fmla="*/ 215900 w 267615"/>
              <a:gd name="connsiteY2" fmla="*/ 561975 h 971550"/>
              <a:gd name="connsiteX3" fmla="*/ 266700 w 267615"/>
              <a:gd name="connsiteY3" fmla="*/ 971550 h 971550"/>
              <a:gd name="connsiteX0" fmla="*/ 0 w 268211"/>
              <a:gd name="connsiteY0" fmla="*/ 0 h 971550"/>
              <a:gd name="connsiteX1" fmla="*/ 120650 w 268211"/>
              <a:gd name="connsiteY1" fmla="*/ 231775 h 971550"/>
              <a:gd name="connsiteX2" fmla="*/ 231775 w 268211"/>
              <a:gd name="connsiteY2" fmla="*/ 561975 h 971550"/>
              <a:gd name="connsiteX3" fmla="*/ 266700 w 268211"/>
              <a:gd name="connsiteY3" fmla="*/ 971550 h 971550"/>
              <a:gd name="connsiteX0" fmla="*/ 0 w 274561"/>
              <a:gd name="connsiteY0" fmla="*/ 0 h 984250"/>
              <a:gd name="connsiteX1" fmla="*/ 127000 w 274561"/>
              <a:gd name="connsiteY1" fmla="*/ 244475 h 984250"/>
              <a:gd name="connsiteX2" fmla="*/ 238125 w 274561"/>
              <a:gd name="connsiteY2" fmla="*/ 574675 h 984250"/>
              <a:gd name="connsiteX3" fmla="*/ 273050 w 274561"/>
              <a:gd name="connsiteY3" fmla="*/ 984250 h 984250"/>
            </a:gdLst>
            <a:ahLst/>
            <a:cxnLst>
              <a:cxn ang="0">
                <a:pos x="connsiteX0" y="connsiteY0"/>
              </a:cxn>
              <a:cxn ang="0">
                <a:pos x="connsiteX1" y="connsiteY1"/>
              </a:cxn>
              <a:cxn ang="0">
                <a:pos x="connsiteX2" y="connsiteY2"/>
              </a:cxn>
              <a:cxn ang="0">
                <a:pos x="connsiteX3" y="connsiteY3"/>
              </a:cxn>
            </a:cxnLst>
            <a:rect l="l" t="t" r="r" b="b"/>
            <a:pathLst>
              <a:path w="274561" h="984250">
                <a:moveTo>
                  <a:pt x="0" y="0"/>
                </a:moveTo>
                <a:cubicBezTo>
                  <a:pt x="19050" y="39158"/>
                  <a:pt x="87842" y="151871"/>
                  <a:pt x="127000" y="244475"/>
                </a:cubicBezTo>
                <a:cubicBezTo>
                  <a:pt x="166158" y="337079"/>
                  <a:pt x="213783" y="451379"/>
                  <a:pt x="238125" y="574675"/>
                </a:cubicBezTo>
                <a:cubicBezTo>
                  <a:pt x="262467" y="697971"/>
                  <a:pt x="279929" y="889000"/>
                  <a:pt x="273050" y="984250"/>
                </a:cubicBezTo>
              </a:path>
            </a:pathLst>
          </a:custGeom>
          <a:noFill/>
          <a:ln w="19050" cap="flat" cmpd="sng" algn="ctr">
            <a:solidFill>
              <a:schemeClr val="tx1"/>
            </a:solidFill>
            <a:prstDash val="solid"/>
            <a:tailEnd type="triangle"/>
          </a:ln>
          <a:effectLst/>
        </p:spPr>
        <p:txBody>
          <a:bodyPr rtlCol="0" anchor="ctr"/>
          <a:lstStyle/>
          <a:p>
            <a:pPr algn="ctr" defTabSz="1219140">
              <a:defRPr/>
            </a:pPr>
            <a:endParaRPr lang="en-GB" sz="1300" kern="0" dirty="0">
              <a:solidFill>
                <a:prstClr val="white"/>
              </a:solidFill>
              <a:latin typeface="Arial"/>
            </a:endParaRPr>
          </a:p>
        </p:txBody>
      </p:sp>
      <p:sp>
        <p:nvSpPr>
          <p:cNvPr id="138" name="Freeform 61">
            <a:extLst>
              <a:ext uri="{FF2B5EF4-FFF2-40B4-BE49-F238E27FC236}">
                <a16:creationId xmlns:a16="http://schemas.microsoft.com/office/drawing/2014/main" id="{CA36B8DA-6084-442C-95CB-0327B29C73C8}"/>
              </a:ext>
            </a:extLst>
          </p:cNvPr>
          <p:cNvSpPr/>
          <p:nvPr/>
        </p:nvSpPr>
        <p:spPr>
          <a:xfrm>
            <a:off x="7074132" y="2286750"/>
            <a:ext cx="276493" cy="1017999"/>
          </a:xfrm>
          <a:custGeom>
            <a:avLst/>
            <a:gdLst>
              <a:gd name="connsiteX0" fmla="*/ 0 w 307975"/>
              <a:gd name="connsiteY0" fmla="*/ 0 h 1044575"/>
              <a:gd name="connsiteX1" fmla="*/ 203200 w 307975"/>
              <a:gd name="connsiteY1" fmla="*/ 428625 h 1044575"/>
              <a:gd name="connsiteX2" fmla="*/ 307975 w 307975"/>
              <a:gd name="connsiteY2" fmla="*/ 1044575 h 1044575"/>
              <a:gd name="connsiteX0" fmla="*/ 0 w 307975"/>
              <a:gd name="connsiteY0" fmla="*/ 0 h 1044575"/>
              <a:gd name="connsiteX1" fmla="*/ 203200 w 307975"/>
              <a:gd name="connsiteY1" fmla="*/ 428625 h 1044575"/>
              <a:gd name="connsiteX2" fmla="*/ 307975 w 307975"/>
              <a:gd name="connsiteY2" fmla="*/ 1044575 h 1044575"/>
              <a:gd name="connsiteX0" fmla="*/ 0 w 279400"/>
              <a:gd name="connsiteY0" fmla="*/ 0 h 1028700"/>
              <a:gd name="connsiteX1" fmla="*/ 174625 w 279400"/>
              <a:gd name="connsiteY1" fmla="*/ 412750 h 1028700"/>
              <a:gd name="connsiteX2" fmla="*/ 279400 w 279400"/>
              <a:gd name="connsiteY2" fmla="*/ 1028700 h 1028700"/>
              <a:gd name="connsiteX0" fmla="*/ 0 w 279400"/>
              <a:gd name="connsiteY0" fmla="*/ 0 h 1028700"/>
              <a:gd name="connsiteX1" fmla="*/ 174625 w 279400"/>
              <a:gd name="connsiteY1" fmla="*/ 412750 h 1028700"/>
              <a:gd name="connsiteX2" fmla="*/ 279400 w 279400"/>
              <a:gd name="connsiteY2" fmla="*/ 1028700 h 1028700"/>
              <a:gd name="connsiteX0" fmla="*/ 0 w 279400"/>
              <a:gd name="connsiteY0" fmla="*/ 0 h 1028700"/>
              <a:gd name="connsiteX1" fmla="*/ 174625 w 279400"/>
              <a:gd name="connsiteY1" fmla="*/ 412750 h 1028700"/>
              <a:gd name="connsiteX2" fmla="*/ 279400 w 279400"/>
              <a:gd name="connsiteY2" fmla="*/ 1028700 h 1028700"/>
            </a:gdLst>
            <a:ahLst/>
            <a:cxnLst>
              <a:cxn ang="0">
                <a:pos x="connsiteX0" y="connsiteY0"/>
              </a:cxn>
              <a:cxn ang="0">
                <a:pos x="connsiteX1" y="connsiteY1"/>
              </a:cxn>
              <a:cxn ang="0">
                <a:pos x="connsiteX2" y="connsiteY2"/>
              </a:cxn>
            </a:cxnLst>
            <a:rect l="l" t="t" r="r" b="b"/>
            <a:pathLst>
              <a:path w="279400" h="1028700">
                <a:moveTo>
                  <a:pt x="0" y="0"/>
                </a:moveTo>
                <a:cubicBezTo>
                  <a:pt x="88635" y="133614"/>
                  <a:pt x="128058" y="241300"/>
                  <a:pt x="174625" y="412750"/>
                </a:cubicBezTo>
                <a:cubicBezTo>
                  <a:pt x="221192" y="584200"/>
                  <a:pt x="274902" y="814123"/>
                  <a:pt x="279400" y="1028700"/>
                </a:cubicBezTo>
              </a:path>
            </a:pathLst>
          </a:custGeom>
          <a:noFill/>
          <a:ln w="19050" cap="flat" cmpd="sng" algn="ctr">
            <a:solidFill>
              <a:schemeClr val="tx1"/>
            </a:solidFill>
            <a:prstDash val="solid"/>
            <a:tailEnd type="triangle"/>
          </a:ln>
          <a:effectLst/>
        </p:spPr>
        <p:txBody>
          <a:bodyPr rtlCol="0" anchor="ctr"/>
          <a:lstStyle/>
          <a:p>
            <a:pPr algn="ctr" defTabSz="1219140">
              <a:defRPr/>
            </a:pPr>
            <a:endParaRPr lang="en-GB" sz="1300" kern="0" dirty="0">
              <a:solidFill>
                <a:prstClr val="white"/>
              </a:solidFill>
              <a:latin typeface="Arial"/>
            </a:endParaRPr>
          </a:p>
        </p:txBody>
      </p:sp>
      <p:cxnSp>
        <p:nvCxnSpPr>
          <p:cNvPr id="139" name="Straight Connector 138">
            <a:extLst>
              <a:ext uri="{FF2B5EF4-FFF2-40B4-BE49-F238E27FC236}">
                <a16:creationId xmlns:a16="http://schemas.microsoft.com/office/drawing/2014/main" id="{6EBDA2DA-B03C-4D2C-A490-B884DC992711}"/>
              </a:ext>
            </a:extLst>
          </p:cNvPr>
          <p:cNvCxnSpPr>
            <a:cxnSpLocks/>
          </p:cNvCxnSpPr>
          <p:nvPr/>
        </p:nvCxnSpPr>
        <p:spPr>
          <a:xfrm>
            <a:off x="1375564" y="2924391"/>
            <a:ext cx="1443836" cy="286"/>
          </a:xfrm>
          <a:prstGeom prst="line">
            <a:avLst/>
          </a:prstGeom>
          <a:noFill/>
          <a:ln w="19050" cap="flat" cmpd="sng" algn="ctr">
            <a:solidFill>
              <a:schemeClr val="tx1"/>
            </a:solidFill>
            <a:prstDash val="dash"/>
          </a:ln>
          <a:effectLst/>
        </p:spPr>
      </p:cxnSp>
      <p:cxnSp>
        <p:nvCxnSpPr>
          <p:cNvPr id="140" name="Straight Arrow Connector 139">
            <a:extLst>
              <a:ext uri="{FF2B5EF4-FFF2-40B4-BE49-F238E27FC236}">
                <a16:creationId xmlns:a16="http://schemas.microsoft.com/office/drawing/2014/main" id="{9881B740-4253-4B01-9EA6-DEE8EDDA03AA}"/>
              </a:ext>
            </a:extLst>
          </p:cNvPr>
          <p:cNvCxnSpPr/>
          <p:nvPr/>
        </p:nvCxnSpPr>
        <p:spPr>
          <a:xfrm>
            <a:off x="944339" y="2196467"/>
            <a:ext cx="0" cy="1751495"/>
          </a:xfrm>
          <a:prstGeom prst="straightConnector1">
            <a:avLst/>
          </a:prstGeom>
          <a:noFill/>
          <a:ln w="19050" cap="flat" cmpd="sng" algn="ctr">
            <a:solidFill>
              <a:schemeClr val="tx2"/>
            </a:solidFill>
            <a:prstDash val="solid"/>
            <a:tailEnd type="triangle"/>
          </a:ln>
          <a:effectLst/>
        </p:spPr>
      </p:cxnSp>
      <p:sp>
        <p:nvSpPr>
          <p:cNvPr id="141" name="TextBox 140">
            <a:extLst>
              <a:ext uri="{FF2B5EF4-FFF2-40B4-BE49-F238E27FC236}">
                <a16:creationId xmlns:a16="http://schemas.microsoft.com/office/drawing/2014/main" id="{76B1EF42-DF5E-4447-8566-5FF0E4EBF706}"/>
              </a:ext>
            </a:extLst>
          </p:cNvPr>
          <p:cNvSpPr txBox="1"/>
          <p:nvPr/>
        </p:nvSpPr>
        <p:spPr>
          <a:xfrm>
            <a:off x="5131707" y="4018490"/>
            <a:ext cx="1272329" cy="297453"/>
          </a:xfrm>
          <a:prstGeom prst="rect">
            <a:avLst/>
          </a:prstGeom>
          <a:noFill/>
          <a:effectLst/>
        </p:spPr>
        <p:txBody>
          <a:bodyPr wrap="square" lIns="96000" rIns="96000" rtlCol="0">
            <a:spAutoFit/>
          </a:bodyPr>
          <a:lstStyle/>
          <a:p>
            <a:pPr algn="ctr" defTabSz="1219140">
              <a:defRPr/>
            </a:pPr>
            <a:r>
              <a:rPr lang="en-GB" sz="1300" b="1" kern="0" dirty="0">
                <a:solidFill>
                  <a:schemeClr val="accent3">
                    <a:lumMod val="50000"/>
                  </a:schemeClr>
                </a:solidFill>
                <a:latin typeface="Arial" panose="020B0604020202020204" pitchFamily="34" charset="0"/>
                <a:cs typeface="Arial" panose="020B0604020202020204" pitchFamily="34" charset="0"/>
              </a:rPr>
              <a:t>Continuation</a:t>
            </a:r>
          </a:p>
        </p:txBody>
      </p:sp>
      <p:sp>
        <p:nvSpPr>
          <p:cNvPr id="142" name="TextBox 141">
            <a:extLst>
              <a:ext uri="{FF2B5EF4-FFF2-40B4-BE49-F238E27FC236}">
                <a16:creationId xmlns:a16="http://schemas.microsoft.com/office/drawing/2014/main" id="{A57DC4A4-1218-44F7-9E70-7CC72CA44EDF}"/>
              </a:ext>
            </a:extLst>
          </p:cNvPr>
          <p:cNvSpPr txBox="1"/>
          <p:nvPr/>
        </p:nvSpPr>
        <p:spPr>
          <a:xfrm>
            <a:off x="3752409" y="4018490"/>
            <a:ext cx="1379300" cy="297453"/>
          </a:xfrm>
          <a:prstGeom prst="rect">
            <a:avLst/>
          </a:prstGeom>
          <a:noFill/>
          <a:effectLst/>
        </p:spPr>
        <p:txBody>
          <a:bodyPr wrap="square" rtlCol="0">
            <a:spAutoFit/>
          </a:bodyPr>
          <a:lstStyle/>
          <a:p>
            <a:pPr algn="ctr" defTabSz="1219140">
              <a:defRPr/>
            </a:pPr>
            <a:r>
              <a:rPr lang="en-GB" sz="1300" b="1" kern="0" dirty="0">
                <a:solidFill>
                  <a:schemeClr val="accent2">
                    <a:lumMod val="50000"/>
                  </a:schemeClr>
                </a:solidFill>
                <a:latin typeface="Arial" panose="020B0604020202020204" pitchFamily="34" charset="0"/>
                <a:cs typeface="Arial" panose="020B0604020202020204" pitchFamily="34" charset="0"/>
              </a:rPr>
              <a:t>Acute</a:t>
            </a:r>
          </a:p>
        </p:txBody>
      </p:sp>
      <p:sp>
        <p:nvSpPr>
          <p:cNvPr id="143" name="TextBox 142">
            <a:extLst>
              <a:ext uri="{FF2B5EF4-FFF2-40B4-BE49-F238E27FC236}">
                <a16:creationId xmlns:a16="http://schemas.microsoft.com/office/drawing/2014/main" id="{56DA9AA8-C31A-46F6-A589-24BF09957832}"/>
              </a:ext>
            </a:extLst>
          </p:cNvPr>
          <p:cNvSpPr txBox="1"/>
          <p:nvPr/>
        </p:nvSpPr>
        <p:spPr>
          <a:xfrm>
            <a:off x="6410476" y="4018490"/>
            <a:ext cx="1399233" cy="297453"/>
          </a:xfrm>
          <a:prstGeom prst="rect">
            <a:avLst/>
          </a:prstGeom>
          <a:noFill/>
          <a:effectLst/>
        </p:spPr>
        <p:txBody>
          <a:bodyPr wrap="square" rtlCol="0">
            <a:spAutoFit/>
          </a:bodyPr>
          <a:lstStyle/>
          <a:p>
            <a:pPr algn="ctr" defTabSz="1219140">
              <a:defRPr/>
            </a:pPr>
            <a:r>
              <a:rPr lang="en-GB" sz="1300" b="1" kern="0" dirty="0">
                <a:solidFill>
                  <a:schemeClr val="accent5">
                    <a:lumMod val="50000"/>
                  </a:schemeClr>
                </a:solidFill>
                <a:latin typeface="Arial" panose="020B0604020202020204" pitchFamily="34" charset="0"/>
                <a:cs typeface="Arial" panose="020B0604020202020204" pitchFamily="34" charset="0"/>
              </a:rPr>
              <a:t> Maintenance</a:t>
            </a:r>
          </a:p>
        </p:txBody>
      </p:sp>
      <p:sp>
        <p:nvSpPr>
          <p:cNvPr id="144" name="TextBox 143">
            <a:extLst>
              <a:ext uri="{FF2B5EF4-FFF2-40B4-BE49-F238E27FC236}">
                <a16:creationId xmlns:a16="http://schemas.microsoft.com/office/drawing/2014/main" id="{C63CFA2E-A21E-41CC-B58B-AC427C471C9D}"/>
              </a:ext>
            </a:extLst>
          </p:cNvPr>
          <p:cNvSpPr txBox="1"/>
          <p:nvPr/>
        </p:nvSpPr>
        <p:spPr>
          <a:xfrm>
            <a:off x="1243468" y="4018483"/>
            <a:ext cx="2305789" cy="297453"/>
          </a:xfrm>
          <a:prstGeom prst="rect">
            <a:avLst/>
          </a:prstGeom>
          <a:noFill/>
          <a:effectLst/>
        </p:spPr>
        <p:txBody>
          <a:bodyPr wrap="square" rtlCol="0">
            <a:spAutoFit/>
          </a:bodyPr>
          <a:lstStyle/>
          <a:p>
            <a:pPr algn="r" defTabSz="1219140">
              <a:defRPr/>
            </a:pPr>
            <a:r>
              <a:rPr lang="en-GB" sz="1300" b="1" kern="0" dirty="0">
                <a:solidFill>
                  <a:prstClr val="black"/>
                </a:solidFill>
                <a:latin typeface="Arial" panose="020B0604020202020204" pitchFamily="34" charset="0"/>
                <a:cs typeface="Arial" panose="020B0604020202020204" pitchFamily="34" charset="0"/>
              </a:rPr>
              <a:t>Treatment phases:</a:t>
            </a:r>
          </a:p>
        </p:txBody>
      </p:sp>
      <p:sp>
        <p:nvSpPr>
          <p:cNvPr id="110" name="Rectangle 109">
            <a:extLst>
              <a:ext uri="{FF2B5EF4-FFF2-40B4-BE49-F238E27FC236}">
                <a16:creationId xmlns:a16="http://schemas.microsoft.com/office/drawing/2014/main" id="{93761E54-09D0-4703-B299-4F28B124C639}"/>
              </a:ext>
            </a:extLst>
          </p:cNvPr>
          <p:cNvSpPr/>
          <p:nvPr/>
        </p:nvSpPr>
        <p:spPr>
          <a:xfrm>
            <a:off x="1594794" y="1327174"/>
            <a:ext cx="1771639" cy="292388"/>
          </a:xfrm>
          <a:prstGeom prst="rect">
            <a:avLst/>
          </a:prstGeom>
          <a:effectLst/>
        </p:spPr>
        <p:txBody>
          <a:bodyPr wrap="none">
            <a:spAutoFit/>
          </a:bodyPr>
          <a:lstStyle/>
          <a:p>
            <a:pPr defTabSz="1219140">
              <a:defRPr/>
            </a:pPr>
            <a:r>
              <a:rPr lang="en-GB" sz="1300" b="1" kern="0" dirty="0">
                <a:solidFill>
                  <a:schemeClr val="accent2">
                    <a:lumMod val="50000"/>
                  </a:schemeClr>
                </a:solidFill>
                <a:latin typeface="Arial" panose="020B0604020202020204" pitchFamily="34" charset="0"/>
                <a:cs typeface="Arial" panose="020B0604020202020204" pitchFamily="34" charset="0"/>
              </a:rPr>
              <a:t>The course of MDD</a:t>
            </a:r>
            <a:r>
              <a:rPr lang="en-GB" sz="1300" b="1" kern="0" baseline="30000" dirty="0">
                <a:solidFill>
                  <a:schemeClr val="accent2">
                    <a:lumMod val="50000"/>
                  </a:schemeClr>
                </a:solidFill>
                <a:latin typeface="Arial" panose="020B0604020202020204" pitchFamily="34" charset="0"/>
                <a:cs typeface="Arial" panose="020B0604020202020204" pitchFamily="34" charset="0"/>
              </a:rPr>
              <a:t>1</a:t>
            </a:r>
            <a:endParaRPr lang="en-GB" sz="1300" kern="0" dirty="0">
              <a:solidFill>
                <a:schemeClr val="accent2">
                  <a:lumMod val="50000"/>
                </a:schemeClr>
              </a:solidFill>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B5519135-D7E9-08C5-3400-102FD4A1154A}"/>
              </a:ext>
            </a:extLst>
          </p:cNvPr>
          <p:cNvSpPr/>
          <p:nvPr/>
        </p:nvSpPr>
        <p:spPr>
          <a:xfrm>
            <a:off x="7526375" y="4849366"/>
            <a:ext cx="4143275" cy="912814"/>
          </a:xfrm>
          <a:prstGeom prst="rect">
            <a:avLst/>
          </a:prstGeom>
          <a:solidFill>
            <a:schemeClr val="accent5">
              <a:lumMod val="20000"/>
              <a:lumOff val="80000"/>
            </a:schemeClr>
          </a:solidFill>
          <a:ln w="25400" cap="flat" cmpd="sng" algn="ctr">
            <a:noFill/>
            <a:prstDash val="solid"/>
          </a:ln>
          <a:effectLst/>
        </p:spPr>
        <p:txBody>
          <a:bodyPr wrap="square" rtlCol="0" anchor="t">
            <a:spAutoFit/>
          </a:bodyPr>
          <a:lstStyle/>
          <a:p>
            <a:pPr defTabSz="1219140">
              <a:spcBef>
                <a:spcPts val="120"/>
              </a:spcBef>
              <a:spcAft>
                <a:spcPts val="120"/>
              </a:spcAft>
              <a:defRPr/>
            </a:pPr>
            <a:r>
              <a:rPr lang="en-GB" sz="1333" kern="0" dirty="0">
                <a:cs typeface="Arial" panose="020B0604020202020204" pitchFamily="34" charset="0"/>
              </a:rPr>
              <a:t>Note: There is a lack of empirical evidence to differentiate between relapse and recurrence, hence, the continuation and maintenance phases are often combined into a single maintenance phase</a:t>
            </a:r>
            <a:r>
              <a:rPr lang="en-GB" sz="1333" kern="0" baseline="30000" dirty="0">
                <a:cs typeface="Arial" panose="020B0604020202020204" pitchFamily="34" charset="0"/>
              </a:rPr>
              <a:t>4</a:t>
            </a:r>
          </a:p>
        </p:txBody>
      </p:sp>
      <p:grpSp>
        <p:nvGrpSpPr>
          <p:cNvPr id="6" name="Group 5">
            <a:extLst>
              <a:ext uri="{FF2B5EF4-FFF2-40B4-BE49-F238E27FC236}">
                <a16:creationId xmlns:a16="http://schemas.microsoft.com/office/drawing/2014/main" id="{13239997-ACA1-5436-E036-AEA9AEE50F8E}"/>
              </a:ext>
            </a:extLst>
          </p:cNvPr>
          <p:cNvGrpSpPr/>
          <p:nvPr/>
        </p:nvGrpSpPr>
        <p:grpSpPr>
          <a:xfrm>
            <a:off x="4338565" y="2828910"/>
            <a:ext cx="187088" cy="187088"/>
            <a:chOff x="3455398" y="3259149"/>
            <a:chExt cx="116670" cy="116670"/>
          </a:xfrm>
          <a:effectLst/>
        </p:grpSpPr>
        <p:cxnSp>
          <p:nvCxnSpPr>
            <p:cNvPr id="8" name="Straight Connector 7">
              <a:extLst>
                <a:ext uri="{FF2B5EF4-FFF2-40B4-BE49-F238E27FC236}">
                  <a16:creationId xmlns:a16="http://schemas.microsoft.com/office/drawing/2014/main" id="{5156428C-4D08-84A2-5A22-7938A92E4BA8}"/>
                </a:ext>
              </a:extLst>
            </p:cNvPr>
            <p:cNvCxnSpPr/>
            <p:nvPr/>
          </p:nvCxnSpPr>
          <p:spPr>
            <a:xfrm rot="2700000">
              <a:off x="3513733" y="3259149"/>
              <a:ext cx="0" cy="116670"/>
            </a:xfrm>
            <a:prstGeom prst="line">
              <a:avLst/>
            </a:prstGeom>
            <a:noFill/>
            <a:ln w="28575" cap="flat" cmpd="sng" algn="ctr">
              <a:solidFill>
                <a:schemeClr val="tx1"/>
              </a:solidFill>
              <a:prstDash val="solid"/>
            </a:ln>
            <a:effectLst/>
          </p:spPr>
        </p:cxnSp>
        <p:cxnSp>
          <p:nvCxnSpPr>
            <p:cNvPr id="9" name="Straight Connector 8">
              <a:extLst>
                <a:ext uri="{FF2B5EF4-FFF2-40B4-BE49-F238E27FC236}">
                  <a16:creationId xmlns:a16="http://schemas.microsoft.com/office/drawing/2014/main" id="{501E6F6D-0E51-0DE4-6484-8ED1F1509DF8}"/>
                </a:ext>
              </a:extLst>
            </p:cNvPr>
            <p:cNvCxnSpPr/>
            <p:nvPr/>
          </p:nvCxnSpPr>
          <p:spPr>
            <a:xfrm rot="8100000">
              <a:off x="3513733" y="3259149"/>
              <a:ext cx="0" cy="116670"/>
            </a:xfrm>
            <a:prstGeom prst="line">
              <a:avLst/>
            </a:prstGeom>
            <a:noFill/>
            <a:ln w="28575" cap="flat" cmpd="sng" algn="ctr">
              <a:solidFill>
                <a:schemeClr val="tx1"/>
              </a:solidFill>
              <a:prstDash val="solid"/>
            </a:ln>
            <a:effectLst/>
          </p:spPr>
        </p:cxnSp>
      </p:grpSp>
      <p:cxnSp>
        <p:nvCxnSpPr>
          <p:cNvPr id="10" name="Straight Connector 9">
            <a:extLst>
              <a:ext uri="{FF2B5EF4-FFF2-40B4-BE49-F238E27FC236}">
                <a16:creationId xmlns:a16="http://schemas.microsoft.com/office/drawing/2014/main" id="{7F9A63F6-FC6A-85FA-7FAE-AA9CF6EFD6A4}"/>
              </a:ext>
            </a:extLst>
          </p:cNvPr>
          <p:cNvCxnSpPr>
            <a:cxnSpLocks/>
          </p:cNvCxnSpPr>
          <p:nvPr/>
        </p:nvCxnSpPr>
        <p:spPr>
          <a:xfrm>
            <a:off x="3878308" y="2298771"/>
            <a:ext cx="463991" cy="504633"/>
          </a:xfrm>
          <a:prstGeom prst="line">
            <a:avLst/>
          </a:prstGeom>
          <a:noFill/>
          <a:ln w="19050" cap="flat" cmpd="sng" algn="ctr">
            <a:solidFill>
              <a:schemeClr val="tx1"/>
            </a:solidFill>
            <a:prstDash val="sysDash"/>
            <a:tailEnd type="triangle"/>
          </a:ln>
          <a:effectLst/>
        </p:spPr>
      </p:cxnSp>
      <p:sp>
        <p:nvSpPr>
          <p:cNvPr id="14" name="Isosceles Triangle 13">
            <a:extLst>
              <a:ext uri="{FF2B5EF4-FFF2-40B4-BE49-F238E27FC236}">
                <a16:creationId xmlns:a16="http://schemas.microsoft.com/office/drawing/2014/main" id="{6DECA5B6-A761-D3CD-CAE6-9AEE04D19A30}"/>
              </a:ext>
            </a:extLst>
          </p:cNvPr>
          <p:cNvSpPr/>
          <p:nvPr/>
        </p:nvSpPr>
        <p:spPr>
          <a:xfrm rot="19907016">
            <a:off x="4029610" y="2287113"/>
            <a:ext cx="142504" cy="537613"/>
          </a:xfrm>
          <a:prstGeom prst="triangle">
            <a:avLst>
              <a:gd name="adj" fmla="val 0"/>
            </a:avLst>
          </a:prstGeom>
          <a:solidFill>
            <a:schemeClr val="tx1">
              <a:lumMod val="90000"/>
              <a:lumOff val="10000"/>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2BDBF2F9-9A00-2244-3906-1B9DFB8DF8EF}"/>
              </a:ext>
            </a:extLst>
          </p:cNvPr>
          <p:cNvSpPr txBox="1"/>
          <p:nvPr/>
        </p:nvSpPr>
        <p:spPr>
          <a:xfrm>
            <a:off x="6060769" y="5901945"/>
            <a:ext cx="5608881" cy="400110"/>
          </a:xfrm>
          <a:prstGeom prst="rect">
            <a:avLst/>
          </a:prstGeom>
          <a:noFill/>
        </p:spPr>
        <p:txBody>
          <a:bodyPr wrap="square">
            <a:spAutoFit/>
          </a:bodyPr>
          <a:lstStyle/>
          <a:p>
            <a:r>
              <a:rPr lang="en-GB" sz="1000" dirty="0"/>
              <a:t>This work is adapted from ‘Long-term treatment of depression’ by Kupfer, used under CC-BY. This work is licensed under Creative Commons license CC-BY-SA by The Lundbeck Foundation. </a:t>
            </a:r>
            <a:endParaRPr lang="da-DK" sz="1000" dirty="0"/>
          </a:p>
        </p:txBody>
      </p:sp>
    </p:spTree>
    <p:extLst>
      <p:ext uri="{BB962C8B-B14F-4D97-AF65-F5344CB8AC3E}">
        <p14:creationId xmlns:p14="http://schemas.microsoft.com/office/powerpoint/2010/main" val="6512853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2D46AB-5BCC-0287-0BB7-4E624610444C}"/>
            </a:ext>
          </a:extLst>
        </p:cNvPr>
        <p:cNvGrpSpPr/>
        <p:nvPr/>
      </p:nvGrpSpPr>
      <p:grpSpPr>
        <a:xfrm>
          <a:off x="0" y="0"/>
          <a:ext cx="0" cy="0"/>
          <a:chOff x="0" y="0"/>
          <a:chExt cx="0" cy="0"/>
        </a:xfrm>
      </p:grpSpPr>
      <p:sp>
        <p:nvSpPr>
          <p:cNvPr id="13" name="Text Placeholder 12">
            <a:extLst>
              <a:ext uri="{FF2B5EF4-FFF2-40B4-BE49-F238E27FC236}">
                <a16:creationId xmlns:a16="http://schemas.microsoft.com/office/drawing/2014/main" id="{03E9AFEA-5D17-9C27-2A5A-A1F74516E2BE}"/>
              </a:ext>
            </a:extLst>
          </p:cNvPr>
          <p:cNvSpPr>
            <a:spLocks noGrp="1"/>
          </p:cNvSpPr>
          <p:nvPr>
            <p:ph type="body" sz="quarter" idx="17"/>
          </p:nvPr>
        </p:nvSpPr>
        <p:spPr/>
        <p:txBody>
          <a:bodyPr/>
          <a:lstStyle/>
          <a:p>
            <a:r>
              <a:rPr lang="en-GB" dirty="0"/>
              <a:t>Major depressive disorder (MDD) – Treatment principles</a:t>
            </a:r>
            <a:endParaRPr lang="da-DK" dirty="0"/>
          </a:p>
        </p:txBody>
      </p:sp>
      <p:sp>
        <p:nvSpPr>
          <p:cNvPr id="2" name="Title 1">
            <a:extLst>
              <a:ext uri="{FF2B5EF4-FFF2-40B4-BE49-F238E27FC236}">
                <a16:creationId xmlns:a16="http://schemas.microsoft.com/office/drawing/2014/main" id="{9DC7415C-51DC-7681-1758-3083EFC5EC37}"/>
              </a:ext>
            </a:extLst>
          </p:cNvPr>
          <p:cNvSpPr>
            <a:spLocks noGrp="1"/>
          </p:cNvSpPr>
          <p:nvPr>
            <p:ph type="title"/>
          </p:nvPr>
        </p:nvSpPr>
        <p:spPr>
          <a:xfrm>
            <a:off x="539749" y="814386"/>
            <a:ext cx="9213851" cy="332399"/>
          </a:xfrm>
        </p:spPr>
        <p:txBody>
          <a:bodyPr/>
          <a:lstStyle/>
          <a:p>
            <a:r>
              <a:rPr lang="en-GB" dirty="0"/>
              <a:t>Principles for management of MDD</a:t>
            </a:r>
          </a:p>
        </p:txBody>
      </p:sp>
      <p:sp>
        <p:nvSpPr>
          <p:cNvPr id="3" name="Content Placeholder 2">
            <a:extLst>
              <a:ext uri="{FF2B5EF4-FFF2-40B4-BE49-F238E27FC236}">
                <a16:creationId xmlns:a16="http://schemas.microsoft.com/office/drawing/2014/main" id="{62C17B53-A0DC-8ACD-226D-E046CC5B9979}"/>
              </a:ext>
            </a:extLst>
          </p:cNvPr>
          <p:cNvSpPr>
            <a:spLocks noGrp="1"/>
          </p:cNvSpPr>
          <p:nvPr>
            <p:ph idx="19"/>
          </p:nvPr>
        </p:nvSpPr>
        <p:spPr>
          <a:xfrm>
            <a:off x="539750" y="1416785"/>
            <a:ext cx="9213849" cy="4415215"/>
          </a:xfrm>
        </p:spPr>
        <p:txBody>
          <a:bodyPr>
            <a:normAutofit lnSpcReduction="10000"/>
          </a:bodyPr>
          <a:lstStyle/>
          <a:p>
            <a:r>
              <a:rPr lang="en-GB" dirty="0"/>
              <a:t>Psychoeducation and self-management strategies should form the cornerstones of management</a:t>
            </a:r>
            <a:r>
              <a:rPr lang="en-GB" baseline="30000" dirty="0"/>
              <a:t>1,3</a:t>
            </a:r>
          </a:p>
          <a:p>
            <a:r>
              <a:rPr lang="en-GB" dirty="0"/>
              <a:t>Evidence-based treatments should be offered to patients, and treatment goals should be identified through shared decision-making to ensure patient values and preference are considered</a:t>
            </a:r>
            <a:r>
              <a:rPr lang="en-GB" baseline="30000" dirty="0"/>
              <a:t>1,3</a:t>
            </a:r>
          </a:p>
          <a:p>
            <a:r>
              <a:rPr lang="en-GB" dirty="0"/>
              <a:t>A safety assessment should be formulated (including suicide risk), and a risk management plan should be created</a:t>
            </a:r>
            <a:r>
              <a:rPr lang="en-GB" baseline="30000" dirty="0"/>
              <a:t>1-3</a:t>
            </a:r>
          </a:p>
          <a:p>
            <a:r>
              <a:rPr lang="en-GB" dirty="0"/>
              <a:t>Lifestyle management is an important aspect of MDD treatment, and should include:</a:t>
            </a:r>
            <a:r>
              <a:rPr lang="en-GB" baseline="30000" dirty="0"/>
              <a:t>1,3</a:t>
            </a:r>
          </a:p>
          <a:p>
            <a:pPr lvl="1"/>
            <a:r>
              <a:rPr lang="en-GB" dirty="0"/>
              <a:t>Sleep hygiene</a:t>
            </a:r>
          </a:p>
          <a:p>
            <a:pPr lvl="1"/>
            <a:r>
              <a:rPr lang="en-GB" dirty="0"/>
              <a:t>Balanced diet</a:t>
            </a:r>
          </a:p>
          <a:p>
            <a:pPr lvl="1"/>
            <a:r>
              <a:rPr lang="en-GB" dirty="0"/>
              <a:t>Exercise – also an evidence-based treatment for MDD</a:t>
            </a:r>
          </a:p>
          <a:p>
            <a:r>
              <a:rPr lang="en-GB" sz="1600" dirty="0"/>
              <a:t>Regular patient-clinician appointments should be scheduled, and treatment adherence should be monitored</a:t>
            </a:r>
            <a:r>
              <a:rPr lang="en-GB" sz="1600" baseline="30000" dirty="0"/>
              <a:t>1</a:t>
            </a:r>
          </a:p>
          <a:p>
            <a:r>
              <a:rPr lang="en-GB" dirty="0"/>
              <a:t>Measurement-based care (routine use of validated outcome scales to monitor progress) should be employed to improve treatment outcomes</a:t>
            </a:r>
            <a:r>
              <a:rPr lang="en-GB" baseline="30000" dirty="0"/>
              <a:t>1</a:t>
            </a:r>
          </a:p>
        </p:txBody>
      </p:sp>
      <p:sp>
        <p:nvSpPr>
          <p:cNvPr id="5" name="Text Placeholder 4">
            <a:extLst>
              <a:ext uri="{FF2B5EF4-FFF2-40B4-BE49-F238E27FC236}">
                <a16:creationId xmlns:a16="http://schemas.microsoft.com/office/drawing/2014/main" id="{B149287C-7034-E464-5829-B2D8A1639937}"/>
              </a:ext>
            </a:extLst>
          </p:cNvPr>
          <p:cNvSpPr>
            <a:spLocks noGrp="1"/>
          </p:cNvSpPr>
          <p:nvPr>
            <p:ph type="body" sz="quarter" idx="18"/>
          </p:nvPr>
        </p:nvSpPr>
        <p:spPr>
          <a:xfrm>
            <a:off x="539749" y="6102000"/>
            <a:ext cx="9213851" cy="619200"/>
          </a:xfrm>
        </p:spPr>
        <p:txBody>
          <a:bodyPr/>
          <a:lstStyle/>
          <a:p>
            <a:r>
              <a:rPr lang="en-GB" dirty="0"/>
              <a:t>MDD=major depressive disorder</a:t>
            </a:r>
          </a:p>
          <a:p>
            <a:endParaRPr lang="en-GB" dirty="0"/>
          </a:p>
          <a:p>
            <a:r>
              <a:rPr lang="en-GB" dirty="0"/>
              <a:t>1. Lam et al. Can J Psychiatry 2024;69(9):641–668; 2. Sadock et al. Kaplan &amp; Sadock’s Comprehensive Textbook of Psychiatry. 10</a:t>
            </a:r>
            <a:r>
              <a:rPr lang="en-GB" baseline="30000" dirty="0"/>
              <a:t>th</a:t>
            </a:r>
            <a:r>
              <a:rPr lang="en-GB" dirty="0"/>
              <a:t> edition. Vol 1–2. 2017; </a:t>
            </a:r>
            <a:br>
              <a:rPr lang="en-GB" dirty="0"/>
            </a:br>
            <a:r>
              <a:rPr lang="en-GB" dirty="0"/>
              <a:t>3. NICE Depression in adults: treatment and management. NG222, 2022</a:t>
            </a:r>
            <a:endParaRPr lang="da-DK" dirty="0"/>
          </a:p>
        </p:txBody>
      </p:sp>
    </p:spTree>
    <p:custDataLst>
      <p:tags r:id="rId1"/>
    </p:custDataLst>
    <p:extLst>
      <p:ext uri="{BB962C8B-B14F-4D97-AF65-F5344CB8AC3E}">
        <p14:creationId xmlns:p14="http://schemas.microsoft.com/office/powerpoint/2010/main" val="40556401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Placeholder 16">
            <a:extLst>
              <a:ext uri="{FF2B5EF4-FFF2-40B4-BE49-F238E27FC236}">
                <a16:creationId xmlns:a16="http://schemas.microsoft.com/office/drawing/2014/main" id="{5B4061EB-2ED6-208A-ABDB-3800BB41C7F2}"/>
              </a:ext>
            </a:extLst>
          </p:cNvPr>
          <p:cNvSpPr>
            <a:spLocks noGrp="1"/>
          </p:cNvSpPr>
          <p:nvPr>
            <p:ph type="body" sz="quarter" idx="17"/>
          </p:nvPr>
        </p:nvSpPr>
        <p:spPr/>
        <p:txBody>
          <a:bodyPr/>
          <a:lstStyle/>
          <a:p>
            <a:r>
              <a:rPr lang="en-GB" dirty="0"/>
              <a:t>Major depressive disorder (MDD) – Treatment principles</a:t>
            </a:r>
            <a:endParaRPr lang="da-DK" dirty="0"/>
          </a:p>
        </p:txBody>
      </p:sp>
      <p:sp>
        <p:nvSpPr>
          <p:cNvPr id="5" name="Title 4">
            <a:extLst>
              <a:ext uri="{FF2B5EF4-FFF2-40B4-BE49-F238E27FC236}">
                <a16:creationId xmlns:a16="http://schemas.microsoft.com/office/drawing/2014/main" id="{9C59FF12-EDA2-40B2-8BB2-0F739E1DD33F}"/>
              </a:ext>
            </a:extLst>
          </p:cNvPr>
          <p:cNvSpPr>
            <a:spLocks noGrp="1"/>
          </p:cNvSpPr>
          <p:nvPr>
            <p:ph type="title"/>
          </p:nvPr>
        </p:nvSpPr>
        <p:spPr>
          <a:xfrm>
            <a:off x="539749" y="814386"/>
            <a:ext cx="9213851" cy="332399"/>
          </a:xfrm>
        </p:spPr>
        <p:txBody>
          <a:bodyPr/>
          <a:lstStyle/>
          <a:p>
            <a:r>
              <a:rPr lang="en-GB" dirty="0"/>
              <a:t>Treatment guidelines</a:t>
            </a:r>
          </a:p>
        </p:txBody>
      </p:sp>
      <p:sp>
        <p:nvSpPr>
          <p:cNvPr id="2" name="Content Placeholder 1">
            <a:extLst>
              <a:ext uri="{FF2B5EF4-FFF2-40B4-BE49-F238E27FC236}">
                <a16:creationId xmlns:a16="http://schemas.microsoft.com/office/drawing/2014/main" id="{E3471E91-3EBC-46B5-94A3-351F931CDEBD}"/>
              </a:ext>
            </a:extLst>
          </p:cNvPr>
          <p:cNvSpPr>
            <a:spLocks noGrp="1"/>
          </p:cNvSpPr>
          <p:nvPr>
            <p:ph idx="19"/>
          </p:nvPr>
        </p:nvSpPr>
        <p:spPr>
          <a:xfrm>
            <a:off x="539750" y="1416785"/>
            <a:ext cx="9213849" cy="4415215"/>
          </a:xfrm>
        </p:spPr>
        <p:txBody>
          <a:bodyPr>
            <a:noAutofit/>
          </a:bodyPr>
          <a:lstStyle/>
          <a:p>
            <a:pPr marL="0" indent="0">
              <a:spcBef>
                <a:spcPts val="1200"/>
              </a:spcBef>
              <a:buNone/>
            </a:pPr>
            <a:r>
              <a:rPr lang="en-GB" dirty="0"/>
              <a:t>There is no universal treatment guideline for MDD – various evidence-based treatment guidelines have been developed to aid clinicians</a:t>
            </a:r>
          </a:p>
          <a:p>
            <a:pPr marL="0" indent="0">
              <a:spcBef>
                <a:spcPts val="1200"/>
              </a:spcBef>
              <a:buNone/>
            </a:pPr>
            <a:r>
              <a:rPr lang="en-GB" b="1" dirty="0"/>
              <a:t>Mild MDD</a:t>
            </a:r>
          </a:p>
          <a:p>
            <a:pPr>
              <a:spcBef>
                <a:spcPts val="1200"/>
              </a:spcBef>
            </a:pPr>
            <a:r>
              <a:rPr lang="en-GB" dirty="0"/>
              <a:t>Guidelines vary in their recommendations for the treatment of mild MDD, with suggested first-line therapy ranging from ‘watchful waiting’ to psychotherapy or antidepressants</a:t>
            </a:r>
          </a:p>
          <a:p>
            <a:pPr marL="0" indent="0">
              <a:spcBef>
                <a:spcPts val="1200"/>
              </a:spcBef>
              <a:buNone/>
            </a:pPr>
            <a:r>
              <a:rPr lang="en-GB" b="1" dirty="0"/>
              <a:t>Moderate MDD</a:t>
            </a:r>
          </a:p>
          <a:p>
            <a:pPr>
              <a:spcBef>
                <a:spcPts val="1200"/>
              </a:spcBef>
            </a:pPr>
            <a:r>
              <a:rPr lang="en-GB" dirty="0"/>
              <a:t>First-line treatment recommendations for moderate MDD include antidepressant monotherapy, psychotherapy, and the combined use of an antidepressant and psychotherapy</a:t>
            </a:r>
          </a:p>
          <a:p>
            <a:pPr marL="0" indent="0">
              <a:spcBef>
                <a:spcPts val="1200"/>
              </a:spcBef>
              <a:buNone/>
            </a:pPr>
            <a:r>
              <a:rPr lang="en-GB" b="1" dirty="0"/>
              <a:t>Severe MDD</a:t>
            </a:r>
          </a:p>
          <a:p>
            <a:pPr>
              <a:spcBef>
                <a:spcPts val="1200"/>
              </a:spcBef>
            </a:pPr>
            <a:r>
              <a:rPr lang="en-GB" dirty="0"/>
              <a:t>First-line treatment recommendations for severe MDD include the sequential use of combined treatment, starting with an antidepressant and followed by psychotherapy. For very severe or life-threatening illness, ECT is recommended</a:t>
            </a:r>
          </a:p>
          <a:p>
            <a:pPr>
              <a:spcBef>
                <a:spcPts val="1200"/>
              </a:spcBef>
            </a:pPr>
            <a:r>
              <a:rPr lang="en-GB" dirty="0"/>
              <a:t>If psychotic features are present, the combination of an antidepressant and an antipsychotic is suggested as a first-line treatment</a:t>
            </a:r>
          </a:p>
        </p:txBody>
      </p:sp>
      <p:sp>
        <p:nvSpPr>
          <p:cNvPr id="4" name="Text Placeholder 3">
            <a:extLst>
              <a:ext uri="{FF2B5EF4-FFF2-40B4-BE49-F238E27FC236}">
                <a16:creationId xmlns:a16="http://schemas.microsoft.com/office/drawing/2014/main" id="{C2D06717-842B-4A78-BE8A-5A028A0A2C42}"/>
              </a:ext>
            </a:extLst>
          </p:cNvPr>
          <p:cNvSpPr>
            <a:spLocks noGrp="1"/>
          </p:cNvSpPr>
          <p:nvPr>
            <p:ph type="body" sz="quarter" idx="18"/>
          </p:nvPr>
        </p:nvSpPr>
        <p:spPr>
          <a:xfrm>
            <a:off x="539749" y="6102000"/>
            <a:ext cx="9213851" cy="619200"/>
          </a:xfrm>
        </p:spPr>
        <p:txBody>
          <a:bodyPr/>
          <a:lstStyle/>
          <a:p>
            <a:r>
              <a:rPr lang="en-GB" dirty="0"/>
              <a:t>ECT=electroconvulsive therapy; MDD=major depressive disorder</a:t>
            </a:r>
          </a:p>
          <a:p>
            <a:endParaRPr lang="en-GB" dirty="0"/>
          </a:p>
          <a:p>
            <a:r>
              <a:rPr lang="en-GB" dirty="0"/>
              <a:t>Davidson. J Clin Psychiatry 2010;71(</a:t>
            </a:r>
            <a:r>
              <a:rPr lang="en-GB" dirty="0" err="1"/>
              <a:t>Suppl</a:t>
            </a:r>
            <a:r>
              <a:rPr lang="en-GB" dirty="0"/>
              <a:t> E1):e04</a:t>
            </a:r>
          </a:p>
        </p:txBody>
      </p:sp>
    </p:spTree>
    <p:custDataLst>
      <p:tags r:id="rId1"/>
    </p:custDataLst>
    <p:extLst>
      <p:ext uri="{BB962C8B-B14F-4D97-AF65-F5344CB8AC3E}">
        <p14:creationId xmlns:p14="http://schemas.microsoft.com/office/powerpoint/2010/main" val="7355854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Arc 45">
            <a:extLst>
              <a:ext uri="{FF2B5EF4-FFF2-40B4-BE49-F238E27FC236}">
                <a16:creationId xmlns:a16="http://schemas.microsoft.com/office/drawing/2014/main" id="{BE687BB3-BB13-4C4F-9025-C7E713281134}"/>
              </a:ext>
            </a:extLst>
          </p:cNvPr>
          <p:cNvSpPr/>
          <p:nvPr/>
        </p:nvSpPr>
        <p:spPr>
          <a:xfrm rot="16200000" flipH="1">
            <a:off x="7218766" y="2092586"/>
            <a:ext cx="1800000" cy="2485800"/>
          </a:xfrm>
          <a:prstGeom prst="arc">
            <a:avLst>
              <a:gd name="adj1" fmla="val 17516818"/>
              <a:gd name="adj2" fmla="val 21478169"/>
            </a:avLst>
          </a:prstGeom>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85" name="Arc 84">
            <a:extLst>
              <a:ext uri="{FF2B5EF4-FFF2-40B4-BE49-F238E27FC236}">
                <a16:creationId xmlns:a16="http://schemas.microsoft.com/office/drawing/2014/main" id="{0F286608-B02C-4241-A638-501C929831D0}"/>
              </a:ext>
            </a:extLst>
          </p:cNvPr>
          <p:cNvSpPr/>
          <p:nvPr/>
        </p:nvSpPr>
        <p:spPr>
          <a:xfrm rot="16200000" flipV="1">
            <a:off x="3528132" y="4257442"/>
            <a:ext cx="1800000" cy="2485800"/>
          </a:xfrm>
          <a:prstGeom prst="arc">
            <a:avLst>
              <a:gd name="adj1" fmla="val 17794806"/>
              <a:gd name="adj2" fmla="val 811152"/>
            </a:avLst>
          </a:prstGeom>
          <a:ln w="1524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86" name="Isosceles Triangle 85">
            <a:extLst>
              <a:ext uri="{FF2B5EF4-FFF2-40B4-BE49-F238E27FC236}">
                <a16:creationId xmlns:a16="http://schemas.microsoft.com/office/drawing/2014/main" id="{455A3FE6-E476-4536-97B0-5673F6DB35EF}"/>
              </a:ext>
            </a:extLst>
          </p:cNvPr>
          <p:cNvSpPr/>
          <p:nvPr/>
        </p:nvSpPr>
        <p:spPr>
          <a:xfrm rot="5400000" flipH="1" flipV="1">
            <a:off x="3904673" y="4415323"/>
            <a:ext cx="409577" cy="370034"/>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76" name="Arc 75">
            <a:extLst>
              <a:ext uri="{FF2B5EF4-FFF2-40B4-BE49-F238E27FC236}">
                <a16:creationId xmlns:a16="http://schemas.microsoft.com/office/drawing/2014/main" id="{C3F9F1D0-578F-49A6-9771-D3D9AC8E583B}"/>
              </a:ext>
            </a:extLst>
          </p:cNvPr>
          <p:cNvSpPr/>
          <p:nvPr/>
        </p:nvSpPr>
        <p:spPr>
          <a:xfrm rot="16200000" flipH="1">
            <a:off x="7218766" y="1207648"/>
            <a:ext cx="1800000" cy="2485800"/>
          </a:xfrm>
          <a:prstGeom prst="arc">
            <a:avLst>
              <a:gd name="adj1" fmla="val 17516818"/>
              <a:gd name="adj2" fmla="val 21478169"/>
            </a:avLst>
          </a:prstGeom>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77" name="Isosceles Triangle 76">
            <a:extLst>
              <a:ext uri="{FF2B5EF4-FFF2-40B4-BE49-F238E27FC236}">
                <a16:creationId xmlns:a16="http://schemas.microsoft.com/office/drawing/2014/main" id="{7E8DF936-BB35-435B-BDD1-610D5FD32086}"/>
              </a:ext>
            </a:extLst>
          </p:cNvPr>
          <p:cNvSpPr/>
          <p:nvPr/>
        </p:nvSpPr>
        <p:spPr>
          <a:xfrm rot="5400000">
            <a:off x="8065489" y="3272852"/>
            <a:ext cx="172004" cy="155398"/>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11" name="Arc 10">
            <a:extLst>
              <a:ext uri="{FF2B5EF4-FFF2-40B4-BE49-F238E27FC236}">
                <a16:creationId xmlns:a16="http://schemas.microsoft.com/office/drawing/2014/main" id="{E3E35A93-F713-42BB-A358-51BCE23206A8}"/>
              </a:ext>
            </a:extLst>
          </p:cNvPr>
          <p:cNvSpPr/>
          <p:nvPr/>
        </p:nvSpPr>
        <p:spPr>
          <a:xfrm rot="16200000" flipH="1">
            <a:off x="6932820" y="3860909"/>
            <a:ext cx="1800000" cy="2485800"/>
          </a:xfrm>
          <a:prstGeom prst="arc">
            <a:avLst>
              <a:gd name="adj1" fmla="val 16200000"/>
              <a:gd name="adj2" fmla="val 811152"/>
            </a:avLst>
          </a:prstGeom>
          <a:ln w="1524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6" name="Arc 5">
            <a:extLst>
              <a:ext uri="{FF2B5EF4-FFF2-40B4-BE49-F238E27FC236}">
                <a16:creationId xmlns:a16="http://schemas.microsoft.com/office/drawing/2014/main" id="{23F95C17-4CC5-47A5-8E39-063A3B509434}"/>
              </a:ext>
            </a:extLst>
          </p:cNvPr>
          <p:cNvSpPr/>
          <p:nvPr/>
        </p:nvSpPr>
        <p:spPr>
          <a:xfrm rot="5400000">
            <a:off x="3414658" y="647643"/>
            <a:ext cx="1800000" cy="2485800"/>
          </a:xfrm>
          <a:prstGeom prst="arc">
            <a:avLst>
              <a:gd name="adj1" fmla="val 18360983"/>
              <a:gd name="adj2" fmla="val 811152"/>
            </a:avLst>
          </a:prstGeom>
          <a:ln w="76200">
            <a:solidFill>
              <a:srgbClr val="D2CFBD"/>
            </a:solidFill>
            <a:tailEnd type="non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8" name="Arrow: Right 7">
            <a:extLst>
              <a:ext uri="{FF2B5EF4-FFF2-40B4-BE49-F238E27FC236}">
                <a16:creationId xmlns:a16="http://schemas.microsoft.com/office/drawing/2014/main" id="{B7CA1053-1CE1-431B-A45D-2F4719A591E4}"/>
              </a:ext>
            </a:extLst>
          </p:cNvPr>
          <p:cNvSpPr/>
          <p:nvPr/>
        </p:nvSpPr>
        <p:spPr>
          <a:xfrm rot="5400000">
            <a:off x="4102539" y="2869157"/>
            <a:ext cx="3986915" cy="2496158"/>
          </a:xfrm>
          <a:prstGeom prst="rightArrow">
            <a:avLst>
              <a:gd name="adj1" fmla="val 66697"/>
              <a:gd name="adj2" fmla="val 31240"/>
            </a:avLst>
          </a:prstGeom>
          <a:gradFill flip="none" rotWithShape="1">
            <a:gsLst>
              <a:gs pos="24000">
                <a:schemeClr val="accent4">
                  <a:lumMod val="40000"/>
                  <a:lumOff val="60000"/>
                </a:schemeClr>
              </a:gs>
              <a:gs pos="50000">
                <a:schemeClr val="accent4">
                  <a:lumMod val="60000"/>
                  <a:lumOff val="40000"/>
                </a:schemeClr>
              </a:gs>
              <a:gs pos="80000">
                <a:schemeClr val="accent4">
                  <a:lumMod val="75000"/>
                </a:schemeClr>
              </a:gs>
            </a:gsLst>
            <a:lin ang="16200000" scaled="1"/>
            <a:tileRect/>
          </a:gra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16" name="Text Placeholder 15">
            <a:extLst>
              <a:ext uri="{FF2B5EF4-FFF2-40B4-BE49-F238E27FC236}">
                <a16:creationId xmlns:a16="http://schemas.microsoft.com/office/drawing/2014/main" id="{9C8F235C-C330-1C1F-9822-FCAB502CA737}"/>
              </a:ext>
            </a:extLst>
          </p:cNvPr>
          <p:cNvSpPr>
            <a:spLocks noGrp="1"/>
          </p:cNvSpPr>
          <p:nvPr>
            <p:ph type="body" sz="quarter" idx="17"/>
          </p:nvPr>
        </p:nvSpPr>
        <p:spPr/>
        <p:txBody>
          <a:bodyPr/>
          <a:lstStyle/>
          <a:p>
            <a:r>
              <a:rPr lang="en-GB" dirty="0"/>
              <a:t>Major depressive disorder (MDD) – Treatment principles</a:t>
            </a:r>
            <a:endParaRPr lang="da-DK" dirty="0"/>
          </a:p>
        </p:txBody>
      </p:sp>
      <p:sp>
        <p:nvSpPr>
          <p:cNvPr id="2" name="Title 1">
            <a:extLst>
              <a:ext uri="{FF2B5EF4-FFF2-40B4-BE49-F238E27FC236}">
                <a16:creationId xmlns:a16="http://schemas.microsoft.com/office/drawing/2014/main" id="{DFCF7A57-4EA8-4531-82E5-92CB4EB47383}"/>
              </a:ext>
            </a:extLst>
          </p:cNvPr>
          <p:cNvSpPr>
            <a:spLocks noGrp="1"/>
          </p:cNvSpPr>
          <p:nvPr>
            <p:ph type="title"/>
          </p:nvPr>
        </p:nvSpPr>
        <p:spPr>
          <a:xfrm>
            <a:off x="539749" y="814386"/>
            <a:ext cx="9213851" cy="332399"/>
          </a:xfrm>
        </p:spPr>
        <p:txBody>
          <a:bodyPr/>
          <a:lstStyle/>
          <a:p>
            <a:r>
              <a:rPr lang="en-GB" dirty="0"/>
              <a:t>The global approach to treatment of depression</a:t>
            </a:r>
          </a:p>
        </p:txBody>
      </p:sp>
      <p:sp>
        <p:nvSpPr>
          <p:cNvPr id="3" name="Text Placeholder 2">
            <a:extLst>
              <a:ext uri="{FF2B5EF4-FFF2-40B4-BE49-F238E27FC236}">
                <a16:creationId xmlns:a16="http://schemas.microsoft.com/office/drawing/2014/main" id="{98E8F455-46A6-401D-A282-61DCBB1EE189}"/>
              </a:ext>
            </a:extLst>
          </p:cNvPr>
          <p:cNvSpPr>
            <a:spLocks noGrp="1"/>
          </p:cNvSpPr>
          <p:nvPr>
            <p:ph type="body" sz="quarter" idx="18"/>
          </p:nvPr>
        </p:nvSpPr>
        <p:spPr>
          <a:xfrm>
            <a:off x="539749" y="6102000"/>
            <a:ext cx="9213851" cy="619200"/>
          </a:xfrm>
        </p:spPr>
        <p:txBody>
          <a:bodyPr/>
          <a:lstStyle/>
          <a:p>
            <a:r>
              <a:rPr lang="en-GB" baseline="30000" dirty="0"/>
              <a:t>a</a:t>
            </a:r>
            <a:r>
              <a:rPr lang="en-GB" dirty="0"/>
              <a:t>(psychosis, severe impairment, suicidality)</a:t>
            </a:r>
            <a:br>
              <a:rPr lang="en-GB" dirty="0"/>
            </a:br>
            <a:r>
              <a:rPr lang="en-GB" dirty="0"/>
              <a:t>APA=American Psychiatric Association; </a:t>
            </a:r>
            <a:br>
              <a:rPr lang="en-GB" dirty="0"/>
            </a:br>
            <a:r>
              <a:rPr lang="en-GB" dirty="0"/>
              <a:t>CANMAT=Canadian Network for Mood and Anxiety Treatments;</a:t>
            </a:r>
            <a:br>
              <a:rPr lang="en-GB" dirty="0"/>
            </a:br>
            <a:r>
              <a:rPr lang="en-GB" dirty="0"/>
              <a:t>CBT=cognitive behavioural therapy; ECT=electroconvulsive therapy; </a:t>
            </a:r>
            <a:br>
              <a:rPr lang="en-GB" dirty="0"/>
            </a:br>
            <a:r>
              <a:rPr lang="en-GB" dirty="0"/>
              <a:t>NICE=National Institute for Health and Care Excellence;</a:t>
            </a:r>
          </a:p>
          <a:p>
            <a:r>
              <a:rPr lang="en-GB" dirty="0"/>
              <a:t>SNRI=serotonin–noradrenaline reuptake inhibitor; </a:t>
            </a:r>
            <a:br>
              <a:rPr lang="en-GB" dirty="0"/>
            </a:br>
            <a:r>
              <a:rPr lang="en-GB" dirty="0"/>
              <a:t>SSRI=selective serotonin reuptake inhibitor</a:t>
            </a:r>
            <a:br>
              <a:rPr lang="en-GB" dirty="0"/>
            </a:br>
            <a:endParaRPr lang="en-GB" dirty="0"/>
          </a:p>
          <a:p>
            <a:r>
              <a:rPr lang="en-GB" dirty="0"/>
              <a:t>Adapted from: APA. Practice Guideline for the Treatment of Patients with Major Depressive Disorder. 3rd Edition. 2010; NICE Depression in adults: treatment and management. NG222, 2022; Bauer et al. World J </a:t>
            </a:r>
            <a:r>
              <a:rPr lang="en-GB" dirty="0" err="1"/>
              <a:t>Biol</a:t>
            </a:r>
            <a:r>
              <a:rPr lang="en-GB" dirty="0"/>
              <a:t> Psychiatry 2013;14(5):334–385; Kennedy et al. Can J Psychiatry 2016;61(9):540–560; McIntyre et al. J Clin Psychiatry 2017;78(6):703–713</a:t>
            </a:r>
          </a:p>
        </p:txBody>
      </p:sp>
      <p:sp>
        <p:nvSpPr>
          <p:cNvPr id="12" name="Isosceles Triangle 11">
            <a:extLst>
              <a:ext uri="{FF2B5EF4-FFF2-40B4-BE49-F238E27FC236}">
                <a16:creationId xmlns:a16="http://schemas.microsoft.com/office/drawing/2014/main" id="{92AB2BEE-AE60-4F3F-9417-0AFAA831203D}"/>
              </a:ext>
            </a:extLst>
          </p:cNvPr>
          <p:cNvSpPr/>
          <p:nvPr/>
        </p:nvSpPr>
        <p:spPr>
          <a:xfrm rot="5400000">
            <a:off x="7946702" y="5818794"/>
            <a:ext cx="409577" cy="370034"/>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13" name="Isosceles Triangle 12">
            <a:extLst>
              <a:ext uri="{FF2B5EF4-FFF2-40B4-BE49-F238E27FC236}">
                <a16:creationId xmlns:a16="http://schemas.microsoft.com/office/drawing/2014/main" id="{62E8153E-38AB-41CA-BC65-7EC02BDD765D}"/>
              </a:ext>
            </a:extLst>
          </p:cNvPr>
          <p:cNvSpPr/>
          <p:nvPr/>
        </p:nvSpPr>
        <p:spPr>
          <a:xfrm rot="16200000" flipH="1">
            <a:off x="4012962" y="2590606"/>
            <a:ext cx="409575" cy="370034"/>
          </a:xfrm>
          <a:prstGeom prst="triangle">
            <a:avLst/>
          </a:prstGeom>
          <a:solidFill>
            <a:srgbClr val="D2CF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28" name="Arrow: Down 27">
            <a:extLst>
              <a:ext uri="{FF2B5EF4-FFF2-40B4-BE49-F238E27FC236}">
                <a16:creationId xmlns:a16="http://schemas.microsoft.com/office/drawing/2014/main" id="{26AAB958-2266-48B9-974D-98CF6705C4E2}"/>
              </a:ext>
            </a:extLst>
          </p:cNvPr>
          <p:cNvSpPr/>
          <p:nvPr/>
        </p:nvSpPr>
        <p:spPr>
          <a:xfrm>
            <a:off x="5018089" y="1243351"/>
            <a:ext cx="697645" cy="1076392"/>
          </a:xfrm>
          <a:prstGeom prst="downArrow">
            <a:avLst/>
          </a:prstGeom>
          <a:solidFill>
            <a:schemeClr val="accent4">
              <a:lumMod val="20000"/>
              <a:lumOff val="8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GB" sz="1400" b="1" dirty="0">
                <a:solidFill>
                  <a:schemeClr val="tx1"/>
                </a:solidFill>
              </a:rPr>
              <a:t>Mild</a:t>
            </a:r>
          </a:p>
        </p:txBody>
      </p:sp>
      <p:sp>
        <p:nvSpPr>
          <p:cNvPr id="26" name="Arrow: Down 25">
            <a:extLst>
              <a:ext uri="{FF2B5EF4-FFF2-40B4-BE49-F238E27FC236}">
                <a16:creationId xmlns:a16="http://schemas.microsoft.com/office/drawing/2014/main" id="{87794EED-4D25-4037-8788-F2FD5C3CF6EF}"/>
              </a:ext>
            </a:extLst>
          </p:cNvPr>
          <p:cNvSpPr/>
          <p:nvPr/>
        </p:nvSpPr>
        <p:spPr>
          <a:xfrm>
            <a:off x="5726249" y="1243188"/>
            <a:ext cx="697645" cy="1168381"/>
          </a:xfrm>
          <a:prstGeom prst="downArrow">
            <a:avLst/>
          </a:prstGeom>
          <a:solidFill>
            <a:schemeClr val="accent4">
              <a:lumMod val="60000"/>
              <a:lumOff val="4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GB" sz="1400" b="1" dirty="0">
                <a:solidFill>
                  <a:schemeClr val="tx1"/>
                </a:solidFill>
              </a:rPr>
              <a:t>Moderate</a:t>
            </a:r>
          </a:p>
        </p:txBody>
      </p:sp>
      <p:sp>
        <p:nvSpPr>
          <p:cNvPr id="29" name="Arrow: Down 28">
            <a:extLst>
              <a:ext uri="{FF2B5EF4-FFF2-40B4-BE49-F238E27FC236}">
                <a16:creationId xmlns:a16="http://schemas.microsoft.com/office/drawing/2014/main" id="{1A181A9D-644F-41C6-B922-4341593EC400}"/>
              </a:ext>
            </a:extLst>
          </p:cNvPr>
          <p:cNvSpPr/>
          <p:nvPr/>
        </p:nvSpPr>
        <p:spPr>
          <a:xfrm>
            <a:off x="6434410" y="1243187"/>
            <a:ext cx="697645" cy="1414018"/>
          </a:xfrm>
          <a:prstGeom prst="downArrow">
            <a:avLst/>
          </a:prstGeom>
          <a:solidFill>
            <a:schemeClr val="accent4">
              <a:lumMod val="75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GB" sz="1400" b="1"/>
              <a:t>Severe</a:t>
            </a:r>
          </a:p>
        </p:txBody>
      </p:sp>
      <p:sp>
        <p:nvSpPr>
          <p:cNvPr id="30" name="Rectangle 29">
            <a:extLst>
              <a:ext uri="{FF2B5EF4-FFF2-40B4-BE49-F238E27FC236}">
                <a16:creationId xmlns:a16="http://schemas.microsoft.com/office/drawing/2014/main" id="{7F4B6B63-66A0-41AA-A895-300D8D9540EC}"/>
              </a:ext>
            </a:extLst>
          </p:cNvPr>
          <p:cNvSpPr/>
          <p:nvPr/>
        </p:nvSpPr>
        <p:spPr>
          <a:xfrm>
            <a:off x="4692317" y="2378560"/>
            <a:ext cx="1804728" cy="192275"/>
          </a:xfrm>
          <a:prstGeom prst="rect">
            <a:avLst/>
          </a:prstGeom>
          <a:solidFill>
            <a:srgbClr val="D2CFBD"/>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a:solidFill>
                  <a:schemeClr val="tx1"/>
                </a:solidFill>
                <a:latin typeface="Arial" panose="020B0604020202020204" pitchFamily="34" charset="0"/>
                <a:cs typeface="Arial" panose="020B0604020202020204" pitchFamily="34" charset="0"/>
              </a:rPr>
              <a:t>CBT, psychotherapy alone</a:t>
            </a:r>
          </a:p>
        </p:txBody>
      </p:sp>
      <p:sp>
        <p:nvSpPr>
          <p:cNvPr id="31" name="Rectangle 30">
            <a:extLst>
              <a:ext uri="{FF2B5EF4-FFF2-40B4-BE49-F238E27FC236}">
                <a16:creationId xmlns:a16="http://schemas.microsoft.com/office/drawing/2014/main" id="{98349FDA-7DF0-4896-B06B-919EDD10348F}"/>
              </a:ext>
            </a:extLst>
          </p:cNvPr>
          <p:cNvSpPr/>
          <p:nvPr/>
        </p:nvSpPr>
        <p:spPr>
          <a:xfrm>
            <a:off x="5916560" y="2751500"/>
            <a:ext cx="1223187" cy="252000"/>
          </a:xfrm>
          <a:prstGeom prst="rect">
            <a:avLst/>
          </a:prstGeom>
          <a:solidFill>
            <a:schemeClr val="accent2"/>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a:solidFill>
                  <a:schemeClr val="tx1"/>
                </a:solidFill>
                <a:latin typeface="Arial" panose="020B0604020202020204" pitchFamily="34" charset="0"/>
                <a:cs typeface="Arial" panose="020B0604020202020204" pitchFamily="34" charset="0"/>
              </a:rPr>
              <a:t>SSRI/SNRI</a:t>
            </a:r>
          </a:p>
        </p:txBody>
      </p:sp>
      <p:sp>
        <p:nvSpPr>
          <p:cNvPr id="32" name="TextBox 31">
            <a:extLst>
              <a:ext uri="{FF2B5EF4-FFF2-40B4-BE49-F238E27FC236}">
                <a16:creationId xmlns:a16="http://schemas.microsoft.com/office/drawing/2014/main" id="{94B59B17-8B86-4C51-A025-0F1EED3804DF}"/>
              </a:ext>
            </a:extLst>
          </p:cNvPr>
          <p:cNvSpPr txBox="1"/>
          <p:nvPr/>
        </p:nvSpPr>
        <p:spPr>
          <a:xfrm>
            <a:off x="7738664" y="1455517"/>
            <a:ext cx="4086191" cy="1615827"/>
          </a:xfrm>
          <a:prstGeom prst="rect">
            <a:avLst/>
          </a:prstGeom>
          <a:noFill/>
          <a:ln>
            <a:solidFill>
              <a:schemeClr val="accent4"/>
            </a:solidFill>
          </a:ln>
        </p:spPr>
        <p:txBody>
          <a:bodyPr wrap="square" rtlCol="0">
            <a:spAutoFit/>
          </a:bodyPr>
          <a:lstStyle/>
          <a:p>
            <a:r>
              <a:rPr lang="en-GB" sz="1100" dirty="0">
                <a:latin typeface="Arial" panose="020B0604020202020204" pitchFamily="34" charset="0"/>
                <a:cs typeface="Arial" panose="020B0604020202020204" pitchFamily="34" charset="0"/>
              </a:rPr>
              <a:t>APA guidelines recommend SSRI/SNRI/mirtazapine/bupropion as the initial choice for patients with mild-to-moderate MDD;</a:t>
            </a:r>
            <a:br>
              <a:rPr lang="en-GB" sz="1100" dirty="0">
                <a:latin typeface="Arial" panose="020B0604020202020204" pitchFamily="34" charset="0"/>
                <a:cs typeface="Arial" panose="020B0604020202020204" pitchFamily="34" charset="0"/>
              </a:rPr>
            </a:br>
            <a:endParaRPr lang="en-GB" sz="1100" dirty="0">
              <a:latin typeface="Arial" panose="020B0604020202020204" pitchFamily="34" charset="0"/>
              <a:cs typeface="Arial" panose="020B0604020202020204" pitchFamily="34" charset="0"/>
            </a:endParaRPr>
          </a:p>
          <a:p>
            <a:r>
              <a:rPr lang="en-GB" sz="1100" dirty="0">
                <a:latin typeface="Arial" panose="020B0604020202020204" pitchFamily="34" charset="0"/>
                <a:cs typeface="Arial" panose="020B0604020202020204" pitchFamily="34" charset="0"/>
              </a:rPr>
              <a:t>UK NICE guidelines recommend an SSRI as the initial choice for patients with more severe depression; </a:t>
            </a:r>
            <a:br>
              <a:rPr lang="en-GB" sz="1100" dirty="0">
                <a:latin typeface="Arial" panose="020B0604020202020204" pitchFamily="34" charset="0"/>
                <a:cs typeface="Arial" panose="020B0604020202020204" pitchFamily="34" charset="0"/>
              </a:rPr>
            </a:br>
            <a:br>
              <a:rPr lang="en-GB" sz="1100" dirty="0">
                <a:latin typeface="Arial" panose="020B0604020202020204" pitchFamily="34" charset="0"/>
                <a:cs typeface="Arial" panose="020B0604020202020204" pitchFamily="34" charset="0"/>
              </a:rPr>
            </a:br>
            <a:r>
              <a:rPr lang="en-GB" sz="1100" dirty="0">
                <a:latin typeface="Arial" panose="020B0604020202020204" pitchFamily="34" charset="0"/>
                <a:cs typeface="Arial" panose="020B0604020202020204" pitchFamily="34" charset="0"/>
              </a:rPr>
              <a:t>CANMAT guidelines identify most second-generation antidepressants as first-line treatment options for moderate-to-severe depression </a:t>
            </a:r>
          </a:p>
        </p:txBody>
      </p:sp>
      <p:sp>
        <p:nvSpPr>
          <p:cNvPr id="36" name="Rectangle 35">
            <a:extLst>
              <a:ext uri="{FF2B5EF4-FFF2-40B4-BE49-F238E27FC236}">
                <a16:creationId xmlns:a16="http://schemas.microsoft.com/office/drawing/2014/main" id="{AB822AB8-4285-4DBD-9D53-EB7D2BE6DDE7}"/>
              </a:ext>
            </a:extLst>
          </p:cNvPr>
          <p:cNvSpPr/>
          <p:nvPr/>
        </p:nvSpPr>
        <p:spPr>
          <a:xfrm>
            <a:off x="6556596" y="3398890"/>
            <a:ext cx="1275962" cy="648000"/>
          </a:xfrm>
          <a:prstGeom prst="rect">
            <a:avLst/>
          </a:prstGeom>
          <a:solidFill>
            <a:schemeClr val="accent2"/>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r>
              <a:rPr lang="en-GB" sz="1050" dirty="0">
                <a:solidFill>
                  <a:schemeClr val="tx1"/>
                </a:solidFill>
                <a:latin typeface="Arial" panose="020B0604020202020204" pitchFamily="34" charset="0"/>
                <a:cs typeface="Arial" panose="020B0604020202020204" pitchFamily="34" charset="0"/>
              </a:rPr>
              <a:t>Increase dose</a:t>
            </a:r>
          </a:p>
          <a:p>
            <a:pPr marL="171450" indent="-171450">
              <a:buFont typeface="Arial" panose="020B0604020202020204" pitchFamily="34" charset="0"/>
              <a:buChar char="•"/>
            </a:pPr>
            <a:r>
              <a:rPr lang="en-GB" sz="1050" dirty="0">
                <a:solidFill>
                  <a:schemeClr val="tx1"/>
                </a:solidFill>
                <a:latin typeface="Arial" panose="020B0604020202020204" pitchFamily="34" charset="0"/>
                <a:cs typeface="Arial" panose="020B0604020202020204" pitchFamily="34" charset="0"/>
              </a:rPr>
              <a:t>Switch</a:t>
            </a:r>
          </a:p>
          <a:p>
            <a:pPr marL="171450" indent="-171450">
              <a:buFont typeface="Arial" panose="020B0604020202020204" pitchFamily="34" charset="0"/>
              <a:buChar char="•"/>
            </a:pPr>
            <a:r>
              <a:rPr lang="en-GB" sz="1050" dirty="0">
                <a:solidFill>
                  <a:schemeClr val="tx1"/>
                </a:solidFill>
                <a:latin typeface="Arial" panose="020B0604020202020204" pitchFamily="34" charset="0"/>
                <a:cs typeface="Arial" panose="020B0604020202020204" pitchFamily="34" charset="0"/>
              </a:rPr>
              <a:t>Combine</a:t>
            </a:r>
          </a:p>
          <a:p>
            <a:pPr marL="171450" indent="-171450">
              <a:buFont typeface="Arial" panose="020B0604020202020204" pitchFamily="34" charset="0"/>
              <a:buChar char="•"/>
            </a:pPr>
            <a:r>
              <a:rPr lang="en-GB" sz="1050" dirty="0">
                <a:solidFill>
                  <a:schemeClr val="tx1"/>
                </a:solidFill>
                <a:latin typeface="Arial" panose="020B0604020202020204" pitchFamily="34" charset="0"/>
                <a:cs typeface="Arial" panose="020B0604020202020204" pitchFamily="34" charset="0"/>
              </a:rPr>
              <a:t>Adjunct</a:t>
            </a:r>
          </a:p>
        </p:txBody>
      </p:sp>
      <p:cxnSp>
        <p:nvCxnSpPr>
          <p:cNvPr id="39" name="Straight Arrow Connector 38">
            <a:extLst>
              <a:ext uri="{FF2B5EF4-FFF2-40B4-BE49-F238E27FC236}">
                <a16:creationId xmlns:a16="http://schemas.microsoft.com/office/drawing/2014/main" id="{4E80BAAF-551C-4BA1-8321-E97CF575165A}"/>
              </a:ext>
            </a:extLst>
          </p:cNvPr>
          <p:cNvCxnSpPr>
            <a:cxnSpLocks/>
          </p:cNvCxnSpPr>
          <p:nvPr/>
        </p:nvCxnSpPr>
        <p:spPr>
          <a:xfrm>
            <a:off x="7146881" y="2881901"/>
            <a:ext cx="595039" cy="0"/>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1C0B707E-A8A9-4E8B-8F00-7A727529F6FE}"/>
              </a:ext>
            </a:extLst>
          </p:cNvPr>
          <p:cNvCxnSpPr>
            <a:cxnSpLocks/>
          </p:cNvCxnSpPr>
          <p:nvPr/>
        </p:nvCxnSpPr>
        <p:spPr>
          <a:xfrm>
            <a:off x="6783862" y="3006348"/>
            <a:ext cx="0" cy="370678"/>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6F08ADC0-AC38-4F09-8710-A72B691E5639}"/>
              </a:ext>
            </a:extLst>
          </p:cNvPr>
          <p:cNvSpPr txBox="1"/>
          <p:nvPr/>
        </p:nvSpPr>
        <p:spPr>
          <a:xfrm>
            <a:off x="6072191" y="3082510"/>
            <a:ext cx="768160" cy="230832"/>
          </a:xfrm>
          <a:prstGeom prst="rect">
            <a:avLst/>
          </a:prstGeom>
          <a:noFill/>
        </p:spPr>
        <p:txBody>
          <a:bodyPr wrap="none" rtlCol="0">
            <a:spAutoFit/>
          </a:bodyPr>
          <a:lstStyle/>
          <a:p>
            <a:pPr algn="ctr"/>
            <a:r>
              <a:rPr lang="en-GB" sz="900" dirty="0">
                <a:latin typeface="Arial" panose="020B0604020202020204" pitchFamily="34" charset="0"/>
                <a:cs typeface="Arial" panose="020B0604020202020204" pitchFamily="34" charset="0"/>
              </a:rPr>
              <a:t>Response?</a:t>
            </a:r>
          </a:p>
        </p:txBody>
      </p:sp>
      <p:sp>
        <p:nvSpPr>
          <p:cNvPr id="44" name="TextBox 43">
            <a:extLst>
              <a:ext uri="{FF2B5EF4-FFF2-40B4-BE49-F238E27FC236}">
                <a16:creationId xmlns:a16="http://schemas.microsoft.com/office/drawing/2014/main" id="{C7CD8946-2235-4AF0-B21E-4FD417891AAD}"/>
              </a:ext>
            </a:extLst>
          </p:cNvPr>
          <p:cNvSpPr txBox="1"/>
          <p:nvPr/>
        </p:nvSpPr>
        <p:spPr>
          <a:xfrm rot="16200000">
            <a:off x="5812398" y="3111303"/>
            <a:ext cx="404278" cy="246221"/>
          </a:xfrm>
          <a:prstGeom prst="rect">
            <a:avLst/>
          </a:prstGeom>
          <a:noFill/>
        </p:spPr>
        <p:txBody>
          <a:bodyPr wrap="none" rtlCol="0">
            <a:spAutoFit/>
          </a:bodyPr>
          <a:lstStyle/>
          <a:p>
            <a:pPr algn="ctr"/>
            <a:r>
              <a:rPr lang="en-GB" sz="1000" dirty="0">
                <a:latin typeface="Arial" panose="020B0604020202020204" pitchFamily="34" charset="0"/>
                <a:cs typeface="Arial" panose="020B0604020202020204" pitchFamily="34" charset="0"/>
              </a:rPr>
              <a:t>Yes</a:t>
            </a:r>
          </a:p>
        </p:txBody>
      </p:sp>
      <p:sp>
        <p:nvSpPr>
          <p:cNvPr id="45" name="TextBox 44">
            <a:extLst>
              <a:ext uri="{FF2B5EF4-FFF2-40B4-BE49-F238E27FC236}">
                <a16:creationId xmlns:a16="http://schemas.microsoft.com/office/drawing/2014/main" id="{D45BC46B-C496-4983-A0B5-ABDDCE1C65FB}"/>
              </a:ext>
            </a:extLst>
          </p:cNvPr>
          <p:cNvSpPr txBox="1"/>
          <p:nvPr/>
        </p:nvSpPr>
        <p:spPr>
          <a:xfrm rot="16200000">
            <a:off x="6685590" y="3067122"/>
            <a:ext cx="348172" cy="246221"/>
          </a:xfrm>
          <a:prstGeom prst="rect">
            <a:avLst/>
          </a:prstGeom>
          <a:noFill/>
        </p:spPr>
        <p:txBody>
          <a:bodyPr wrap="none" rtlCol="0">
            <a:spAutoFit/>
          </a:bodyPr>
          <a:lstStyle/>
          <a:p>
            <a:pPr algn="ctr"/>
            <a:r>
              <a:rPr lang="en-GB" sz="1000" dirty="0">
                <a:solidFill>
                  <a:schemeClr val="bg1"/>
                </a:solidFill>
                <a:latin typeface="Arial" panose="020B0604020202020204" pitchFamily="34" charset="0"/>
                <a:cs typeface="Arial" panose="020B0604020202020204" pitchFamily="34" charset="0"/>
              </a:rPr>
              <a:t>No</a:t>
            </a:r>
          </a:p>
        </p:txBody>
      </p:sp>
      <p:sp>
        <p:nvSpPr>
          <p:cNvPr id="57" name="Rectangle 56">
            <a:extLst>
              <a:ext uri="{FF2B5EF4-FFF2-40B4-BE49-F238E27FC236}">
                <a16:creationId xmlns:a16="http://schemas.microsoft.com/office/drawing/2014/main" id="{150A2454-651D-4B3E-BB7A-8824F8D51CCB}"/>
              </a:ext>
            </a:extLst>
          </p:cNvPr>
          <p:cNvSpPr/>
          <p:nvPr/>
        </p:nvSpPr>
        <p:spPr>
          <a:xfrm>
            <a:off x="5089172" y="5476664"/>
            <a:ext cx="2042883" cy="385124"/>
          </a:xfrm>
          <a:prstGeom prst="rect">
            <a:avLst/>
          </a:prstGeom>
          <a:solidFill>
            <a:schemeClr val="accent2"/>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a:solidFill>
                  <a:schemeClr val="tx1"/>
                </a:solidFill>
                <a:latin typeface="Arial" panose="020B0604020202020204" pitchFamily="34" charset="0"/>
                <a:cs typeface="Arial" panose="020B0604020202020204" pitchFamily="34" charset="0"/>
              </a:rPr>
              <a:t>Maintain treatment for at least </a:t>
            </a:r>
            <a:br>
              <a:rPr lang="en-GB" sz="1050" dirty="0">
                <a:solidFill>
                  <a:schemeClr val="tx1"/>
                </a:solidFill>
                <a:latin typeface="Arial" panose="020B0604020202020204" pitchFamily="34" charset="0"/>
                <a:cs typeface="Arial" panose="020B0604020202020204" pitchFamily="34" charset="0"/>
              </a:rPr>
            </a:br>
            <a:r>
              <a:rPr lang="en-GB" sz="1050" dirty="0">
                <a:solidFill>
                  <a:schemeClr val="tx1"/>
                </a:solidFill>
                <a:latin typeface="Arial" panose="020B0604020202020204" pitchFamily="34" charset="0"/>
                <a:cs typeface="Arial" panose="020B0604020202020204" pitchFamily="34" charset="0"/>
              </a:rPr>
              <a:t>2–3 years</a:t>
            </a:r>
          </a:p>
        </p:txBody>
      </p:sp>
      <p:sp>
        <p:nvSpPr>
          <p:cNvPr id="58" name="TextBox 57">
            <a:extLst>
              <a:ext uri="{FF2B5EF4-FFF2-40B4-BE49-F238E27FC236}">
                <a16:creationId xmlns:a16="http://schemas.microsoft.com/office/drawing/2014/main" id="{7CF65AAB-326C-4F05-BD0B-1C7B88ABF231}"/>
              </a:ext>
            </a:extLst>
          </p:cNvPr>
          <p:cNvSpPr txBox="1"/>
          <p:nvPr/>
        </p:nvSpPr>
        <p:spPr>
          <a:xfrm>
            <a:off x="8350215" y="5621451"/>
            <a:ext cx="3176039" cy="600164"/>
          </a:xfrm>
          <a:prstGeom prst="rect">
            <a:avLst/>
          </a:prstGeom>
          <a:noFill/>
          <a:ln>
            <a:solidFill>
              <a:schemeClr val="accent4"/>
            </a:solidFill>
          </a:ln>
        </p:spPr>
        <p:txBody>
          <a:bodyPr wrap="square" rtlCol="0">
            <a:spAutoFit/>
          </a:bodyPr>
          <a:lstStyle/>
          <a:p>
            <a:r>
              <a:rPr lang="en-GB" sz="1100" dirty="0">
                <a:latin typeface="Arial" panose="020B0604020202020204" pitchFamily="34" charset="0"/>
                <a:cs typeface="Arial" panose="020B0604020202020204" pitchFamily="34" charset="0"/>
              </a:rPr>
              <a:t>APA guidelines state that duration of maintenance treatment should depend on the individual, and may be required indefinitely</a:t>
            </a:r>
          </a:p>
        </p:txBody>
      </p:sp>
      <p:cxnSp>
        <p:nvCxnSpPr>
          <p:cNvPr id="59" name="Straight Arrow Connector 58">
            <a:extLst>
              <a:ext uri="{FF2B5EF4-FFF2-40B4-BE49-F238E27FC236}">
                <a16:creationId xmlns:a16="http://schemas.microsoft.com/office/drawing/2014/main" id="{508C1181-316D-4203-B079-62FE0AA5E5B3}"/>
              </a:ext>
            </a:extLst>
          </p:cNvPr>
          <p:cNvCxnSpPr>
            <a:cxnSpLocks/>
          </p:cNvCxnSpPr>
          <p:nvPr/>
        </p:nvCxnSpPr>
        <p:spPr>
          <a:xfrm>
            <a:off x="6095311" y="3011901"/>
            <a:ext cx="0" cy="185578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0" name="Rectangle 59">
            <a:extLst>
              <a:ext uri="{FF2B5EF4-FFF2-40B4-BE49-F238E27FC236}">
                <a16:creationId xmlns:a16="http://schemas.microsoft.com/office/drawing/2014/main" id="{4521E065-F880-4BD0-9789-D211E150AC7B}"/>
              </a:ext>
            </a:extLst>
          </p:cNvPr>
          <p:cNvSpPr/>
          <p:nvPr/>
        </p:nvSpPr>
        <p:spPr>
          <a:xfrm>
            <a:off x="6556597" y="4418149"/>
            <a:ext cx="575457" cy="252000"/>
          </a:xfrm>
          <a:prstGeom prst="rect">
            <a:avLst/>
          </a:prstGeom>
          <a:solidFill>
            <a:schemeClr val="accent2"/>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a:solidFill>
                  <a:schemeClr val="tx1"/>
                </a:solidFill>
                <a:latin typeface="Arial" panose="020B0604020202020204" pitchFamily="34" charset="0"/>
                <a:cs typeface="Arial" panose="020B0604020202020204" pitchFamily="34" charset="0"/>
              </a:rPr>
              <a:t>ECT</a:t>
            </a:r>
          </a:p>
        </p:txBody>
      </p:sp>
      <p:cxnSp>
        <p:nvCxnSpPr>
          <p:cNvPr id="62" name="Straight Arrow Connector 61">
            <a:extLst>
              <a:ext uri="{FF2B5EF4-FFF2-40B4-BE49-F238E27FC236}">
                <a16:creationId xmlns:a16="http://schemas.microsoft.com/office/drawing/2014/main" id="{C2D81AE2-0F98-43D5-A759-4DAC42E2FA56}"/>
              </a:ext>
            </a:extLst>
          </p:cNvPr>
          <p:cNvCxnSpPr>
            <a:cxnSpLocks/>
          </p:cNvCxnSpPr>
          <p:nvPr/>
        </p:nvCxnSpPr>
        <p:spPr>
          <a:xfrm>
            <a:off x="6783862" y="4041482"/>
            <a:ext cx="0" cy="370678"/>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63" name="TextBox 62">
            <a:extLst>
              <a:ext uri="{FF2B5EF4-FFF2-40B4-BE49-F238E27FC236}">
                <a16:creationId xmlns:a16="http://schemas.microsoft.com/office/drawing/2014/main" id="{DBA118FA-14EB-4DBE-894E-75CD0C36C746}"/>
              </a:ext>
            </a:extLst>
          </p:cNvPr>
          <p:cNvSpPr txBox="1"/>
          <p:nvPr/>
        </p:nvSpPr>
        <p:spPr>
          <a:xfrm>
            <a:off x="6072191" y="4117644"/>
            <a:ext cx="768160" cy="230832"/>
          </a:xfrm>
          <a:prstGeom prst="rect">
            <a:avLst/>
          </a:prstGeom>
          <a:noFill/>
        </p:spPr>
        <p:txBody>
          <a:bodyPr wrap="none" rtlCol="0">
            <a:spAutoFit/>
          </a:bodyPr>
          <a:lstStyle/>
          <a:p>
            <a:pPr algn="ctr"/>
            <a:r>
              <a:rPr lang="en-GB" sz="900" dirty="0">
                <a:latin typeface="Arial" panose="020B0604020202020204" pitchFamily="34" charset="0"/>
                <a:cs typeface="Arial" panose="020B0604020202020204" pitchFamily="34" charset="0"/>
              </a:rPr>
              <a:t>Response?</a:t>
            </a:r>
          </a:p>
        </p:txBody>
      </p:sp>
      <p:sp>
        <p:nvSpPr>
          <p:cNvPr id="64" name="TextBox 63">
            <a:extLst>
              <a:ext uri="{FF2B5EF4-FFF2-40B4-BE49-F238E27FC236}">
                <a16:creationId xmlns:a16="http://schemas.microsoft.com/office/drawing/2014/main" id="{DBA941E8-C865-43A1-B2CD-2EF583DB8860}"/>
              </a:ext>
            </a:extLst>
          </p:cNvPr>
          <p:cNvSpPr txBox="1"/>
          <p:nvPr/>
        </p:nvSpPr>
        <p:spPr>
          <a:xfrm rot="16200000">
            <a:off x="5815375" y="4149254"/>
            <a:ext cx="404278" cy="246221"/>
          </a:xfrm>
          <a:prstGeom prst="rect">
            <a:avLst/>
          </a:prstGeom>
          <a:noFill/>
        </p:spPr>
        <p:txBody>
          <a:bodyPr wrap="none" rtlCol="0">
            <a:spAutoFit/>
          </a:bodyPr>
          <a:lstStyle/>
          <a:p>
            <a:pPr algn="ctr"/>
            <a:r>
              <a:rPr lang="en-GB" sz="1000" dirty="0">
                <a:latin typeface="Arial" panose="020B0604020202020204" pitchFamily="34" charset="0"/>
                <a:cs typeface="Arial" panose="020B0604020202020204" pitchFamily="34" charset="0"/>
              </a:rPr>
              <a:t>Yes</a:t>
            </a:r>
          </a:p>
        </p:txBody>
      </p:sp>
      <p:sp>
        <p:nvSpPr>
          <p:cNvPr id="65" name="TextBox 64">
            <a:extLst>
              <a:ext uri="{FF2B5EF4-FFF2-40B4-BE49-F238E27FC236}">
                <a16:creationId xmlns:a16="http://schemas.microsoft.com/office/drawing/2014/main" id="{2A7231F5-A079-449F-B01A-F6F154B528D7}"/>
              </a:ext>
            </a:extLst>
          </p:cNvPr>
          <p:cNvSpPr txBox="1"/>
          <p:nvPr/>
        </p:nvSpPr>
        <p:spPr>
          <a:xfrm rot="16200000">
            <a:off x="6685590" y="4102256"/>
            <a:ext cx="348172" cy="246221"/>
          </a:xfrm>
          <a:prstGeom prst="rect">
            <a:avLst/>
          </a:prstGeom>
          <a:noFill/>
        </p:spPr>
        <p:txBody>
          <a:bodyPr wrap="none" rtlCol="0">
            <a:spAutoFit/>
          </a:bodyPr>
          <a:lstStyle/>
          <a:p>
            <a:pPr algn="ctr"/>
            <a:r>
              <a:rPr lang="en-GB" sz="1000" dirty="0">
                <a:solidFill>
                  <a:schemeClr val="bg1"/>
                </a:solidFill>
                <a:latin typeface="Arial" panose="020B0604020202020204" pitchFamily="34" charset="0"/>
                <a:cs typeface="Arial" panose="020B0604020202020204" pitchFamily="34" charset="0"/>
              </a:rPr>
              <a:t>No</a:t>
            </a:r>
          </a:p>
        </p:txBody>
      </p:sp>
      <p:sp>
        <p:nvSpPr>
          <p:cNvPr id="69" name="Rectangle 68">
            <a:extLst>
              <a:ext uri="{FF2B5EF4-FFF2-40B4-BE49-F238E27FC236}">
                <a16:creationId xmlns:a16="http://schemas.microsoft.com/office/drawing/2014/main" id="{B039C0DE-4420-4F1D-A252-09F0164C50A2}"/>
              </a:ext>
            </a:extLst>
          </p:cNvPr>
          <p:cNvSpPr/>
          <p:nvPr/>
        </p:nvSpPr>
        <p:spPr>
          <a:xfrm>
            <a:off x="5089172" y="4876999"/>
            <a:ext cx="2057709" cy="385124"/>
          </a:xfrm>
          <a:prstGeom prst="rect">
            <a:avLst/>
          </a:prstGeom>
          <a:solidFill>
            <a:schemeClr val="accent2"/>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a:solidFill>
                  <a:schemeClr val="tx1"/>
                </a:solidFill>
                <a:latin typeface="Arial" panose="020B0604020202020204" pitchFamily="34" charset="0"/>
                <a:cs typeface="Arial" panose="020B0604020202020204" pitchFamily="34" charset="0"/>
              </a:rPr>
              <a:t>Continue same antidepressant treatment for 4–6 months</a:t>
            </a:r>
          </a:p>
        </p:txBody>
      </p:sp>
      <p:cxnSp>
        <p:nvCxnSpPr>
          <p:cNvPr id="73" name="Straight Arrow Connector 72">
            <a:extLst>
              <a:ext uri="{FF2B5EF4-FFF2-40B4-BE49-F238E27FC236}">
                <a16:creationId xmlns:a16="http://schemas.microsoft.com/office/drawing/2014/main" id="{579E24B0-C55B-4CB9-8568-912D2962D57F}"/>
              </a:ext>
            </a:extLst>
          </p:cNvPr>
          <p:cNvCxnSpPr>
            <a:cxnSpLocks/>
          </p:cNvCxnSpPr>
          <p:nvPr/>
        </p:nvCxnSpPr>
        <p:spPr>
          <a:xfrm>
            <a:off x="6095311" y="5266282"/>
            <a:ext cx="0" cy="19119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8" name="TextBox 77">
            <a:extLst>
              <a:ext uri="{FF2B5EF4-FFF2-40B4-BE49-F238E27FC236}">
                <a16:creationId xmlns:a16="http://schemas.microsoft.com/office/drawing/2014/main" id="{447F5400-CA4A-4011-911D-A16FAE699034}"/>
              </a:ext>
            </a:extLst>
          </p:cNvPr>
          <p:cNvSpPr txBox="1"/>
          <p:nvPr/>
        </p:nvSpPr>
        <p:spPr>
          <a:xfrm>
            <a:off x="8211378" y="3246375"/>
            <a:ext cx="2592980" cy="600164"/>
          </a:xfrm>
          <a:prstGeom prst="rect">
            <a:avLst/>
          </a:prstGeom>
          <a:noFill/>
          <a:ln>
            <a:solidFill>
              <a:schemeClr val="accent4"/>
            </a:solidFill>
          </a:ln>
        </p:spPr>
        <p:txBody>
          <a:bodyPr wrap="square" rtlCol="0">
            <a:spAutoFit/>
          </a:bodyPr>
          <a:lstStyle/>
          <a:p>
            <a:r>
              <a:rPr lang="en-GB" sz="1100" dirty="0">
                <a:latin typeface="Arial" panose="020B0604020202020204" pitchFamily="34" charset="0"/>
                <a:cs typeface="Arial" panose="020B0604020202020204" pitchFamily="34" charset="0"/>
              </a:rPr>
              <a:t>In patients with psychotic depression, combination treatment with an antipsychotic is recommended initially</a:t>
            </a:r>
          </a:p>
        </p:txBody>
      </p:sp>
      <p:graphicFrame>
        <p:nvGraphicFramePr>
          <p:cNvPr id="83" name="Content Placeholder 7">
            <a:extLst>
              <a:ext uri="{FF2B5EF4-FFF2-40B4-BE49-F238E27FC236}">
                <a16:creationId xmlns:a16="http://schemas.microsoft.com/office/drawing/2014/main" id="{05441F6A-6813-49A4-B467-1A932607463A}"/>
              </a:ext>
            </a:extLst>
          </p:cNvPr>
          <p:cNvGraphicFramePr>
            <a:graphicFrameLocks/>
          </p:cNvGraphicFramePr>
          <p:nvPr>
            <p:extLst>
              <p:ext uri="{D42A27DB-BD31-4B8C-83A1-F6EECF244321}">
                <p14:modId xmlns:p14="http://schemas.microsoft.com/office/powerpoint/2010/main" val="396635095"/>
              </p:ext>
            </p:extLst>
          </p:nvPr>
        </p:nvGraphicFramePr>
        <p:xfrm>
          <a:off x="1709869" y="3862476"/>
          <a:ext cx="2177288" cy="1190028"/>
        </p:xfrm>
        <a:graphic>
          <a:graphicData uri="http://schemas.openxmlformats.org/drawingml/2006/table">
            <a:tbl>
              <a:tblPr firstRow="1" bandRow="1">
                <a:tableStyleId>{5C22544A-7EE6-4342-B048-85BDC9FD1C3A}</a:tableStyleId>
              </a:tblPr>
              <a:tblGrid>
                <a:gridCol w="2177288">
                  <a:extLst>
                    <a:ext uri="{9D8B030D-6E8A-4147-A177-3AD203B41FA5}">
                      <a16:colId xmlns:a16="http://schemas.microsoft.com/office/drawing/2014/main" val="2054915535"/>
                    </a:ext>
                  </a:extLst>
                </a:gridCol>
              </a:tblGrid>
              <a:tr h="198338">
                <a:tc>
                  <a:txBody>
                    <a:bodyPr/>
                    <a:lstStyle/>
                    <a:p>
                      <a:pPr algn="r"/>
                      <a:r>
                        <a:rPr lang="en-GB" sz="1100" b="0" dirty="0">
                          <a:solidFill>
                            <a:schemeClr val="tx1"/>
                          </a:solidFill>
                          <a:latin typeface="Arial" panose="020B0604020202020204" pitchFamily="34" charset="0"/>
                          <a:cs typeface="Arial" panose="020B0604020202020204" pitchFamily="34" charset="0"/>
                        </a:rPr>
                        <a:t>Frequent, recurrent episodes</a:t>
                      </a:r>
                    </a:p>
                  </a:txBody>
                  <a:tcPr marT="0" marB="0" anchor="ctr">
                    <a:lnL w="12700" cmpd="sng">
                      <a:noFill/>
                    </a:lnL>
                    <a:lnR w="12700" cmpd="sng">
                      <a:noFill/>
                    </a:lnR>
                    <a:lnT w="190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ADDE1"/>
                    </a:solidFill>
                  </a:tcPr>
                </a:tc>
                <a:extLst>
                  <a:ext uri="{0D108BD9-81ED-4DB2-BD59-A6C34878D82A}">
                    <a16:rowId xmlns:a16="http://schemas.microsoft.com/office/drawing/2014/main" val="116244147"/>
                  </a:ext>
                </a:extLst>
              </a:tr>
              <a:tr h="198338">
                <a:tc>
                  <a:txBody>
                    <a:bodyPr/>
                    <a:lstStyle/>
                    <a:p>
                      <a:pPr algn="r"/>
                      <a:r>
                        <a:rPr lang="en-GB" sz="1100" b="0" dirty="0">
                          <a:solidFill>
                            <a:schemeClr val="tx1"/>
                          </a:solidFill>
                          <a:latin typeface="Arial" panose="020B0604020202020204" pitchFamily="34" charset="0"/>
                          <a:cs typeface="Arial" panose="020B0604020202020204" pitchFamily="34" charset="0"/>
                        </a:rPr>
                        <a:t>Severe </a:t>
                      </a:r>
                      <a:r>
                        <a:rPr lang="en-GB" sz="1100" b="0" dirty="0" err="1">
                          <a:solidFill>
                            <a:schemeClr val="tx1"/>
                          </a:solidFill>
                          <a:latin typeface="Arial" panose="020B0604020202020204" pitchFamily="34" charset="0"/>
                          <a:cs typeface="Arial" panose="020B0604020202020204" pitchFamily="34" charset="0"/>
                        </a:rPr>
                        <a:t>episodes</a:t>
                      </a:r>
                      <a:r>
                        <a:rPr lang="en-GB" sz="1100" b="0" baseline="30000" dirty="0" err="1">
                          <a:solidFill>
                            <a:schemeClr val="tx1"/>
                          </a:solidFill>
                          <a:latin typeface="Arial" panose="020B0604020202020204" pitchFamily="34" charset="0"/>
                          <a:cs typeface="Arial" panose="020B0604020202020204" pitchFamily="34" charset="0"/>
                        </a:rPr>
                        <a:t>a</a:t>
                      </a:r>
                      <a:endParaRPr lang="en-GB" sz="1100" b="0" dirty="0">
                        <a:solidFill>
                          <a:schemeClr val="tx1"/>
                        </a:solidFill>
                        <a:latin typeface="Arial" panose="020B0604020202020204" pitchFamily="34" charset="0"/>
                        <a:cs typeface="Arial" panose="020B0604020202020204" pitchFamily="34" charset="0"/>
                      </a:endParaRPr>
                    </a:p>
                  </a:txBody>
                  <a:tcPr marT="0" marB="0" anchor="ctr">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79131353"/>
                  </a:ext>
                </a:extLst>
              </a:tr>
              <a:tr h="198338">
                <a:tc>
                  <a:txBody>
                    <a:bodyPr/>
                    <a:lstStyle/>
                    <a:p>
                      <a:pPr algn="r"/>
                      <a:r>
                        <a:rPr lang="en-GB" sz="1100" b="0" dirty="0">
                          <a:solidFill>
                            <a:schemeClr val="tx1"/>
                          </a:solidFill>
                          <a:latin typeface="Arial" panose="020B0604020202020204" pitchFamily="34" charset="0"/>
                          <a:cs typeface="Arial" panose="020B0604020202020204" pitchFamily="34" charset="0"/>
                        </a:rPr>
                        <a:t>Chronic episodes</a:t>
                      </a:r>
                    </a:p>
                  </a:txBody>
                  <a:tcPr marT="0" marB="0" anchor="ctr">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ADDE1"/>
                    </a:solidFill>
                  </a:tcPr>
                </a:tc>
                <a:extLst>
                  <a:ext uri="{0D108BD9-81ED-4DB2-BD59-A6C34878D82A}">
                    <a16:rowId xmlns:a16="http://schemas.microsoft.com/office/drawing/2014/main" val="1095337095"/>
                  </a:ext>
                </a:extLst>
              </a:tr>
              <a:tr h="198338">
                <a:tc>
                  <a:txBody>
                    <a:bodyPr/>
                    <a:lstStyle/>
                    <a:p>
                      <a:pPr algn="r"/>
                      <a:r>
                        <a:rPr lang="en-GB" sz="1100" b="0" dirty="0">
                          <a:solidFill>
                            <a:schemeClr val="tx1"/>
                          </a:solidFill>
                          <a:latin typeface="Arial" panose="020B0604020202020204" pitchFamily="34" charset="0"/>
                          <a:cs typeface="Arial" panose="020B0604020202020204" pitchFamily="34" charset="0"/>
                        </a:rPr>
                        <a:t>Presence of comorbidities</a:t>
                      </a:r>
                    </a:p>
                  </a:txBody>
                  <a:tcPr marT="0" marB="0" anchor="ctr">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87113794"/>
                  </a:ext>
                </a:extLst>
              </a:tr>
              <a:tr h="198338">
                <a:tc>
                  <a:txBody>
                    <a:bodyPr/>
                    <a:lstStyle/>
                    <a:p>
                      <a:pPr algn="r"/>
                      <a:r>
                        <a:rPr lang="en-GB" sz="1100" b="0" dirty="0">
                          <a:solidFill>
                            <a:schemeClr val="tx1"/>
                          </a:solidFill>
                          <a:latin typeface="Arial" panose="020B0604020202020204" pitchFamily="34" charset="0"/>
                          <a:cs typeface="Arial" panose="020B0604020202020204" pitchFamily="34" charset="0"/>
                        </a:rPr>
                        <a:t>Presence of residual symptoms</a:t>
                      </a:r>
                    </a:p>
                  </a:txBody>
                  <a:tcPr marT="0" marB="0" anchor="ctr">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ADDE1"/>
                    </a:solidFill>
                  </a:tcPr>
                </a:tc>
                <a:extLst>
                  <a:ext uri="{0D108BD9-81ED-4DB2-BD59-A6C34878D82A}">
                    <a16:rowId xmlns:a16="http://schemas.microsoft.com/office/drawing/2014/main" val="3399905423"/>
                  </a:ext>
                </a:extLst>
              </a:tr>
              <a:tr h="198338">
                <a:tc>
                  <a:txBody>
                    <a:bodyPr/>
                    <a:lstStyle/>
                    <a:p>
                      <a:pPr algn="r"/>
                      <a:r>
                        <a:rPr lang="en-GB" sz="1100" b="0" dirty="0">
                          <a:solidFill>
                            <a:schemeClr val="tx1"/>
                          </a:solidFill>
                          <a:latin typeface="Arial" panose="020B0604020202020204" pitchFamily="34" charset="0"/>
                          <a:cs typeface="Arial" panose="020B0604020202020204" pitchFamily="34" charset="0"/>
                        </a:rPr>
                        <a:t>Difficult-to-treat episodes</a:t>
                      </a:r>
                    </a:p>
                  </a:txBody>
                  <a:tcPr marT="0" marB="0" anchor="ctr">
                    <a:lnL w="12700" cmpd="sng">
                      <a:noFill/>
                    </a:lnL>
                    <a:lnR w="12700" cmpd="sng">
                      <a:noFill/>
                    </a:ln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3894592"/>
                  </a:ext>
                </a:extLst>
              </a:tr>
            </a:tbl>
          </a:graphicData>
        </a:graphic>
      </p:graphicFrame>
      <p:sp>
        <p:nvSpPr>
          <p:cNvPr id="84" name="Rectangle 83">
            <a:extLst>
              <a:ext uri="{FF2B5EF4-FFF2-40B4-BE49-F238E27FC236}">
                <a16:creationId xmlns:a16="http://schemas.microsoft.com/office/drawing/2014/main" id="{12FCF829-DF53-405E-B358-C4AB06877925}"/>
              </a:ext>
            </a:extLst>
          </p:cNvPr>
          <p:cNvSpPr/>
          <p:nvPr/>
        </p:nvSpPr>
        <p:spPr>
          <a:xfrm>
            <a:off x="742950" y="3385235"/>
            <a:ext cx="3181495" cy="1752249"/>
          </a:xfrm>
          <a:prstGeom prst="rect">
            <a:avLst/>
          </a:prstGeom>
          <a:ln>
            <a:solidFill>
              <a:schemeClr val="accent4"/>
            </a:solidFill>
          </a:ln>
        </p:spPr>
        <p:txBody>
          <a:bodyPr wrap="square">
            <a:noAutofit/>
          </a:bodyPr>
          <a:lstStyle/>
          <a:p>
            <a:pPr algn="r"/>
            <a:r>
              <a:rPr lang="en-GB" sz="1100" dirty="0">
                <a:latin typeface="Arial" panose="020B0604020202020204" pitchFamily="34" charset="0"/>
                <a:cs typeface="Arial" panose="020B0604020202020204" pitchFamily="34" charset="0"/>
              </a:rPr>
              <a:t>Length of treatment in the CANMAT guidelines is dependent on risk factors for recurrence:</a:t>
            </a:r>
          </a:p>
        </p:txBody>
      </p:sp>
      <p:sp>
        <p:nvSpPr>
          <p:cNvPr id="89" name="TextBox 88">
            <a:extLst>
              <a:ext uri="{FF2B5EF4-FFF2-40B4-BE49-F238E27FC236}">
                <a16:creationId xmlns:a16="http://schemas.microsoft.com/office/drawing/2014/main" id="{BF98FD4A-1549-471B-8F2C-A80F1A0EADEA}"/>
              </a:ext>
            </a:extLst>
          </p:cNvPr>
          <p:cNvSpPr txBox="1"/>
          <p:nvPr/>
        </p:nvSpPr>
        <p:spPr>
          <a:xfrm>
            <a:off x="539750" y="1354999"/>
            <a:ext cx="3492982" cy="1954381"/>
          </a:xfrm>
          <a:prstGeom prst="rect">
            <a:avLst/>
          </a:prstGeom>
          <a:noFill/>
          <a:ln>
            <a:solidFill>
              <a:schemeClr val="accent4"/>
            </a:solidFill>
          </a:ln>
        </p:spPr>
        <p:txBody>
          <a:bodyPr wrap="square" rtlCol="0">
            <a:spAutoFit/>
          </a:bodyPr>
          <a:lstStyle/>
          <a:p>
            <a:pPr algn="r"/>
            <a:r>
              <a:rPr lang="en-GB" sz="1100" dirty="0">
                <a:latin typeface="Arial" panose="020B0604020202020204" pitchFamily="34" charset="0"/>
                <a:cs typeface="Arial" panose="020B0604020202020204" pitchFamily="34" charset="0"/>
              </a:rPr>
              <a:t>APA guidelines recommend psychotherapy as the initial choice for mild-to-moderate depression;</a:t>
            </a:r>
            <a:br>
              <a:rPr lang="en-GB" sz="1100" dirty="0">
                <a:latin typeface="Arial" panose="020B0604020202020204" pitchFamily="34" charset="0"/>
                <a:cs typeface="Arial" panose="020B0604020202020204" pitchFamily="34" charset="0"/>
              </a:rPr>
            </a:br>
            <a:endParaRPr lang="en-GB" sz="1100" dirty="0">
              <a:latin typeface="Arial" panose="020B0604020202020204" pitchFamily="34" charset="0"/>
              <a:cs typeface="Arial" panose="020B0604020202020204" pitchFamily="34" charset="0"/>
            </a:endParaRPr>
          </a:p>
          <a:p>
            <a:pPr algn="r"/>
            <a:r>
              <a:rPr lang="en-GB" sz="1100" dirty="0">
                <a:latin typeface="Arial" panose="020B0604020202020204" pitchFamily="34" charset="0"/>
                <a:cs typeface="Arial" panose="020B0604020202020204" pitchFamily="34" charset="0"/>
              </a:rPr>
              <a:t>UK NICE guidelines recommend guided self-help, or group or individual psychotherapy as the most clinical and cost-effective choice for less severe depression, unless the patient prefers pharmacotherapy;</a:t>
            </a:r>
            <a:br>
              <a:rPr lang="en-GB" sz="1100" dirty="0">
                <a:latin typeface="Arial" panose="020B0604020202020204" pitchFamily="34" charset="0"/>
                <a:cs typeface="Arial" panose="020B0604020202020204" pitchFamily="34" charset="0"/>
              </a:rPr>
            </a:br>
            <a:endParaRPr lang="en-GB" sz="1100" dirty="0">
              <a:latin typeface="Arial" panose="020B0604020202020204" pitchFamily="34" charset="0"/>
              <a:cs typeface="Arial" panose="020B0604020202020204" pitchFamily="34" charset="0"/>
            </a:endParaRPr>
          </a:p>
          <a:p>
            <a:pPr algn="r"/>
            <a:r>
              <a:rPr lang="en-GB" sz="1100" dirty="0">
                <a:latin typeface="Arial" panose="020B0604020202020204" pitchFamily="34" charset="0"/>
                <a:cs typeface="Arial" panose="020B0604020202020204" pitchFamily="34" charset="0"/>
              </a:rPr>
              <a:t>CANMAT guidelines recommend psychoeducation, self-management and psychological treatments for </a:t>
            </a:r>
            <a:br>
              <a:rPr lang="en-GB" sz="1100" dirty="0">
                <a:latin typeface="Arial" panose="020B0604020202020204" pitchFamily="34" charset="0"/>
                <a:cs typeface="Arial" panose="020B0604020202020204" pitchFamily="34" charset="0"/>
              </a:rPr>
            </a:br>
            <a:r>
              <a:rPr lang="en-GB" sz="1100" dirty="0">
                <a:latin typeface="Arial" panose="020B0604020202020204" pitchFamily="34" charset="0"/>
                <a:cs typeface="Arial" panose="020B0604020202020204" pitchFamily="34" charset="0"/>
              </a:rPr>
              <a:t>mild depression</a:t>
            </a:r>
          </a:p>
        </p:txBody>
      </p:sp>
      <p:cxnSp>
        <p:nvCxnSpPr>
          <p:cNvPr id="92" name="Straight Arrow Connector 91">
            <a:extLst>
              <a:ext uri="{FF2B5EF4-FFF2-40B4-BE49-F238E27FC236}">
                <a16:creationId xmlns:a16="http://schemas.microsoft.com/office/drawing/2014/main" id="{EC359781-7928-4E78-BA3C-1219C822A761}"/>
              </a:ext>
            </a:extLst>
          </p:cNvPr>
          <p:cNvCxnSpPr>
            <a:cxnSpLocks/>
          </p:cNvCxnSpPr>
          <p:nvPr/>
        </p:nvCxnSpPr>
        <p:spPr>
          <a:xfrm rot="16200000">
            <a:off x="5812618" y="2785018"/>
            <a:ext cx="0" cy="19376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3" name="Straight Arrow Connector 92">
            <a:extLst>
              <a:ext uri="{FF2B5EF4-FFF2-40B4-BE49-F238E27FC236}">
                <a16:creationId xmlns:a16="http://schemas.microsoft.com/office/drawing/2014/main" id="{FCCD32B3-845B-4BD9-AB32-EEA6ABCE8FFA}"/>
              </a:ext>
            </a:extLst>
          </p:cNvPr>
          <p:cNvCxnSpPr>
            <a:cxnSpLocks/>
          </p:cNvCxnSpPr>
          <p:nvPr/>
        </p:nvCxnSpPr>
        <p:spPr>
          <a:xfrm>
            <a:off x="5715734" y="2638831"/>
            <a:ext cx="0" cy="223123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4" name="Straight Arrow Connector 93">
            <a:extLst>
              <a:ext uri="{FF2B5EF4-FFF2-40B4-BE49-F238E27FC236}">
                <a16:creationId xmlns:a16="http://schemas.microsoft.com/office/drawing/2014/main" id="{6135D9D8-0683-48C2-9D18-15B31B174848}"/>
              </a:ext>
            </a:extLst>
          </p:cNvPr>
          <p:cNvCxnSpPr>
            <a:cxnSpLocks/>
          </p:cNvCxnSpPr>
          <p:nvPr/>
        </p:nvCxnSpPr>
        <p:spPr>
          <a:xfrm flipH="1">
            <a:off x="6096000" y="4552896"/>
            <a:ext cx="449360" cy="0"/>
          </a:xfrm>
          <a:prstGeom prst="straightConnector1">
            <a:avLst/>
          </a:prstGeom>
          <a:ln>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47" name="Isosceles Triangle 46">
            <a:extLst>
              <a:ext uri="{FF2B5EF4-FFF2-40B4-BE49-F238E27FC236}">
                <a16:creationId xmlns:a16="http://schemas.microsoft.com/office/drawing/2014/main" id="{89380D4A-4ED0-44D2-870E-26B7EA32E004}"/>
              </a:ext>
            </a:extLst>
          </p:cNvPr>
          <p:cNvSpPr/>
          <p:nvPr/>
        </p:nvSpPr>
        <p:spPr>
          <a:xfrm rot="5400000">
            <a:off x="8065489" y="4157787"/>
            <a:ext cx="172004" cy="155398"/>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4B7E1D47-355D-442A-81A4-86833F8E68EE}"/>
              </a:ext>
            </a:extLst>
          </p:cNvPr>
          <p:cNvSpPr txBox="1"/>
          <p:nvPr/>
        </p:nvSpPr>
        <p:spPr>
          <a:xfrm>
            <a:off x="8211380" y="4080270"/>
            <a:ext cx="3314874" cy="600164"/>
          </a:xfrm>
          <a:prstGeom prst="rect">
            <a:avLst/>
          </a:prstGeom>
          <a:noFill/>
          <a:ln>
            <a:solidFill>
              <a:schemeClr val="accent4"/>
            </a:solidFill>
          </a:ln>
        </p:spPr>
        <p:txBody>
          <a:bodyPr wrap="square" rtlCol="0">
            <a:spAutoFit/>
          </a:bodyPr>
          <a:lstStyle/>
          <a:p>
            <a:r>
              <a:rPr lang="en-GB" sz="1100" dirty="0">
                <a:latin typeface="Arial" panose="020B0604020202020204" pitchFamily="34" charset="0"/>
                <a:cs typeface="Arial" panose="020B0604020202020204" pitchFamily="34" charset="0"/>
              </a:rPr>
              <a:t>Adjunctive strategies include antipsychotics, and antidepressants, including psychostimulants and a certain mood stabilizer</a:t>
            </a:r>
          </a:p>
        </p:txBody>
      </p:sp>
    </p:spTree>
    <p:custDataLst>
      <p:tags r:id="rId1"/>
    </p:custDataLst>
    <p:extLst>
      <p:ext uri="{BB962C8B-B14F-4D97-AF65-F5344CB8AC3E}">
        <p14:creationId xmlns:p14="http://schemas.microsoft.com/office/powerpoint/2010/main" val="10598443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219200" y="546100"/>
            <a:ext cx="6642100" cy="2105818"/>
          </a:xfrm>
        </p:spPr>
        <p:txBody>
          <a:bodyPr>
            <a:normAutofit/>
          </a:bodyPr>
          <a:lstStyle/>
          <a:p>
            <a:r>
              <a:rPr lang="en-GB" dirty="0"/>
              <a:t>Treating depression </a:t>
            </a:r>
            <a:br>
              <a:rPr lang="en-GB" dirty="0"/>
            </a:br>
            <a:r>
              <a:rPr lang="en-GB" dirty="0"/>
              <a:t>– psychological treatments</a:t>
            </a:r>
          </a:p>
        </p:txBody>
      </p:sp>
      <p:sp>
        <p:nvSpPr>
          <p:cNvPr id="3" name="Text Placeholder 2">
            <a:extLst>
              <a:ext uri="{FF2B5EF4-FFF2-40B4-BE49-F238E27FC236}">
                <a16:creationId xmlns:a16="http://schemas.microsoft.com/office/drawing/2014/main" id="{AED9A165-1648-7908-83A1-C842A09476CE}"/>
              </a:ext>
            </a:extLst>
          </p:cNvPr>
          <p:cNvSpPr>
            <a:spLocks noGrp="1"/>
          </p:cNvSpPr>
          <p:nvPr>
            <p:ph type="body" idx="1"/>
          </p:nvPr>
        </p:nvSpPr>
        <p:spPr/>
        <p:txBody>
          <a:bodyPr/>
          <a:lstStyle/>
          <a:p>
            <a:endParaRPr lang="en-GB"/>
          </a:p>
        </p:txBody>
      </p:sp>
    </p:spTree>
    <p:custDataLst>
      <p:tags r:id="rId1"/>
    </p:custDataLst>
    <p:extLst>
      <p:ext uri="{BB962C8B-B14F-4D97-AF65-F5344CB8AC3E}">
        <p14:creationId xmlns:p14="http://schemas.microsoft.com/office/powerpoint/2010/main" val="38602516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94BEC2-3449-D393-B721-CFE31FD93FD5}"/>
            </a:ext>
          </a:extLst>
        </p:cNvPr>
        <p:cNvGrpSpPr/>
        <p:nvPr/>
      </p:nvGrpSpPr>
      <p:grpSpPr>
        <a:xfrm>
          <a:off x="0" y="0"/>
          <a:ext cx="0" cy="0"/>
          <a:chOff x="0" y="0"/>
          <a:chExt cx="0" cy="0"/>
        </a:xfrm>
      </p:grpSpPr>
      <p:graphicFrame>
        <p:nvGraphicFramePr>
          <p:cNvPr id="6" name="Group 64">
            <a:extLst>
              <a:ext uri="{FF2B5EF4-FFF2-40B4-BE49-F238E27FC236}">
                <a16:creationId xmlns:a16="http://schemas.microsoft.com/office/drawing/2014/main" id="{973ED027-91EC-1676-07A5-753723AE4B6E}"/>
              </a:ext>
            </a:extLst>
          </p:cNvPr>
          <p:cNvGraphicFramePr>
            <a:graphicFrameLocks noGrp="1"/>
          </p:cNvGraphicFramePr>
          <p:nvPr>
            <p:extLst>
              <p:ext uri="{D42A27DB-BD31-4B8C-83A1-F6EECF244321}">
                <p14:modId xmlns:p14="http://schemas.microsoft.com/office/powerpoint/2010/main" val="2771886191"/>
              </p:ext>
            </p:extLst>
          </p:nvPr>
        </p:nvGraphicFramePr>
        <p:xfrm>
          <a:off x="539750" y="1409839"/>
          <a:ext cx="7920000" cy="4041648"/>
        </p:xfrm>
        <a:graphic>
          <a:graphicData uri="http://schemas.openxmlformats.org/drawingml/2006/table">
            <a:tbl>
              <a:tblPr/>
              <a:tblGrid>
                <a:gridCol w="2520000">
                  <a:extLst>
                    <a:ext uri="{9D8B030D-6E8A-4147-A177-3AD203B41FA5}">
                      <a16:colId xmlns:a16="http://schemas.microsoft.com/office/drawing/2014/main" val="20000"/>
                    </a:ext>
                  </a:extLst>
                </a:gridCol>
                <a:gridCol w="2520000">
                  <a:extLst>
                    <a:ext uri="{9D8B030D-6E8A-4147-A177-3AD203B41FA5}">
                      <a16:colId xmlns:a16="http://schemas.microsoft.com/office/drawing/2014/main" val="20001"/>
                    </a:ext>
                  </a:extLst>
                </a:gridCol>
                <a:gridCol w="2880000">
                  <a:extLst>
                    <a:ext uri="{9D8B030D-6E8A-4147-A177-3AD203B41FA5}">
                      <a16:colId xmlns:a16="http://schemas.microsoft.com/office/drawing/2014/main" val="20002"/>
                    </a:ext>
                  </a:extLst>
                </a:gridCol>
              </a:tblGrid>
              <a:tr h="0">
                <a:tc>
                  <a:txBody>
                    <a:bodyPr/>
                    <a:lstStyle/>
                    <a:p>
                      <a:pPr marL="0" marR="0" lvl="0" indent="0" algn="l" defTabSz="914400" rtl="0" eaLnBrk="0" fontAlgn="base" latinLnBrk="0" hangingPunct="0">
                        <a:lnSpc>
                          <a:spcPct val="100000"/>
                        </a:lnSpc>
                        <a:spcBef>
                          <a:spcPct val="20000"/>
                        </a:spcBef>
                        <a:spcAft>
                          <a:spcPct val="0"/>
                        </a:spcAft>
                        <a:buClr>
                          <a:srgbClr val="000066"/>
                        </a:buClr>
                        <a:buSzPct val="125000"/>
                        <a:buFont typeface="Wingdings" pitchFamily="2" charset="2"/>
                        <a:buNone/>
                        <a:tabLst/>
                      </a:pPr>
                      <a:r>
                        <a:rPr kumimoji="0" lang="en-CA" sz="1400" b="1" i="0" u="none" strike="noStrike" cap="none" normalizeH="0" baseline="0" dirty="0">
                          <a:ln>
                            <a:noFill/>
                          </a:ln>
                          <a:solidFill>
                            <a:schemeClr val="bg1"/>
                          </a:solidFill>
                          <a:effectLst/>
                          <a:latin typeface="+mn-lt"/>
                          <a:ea typeface="MS PGothic" pitchFamily="34" charset="-128"/>
                        </a:rPr>
                        <a:t>Psychological treatment</a:t>
                      </a:r>
                      <a:endParaRPr kumimoji="0" lang="en-US" sz="1400" b="1" i="0" u="none" strike="noStrike" cap="none" normalizeH="0" baseline="0" dirty="0">
                        <a:ln>
                          <a:noFill/>
                        </a:ln>
                        <a:solidFill>
                          <a:schemeClr val="bg1"/>
                        </a:solidFill>
                        <a:effectLst/>
                        <a:latin typeface="+mn-lt"/>
                        <a:ea typeface="MS PGothic" pitchFamily="34" charset="-128"/>
                      </a:endParaRPr>
                    </a:p>
                  </a:txBody>
                  <a:tcP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lumMod val="75000"/>
                      </a:schemeClr>
                    </a:solidFill>
                  </a:tcPr>
                </a:tc>
                <a:tc>
                  <a:txBody>
                    <a:bodyPr/>
                    <a:lstStyle/>
                    <a:p>
                      <a:pPr marL="0" marR="0" lvl="0" indent="0" algn="l" defTabSz="914400" rtl="0" eaLnBrk="0" fontAlgn="base" latinLnBrk="0" hangingPunct="0">
                        <a:lnSpc>
                          <a:spcPct val="100000"/>
                        </a:lnSpc>
                        <a:spcBef>
                          <a:spcPct val="20000"/>
                        </a:spcBef>
                        <a:spcAft>
                          <a:spcPct val="0"/>
                        </a:spcAft>
                        <a:buClr>
                          <a:srgbClr val="000066"/>
                        </a:buClr>
                        <a:buSzPct val="125000"/>
                        <a:buFont typeface="Wingdings" pitchFamily="2" charset="2"/>
                        <a:buNone/>
                        <a:tabLst/>
                      </a:pPr>
                      <a:r>
                        <a:rPr kumimoji="0" lang="en-CA" sz="1400" b="1" i="0" u="none" strike="noStrike" cap="none" normalizeH="0" baseline="0" dirty="0">
                          <a:ln>
                            <a:noFill/>
                          </a:ln>
                          <a:solidFill>
                            <a:schemeClr val="bg1"/>
                          </a:solidFill>
                          <a:effectLst/>
                          <a:latin typeface="+mn-lt"/>
                          <a:ea typeface="MS PGothic" pitchFamily="34" charset="-128"/>
                        </a:rPr>
                        <a:t>Premise</a:t>
                      </a:r>
                      <a:endParaRPr kumimoji="0" lang="en-US" sz="1400" b="1" i="0" u="none" strike="noStrike" cap="none" normalizeH="0" baseline="0" dirty="0">
                        <a:ln>
                          <a:noFill/>
                        </a:ln>
                        <a:solidFill>
                          <a:schemeClr val="bg1"/>
                        </a:solidFill>
                        <a:effectLst/>
                        <a:latin typeface="+mn-lt"/>
                        <a:ea typeface="MS PGothic" pitchFamily="34" charset="-128"/>
                      </a:endParaRP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lumMod val="75000"/>
                      </a:schemeClr>
                    </a:solidFill>
                  </a:tcPr>
                </a:tc>
                <a:tc>
                  <a:txBody>
                    <a:bodyPr/>
                    <a:lstStyle/>
                    <a:p>
                      <a:pPr marL="0" marR="0" lvl="0" indent="0" algn="l" defTabSz="914400" rtl="0" eaLnBrk="0" fontAlgn="base" latinLnBrk="0" hangingPunct="0">
                        <a:lnSpc>
                          <a:spcPct val="100000"/>
                        </a:lnSpc>
                        <a:spcBef>
                          <a:spcPct val="20000"/>
                        </a:spcBef>
                        <a:spcAft>
                          <a:spcPct val="0"/>
                        </a:spcAft>
                        <a:buClr>
                          <a:srgbClr val="000066"/>
                        </a:buClr>
                        <a:buSzPct val="125000"/>
                        <a:buFont typeface="Wingdings" pitchFamily="2" charset="2"/>
                        <a:buNone/>
                        <a:tabLst/>
                      </a:pPr>
                      <a:r>
                        <a:rPr kumimoji="0" lang="en-CA" sz="1400" b="1" i="0" u="none" strike="noStrike" cap="none" normalizeH="0" baseline="0" dirty="0">
                          <a:ln>
                            <a:noFill/>
                          </a:ln>
                          <a:solidFill>
                            <a:schemeClr val="bg1"/>
                          </a:solidFill>
                          <a:effectLst/>
                          <a:latin typeface="+mn-lt"/>
                          <a:ea typeface="MS PGothic" pitchFamily="34" charset="-128"/>
                        </a:rPr>
                        <a:t>Activities</a:t>
                      </a:r>
                      <a:endParaRPr kumimoji="0" lang="en-US" sz="1400" b="1" i="0" u="none" strike="noStrike" cap="none" normalizeH="0" baseline="0" dirty="0">
                        <a:ln>
                          <a:noFill/>
                        </a:ln>
                        <a:solidFill>
                          <a:schemeClr val="bg1"/>
                        </a:solidFill>
                        <a:effectLst/>
                        <a:latin typeface="+mn-lt"/>
                        <a:ea typeface="MS PGothic" pitchFamily="34" charset="-128"/>
                      </a:endParaRPr>
                    </a:p>
                  </a:txBody>
                  <a:tcP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lumMod val="75000"/>
                      </a:schemeClr>
                    </a:solidFill>
                  </a:tcPr>
                </a:tc>
                <a:extLst>
                  <a:ext uri="{0D108BD9-81ED-4DB2-BD59-A6C34878D82A}">
                    <a16:rowId xmlns:a16="http://schemas.microsoft.com/office/drawing/2014/main" val="10000"/>
                  </a:ext>
                </a:extLst>
              </a:tr>
              <a:tr h="331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rgbClr val="000000"/>
                          </a:solidFill>
                          <a:effectLst/>
                          <a:latin typeface="+mn-lt"/>
                          <a:ea typeface="MS PGothic" pitchFamily="34" charset="-128"/>
                        </a:rPr>
                        <a:t>Cognitive </a:t>
                      </a:r>
                      <a:r>
                        <a:rPr kumimoji="0" lang="en-US" sz="1400" b="1" i="0" u="none" strike="noStrike" cap="none" normalizeH="0" baseline="0" dirty="0" err="1">
                          <a:ln>
                            <a:noFill/>
                          </a:ln>
                          <a:solidFill>
                            <a:srgbClr val="000000"/>
                          </a:solidFill>
                          <a:effectLst/>
                          <a:latin typeface="+mn-lt"/>
                          <a:ea typeface="MS PGothic" pitchFamily="34" charset="-128"/>
                        </a:rPr>
                        <a:t>behavioural</a:t>
                      </a:r>
                      <a:r>
                        <a:rPr kumimoji="0" lang="en-US" sz="1400" b="1" i="0" u="none" strike="noStrike" cap="none" normalizeH="0" baseline="0" dirty="0">
                          <a:ln>
                            <a:noFill/>
                          </a:ln>
                          <a:solidFill>
                            <a:srgbClr val="000000"/>
                          </a:solidFill>
                          <a:effectLst/>
                          <a:latin typeface="+mn-lt"/>
                          <a:ea typeface="MS PGothic" pitchFamily="34" charset="-128"/>
                        </a:rPr>
                        <a:t> therapy (CBT)</a:t>
                      </a:r>
                      <a:r>
                        <a:rPr kumimoji="0" lang="en-US" sz="1400" b="1" i="0" u="none" strike="noStrike" cap="none" normalizeH="0" baseline="30000" dirty="0">
                          <a:ln>
                            <a:noFill/>
                          </a:ln>
                          <a:solidFill>
                            <a:srgbClr val="000000"/>
                          </a:solidFill>
                          <a:effectLst/>
                          <a:latin typeface="+mn-lt"/>
                          <a:ea typeface="MS PGothic" pitchFamily="34" charset="-128"/>
                        </a:rPr>
                        <a:t>1,2</a:t>
                      </a:r>
                      <a:endParaRPr kumimoji="0" lang="en-US" sz="1400" b="1" i="0" u="none" strike="noStrike" cap="none" normalizeH="0" baseline="0" dirty="0">
                        <a:ln>
                          <a:noFill/>
                        </a:ln>
                        <a:solidFill>
                          <a:srgbClr val="000000"/>
                        </a:solidFill>
                        <a:effectLst/>
                        <a:latin typeface="+mn-lt"/>
                        <a:ea typeface="MS PGothic" pitchFamily="34" charset="-128"/>
                      </a:endParaRPr>
                    </a:p>
                  </a:txBody>
                  <a:tcP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000066"/>
                        </a:buClr>
                        <a:buSzPct val="125000"/>
                        <a:buFont typeface="Wingdings" pitchFamily="2" charset="2"/>
                        <a:buNone/>
                        <a:tabLst/>
                      </a:pPr>
                      <a:r>
                        <a:rPr kumimoji="0" lang="en-GB" sz="1400" b="0" i="0" u="none" strike="noStrike" cap="none" normalizeH="0" baseline="0" dirty="0">
                          <a:ln>
                            <a:noFill/>
                          </a:ln>
                          <a:solidFill>
                            <a:schemeClr val="tx1"/>
                          </a:solidFill>
                          <a:effectLst/>
                          <a:latin typeface="+mn-lt"/>
                          <a:ea typeface="MS PGothic" pitchFamily="34" charset="-128"/>
                        </a:rPr>
                        <a:t>Distorted beliefs about the self, the world, and the future maintain depressive affect</a:t>
                      </a:r>
                      <a:endParaRPr kumimoji="0" lang="en-US" sz="1400" b="0" i="0" u="none" strike="noStrike" cap="none" normalizeH="0" baseline="0" dirty="0">
                        <a:ln>
                          <a:noFill/>
                        </a:ln>
                        <a:solidFill>
                          <a:schemeClr val="tx1"/>
                        </a:solidFill>
                        <a:effectLst/>
                        <a:latin typeface="+mn-lt"/>
                        <a:ea typeface="MS PGothic" pitchFamily="34" charset="-128"/>
                      </a:endParaRP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285750" marR="0" lvl="0" indent="-285750" algn="l" defTabSz="914400" rtl="0" eaLnBrk="0" fontAlgn="base" latinLnBrk="0" hangingPunct="0">
                        <a:lnSpc>
                          <a:spcPct val="100000"/>
                        </a:lnSpc>
                        <a:spcBef>
                          <a:spcPct val="20000"/>
                        </a:spcBef>
                        <a:spcAft>
                          <a:spcPct val="0"/>
                        </a:spcAft>
                        <a:buClr>
                          <a:schemeClr val="tx1"/>
                        </a:buClr>
                        <a:buSzPct val="125000"/>
                        <a:buFont typeface="Arial" panose="020B0604020202020204" pitchFamily="34" charset="0"/>
                        <a:buChar char="•"/>
                        <a:tabLst/>
                      </a:pPr>
                      <a:r>
                        <a:rPr kumimoji="0" lang="en-CA" sz="1400" b="0" i="0" u="none" strike="noStrike" cap="none" normalizeH="0" baseline="0" dirty="0">
                          <a:ln>
                            <a:noFill/>
                          </a:ln>
                          <a:solidFill>
                            <a:schemeClr val="tx1"/>
                          </a:solidFill>
                          <a:effectLst/>
                          <a:latin typeface="+mn-lt"/>
                          <a:ea typeface="MS PGothic" pitchFamily="34" charset="-128"/>
                        </a:rPr>
                        <a:t>Recognize negative cognitions</a:t>
                      </a:r>
                    </a:p>
                    <a:p>
                      <a:pPr marL="285750" marR="0" lvl="0" indent="-285750" algn="l" defTabSz="914400" rtl="0" eaLnBrk="0" fontAlgn="base" latinLnBrk="0" hangingPunct="0">
                        <a:lnSpc>
                          <a:spcPct val="100000"/>
                        </a:lnSpc>
                        <a:spcBef>
                          <a:spcPct val="20000"/>
                        </a:spcBef>
                        <a:spcAft>
                          <a:spcPct val="0"/>
                        </a:spcAft>
                        <a:buClr>
                          <a:schemeClr val="tx1"/>
                        </a:buClr>
                        <a:buSzPct val="125000"/>
                        <a:buFont typeface="Arial" panose="020B0604020202020204" pitchFamily="34" charset="0"/>
                        <a:buChar char="•"/>
                        <a:tabLst/>
                      </a:pPr>
                      <a:r>
                        <a:rPr kumimoji="0" lang="en-CA" sz="1400" b="0" i="0" u="none" strike="noStrike" cap="none" normalizeH="0" baseline="0" dirty="0">
                          <a:ln>
                            <a:noFill/>
                          </a:ln>
                          <a:solidFill>
                            <a:schemeClr val="tx1"/>
                          </a:solidFill>
                          <a:effectLst/>
                          <a:latin typeface="+mn-lt"/>
                          <a:ea typeface="MS PGothic" pitchFamily="34" charset="-128"/>
                        </a:rPr>
                        <a:t>Respond to negative thoughts and behaviours</a:t>
                      </a:r>
                    </a:p>
                    <a:p>
                      <a:pPr marL="285750" marR="0" lvl="0" indent="-285750" algn="l" defTabSz="914400" rtl="0" eaLnBrk="0" fontAlgn="base" latinLnBrk="0" hangingPunct="0">
                        <a:lnSpc>
                          <a:spcPct val="100000"/>
                        </a:lnSpc>
                        <a:spcBef>
                          <a:spcPct val="20000"/>
                        </a:spcBef>
                        <a:spcAft>
                          <a:spcPct val="0"/>
                        </a:spcAft>
                        <a:buClr>
                          <a:schemeClr val="tx1"/>
                        </a:buClr>
                        <a:buSzPct val="125000"/>
                        <a:buFont typeface="Arial" panose="020B0604020202020204" pitchFamily="34" charset="0"/>
                        <a:buChar char="•"/>
                        <a:tabLst/>
                      </a:pPr>
                      <a:r>
                        <a:rPr kumimoji="0" lang="en-CA" sz="1400" b="0" i="0" u="none" strike="noStrike" cap="none" normalizeH="0" baseline="0" dirty="0">
                          <a:ln>
                            <a:noFill/>
                          </a:ln>
                          <a:solidFill>
                            <a:schemeClr val="tx1"/>
                          </a:solidFill>
                          <a:effectLst/>
                          <a:latin typeface="+mn-lt"/>
                          <a:ea typeface="MS PGothic" pitchFamily="34" charset="-128"/>
                        </a:rPr>
                        <a:t>Problem solve and test assumptions</a:t>
                      </a:r>
                      <a:endParaRPr kumimoji="0" lang="en-US" sz="1400" b="0" i="0" u="none" strike="noStrike" cap="none" normalizeH="0" baseline="0" dirty="0">
                        <a:ln>
                          <a:noFill/>
                        </a:ln>
                        <a:solidFill>
                          <a:schemeClr val="tx1"/>
                        </a:solidFill>
                        <a:effectLst/>
                        <a:latin typeface="+mn-lt"/>
                        <a:ea typeface="MS PGothic" pitchFamily="34" charset="-128"/>
                      </a:endParaRPr>
                    </a:p>
                  </a:txBody>
                  <a:tcP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5013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CA" sz="1400" b="1" i="0" u="none" strike="noStrike" cap="none" normalizeH="0" baseline="0" dirty="0">
                          <a:ln>
                            <a:noFill/>
                          </a:ln>
                          <a:solidFill>
                            <a:srgbClr val="000000"/>
                          </a:solidFill>
                          <a:effectLst/>
                          <a:latin typeface="+mn-lt"/>
                          <a:ea typeface="MS PGothic" pitchFamily="34" charset="-128"/>
                        </a:rPr>
                        <a:t>Interpersonal therapy (IPT)</a:t>
                      </a:r>
                      <a:r>
                        <a:rPr kumimoji="0" lang="en-CA" sz="1400" b="1" i="0" u="none" strike="noStrike" cap="none" normalizeH="0" baseline="30000" dirty="0">
                          <a:ln>
                            <a:noFill/>
                          </a:ln>
                          <a:solidFill>
                            <a:srgbClr val="000000"/>
                          </a:solidFill>
                          <a:effectLst/>
                          <a:latin typeface="+mn-lt"/>
                          <a:ea typeface="MS PGothic" pitchFamily="34" charset="-128"/>
                        </a:rPr>
                        <a:t>2</a:t>
                      </a:r>
                      <a:endParaRPr kumimoji="0" lang="en-US" sz="1400" b="1" i="0" u="none" strike="noStrike" cap="none" normalizeH="0" baseline="0" dirty="0">
                        <a:ln>
                          <a:noFill/>
                        </a:ln>
                        <a:solidFill>
                          <a:srgbClr val="000000"/>
                        </a:solidFill>
                        <a:effectLst/>
                        <a:latin typeface="+mn-lt"/>
                        <a:ea typeface="MS PGothic" pitchFamily="34" charset="-128"/>
                      </a:endParaRPr>
                    </a:p>
                  </a:txBody>
                  <a:tcP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pPr marL="0" marR="0" lvl="0" indent="0" algn="l" defTabSz="914400" rtl="0" eaLnBrk="0" fontAlgn="base" latinLnBrk="0" hangingPunct="0">
                        <a:lnSpc>
                          <a:spcPct val="100000"/>
                        </a:lnSpc>
                        <a:spcBef>
                          <a:spcPct val="20000"/>
                        </a:spcBef>
                        <a:spcAft>
                          <a:spcPct val="0"/>
                        </a:spcAft>
                        <a:buClr>
                          <a:srgbClr val="000066"/>
                        </a:buClr>
                        <a:buSzPct val="125000"/>
                        <a:buFont typeface="Wingdings" pitchFamily="2" charset="2"/>
                        <a:buNone/>
                        <a:tabLst/>
                      </a:pPr>
                      <a:r>
                        <a:rPr kumimoji="0" lang="en-CA" sz="1400" b="0" i="0" u="none" strike="noStrike" cap="none" normalizeH="0" baseline="0" dirty="0">
                          <a:ln>
                            <a:noFill/>
                          </a:ln>
                          <a:solidFill>
                            <a:schemeClr val="tx1"/>
                          </a:solidFill>
                          <a:effectLst/>
                          <a:latin typeface="+mn-lt"/>
                          <a:ea typeface="MS PGothic" pitchFamily="34" charset="-128"/>
                        </a:rPr>
                        <a:t>Current interpersonal issues maintain depressive affect</a:t>
                      </a:r>
                      <a:endParaRPr kumimoji="0" lang="en-US" sz="1400" b="0" i="0" u="none" strike="noStrike" cap="none" normalizeH="0" baseline="0" dirty="0">
                        <a:ln>
                          <a:noFill/>
                        </a:ln>
                        <a:solidFill>
                          <a:schemeClr val="tx1"/>
                        </a:solidFill>
                        <a:effectLst/>
                        <a:latin typeface="+mn-lt"/>
                        <a:ea typeface="MS PGothic" pitchFamily="34" charset="-128"/>
                      </a:endParaRP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pPr marL="285750" marR="0" lvl="0" indent="-285750" algn="l" defTabSz="914400" rtl="0" eaLnBrk="0" fontAlgn="base" latinLnBrk="0" hangingPunct="0">
                        <a:lnSpc>
                          <a:spcPct val="100000"/>
                        </a:lnSpc>
                        <a:spcBef>
                          <a:spcPct val="20000"/>
                        </a:spcBef>
                        <a:spcAft>
                          <a:spcPct val="0"/>
                        </a:spcAft>
                        <a:buClr>
                          <a:schemeClr val="tx1"/>
                        </a:buClr>
                        <a:buSzPct val="125000"/>
                        <a:buFont typeface="Arial" panose="020B0604020202020204" pitchFamily="34" charset="0"/>
                        <a:buChar char="•"/>
                        <a:tabLst/>
                      </a:pPr>
                      <a:r>
                        <a:rPr kumimoji="0" lang="en-CA" sz="1400" b="0" i="0" u="none" strike="noStrike" cap="none" normalizeH="0" baseline="0" dirty="0">
                          <a:ln>
                            <a:noFill/>
                          </a:ln>
                          <a:solidFill>
                            <a:schemeClr val="tx1"/>
                          </a:solidFill>
                          <a:effectLst/>
                          <a:latin typeface="+mn-lt"/>
                          <a:ea typeface="MS PGothic" pitchFamily="34" charset="-128"/>
                        </a:rPr>
                        <a:t>Enhance communication</a:t>
                      </a:r>
                      <a:endParaRPr kumimoji="0" lang="en-US" sz="1400" b="0" i="0" u="none" strike="noStrike" cap="none" normalizeH="0" baseline="0" dirty="0">
                        <a:ln>
                          <a:noFill/>
                        </a:ln>
                        <a:solidFill>
                          <a:schemeClr val="tx1"/>
                        </a:solidFill>
                        <a:effectLst/>
                        <a:latin typeface="+mn-lt"/>
                        <a:ea typeface="MS PGothic" pitchFamily="34" charset="-128"/>
                      </a:endParaRPr>
                    </a:p>
                    <a:p>
                      <a:pPr marL="285750" marR="0" lvl="0" indent="-285750" algn="l" defTabSz="914400" rtl="0" eaLnBrk="0" fontAlgn="base" latinLnBrk="0" hangingPunct="0">
                        <a:lnSpc>
                          <a:spcPct val="100000"/>
                        </a:lnSpc>
                        <a:spcBef>
                          <a:spcPct val="20000"/>
                        </a:spcBef>
                        <a:spcAft>
                          <a:spcPct val="0"/>
                        </a:spcAft>
                        <a:buClr>
                          <a:schemeClr val="tx1"/>
                        </a:buClr>
                        <a:buSzPct val="125000"/>
                        <a:buFont typeface="Arial" panose="020B0604020202020204" pitchFamily="34" charset="0"/>
                        <a:buChar char="•"/>
                        <a:tabLst/>
                      </a:pPr>
                      <a:r>
                        <a:rPr kumimoji="0" lang="en-US" sz="1400" b="0" i="0" u="none" strike="noStrike" cap="none" normalizeH="0" baseline="0" dirty="0">
                          <a:ln>
                            <a:noFill/>
                          </a:ln>
                          <a:solidFill>
                            <a:schemeClr val="tx1"/>
                          </a:solidFill>
                          <a:effectLst/>
                          <a:latin typeface="+mn-lt"/>
                          <a:ea typeface="MS PGothic" pitchFamily="34" charset="-128"/>
                        </a:rPr>
                        <a:t>Resolve problems in relationships</a:t>
                      </a:r>
                      <a:endParaRPr kumimoji="0" lang="en-CA" sz="1400" b="0" i="0" u="none" strike="noStrike" cap="none" normalizeH="0" baseline="0" dirty="0">
                        <a:ln>
                          <a:noFill/>
                        </a:ln>
                        <a:solidFill>
                          <a:schemeClr val="tx1"/>
                        </a:solidFill>
                        <a:effectLst/>
                        <a:latin typeface="+mn-lt"/>
                        <a:ea typeface="MS PGothic" pitchFamily="34" charset="-128"/>
                      </a:endParaRPr>
                    </a:p>
                  </a:txBody>
                  <a:tcP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lumMod val="20000"/>
                        <a:lumOff val="80000"/>
                      </a:schemeClr>
                    </a:solidFill>
                  </a:tcPr>
                </a:tc>
                <a:extLst>
                  <a:ext uri="{0D108BD9-81ED-4DB2-BD59-A6C34878D82A}">
                    <a16:rowId xmlns:a16="http://schemas.microsoft.com/office/drawing/2014/main" val="10002"/>
                  </a:ext>
                </a:extLst>
              </a:tr>
              <a:tr h="31773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CA" sz="1400" b="1" i="0" u="none" strike="noStrike" cap="none" normalizeH="0" baseline="0" dirty="0">
                          <a:ln>
                            <a:noFill/>
                          </a:ln>
                          <a:solidFill>
                            <a:srgbClr val="000000"/>
                          </a:solidFill>
                          <a:effectLst/>
                          <a:latin typeface="+mn-lt"/>
                          <a:ea typeface="MS PGothic" pitchFamily="34" charset="-128"/>
                        </a:rPr>
                        <a:t>Behavioural activation (BA)</a:t>
                      </a:r>
                      <a:r>
                        <a:rPr kumimoji="0" lang="en-CA" sz="1400" b="1" i="0" u="none" strike="noStrike" cap="none" normalizeH="0" baseline="30000" dirty="0">
                          <a:ln>
                            <a:noFill/>
                          </a:ln>
                          <a:solidFill>
                            <a:srgbClr val="000000"/>
                          </a:solidFill>
                          <a:effectLst/>
                          <a:latin typeface="+mn-lt"/>
                          <a:ea typeface="MS PGothic" pitchFamily="34" charset="-128"/>
                        </a:rPr>
                        <a:t>1,2</a:t>
                      </a:r>
                      <a:endParaRPr kumimoji="0" lang="en-US" sz="1400" b="1" i="0" u="none" strike="noStrike" cap="none" normalizeH="0" baseline="0" dirty="0">
                        <a:ln>
                          <a:noFill/>
                        </a:ln>
                        <a:solidFill>
                          <a:srgbClr val="000000"/>
                        </a:solidFill>
                        <a:effectLst/>
                        <a:latin typeface="+mn-lt"/>
                        <a:ea typeface="MS PGothic" pitchFamily="34" charset="-128"/>
                      </a:endParaRPr>
                    </a:p>
                  </a:txBody>
                  <a:tcP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000066"/>
                        </a:buClr>
                        <a:buSzPct val="125000"/>
                        <a:buFont typeface="Wingdings" pitchFamily="2" charset="2"/>
                        <a:buNone/>
                        <a:tabLst/>
                      </a:pPr>
                      <a:r>
                        <a:rPr kumimoji="0" lang="en-GB" sz="1400" b="0" i="0" u="none" strike="noStrike" cap="none" normalizeH="0" baseline="0" dirty="0">
                          <a:ln>
                            <a:noFill/>
                          </a:ln>
                          <a:solidFill>
                            <a:schemeClr val="tx1"/>
                          </a:solidFill>
                          <a:effectLst/>
                          <a:latin typeface="+mn-lt"/>
                          <a:ea typeface="MS PGothic" pitchFamily="34" charset="-128"/>
                        </a:rPr>
                        <a:t>Depression is a consequence of compromised environmental sources of positive reinforcement</a:t>
                      </a:r>
                      <a:endParaRPr kumimoji="0" lang="en-US" sz="1400" b="0" i="0" u="none" strike="noStrike" cap="none" normalizeH="0" baseline="0" dirty="0">
                        <a:ln>
                          <a:noFill/>
                        </a:ln>
                        <a:solidFill>
                          <a:schemeClr val="tx1"/>
                        </a:solidFill>
                        <a:effectLst/>
                        <a:latin typeface="+mn-lt"/>
                        <a:ea typeface="MS PGothic" pitchFamily="34" charset="-128"/>
                      </a:endParaRP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285750" marR="0" lvl="0" indent="-285750" algn="l" defTabSz="914400" rtl="0" eaLnBrk="0" fontAlgn="base" latinLnBrk="0" hangingPunct="0">
                        <a:lnSpc>
                          <a:spcPct val="100000"/>
                        </a:lnSpc>
                        <a:spcBef>
                          <a:spcPct val="20000"/>
                        </a:spcBef>
                        <a:spcAft>
                          <a:spcPct val="0"/>
                        </a:spcAft>
                        <a:buClr>
                          <a:schemeClr val="tx1"/>
                        </a:buClr>
                        <a:buSzPct val="125000"/>
                        <a:buFont typeface="Arial" panose="020B0604020202020204" pitchFamily="34" charset="0"/>
                        <a:buChar char="•"/>
                        <a:tabLst/>
                      </a:pPr>
                      <a:r>
                        <a:rPr kumimoji="0" lang="en-CA" sz="1400" b="0" i="0" u="none" strike="noStrike" cap="none" normalizeH="0" baseline="0" dirty="0">
                          <a:ln>
                            <a:noFill/>
                          </a:ln>
                          <a:solidFill>
                            <a:schemeClr val="tx1"/>
                          </a:solidFill>
                          <a:effectLst/>
                          <a:latin typeface="+mn-lt"/>
                          <a:ea typeface="MS PGothic" pitchFamily="34" charset="-128"/>
                        </a:rPr>
                        <a:t>Increase activity and access to rewarding experiences</a:t>
                      </a:r>
                    </a:p>
                    <a:p>
                      <a:pPr marL="285750" marR="0" lvl="0" indent="-285750" algn="l" defTabSz="914400" rtl="0" eaLnBrk="0" fontAlgn="base" latinLnBrk="0" hangingPunct="0">
                        <a:lnSpc>
                          <a:spcPct val="100000"/>
                        </a:lnSpc>
                        <a:spcBef>
                          <a:spcPct val="20000"/>
                        </a:spcBef>
                        <a:spcAft>
                          <a:spcPct val="0"/>
                        </a:spcAft>
                        <a:buClr>
                          <a:schemeClr val="tx1"/>
                        </a:buClr>
                        <a:buSzPct val="125000"/>
                        <a:buFont typeface="Arial" panose="020B0604020202020204" pitchFamily="34" charset="0"/>
                        <a:buChar char="•"/>
                        <a:tabLst/>
                      </a:pPr>
                      <a:r>
                        <a:rPr kumimoji="0" lang="en-CA" sz="1400" b="0" i="0" u="none" strike="noStrike" cap="none" normalizeH="0" baseline="0" dirty="0">
                          <a:ln>
                            <a:noFill/>
                          </a:ln>
                          <a:solidFill>
                            <a:schemeClr val="tx1"/>
                          </a:solidFill>
                          <a:effectLst/>
                          <a:latin typeface="+mn-lt"/>
                          <a:ea typeface="MS PGothic" pitchFamily="34" charset="-128"/>
                        </a:rPr>
                        <a:t>Address inertia, avoidance, social withdrawal</a:t>
                      </a:r>
                      <a:endParaRPr kumimoji="0" lang="en-US" sz="1400" b="0" i="0" u="none" strike="noStrike" cap="none" normalizeH="0" baseline="0" dirty="0">
                        <a:ln>
                          <a:noFill/>
                        </a:ln>
                        <a:solidFill>
                          <a:schemeClr val="tx1"/>
                        </a:solidFill>
                        <a:effectLst/>
                        <a:latin typeface="+mn-lt"/>
                        <a:ea typeface="MS PGothic" pitchFamily="34" charset="-128"/>
                      </a:endParaRPr>
                    </a:p>
                  </a:txBody>
                  <a:tcP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1118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rgbClr val="000000"/>
                          </a:solidFill>
                          <a:effectLst/>
                          <a:latin typeface="+mn-lt"/>
                          <a:ea typeface="MS PGothic" pitchFamily="34" charset="-128"/>
                        </a:rPr>
                        <a:t>Mindfulness-based therapy</a:t>
                      </a:r>
                      <a:r>
                        <a:rPr kumimoji="0" lang="en-US" sz="1400" b="1" i="0" u="none" strike="noStrike" cap="none" normalizeH="0" baseline="30000" dirty="0">
                          <a:ln>
                            <a:noFill/>
                          </a:ln>
                          <a:solidFill>
                            <a:srgbClr val="000000"/>
                          </a:solidFill>
                          <a:effectLst/>
                          <a:latin typeface="+mn-lt"/>
                          <a:ea typeface="MS PGothic" pitchFamily="34" charset="-128"/>
                        </a:rPr>
                        <a:t>3</a:t>
                      </a:r>
                      <a:endParaRPr kumimoji="0" lang="en-US" sz="1400" b="1" i="0" u="none" strike="noStrike" cap="none" normalizeH="0" baseline="0" dirty="0">
                        <a:ln>
                          <a:noFill/>
                        </a:ln>
                        <a:solidFill>
                          <a:srgbClr val="000000"/>
                        </a:solidFill>
                        <a:effectLst/>
                        <a:latin typeface="+mn-lt"/>
                        <a:ea typeface="MS PGothic" pitchFamily="34" charset="-128"/>
                      </a:endParaRPr>
                    </a:p>
                  </a:txBody>
                  <a:tcP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5">
                          <a:lumMod val="75000"/>
                        </a:schemeClr>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pPr marL="0" marR="0" lvl="0" indent="0" algn="l" defTabSz="914400" rtl="0" eaLnBrk="0" fontAlgn="base" latinLnBrk="0" hangingPunct="0">
                        <a:lnSpc>
                          <a:spcPct val="100000"/>
                        </a:lnSpc>
                        <a:spcBef>
                          <a:spcPct val="20000"/>
                        </a:spcBef>
                        <a:spcAft>
                          <a:spcPct val="0"/>
                        </a:spcAft>
                        <a:buClr>
                          <a:srgbClr val="000066"/>
                        </a:buClr>
                        <a:buSzPct val="125000"/>
                        <a:buFont typeface="Wingdings" pitchFamily="2" charset="2"/>
                        <a:buNone/>
                        <a:tabLst/>
                      </a:pPr>
                      <a:r>
                        <a:rPr kumimoji="0" lang="en-US" sz="1400" b="0" i="0" u="none" strike="noStrike" cap="none" normalizeH="0" baseline="0" dirty="0">
                          <a:ln>
                            <a:noFill/>
                          </a:ln>
                          <a:solidFill>
                            <a:schemeClr val="tx1"/>
                          </a:solidFill>
                          <a:effectLst/>
                          <a:latin typeface="+mn-lt"/>
                          <a:ea typeface="MS PGothic" pitchFamily="34" charset="-128"/>
                        </a:rPr>
                        <a:t>In connecting with thoughts and feelings, a person can change the way they react</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5">
                          <a:lumMod val="75000"/>
                        </a:schemeClr>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pPr marL="285750" marR="0" lvl="0" indent="-285750" algn="l" defTabSz="914400" rtl="0" eaLnBrk="0" fontAlgn="base" latinLnBrk="0" hangingPunct="0">
                        <a:lnSpc>
                          <a:spcPct val="100000"/>
                        </a:lnSpc>
                        <a:spcBef>
                          <a:spcPct val="20000"/>
                        </a:spcBef>
                        <a:spcAft>
                          <a:spcPct val="0"/>
                        </a:spcAft>
                        <a:buClr>
                          <a:schemeClr val="tx1"/>
                        </a:buClr>
                        <a:buSzPct val="125000"/>
                        <a:buFont typeface="Arial" panose="020B0604020202020204" pitchFamily="34" charset="0"/>
                        <a:buChar char="•"/>
                        <a:tabLst/>
                      </a:pPr>
                      <a:r>
                        <a:rPr kumimoji="0" lang="en-US" sz="1400" b="0" i="0" u="none" strike="noStrike" cap="none" normalizeH="0" baseline="0" dirty="0">
                          <a:ln>
                            <a:noFill/>
                          </a:ln>
                          <a:solidFill>
                            <a:schemeClr val="tx1"/>
                          </a:solidFill>
                          <a:effectLst/>
                          <a:latin typeface="+mn-lt"/>
                          <a:ea typeface="MS PGothic" pitchFamily="34" charset="-128"/>
                        </a:rPr>
                        <a:t>Mindfulness meditation techniques</a:t>
                      </a:r>
                    </a:p>
                  </a:txBody>
                  <a:tcP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5">
                          <a:lumMod val="75000"/>
                        </a:schemeClr>
                      </a:solidFill>
                      <a:prstDash val="solid"/>
                      <a:round/>
                      <a:headEnd type="none" w="med" len="med"/>
                      <a:tailEnd type="none" w="med" len="med"/>
                    </a:lnB>
                    <a:lnTlToBr>
                      <a:noFill/>
                    </a:lnTlToBr>
                    <a:lnBlToTr>
                      <a:noFill/>
                    </a:lnBlToTr>
                    <a:solidFill>
                      <a:schemeClr val="accent5">
                        <a:lumMod val="20000"/>
                        <a:lumOff val="80000"/>
                      </a:schemeClr>
                    </a:solidFill>
                  </a:tcPr>
                </a:tc>
                <a:extLst>
                  <a:ext uri="{0D108BD9-81ED-4DB2-BD59-A6C34878D82A}">
                    <a16:rowId xmlns:a16="http://schemas.microsoft.com/office/drawing/2014/main" val="3502962765"/>
                  </a:ext>
                </a:extLst>
              </a:tr>
            </a:tbl>
          </a:graphicData>
        </a:graphic>
      </p:graphicFrame>
      <p:sp>
        <p:nvSpPr>
          <p:cNvPr id="8" name="Content Placeholder 7">
            <a:extLst>
              <a:ext uri="{FF2B5EF4-FFF2-40B4-BE49-F238E27FC236}">
                <a16:creationId xmlns:a16="http://schemas.microsoft.com/office/drawing/2014/main" id="{7A153517-023E-B6CE-DDB8-E8D0B8D902E8}"/>
              </a:ext>
            </a:extLst>
          </p:cNvPr>
          <p:cNvSpPr>
            <a:spLocks noGrp="1"/>
          </p:cNvSpPr>
          <p:nvPr>
            <p:ph sz="half" idx="1"/>
          </p:nvPr>
        </p:nvSpPr>
        <p:spPr>
          <a:xfrm>
            <a:off x="8856618" y="1416786"/>
            <a:ext cx="3335384" cy="4248062"/>
          </a:xfrm>
        </p:spPr>
        <p:txBody>
          <a:bodyPr lIns="182880" tIns="91440" rIns="182880" bIns="91440"/>
          <a:lstStyle/>
          <a:p>
            <a:pPr marL="0" indent="0">
              <a:buNone/>
            </a:pPr>
            <a:r>
              <a:rPr lang="en-GB" dirty="0"/>
              <a:t>There are many psychological treatments for MDD</a:t>
            </a:r>
          </a:p>
          <a:p>
            <a:pPr marL="0" indent="0">
              <a:buNone/>
            </a:pPr>
            <a:r>
              <a:rPr lang="en-GB" dirty="0"/>
              <a:t>Evidence-based psychological treatments are recommended as monotherapy in mild to moderate depression, and in combination with antidepressants in severe depression.</a:t>
            </a:r>
            <a:endParaRPr lang="en-GB" sz="1600" baseline="30000" dirty="0"/>
          </a:p>
          <a:p>
            <a:pPr marL="0" indent="0">
              <a:buNone/>
            </a:pPr>
            <a:r>
              <a:rPr lang="en-GB" dirty="0"/>
              <a:t>CBT is as effective as antidepressants and the combination is more effective than either treatment alone.</a:t>
            </a:r>
          </a:p>
        </p:txBody>
      </p:sp>
      <p:sp>
        <p:nvSpPr>
          <p:cNvPr id="23" name="Text Placeholder 1">
            <a:extLst>
              <a:ext uri="{FF2B5EF4-FFF2-40B4-BE49-F238E27FC236}">
                <a16:creationId xmlns:a16="http://schemas.microsoft.com/office/drawing/2014/main" id="{CFEFE9A1-F484-3904-F250-9AE38A3334D8}"/>
              </a:ext>
            </a:extLst>
          </p:cNvPr>
          <p:cNvSpPr>
            <a:spLocks noGrp="1"/>
          </p:cNvSpPr>
          <p:nvPr>
            <p:ph type="body" sz="quarter" idx="17"/>
          </p:nvPr>
        </p:nvSpPr>
        <p:spPr/>
        <p:txBody>
          <a:bodyPr/>
          <a:lstStyle/>
          <a:p>
            <a:r>
              <a:rPr lang="en-GB" dirty="0"/>
              <a:t>Major depressive disorder (MDD) – Treatment principles</a:t>
            </a:r>
            <a:endParaRPr lang="da-DK" dirty="0"/>
          </a:p>
        </p:txBody>
      </p:sp>
      <p:sp>
        <p:nvSpPr>
          <p:cNvPr id="2" name="Title 1">
            <a:extLst>
              <a:ext uri="{FF2B5EF4-FFF2-40B4-BE49-F238E27FC236}">
                <a16:creationId xmlns:a16="http://schemas.microsoft.com/office/drawing/2014/main" id="{F16E7384-7802-F5AC-150F-DA6885775E2C}"/>
              </a:ext>
            </a:extLst>
          </p:cNvPr>
          <p:cNvSpPr>
            <a:spLocks noGrp="1"/>
          </p:cNvSpPr>
          <p:nvPr>
            <p:ph type="title"/>
          </p:nvPr>
        </p:nvSpPr>
        <p:spPr/>
        <p:txBody>
          <a:bodyPr anchor="b">
            <a:normAutofit/>
          </a:bodyPr>
          <a:lstStyle/>
          <a:p>
            <a:r>
              <a:rPr lang="en-GB" dirty="0"/>
              <a:t>Psychological treatments for depression</a:t>
            </a:r>
          </a:p>
        </p:txBody>
      </p:sp>
      <p:sp>
        <p:nvSpPr>
          <p:cNvPr id="9" name="Text Placeholder 8">
            <a:extLst>
              <a:ext uri="{FF2B5EF4-FFF2-40B4-BE49-F238E27FC236}">
                <a16:creationId xmlns:a16="http://schemas.microsoft.com/office/drawing/2014/main" id="{6AAFC3DB-A445-F63D-125F-91D53EBBB8F3}"/>
              </a:ext>
            </a:extLst>
          </p:cNvPr>
          <p:cNvSpPr>
            <a:spLocks noGrp="1"/>
          </p:cNvSpPr>
          <p:nvPr>
            <p:ph type="body" sz="quarter" idx="18"/>
          </p:nvPr>
        </p:nvSpPr>
        <p:spPr/>
        <p:txBody>
          <a:bodyPr/>
          <a:lstStyle/>
          <a:p>
            <a:r>
              <a:rPr lang="en-GB" dirty="0"/>
              <a:t>MDD=major depressive disorder</a:t>
            </a:r>
          </a:p>
          <a:p>
            <a:endParaRPr lang="en-GB" dirty="0"/>
          </a:p>
          <a:p>
            <a:r>
              <a:rPr lang="en-CA" dirty="0"/>
              <a:t>1. Lam et al. Can J Psychiatry 2024;69(9):641–687; 2. Marx et al. Nat Rev Dis Primers 2023;9(1):44; 3. </a:t>
            </a:r>
            <a:r>
              <a:rPr lang="en-GB" dirty="0"/>
              <a:t>Mind UK website. www.mind.org.uk. Accessed April 2025</a:t>
            </a:r>
            <a:endParaRPr lang="en-CA" dirty="0"/>
          </a:p>
        </p:txBody>
      </p:sp>
    </p:spTree>
    <p:custDataLst>
      <p:tags r:id="rId1"/>
    </p:custDataLst>
    <p:extLst>
      <p:ext uri="{BB962C8B-B14F-4D97-AF65-F5344CB8AC3E}">
        <p14:creationId xmlns:p14="http://schemas.microsoft.com/office/powerpoint/2010/main" val="8471673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2D46AB-5BCC-0287-0BB7-4E624610444C}"/>
            </a:ext>
          </a:extLst>
        </p:cNvPr>
        <p:cNvGrpSpPr/>
        <p:nvPr/>
      </p:nvGrpSpPr>
      <p:grpSpPr>
        <a:xfrm>
          <a:off x="0" y="0"/>
          <a:ext cx="0" cy="0"/>
          <a:chOff x="0" y="0"/>
          <a:chExt cx="0" cy="0"/>
        </a:xfrm>
      </p:grpSpPr>
      <p:sp>
        <p:nvSpPr>
          <p:cNvPr id="13" name="Text Placeholder 12">
            <a:extLst>
              <a:ext uri="{FF2B5EF4-FFF2-40B4-BE49-F238E27FC236}">
                <a16:creationId xmlns:a16="http://schemas.microsoft.com/office/drawing/2014/main" id="{03E9AFEA-5D17-9C27-2A5A-A1F74516E2BE}"/>
              </a:ext>
            </a:extLst>
          </p:cNvPr>
          <p:cNvSpPr>
            <a:spLocks noGrp="1"/>
          </p:cNvSpPr>
          <p:nvPr>
            <p:ph type="body" sz="quarter" idx="17"/>
          </p:nvPr>
        </p:nvSpPr>
        <p:spPr/>
        <p:txBody>
          <a:bodyPr/>
          <a:lstStyle/>
          <a:p>
            <a:r>
              <a:rPr lang="en-GB" dirty="0"/>
              <a:t>Major depressive disorder (MDD) – Treatment principles</a:t>
            </a:r>
            <a:endParaRPr lang="da-DK" dirty="0"/>
          </a:p>
        </p:txBody>
      </p:sp>
      <p:sp>
        <p:nvSpPr>
          <p:cNvPr id="2" name="Title 1">
            <a:extLst>
              <a:ext uri="{FF2B5EF4-FFF2-40B4-BE49-F238E27FC236}">
                <a16:creationId xmlns:a16="http://schemas.microsoft.com/office/drawing/2014/main" id="{9DC7415C-51DC-7681-1758-3083EFC5EC37}"/>
              </a:ext>
            </a:extLst>
          </p:cNvPr>
          <p:cNvSpPr>
            <a:spLocks noGrp="1"/>
          </p:cNvSpPr>
          <p:nvPr>
            <p:ph type="title"/>
          </p:nvPr>
        </p:nvSpPr>
        <p:spPr>
          <a:xfrm>
            <a:off x="539749" y="814386"/>
            <a:ext cx="9213851" cy="332399"/>
          </a:xfrm>
        </p:spPr>
        <p:txBody>
          <a:bodyPr/>
          <a:lstStyle/>
          <a:p>
            <a:r>
              <a:rPr lang="en-GB" dirty="0"/>
              <a:t>Psychological treatments – efficacy and formats</a:t>
            </a:r>
          </a:p>
        </p:txBody>
      </p:sp>
      <p:sp>
        <p:nvSpPr>
          <p:cNvPr id="3" name="Content Placeholder 2">
            <a:extLst>
              <a:ext uri="{FF2B5EF4-FFF2-40B4-BE49-F238E27FC236}">
                <a16:creationId xmlns:a16="http://schemas.microsoft.com/office/drawing/2014/main" id="{62C17B53-A0DC-8ACD-226D-E046CC5B9979}"/>
              </a:ext>
            </a:extLst>
          </p:cNvPr>
          <p:cNvSpPr>
            <a:spLocks noGrp="1"/>
          </p:cNvSpPr>
          <p:nvPr>
            <p:ph idx="19"/>
          </p:nvPr>
        </p:nvSpPr>
        <p:spPr>
          <a:xfrm>
            <a:off x="539750" y="1416785"/>
            <a:ext cx="9413875" cy="4415215"/>
          </a:xfrm>
        </p:spPr>
        <p:txBody>
          <a:bodyPr>
            <a:normAutofit/>
          </a:bodyPr>
          <a:lstStyle/>
          <a:p>
            <a:r>
              <a:rPr lang="en-GB" dirty="0"/>
              <a:t>In general, CBT has shown efficacy equivalent to pharmacological therapy in randomized, controlled trials for the treatment of MDD.</a:t>
            </a:r>
            <a:r>
              <a:rPr lang="en-GB" baseline="30000" dirty="0"/>
              <a:t>1-4</a:t>
            </a:r>
            <a:r>
              <a:rPr lang="en-GB" dirty="0"/>
              <a:t> Furthermore, the </a:t>
            </a:r>
            <a:r>
              <a:rPr lang="en-GB" b="1" dirty="0"/>
              <a:t>combination of CBT and pharmacotherapy is superior to pharmacotherapy </a:t>
            </a:r>
            <a:r>
              <a:rPr lang="en-GB" dirty="0"/>
              <a:t>alone, and may be recommended as a </a:t>
            </a:r>
            <a:r>
              <a:rPr lang="en-GB" b="1" dirty="0"/>
              <a:t>first-line treatment </a:t>
            </a:r>
            <a:r>
              <a:rPr lang="en-GB" dirty="0"/>
              <a:t>for moderate-to-severe MDD</a:t>
            </a:r>
            <a:r>
              <a:rPr lang="en-GB" baseline="30000" dirty="0"/>
              <a:t>1-4</a:t>
            </a:r>
          </a:p>
          <a:p>
            <a:r>
              <a:rPr lang="en-GB" sz="1600" dirty="0"/>
              <a:t>Group therapies have demonstrated efficacy in MDD</a:t>
            </a:r>
            <a:r>
              <a:rPr lang="en-GB" dirty="0"/>
              <a:t>;</a:t>
            </a:r>
            <a:r>
              <a:rPr lang="en-GB" baseline="30000" dirty="0"/>
              <a:t>5</a:t>
            </a:r>
            <a:r>
              <a:rPr lang="en-GB" dirty="0"/>
              <a:t> the potential advantages of group therapy over individual therapy include lower costs, increased social interactions, and higher patient preference</a:t>
            </a:r>
            <a:r>
              <a:rPr lang="en-GB" baseline="30000" dirty="0"/>
              <a:t>6</a:t>
            </a:r>
            <a:endParaRPr lang="en-GB" dirty="0"/>
          </a:p>
          <a:p>
            <a:r>
              <a:rPr lang="en-GB" dirty="0"/>
              <a:t>Telepsychiatry (videoconferencing or telephone-based care) can be just as effective as in-person therapy</a:t>
            </a:r>
            <a:r>
              <a:rPr lang="en-GB" baseline="30000" dirty="0"/>
              <a:t>7</a:t>
            </a:r>
            <a:r>
              <a:rPr lang="en-GB" dirty="0"/>
              <a:t> </a:t>
            </a:r>
          </a:p>
          <a:p>
            <a:r>
              <a:rPr lang="en-GB" dirty="0"/>
              <a:t>Digital health interventions (DHIs) have the potential to be transformative in the treatment of MDD, by increasing access to care and reducing stigma:</a:t>
            </a:r>
            <a:r>
              <a:rPr lang="en-GB" baseline="30000" dirty="0"/>
              <a:t>2,3</a:t>
            </a:r>
            <a:endParaRPr lang="en-GB" dirty="0"/>
          </a:p>
          <a:p>
            <a:pPr lvl="1"/>
            <a:r>
              <a:rPr lang="en-US" sz="1600" dirty="0"/>
              <a:t>DHIs include mobile applications (apps) and internet-based platforms that deliver treatment for depression; they draw on evidence-based psychotherapies</a:t>
            </a:r>
            <a:r>
              <a:rPr lang="en-US" sz="1600" baseline="30000" dirty="0"/>
              <a:t>2</a:t>
            </a:r>
          </a:p>
          <a:p>
            <a:pPr lvl="1"/>
            <a:r>
              <a:rPr lang="en-GB" sz="1600" dirty="0"/>
              <a:t>CBT delivered digitally appears to be just as effective as when delivered in-person</a:t>
            </a:r>
            <a:r>
              <a:rPr lang="en-GB" sz="1600" baseline="30000" dirty="0"/>
              <a:t>3</a:t>
            </a:r>
            <a:endParaRPr lang="en-US" dirty="0"/>
          </a:p>
        </p:txBody>
      </p:sp>
      <p:sp>
        <p:nvSpPr>
          <p:cNvPr id="5" name="Text Placeholder 4">
            <a:extLst>
              <a:ext uri="{FF2B5EF4-FFF2-40B4-BE49-F238E27FC236}">
                <a16:creationId xmlns:a16="http://schemas.microsoft.com/office/drawing/2014/main" id="{B149287C-7034-E464-5829-B2D8A1639937}"/>
              </a:ext>
            </a:extLst>
          </p:cNvPr>
          <p:cNvSpPr>
            <a:spLocks noGrp="1"/>
          </p:cNvSpPr>
          <p:nvPr>
            <p:ph type="body" sz="quarter" idx="18"/>
          </p:nvPr>
        </p:nvSpPr>
        <p:spPr>
          <a:xfrm>
            <a:off x="539749" y="6102000"/>
            <a:ext cx="9213851" cy="619200"/>
          </a:xfrm>
        </p:spPr>
        <p:txBody>
          <a:bodyPr/>
          <a:lstStyle/>
          <a:p>
            <a:r>
              <a:rPr lang="en-GB" dirty="0"/>
              <a:t>CBT=cognitive–behavioural therapy; DHI=digital health intervention; MDD=major depressive disorder</a:t>
            </a:r>
          </a:p>
          <a:p>
            <a:endParaRPr lang="en-GB" dirty="0"/>
          </a:p>
          <a:p>
            <a:r>
              <a:rPr lang="en-GB" dirty="0"/>
              <a:t>1. </a:t>
            </a:r>
            <a:r>
              <a:rPr lang="en-GB" dirty="0" err="1"/>
              <a:t>Cuijpers</a:t>
            </a:r>
            <a:r>
              <a:rPr lang="en-GB" dirty="0"/>
              <a:t> et al. Can J Psychiatry 2013;58(7):376–385; 2. Lam et al. Can J Psychiatry 2024;69(9):641–687; 3. Malhi et al. </a:t>
            </a:r>
            <a:r>
              <a:rPr lang="en-GB" dirty="0" err="1"/>
              <a:t>Aust</a:t>
            </a:r>
            <a:r>
              <a:rPr lang="en-GB" dirty="0"/>
              <a:t> N Z J Psychiatry 2021;55(1):7–117; </a:t>
            </a:r>
          </a:p>
          <a:p>
            <a:r>
              <a:rPr lang="en-GB" dirty="0"/>
              <a:t>4. NICE Depression in adults: treatment and management. NG222, 2022; 5. Sadock et al. Kaplan &amp; Sadock’s Comprehensive Textbook of Psychiatry. 10</a:t>
            </a:r>
            <a:r>
              <a:rPr lang="en-GB" baseline="30000" dirty="0"/>
              <a:t>th</a:t>
            </a:r>
            <a:r>
              <a:rPr lang="en-GB" dirty="0"/>
              <a:t> edition. Vol 1–2. 2017; </a:t>
            </a:r>
          </a:p>
          <a:p>
            <a:r>
              <a:rPr lang="en-GB" dirty="0"/>
              <a:t>6. Parikh et al. Can J Psychiatry 2016;61(9):524–539; 7. Cho et al. Advances in Experimental Medicine and Biology. Vol 1456. 2024</a:t>
            </a:r>
            <a:endParaRPr lang="da-DK" dirty="0"/>
          </a:p>
        </p:txBody>
      </p:sp>
    </p:spTree>
    <p:custDataLst>
      <p:tags r:id="rId1"/>
    </p:custDataLst>
    <p:extLst>
      <p:ext uri="{BB962C8B-B14F-4D97-AF65-F5344CB8AC3E}">
        <p14:creationId xmlns:p14="http://schemas.microsoft.com/office/powerpoint/2010/main" val="25940309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EFB28C-1117-1FCB-C144-8173D6C28DBF}"/>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8B7BB25C-59CF-EE60-B270-4A8D14BCE6D9}"/>
              </a:ext>
            </a:extLst>
          </p:cNvPr>
          <p:cNvPicPr>
            <a:picLocks noChangeAspect="1"/>
          </p:cNvPicPr>
          <p:nvPr/>
        </p:nvPicPr>
        <p:blipFill>
          <a:blip r:embed="rId4"/>
          <a:stretch>
            <a:fillRect/>
          </a:stretch>
        </p:blipFill>
        <p:spPr>
          <a:xfrm>
            <a:off x="9082771" y="1394344"/>
            <a:ext cx="3109229" cy="4419983"/>
          </a:xfrm>
          <a:prstGeom prst="rect">
            <a:avLst/>
          </a:prstGeom>
        </p:spPr>
      </p:pic>
      <p:sp>
        <p:nvSpPr>
          <p:cNvPr id="3" name="Content Placeholder 2">
            <a:extLst>
              <a:ext uri="{FF2B5EF4-FFF2-40B4-BE49-F238E27FC236}">
                <a16:creationId xmlns:a16="http://schemas.microsoft.com/office/drawing/2014/main" id="{DFADB985-89CD-F420-B504-F7B80C956D15}"/>
              </a:ext>
            </a:extLst>
          </p:cNvPr>
          <p:cNvSpPr>
            <a:spLocks noGrp="1"/>
          </p:cNvSpPr>
          <p:nvPr>
            <p:ph sz="half" idx="1"/>
          </p:nvPr>
        </p:nvSpPr>
        <p:spPr/>
        <p:txBody>
          <a:bodyPr/>
          <a:lstStyle/>
          <a:p>
            <a:pPr marL="0" indent="0">
              <a:buNone/>
            </a:pPr>
            <a:r>
              <a:rPr lang="en-GB" dirty="0"/>
              <a:t>These psychological treatments have less evidence for efficacy in MDD or are less accessible to patients, compared with standard treatments such as CBT or IPT</a:t>
            </a:r>
          </a:p>
          <a:p>
            <a:pPr marL="0" indent="0">
              <a:buNone/>
            </a:pPr>
            <a:endParaRPr lang="en-GB" dirty="0"/>
          </a:p>
        </p:txBody>
      </p:sp>
      <p:sp>
        <p:nvSpPr>
          <p:cNvPr id="8" name="Text Placeholder 7">
            <a:extLst>
              <a:ext uri="{FF2B5EF4-FFF2-40B4-BE49-F238E27FC236}">
                <a16:creationId xmlns:a16="http://schemas.microsoft.com/office/drawing/2014/main" id="{36441E59-3DBD-36A7-FA89-3A2972966021}"/>
              </a:ext>
            </a:extLst>
          </p:cNvPr>
          <p:cNvSpPr>
            <a:spLocks noGrp="1"/>
          </p:cNvSpPr>
          <p:nvPr>
            <p:ph type="body" sz="quarter" idx="17"/>
          </p:nvPr>
        </p:nvSpPr>
        <p:spPr/>
        <p:txBody>
          <a:bodyPr/>
          <a:lstStyle/>
          <a:p>
            <a:r>
              <a:rPr lang="en-GB"/>
              <a:t>Major depressive disorder (MDD) – Treatment principles</a:t>
            </a:r>
            <a:endParaRPr lang="da-DK" dirty="0"/>
          </a:p>
        </p:txBody>
      </p:sp>
      <p:sp>
        <p:nvSpPr>
          <p:cNvPr id="2" name="Title 1">
            <a:extLst>
              <a:ext uri="{FF2B5EF4-FFF2-40B4-BE49-F238E27FC236}">
                <a16:creationId xmlns:a16="http://schemas.microsoft.com/office/drawing/2014/main" id="{C4749F7E-33B8-E577-509A-11EE8E734971}"/>
              </a:ext>
            </a:extLst>
          </p:cNvPr>
          <p:cNvSpPr>
            <a:spLocks noGrp="1"/>
          </p:cNvSpPr>
          <p:nvPr>
            <p:ph type="title"/>
          </p:nvPr>
        </p:nvSpPr>
        <p:spPr/>
        <p:txBody>
          <a:bodyPr/>
          <a:lstStyle/>
          <a:p>
            <a:r>
              <a:rPr lang="en-GB"/>
              <a:t>Psychological treatments – other psychotherapies</a:t>
            </a:r>
            <a:endParaRPr lang="en-GB" dirty="0"/>
          </a:p>
        </p:txBody>
      </p:sp>
      <p:sp>
        <p:nvSpPr>
          <p:cNvPr id="13" name="Content Placeholder 12">
            <a:extLst>
              <a:ext uri="{FF2B5EF4-FFF2-40B4-BE49-F238E27FC236}">
                <a16:creationId xmlns:a16="http://schemas.microsoft.com/office/drawing/2014/main" id="{A52998AF-FE85-1852-E6FD-FD286EA9957E}"/>
              </a:ext>
            </a:extLst>
          </p:cNvPr>
          <p:cNvSpPr>
            <a:spLocks noGrp="1"/>
          </p:cNvSpPr>
          <p:nvPr>
            <p:ph type="body" sz="quarter" idx="18"/>
          </p:nvPr>
        </p:nvSpPr>
        <p:spPr/>
        <p:txBody>
          <a:bodyPr/>
          <a:lstStyle/>
          <a:p>
            <a:r>
              <a:rPr lang="en-GB" dirty="0"/>
              <a:t>CBT=cognitive behavioural therapy; IPT=interpersonal therapy; MDD=major depressive disorder</a:t>
            </a:r>
          </a:p>
          <a:p>
            <a:endParaRPr lang="en-GB" dirty="0"/>
          </a:p>
          <a:p>
            <a:r>
              <a:rPr lang="en-GB" dirty="0"/>
              <a:t>1. Marx et al. Nat Rev Dis Primers 2023;9(1):44; 2. Parikh et al. Can J Psychiatry 2016;61(9):524–539</a:t>
            </a:r>
          </a:p>
        </p:txBody>
      </p:sp>
      <p:graphicFrame>
        <p:nvGraphicFramePr>
          <p:cNvPr id="26" name="Group 64">
            <a:extLst>
              <a:ext uri="{FF2B5EF4-FFF2-40B4-BE49-F238E27FC236}">
                <a16:creationId xmlns:a16="http://schemas.microsoft.com/office/drawing/2014/main" id="{D0D0A24A-F1F9-1152-A7BD-F649BB9B70CE}"/>
              </a:ext>
            </a:extLst>
          </p:cNvPr>
          <p:cNvGraphicFramePr>
            <a:graphicFrameLocks noGrp="1"/>
          </p:cNvGraphicFramePr>
          <p:nvPr>
            <p:extLst>
              <p:ext uri="{D42A27DB-BD31-4B8C-83A1-F6EECF244321}">
                <p14:modId xmlns:p14="http://schemas.microsoft.com/office/powerpoint/2010/main" val="3406684828"/>
              </p:ext>
            </p:extLst>
          </p:nvPr>
        </p:nvGraphicFramePr>
        <p:xfrm>
          <a:off x="539750" y="1394344"/>
          <a:ext cx="8184525" cy="4370832"/>
        </p:xfrm>
        <a:graphic>
          <a:graphicData uri="http://schemas.openxmlformats.org/drawingml/2006/table">
            <a:tbl>
              <a:tblPr/>
              <a:tblGrid>
                <a:gridCol w="3042574">
                  <a:extLst>
                    <a:ext uri="{9D8B030D-6E8A-4147-A177-3AD203B41FA5}">
                      <a16:colId xmlns:a16="http://schemas.microsoft.com/office/drawing/2014/main" val="20000"/>
                    </a:ext>
                  </a:extLst>
                </a:gridCol>
                <a:gridCol w="5141951">
                  <a:extLst>
                    <a:ext uri="{9D8B030D-6E8A-4147-A177-3AD203B41FA5}">
                      <a16:colId xmlns:a16="http://schemas.microsoft.com/office/drawing/2014/main" val="20001"/>
                    </a:ext>
                  </a:extLst>
                </a:gridCol>
              </a:tblGrid>
              <a:tr h="0">
                <a:tc>
                  <a:txBody>
                    <a:bodyPr/>
                    <a:lstStyle/>
                    <a:p>
                      <a:pPr marL="0" marR="0" lvl="0" indent="0" algn="l" defTabSz="914400" rtl="0" eaLnBrk="0" fontAlgn="base" latinLnBrk="0" hangingPunct="0">
                        <a:lnSpc>
                          <a:spcPct val="100000"/>
                        </a:lnSpc>
                        <a:spcBef>
                          <a:spcPct val="20000"/>
                        </a:spcBef>
                        <a:spcAft>
                          <a:spcPct val="0"/>
                        </a:spcAft>
                        <a:buClr>
                          <a:srgbClr val="000066"/>
                        </a:buClr>
                        <a:buSzPct val="125000"/>
                        <a:buFont typeface="Wingdings" pitchFamily="2" charset="2"/>
                        <a:buNone/>
                        <a:tabLst/>
                      </a:pPr>
                      <a:r>
                        <a:rPr kumimoji="0" lang="en-CA" sz="1600" b="1" i="0" u="none" strike="noStrike" cap="none" normalizeH="0" baseline="0" dirty="0">
                          <a:ln>
                            <a:noFill/>
                          </a:ln>
                          <a:solidFill>
                            <a:schemeClr val="bg1"/>
                          </a:solidFill>
                          <a:effectLst/>
                          <a:latin typeface="+mn-lt"/>
                          <a:ea typeface="MS PGothic" pitchFamily="34" charset="-128"/>
                        </a:rPr>
                        <a:t>Psychological treatment</a:t>
                      </a:r>
                      <a:endParaRPr kumimoji="0" lang="en-US" sz="1600" b="1" i="0" u="none" strike="noStrike" cap="none" normalizeH="0" baseline="0" dirty="0">
                        <a:ln>
                          <a:noFill/>
                        </a:ln>
                        <a:solidFill>
                          <a:schemeClr val="bg1"/>
                        </a:solidFill>
                        <a:effectLst/>
                        <a:latin typeface="+mn-lt"/>
                        <a:ea typeface="MS PGothic" pitchFamily="34" charset="-128"/>
                      </a:endParaRPr>
                    </a:p>
                  </a:txBody>
                  <a:tcP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lumMod val="75000"/>
                      </a:schemeClr>
                    </a:solidFill>
                  </a:tcPr>
                </a:tc>
                <a:tc>
                  <a:txBody>
                    <a:bodyPr/>
                    <a:lstStyle/>
                    <a:p>
                      <a:pPr marL="0" marR="0" lvl="0" indent="0" algn="l" defTabSz="914400" rtl="0" eaLnBrk="0" fontAlgn="base" latinLnBrk="0" hangingPunct="0">
                        <a:lnSpc>
                          <a:spcPct val="100000"/>
                        </a:lnSpc>
                        <a:spcBef>
                          <a:spcPct val="20000"/>
                        </a:spcBef>
                        <a:spcAft>
                          <a:spcPct val="0"/>
                        </a:spcAft>
                        <a:buClr>
                          <a:srgbClr val="000066"/>
                        </a:buClr>
                        <a:buSzPct val="125000"/>
                        <a:buFont typeface="Wingdings" pitchFamily="2" charset="2"/>
                        <a:buNone/>
                        <a:tabLst/>
                      </a:pPr>
                      <a:r>
                        <a:rPr kumimoji="0" lang="en-US" sz="1600" b="1" i="0" u="none" strike="noStrike" cap="none" normalizeH="0" baseline="0" dirty="0">
                          <a:ln>
                            <a:noFill/>
                          </a:ln>
                          <a:solidFill>
                            <a:schemeClr val="bg1"/>
                          </a:solidFill>
                          <a:effectLst/>
                          <a:latin typeface="+mn-lt"/>
                          <a:ea typeface="MS PGothic" pitchFamily="34" charset="-128"/>
                        </a:rPr>
                        <a:t>Description</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lumMod val="75000"/>
                      </a:schemeClr>
                    </a:solidFill>
                  </a:tcPr>
                </a:tc>
                <a:extLst>
                  <a:ext uri="{0D108BD9-81ED-4DB2-BD59-A6C34878D82A}">
                    <a16:rowId xmlns:a16="http://schemas.microsoft.com/office/drawing/2014/main" val="10000"/>
                  </a:ext>
                </a:extLst>
              </a:tr>
              <a:tr h="33661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rgbClr val="000000"/>
                          </a:solidFill>
                          <a:effectLst/>
                          <a:latin typeface="+mn-lt"/>
                          <a:ea typeface="MS PGothic" pitchFamily="34" charset="-128"/>
                        </a:rPr>
                        <a:t>Psychodynamic psychotherapy</a:t>
                      </a:r>
                    </a:p>
                  </a:txBody>
                  <a:tcP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20000"/>
                        </a:spcBef>
                        <a:spcAft>
                          <a:spcPct val="0"/>
                        </a:spcAft>
                        <a:buClr>
                          <a:srgbClr val="000066"/>
                        </a:buClr>
                        <a:buSzPct val="125000"/>
                        <a:buFont typeface="Wingdings" pitchFamily="2" charset="2"/>
                        <a:buNone/>
                        <a:tabLst/>
                      </a:pPr>
                      <a:r>
                        <a:rPr kumimoji="0" lang="en-US" sz="1400" b="0" i="0" u="none" strike="noStrike" cap="none" normalizeH="0" baseline="0" dirty="0">
                          <a:ln>
                            <a:noFill/>
                          </a:ln>
                          <a:solidFill>
                            <a:schemeClr val="tx1"/>
                          </a:solidFill>
                          <a:effectLst/>
                          <a:latin typeface="+mn-lt"/>
                          <a:ea typeface="MS PGothic" pitchFamily="34" charset="-128"/>
                        </a:rPr>
                        <a:t>Based on ‘traditional’ psychoanalysis, this attempts to target unconscious processes and patterns to promote self-awareness and change</a:t>
                      </a:r>
                      <a:r>
                        <a:rPr kumimoji="0" lang="en-US" sz="1400" b="0" i="0" u="none" strike="noStrike" cap="none" normalizeH="0" baseline="30000" dirty="0">
                          <a:ln>
                            <a:noFill/>
                          </a:ln>
                          <a:solidFill>
                            <a:schemeClr val="tx1"/>
                          </a:solidFill>
                          <a:effectLst/>
                          <a:latin typeface="+mn-lt"/>
                          <a:ea typeface="MS PGothic" pitchFamily="34" charset="-128"/>
                        </a:rPr>
                        <a:t>1</a:t>
                      </a:r>
                    </a:p>
                    <a:p>
                      <a:pPr marL="0" marR="0" lvl="0" indent="0" algn="l" defTabSz="914400" rtl="0" eaLnBrk="0" fontAlgn="base" latinLnBrk="0" hangingPunct="0">
                        <a:lnSpc>
                          <a:spcPct val="100000"/>
                        </a:lnSpc>
                        <a:spcBef>
                          <a:spcPct val="20000"/>
                        </a:spcBef>
                        <a:spcAft>
                          <a:spcPct val="0"/>
                        </a:spcAft>
                        <a:buClr>
                          <a:srgbClr val="000066"/>
                        </a:buClr>
                        <a:buSzPct val="125000"/>
                        <a:buFont typeface="Wingdings" pitchFamily="2" charset="2"/>
                        <a:buNone/>
                        <a:tabLst/>
                      </a:pPr>
                      <a:r>
                        <a:rPr kumimoji="0" lang="en-US" sz="1400" b="0" i="0" u="none" strike="noStrike" cap="none" normalizeH="0" baseline="0" dirty="0">
                          <a:ln>
                            <a:noFill/>
                          </a:ln>
                          <a:solidFill>
                            <a:schemeClr val="tx1"/>
                          </a:solidFill>
                          <a:effectLst/>
                          <a:latin typeface="+mn-lt"/>
                          <a:ea typeface="MS PGothic" pitchFamily="34" charset="-128"/>
                        </a:rPr>
                        <a:t>Can be administered as a short-term treatment (i.e., short-term psychodynamic psychotherapy, STPP) or over a longer period (e.g., 60 sessions over 18 months)</a:t>
                      </a:r>
                      <a:r>
                        <a:rPr kumimoji="0" lang="en-US" sz="1400" b="0" i="0" u="none" strike="noStrike" cap="none" normalizeH="0" baseline="30000" dirty="0">
                          <a:ln>
                            <a:noFill/>
                          </a:ln>
                          <a:solidFill>
                            <a:schemeClr val="tx1"/>
                          </a:solidFill>
                          <a:effectLst/>
                          <a:latin typeface="+mn-lt"/>
                          <a:ea typeface="MS PGothic" pitchFamily="34" charset="-128"/>
                        </a:rPr>
                        <a:t>2</a:t>
                      </a:r>
                      <a:endParaRPr kumimoji="0" lang="en-US" sz="1400" b="0" i="0" u="none" strike="noStrike" cap="none" normalizeH="0" baseline="0" dirty="0">
                        <a:ln>
                          <a:noFill/>
                        </a:ln>
                        <a:solidFill>
                          <a:schemeClr val="tx1"/>
                        </a:solidFill>
                        <a:effectLst/>
                        <a:latin typeface="+mn-lt"/>
                        <a:ea typeface="MS PGothic" pitchFamily="34" charset="-128"/>
                      </a:endParaRP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15300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rgbClr val="000000"/>
                          </a:solidFill>
                          <a:effectLst/>
                          <a:latin typeface="+mn-lt"/>
                          <a:ea typeface="MS PGothic" pitchFamily="34" charset="-128"/>
                        </a:rPr>
                        <a:t>Cognitive </a:t>
                      </a:r>
                      <a:r>
                        <a:rPr kumimoji="0" lang="en-US" sz="1400" b="1" i="0" u="none" strike="noStrike" cap="none" normalizeH="0" baseline="0" dirty="0" err="1">
                          <a:ln>
                            <a:noFill/>
                          </a:ln>
                          <a:solidFill>
                            <a:srgbClr val="000000"/>
                          </a:solidFill>
                          <a:effectLst/>
                          <a:latin typeface="+mn-lt"/>
                          <a:ea typeface="MS PGothic" pitchFamily="34" charset="-128"/>
                        </a:rPr>
                        <a:t>behavioural</a:t>
                      </a:r>
                      <a:r>
                        <a:rPr kumimoji="0" lang="en-US" sz="1400" b="1" i="0" u="none" strike="noStrike" cap="none" normalizeH="0" baseline="0" dirty="0">
                          <a:ln>
                            <a:noFill/>
                          </a:ln>
                          <a:solidFill>
                            <a:srgbClr val="000000"/>
                          </a:solidFill>
                          <a:effectLst/>
                          <a:latin typeface="+mn-lt"/>
                          <a:ea typeface="MS PGothic" pitchFamily="34" charset="-128"/>
                        </a:rPr>
                        <a:t> analysis system of psychotherapy (CBASP)</a:t>
                      </a:r>
                    </a:p>
                  </a:txBody>
                  <a:tcP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pPr marL="0" marR="0" lvl="0" indent="0" algn="l" defTabSz="914400" rtl="0" eaLnBrk="0" fontAlgn="base" latinLnBrk="0" hangingPunct="0">
                        <a:lnSpc>
                          <a:spcPct val="100000"/>
                        </a:lnSpc>
                        <a:spcBef>
                          <a:spcPct val="20000"/>
                        </a:spcBef>
                        <a:spcAft>
                          <a:spcPct val="0"/>
                        </a:spcAft>
                        <a:buClr>
                          <a:srgbClr val="000066"/>
                        </a:buClr>
                        <a:buSzPct val="125000"/>
                        <a:buFont typeface="Wingdings" pitchFamily="2" charset="2"/>
                        <a:buNone/>
                        <a:tabLst/>
                      </a:pPr>
                      <a:r>
                        <a:rPr kumimoji="0" lang="en-US" sz="1400" b="0" i="0" u="none" strike="noStrike" cap="none" normalizeH="0" baseline="0" dirty="0">
                          <a:ln>
                            <a:noFill/>
                          </a:ln>
                          <a:solidFill>
                            <a:schemeClr val="tx1"/>
                          </a:solidFill>
                          <a:effectLst/>
                          <a:latin typeface="+mn-lt"/>
                          <a:ea typeface="MS PGothic" pitchFamily="34" charset="-128"/>
                        </a:rPr>
                        <a:t>Developed specifically to help people with chronic depression, this involves strategies to recognize how maladaptive cognitions and </a:t>
                      </a:r>
                      <a:r>
                        <a:rPr kumimoji="0" lang="en-US" sz="1400" b="0" i="0" u="none" strike="noStrike" cap="none" normalizeH="0" baseline="0" dirty="0" err="1">
                          <a:ln>
                            <a:noFill/>
                          </a:ln>
                          <a:solidFill>
                            <a:schemeClr val="tx1"/>
                          </a:solidFill>
                          <a:effectLst/>
                          <a:latin typeface="+mn-lt"/>
                          <a:ea typeface="MS PGothic" pitchFamily="34" charset="-128"/>
                        </a:rPr>
                        <a:t>behaviours</a:t>
                      </a:r>
                      <a:r>
                        <a:rPr kumimoji="0" lang="en-US" sz="1400" b="0" i="0" u="none" strike="noStrike" cap="none" normalizeH="0" baseline="0" dirty="0">
                          <a:ln>
                            <a:noFill/>
                          </a:ln>
                          <a:solidFill>
                            <a:schemeClr val="tx1"/>
                          </a:solidFill>
                          <a:effectLst/>
                          <a:latin typeface="+mn-lt"/>
                          <a:ea typeface="MS PGothic" pitchFamily="34" charset="-128"/>
                        </a:rPr>
                        <a:t> influence each other and lead to adverse outcomes</a:t>
                      </a:r>
                      <a:r>
                        <a:rPr kumimoji="0" lang="en-US" sz="1400" b="0" i="0" u="none" strike="noStrike" cap="none" normalizeH="0" baseline="30000" dirty="0">
                          <a:ln>
                            <a:noFill/>
                          </a:ln>
                          <a:solidFill>
                            <a:schemeClr val="tx1"/>
                          </a:solidFill>
                          <a:effectLst/>
                          <a:latin typeface="+mn-lt"/>
                          <a:ea typeface="MS PGothic" pitchFamily="34" charset="-128"/>
                        </a:rPr>
                        <a:t>2</a:t>
                      </a:r>
                      <a:endParaRPr kumimoji="0" lang="en-US" sz="1400" b="0" i="0" u="none" strike="noStrike" cap="none" normalizeH="0" baseline="0" dirty="0">
                        <a:ln>
                          <a:noFill/>
                        </a:ln>
                        <a:solidFill>
                          <a:schemeClr val="tx1"/>
                        </a:solidFill>
                        <a:effectLst/>
                        <a:latin typeface="+mn-lt"/>
                        <a:ea typeface="MS PGothic" pitchFamily="34" charset="-128"/>
                      </a:endParaRP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lumMod val="20000"/>
                        <a:lumOff val="80000"/>
                      </a:schemeClr>
                    </a:solidFill>
                  </a:tcPr>
                </a:tc>
                <a:extLst>
                  <a:ext uri="{0D108BD9-81ED-4DB2-BD59-A6C34878D82A}">
                    <a16:rowId xmlns:a16="http://schemas.microsoft.com/office/drawing/2014/main" val="10002"/>
                  </a:ext>
                </a:extLst>
              </a:tr>
              <a:tr h="21421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rgbClr val="000000"/>
                          </a:solidFill>
                          <a:effectLst/>
                          <a:latin typeface="+mn-lt"/>
                          <a:ea typeface="MS PGothic" pitchFamily="34" charset="-128"/>
                        </a:rPr>
                        <a:t>Problem-solving therapy (PST)</a:t>
                      </a:r>
                    </a:p>
                  </a:txBody>
                  <a:tcP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000066"/>
                        </a:buClr>
                        <a:buSzPct val="125000"/>
                        <a:buFont typeface="Wingdings" pitchFamily="2" charset="2"/>
                        <a:buNone/>
                        <a:tabLst/>
                      </a:pPr>
                      <a:r>
                        <a:rPr kumimoji="0" lang="en-US" sz="1400" b="0" i="0" u="none" strike="noStrike" cap="none" normalizeH="0" baseline="0" dirty="0">
                          <a:ln>
                            <a:noFill/>
                          </a:ln>
                          <a:solidFill>
                            <a:schemeClr val="tx1"/>
                          </a:solidFill>
                          <a:effectLst/>
                          <a:latin typeface="+mn-lt"/>
                          <a:ea typeface="MS PGothic" pitchFamily="34" charset="-128"/>
                        </a:rPr>
                        <a:t>A brief (6 sessions) intervention that provides structured frameworks of education and exercises to overcome stressors</a:t>
                      </a:r>
                      <a:r>
                        <a:rPr kumimoji="0" lang="en-US" sz="1400" b="0" i="0" u="none" strike="noStrike" cap="none" normalizeH="0" baseline="30000" dirty="0">
                          <a:ln>
                            <a:noFill/>
                          </a:ln>
                          <a:solidFill>
                            <a:schemeClr val="tx1"/>
                          </a:solidFill>
                          <a:effectLst/>
                          <a:latin typeface="+mn-lt"/>
                          <a:ea typeface="MS PGothic" pitchFamily="34" charset="-128"/>
                        </a:rPr>
                        <a:t>1,2</a:t>
                      </a:r>
                      <a:endParaRPr kumimoji="0" lang="en-US" sz="1400" b="0" i="0" u="none" strike="noStrike" cap="none" normalizeH="0" baseline="0" dirty="0">
                        <a:ln>
                          <a:noFill/>
                        </a:ln>
                        <a:solidFill>
                          <a:schemeClr val="tx1"/>
                        </a:solidFill>
                        <a:effectLst/>
                        <a:latin typeface="+mn-lt"/>
                        <a:ea typeface="MS PGothic" pitchFamily="34" charset="-128"/>
                      </a:endParaRP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rgbClr val="000000"/>
                          </a:solidFill>
                          <a:effectLst/>
                          <a:latin typeface="+mn-lt"/>
                          <a:ea typeface="MS PGothic" pitchFamily="34" charset="-128"/>
                        </a:rPr>
                        <a:t>Motivational interviewing (MI)</a:t>
                      </a:r>
                    </a:p>
                  </a:txBody>
                  <a:tcP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5">
                          <a:lumMod val="75000"/>
                        </a:schemeClr>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pPr marL="0" marR="0" lvl="0" indent="0" algn="l" defTabSz="914400" rtl="0" eaLnBrk="0" fontAlgn="base" latinLnBrk="0" hangingPunct="0">
                        <a:lnSpc>
                          <a:spcPct val="100000"/>
                        </a:lnSpc>
                        <a:spcBef>
                          <a:spcPct val="20000"/>
                        </a:spcBef>
                        <a:spcAft>
                          <a:spcPct val="0"/>
                        </a:spcAft>
                        <a:buClr>
                          <a:srgbClr val="000066"/>
                        </a:buClr>
                        <a:buSzPct val="125000"/>
                        <a:buFont typeface="Wingdings" pitchFamily="2" charset="2"/>
                        <a:buNone/>
                        <a:tabLst/>
                      </a:pPr>
                      <a:r>
                        <a:rPr kumimoji="0" lang="en-US" sz="1400" b="0" i="0" u="none" strike="noStrike" cap="none" normalizeH="0" baseline="0" dirty="0">
                          <a:ln>
                            <a:noFill/>
                          </a:ln>
                          <a:solidFill>
                            <a:schemeClr val="tx1"/>
                          </a:solidFill>
                          <a:effectLst/>
                          <a:latin typeface="+mn-lt"/>
                          <a:ea typeface="MS PGothic" pitchFamily="34" charset="-128"/>
                        </a:rPr>
                        <a:t>Initially developed to help people overcome substance use disorders, motivational interviewing attempts to move people along the spectrum from ambivalence towards readiness to change</a:t>
                      </a:r>
                      <a:r>
                        <a:rPr kumimoji="0" lang="en-US" sz="1400" b="0" i="0" u="none" strike="noStrike" cap="none" normalizeH="0" baseline="30000" dirty="0">
                          <a:ln>
                            <a:noFill/>
                          </a:ln>
                          <a:solidFill>
                            <a:schemeClr val="tx1"/>
                          </a:solidFill>
                          <a:effectLst/>
                          <a:latin typeface="+mn-lt"/>
                          <a:ea typeface="MS PGothic" pitchFamily="34" charset="-128"/>
                        </a:rPr>
                        <a:t>2</a:t>
                      </a:r>
                      <a:endParaRPr kumimoji="0" lang="en-US" sz="1400" b="0" i="0" u="none" strike="noStrike" cap="none" normalizeH="0" baseline="0" dirty="0">
                        <a:ln>
                          <a:noFill/>
                        </a:ln>
                        <a:solidFill>
                          <a:schemeClr val="tx1"/>
                        </a:solidFill>
                        <a:effectLst/>
                        <a:latin typeface="+mn-lt"/>
                        <a:ea typeface="MS PGothic" pitchFamily="34" charset="-128"/>
                      </a:endParaRP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5">
                          <a:lumMod val="75000"/>
                        </a:schemeClr>
                      </a:solidFill>
                      <a:prstDash val="solid"/>
                      <a:round/>
                      <a:headEnd type="none" w="med" len="med"/>
                      <a:tailEnd type="none" w="med" len="med"/>
                    </a:lnB>
                    <a:lnTlToBr>
                      <a:noFill/>
                    </a:lnTlToBr>
                    <a:lnBlToTr>
                      <a:noFill/>
                    </a:lnBlToTr>
                    <a:solidFill>
                      <a:schemeClr val="accent5">
                        <a:lumMod val="20000"/>
                        <a:lumOff val="80000"/>
                      </a:schemeClr>
                    </a:solidFill>
                  </a:tcPr>
                </a:tc>
                <a:extLst>
                  <a:ext uri="{0D108BD9-81ED-4DB2-BD59-A6C34878D82A}">
                    <a16:rowId xmlns:a16="http://schemas.microsoft.com/office/drawing/2014/main" val="3390865309"/>
                  </a:ext>
                </a:extLst>
              </a:tr>
            </a:tbl>
          </a:graphicData>
        </a:graphic>
      </p:graphicFrame>
    </p:spTree>
    <p:custDataLst>
      <p:tags r:id="rId1"/>
    </p:custDataLst>
    <p:extLst>
      <p:ext uri="{BB962C8B-B14F-4D97-AF65-F5344CB8AC3E}">
        <p14:creationId xmlns:p14="http://schemas.microsoft.com/office/powerpoint/2010/main" val="27249963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219200" y="546100"/>
            <a:ext cx="6642100" cy="2105818"/>
          </a:xfrm>
        </p:spPr>
        <p:txBody>
          <a:bodyPr>
            <a:normAutofit/>
          </a:bodyPr>
          <a:lstStyle/>
          <a:p>
            <a:r>
              <a:rPr lang="en-GB" dirty="0"/>
              <a:t>Treating depression </a:t>
            </a:r>
            <a:br>
              <a:rPr lang="en-GB" dirty="0"/>
            </a:br>
            <a:r>
              <a:rPr lang="en-GB" dirty="0"/>
              <a:t>– pharmacological treatments</a:t>
            </a:r>
          </a:p>
        </p:txBody>
      </p:sp>
      <p:sp>
        <p:nvSpPr>
          <p:cNvPr id="2" name="Text Placeholder 1">
            <a:extLst>
              <a:ext uri="{FF2B5EF4-FFF2-40B4-BE49-F238E27FC236}">
                <a16:creationId xmlns:a16="http://schemas.microsoft.com/office/drawing/2014/main" id="{5BC1D66D-042E-4158-BE86-EFBD49EA5DFA}"/>
              </a:ext>
            </a:extLst>
          </p:cNvPr>
          <p:cNvSpPr>
            <a:spLocks noGrp="1"/>
          </p:cNvSpPr>
          <p:nvPr>
            <p:ph type="body" idx="1"/>
          </p:nvPr>
        </p:nvSpPr>
        <p:spPr>
          <a:xfrm>
            <a:off x="1219200" y="2678906"/>
            <a:ext cx="6642100" cy="1500187"/>
          </a:xfrm>
        </p:spPr>
        <p:txBody>
          <a:bodyPr/>
          <a:lstStyle/>
          <a:p>
            <a:endParaRPr lang="da-DK" dirty="0"/>
          </a:p>
        </p:txBody>
      </p:sp>
    </p:spTree>
    <p:extLst>
      <p:ext uri="{BB962C8B-B14F-4D97-AF65-F5344CB8AC3E}">
        <p14:creationId xmlns:p14="http://schemas.microsoft.com/office/powerpoint/2010/main" val="6694548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B045088F-184B-B508-EC1C-50799040551B}"/>
              </a:ext>
            </a:extLst>
          </p:cNvPr>
          <p:cNvSpPr>
            <a:spLocks noGrp="1"/>
          </p:cNvSpPr>
          <p:nvPr>
            <p:ph type="body" sz="quarter" idx="17"/>
          </p:nvPr>
        </p:nvSpPr>
        <p:spPr>
          <a:xfrm>
            <a:off x="539749" y="539750"/>
            <a:ext cx="9213851" cy="266676"/>
          </a:xfrm>
        </p:spPr>
        <p:txBody>
          <a:bodyPr/>
          <a:lstStyle/>
          <a:p>
            <a:r>
              <a:rPr lang="en-GB"/>
              <a:t>Major depressive disorder (MDD) – Treatment principles</a:t>
            </a:r>
            <a:endParaRPr lang="da-DK" dirty="0"/>
          </a:p>
        </p:txBody>
      </p:sp>
      <p:sp>
        <p:nvSpPr>
          <p:cNvPr id="2" name="Title 1">
            <a:extLst>
              <a:ext uri="{FF2B5EF4-FFF2-40B4-BE49-F238E27FC236}">
                <a16:creationId xmlns:a16="http://schemas.microsoft.com/office/drawing/2014/main" id="{B6F2891F-FC71-46C4-A5E8-5F557E0B47E1}"/>
              </a:ext>
            </a:extLst>
          </p:cNvPr>
          <p:cNvSpPr>
            <a:spLocks noGrp="1"/>
          </p:cNvSpPr>
          <p:nvPr>
            <p:ph type="title"/>
          </p:nvPr>
        </p:nvSpPr>
        <p:spPr>
          <a:xfrm>
            <a:off x="539749" y="814386"/>
            <a:ext cx="9213851" cy="332399"/>
          </a:xfrm>
        </p:spPr>
        <p:txBody>
          <a:bodyPr/>
          <a:lstStyle/>
          <a:p>
            <a:r>
              <a:rPr lang="en-GB"/>
              <a:t>Antidepressants</a:t>
            </a:r>
            <a:endParaRPr lang="en-GB" dirty="0"/>
          </a:p>
        </p:txBody>
      </p:sp>
      <p:sp>
        <p:nvSpPr>
          <p:cNvPr id="3" name="Content Placeholder 2">
            <a:extLst>
              <a:ext uri="{FF2B5EF4-FFF2-40B4-BE49-F238E27FC236}">
                <a16:creationId xmlns:a16="http://schemas.microsoft.com/office/drawing/2014/main" id="{3AC5B37D-D363-4A52-85FB-FAC96F4C6875}"/>
              </a:ext>
            </a:extLst>
          </p:cNvPr>
          <p:cNvSpPr>
            <a:spLocks noGrp="1"/>
          </p:cNvSpPr>
          <p:nvPr>
            <p:ph idx="19"/>
          </p:nvPr>
        </p:nvSpPr>
        <p:spPr>
          <a:xfrm>
            <a:off x="539750" y="1416785"/>
            <a:ext cx="10537981" cy="4415215"/>
          </a:xfrm>
        </p:spPr>
        <p:txBody>
          <a:bodyPr>
            <a:normAutofit/>
          </a:bodyPr>
          <a:lstStyle/>
          <a:p>
            <a:pPr lvl="0"/>
            <a:r>
              <a:rPr lang="en-GB" dirty="0"/>
              <a:t>Antidepressants are the main pharmacological agents used in the treatment of MDD</a:t>
            </a:r>
            <a:r>
              <a:rPr lang="en-GB" baseline="30000" dirty="0"/>
              <a:t>1,2</a:t>
            </a:r>
          </a:p>
          <a:p>
            <a:pPr lvl="0"/>
            <a:r>
              <a:rPr lang="en-GB" dirty="0"/>
              <a:t>Antidepressants may be used together with some non-pharmacological therapies</a:t>
            </a:r>
            <a:r>
              <a:rPr lang="en-GB" baseline="30000" dirty="0"/>
              <a:t>3</a:t>
            </a:r>
          </a:p>
          <a:p>
            <a:pPr lvl="0"/>
            <a:r>
              <a:rPr lang="en-GB" dirty="0"/>
              <a:t>Several classes of antidepressant are available; selective serotonin reuptake inhibitors (SSRIs) are generally the most commonly prescribed</a:t>
            </a:r>
            <a:r>
              <a:rPr lang="en-GB" baseline="30000" dirty="0"/>
              <a:t>1,2</a:t>
            </a:r>
          </a:p>
          <a:p>
            <a:pPr lvl="0"/>
            <a:r>
              <a:rPr lang="en-GB" dirty="0"/>
              <a:t>The selection of a specific antidepressant drug depends on the characteristics of the patient and the physician</a:t>
            </a:r>
            <a:r>
              <a:rPr lang="en-GB" baseline="30000" dirty="0"/>
              <a:t>2</a:t>
            </a:r>
          </a:p>
          <a:p>
            <a:pPr lvl="0"/>
            <a:r>
              <a:rPr lang="en-GB" dirty="0"/>
              <a:t>A patient requiring an antidepressant for a diagnosis of depression will generally receive monotherapy</a:t>
            </a:r>
            <a:r>
              <a:rPr lang="en-GB" baseline="30000" dirty="0"/>
              <a:t>2</a:t>
            </a:r>
          </a:p>
          <a:p>
            <a:pPr lvl="0"/>
            <a:endParaRPr lang="en-GB" dirty="0"/>
          </a:p>
        </p:txBody>
      </p:sp>
      <p:sp>
        <p:nvSpPr>
          <p:cNvPr id="6" name="Text Placeholder 5">
            <a:extLst>
              <a:ext uri="{FF2B5EF4-FFF2-40B4-BE49-F238E27FC236}">
                <a16:creationId xmlns:a16="http://schemas.microsoft.com/office/drawing/2014/main" id="{D6E1EFC5-2E6C-423F-9196-B7D6EF95B446}"/>
              </a:ext>
            </a:extLst>
          </p:cNvPr>
          <p:cNvSpPr>
            <a:spLocks noGrp="1"/>
          </p:cNvSpPr>
          <p:nvPr>
            <p:ph type="body" sz="quarter" idx="18"/>
          </p:nvPr>
        </p:nvSpPr>
        <p:spPr>
          <a:xfrm>
            <a:off x="539749" y="6102000"/>
            <a:ext cx="10537981" cy="619200"/>
          </a:xfrm>
        </p:spPr>
        <p:txBody>
          <a:bodyPr/>
          <a:lstStyle/>
          <a:p>
            <a:r>
              <a:rPr lang="en-GB" dirty="0"/>
              <a:t>MDD=major depressive disorder; </a:t>
            </a:r>
            <a:r>
              <a:rPr lang="en-GB" dirty="0" err="1"/>
              <a:t>NbN</a:t>
            </a:r>
            <a:r>
              <a:rPr lang="en-GB" dirty="0"/>
              <a:t>=neuroscience-based nomenclature</a:t>
            </a:r>
          </a:p>
          <a:p>
            <a:endParaRPr lang="en-GB" dirty="0"/>
          </a:p>
          <a:p>
            <a:r>
              <a:rPr lang="da-DK" dirty="0"/>
              <a:t>1. </a:t>
            </a:r>
            <a:r>
              <a:rPr lang="en-GB" dirty="0"/>
              <a:t>Bauer et al. </a:t>
            </a:r>
            <a:r>
              <a:rPr lang="en-GB" dirty="0" err="1"/>
              <a:t>Eur</a:t>
            </a:r>
            <a:r>
              <a:rPr lang="en-GB" dirty="0"/>
              <a:t> Psychiatry 2008;23(1):66–73; 2. </a:t>
            </a:r>
            <a:r>
              <a:rPr lang="en-GB" dirty="0" err="1"/>
              <a:t>Sleath</a:t>
            </a:r>
            <a:r>
              <a:rPr lang="en-GB" dirty="0"/>
              <a:t> &amp; Shih. Soc Sci Med 2003;56(6):1335–1344; 3. Bauer et al. World J </a:t>
            </a:r>
            <a:r>
              <a:rPr lang="en-GB" dirty="0" err="1"/>
              <a:t>Biol</a:t>
            </a:r>
            <a:r>
              <a:rPr lang="en-GB" dirty="0"/>
              <a:t> Psychiatry 2013;14(5):334–385; </a:t>
            </a:r>
            <a:br>
              <a:rPr lang="en-GB" dirty="0"/>
            </a:br>
            <a:r>
              <a:rPr lang="en-GB" dirty="0"/>
              <a:t>4. Stahl. CNS Spectrums 2016;21(3):219–220; 5. Frazer &amp; Blier. Int J </a:t>
            </a:r>
            <a:r>
              <a:rPr lang="en-GB" dirty="0" err="1"/>
              <a:t>Neuropsychopharmacol</a:t>
            </a:r>
            <a:r>
              <a:rPr lang="en-GB" dirty="0"/>
              <a:t> 2016;19(8):1–2</a:t>
            </a:r>
          </a:p>
        </p:txBody>
      </p:sp>
      <p:sp>
        <p:nvSpPr>
          <p:cNvPr id="26" name="Content Placeholder 5">
            <a:extLst>
              <a:ext uri="{FF2B5EF4-FFF2-40B4-BE49-F238E27FC236}">
                <a16:creationId xmlns:a16="http://schemas.microsoft.com/office/drawing/2014/main" id="{B0948561-8975-4DF5-1F83-F6AF7C76D6B4}"/>
              </a:ext>
            </a:extLst>
          </p:cNvPr>
          <p:cNvSpPr txBox="1">
            <a:spLocks/>
          </p:cNvSpPr>
          <p:nvPr/>
        </p:nvSpPr>
        <p:spPr>
          <a:xfrm>
            <a:off x="2072560" y="4010346"/>
            <a:ext cx="8042990" cy="1870747"/>
          </a:xfrm>
          <a:prstGeom prst="round2DiagRect">
            <a:avLst>
              <a:gd name="adj1" fmla="val 0"/>
              <a:gd name="adj2" fmla="val 8309"/>
            </a:avLst>
          </a:prstGeom>
          <a:solidFill>
            <a:srgbClr val="D9D1CC"/>
          </a:solidFill>
        </p:spPr>
        <p:txBody>
          <a:bodyPr vert="horz" lIns="180000" tIns="108000" rIns="180000" bIns="180000" rtlCol="0" anchor="ctr">
            <a:noAutofit/>
          </a:bodyP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pPr>
            <a:r>
              <a:rPr lang="en-GB" dirty="0"/>
              <a:t>Increasingly, terms such as ‘antidepressant’ and ‘antipsychotic’ are outmoded, as the ‘neuroscience-based nomenclature’ (</a:t>
            </a:r>
            <a:r>
              <a:rPr lang="en-GB" dirty="0" err="1"/>
              <a:t>NbN</a:t>
            </a:r>
            <a:r>
              <a:rPr lang="en-GB" dirty="0"/>
              <a:t>) is being adopted</a:t>
            </a:r>
            <a:r>
              <a:rPr lang="en-GB" baseline="30000" dirty="0"/>
              <a:t>4,5</a:t>
            </a:r>
            <a:endParaRPr lang="en-GB" dirty="0"/>
          </a:p>
          <a:p>
            <a:r>
              <a:rPr lang="en-GB" dirty="0"/>
              <a:t>The </a:t>
            </a:r>
            <a:r>
              <a:rPr lang="en-GB" dirty="0" err="1"/>
              <a:t>NbN</a:t>
            </a:r>
            <a:r>
              <a:rPr lang="en-GB" dirty="0"/>
              <a:t> classifies drugs based on the targeted neurotransmitter/molecule/system being primarily modified (of which there are 10 or 11 pharmacological domains and 10 modes/mechanisms of action)</a:t>
            </a:r>
            <a:r>
              <a:rPr lang="en-GB" baseline="30000" dirty="0"/>
              <a:t>4,5</a:t>
            </a:r>
            <a:endParaRPr lang="en-GB" dirty="0"/>
          </a:p>
        </p:txBody>
      </p:sp>
    </p:spTree>
    <p:custDataLst>
      <p:tags r:id="rId1"/>
    </p:custDataLst>
    <p:extLst>
      <p:ext uri="{BB962C8B-B14F-4D97-AF65-F5344CB8AC3E}">
        <p14:creationId xmlns:p14="http://schemas.microsoft.com/office/powerpoint/2010/main" val="12922087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4" name="Rectangle 1503">
            <a:extLst>
              <a:ext uri="{FF2B5EF4-FFF2-40B4-BE49-F238E27FC236}">
                <a16:creationId xmlns:a16="http://schemas.microsoft.com/office/drawing/2014/main" id="{D19B83D0-F08C-C8BB-5CFE-6A22CBDABE53}"/>
              </a:ext>
            </a:extLst>
          </p:cNvPr>
          <p:cNvSpPr/>
          <p:nvPr/>
        </p:nvSpPr>
        <p:spPr>
          <a:xfrm>
            <a:off x="540942" y="1341867"/>
            <a:ext cx="10785747" cy="1770238"/>
          </a:xfrm>
          <a:prstGeom prst="rect">
            <a:avLst/>
          </a:prstGeom>
          <a:gradFill flip="none" rotWithShape="1">
            <a:gsLst>
              <a:gs pos="0">
                <a:schemeClr val="accent3">
                  <a:alpha val="50000"/>
                </a:schemeClr>
              </a:gs>
              <a:gs pos="60000">
                <a:schemeClr val="bg1">
                  <a:alpha val="0"/>
                </a:schemeClr>
              </a:gs>
            </a:gsLst>
            <a:lin ang="16200000" scaled="1"/>
            <a:tileRect/>
          </a:gra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67" dirty="0"/>
          </a:p>
        </p:txBody>
      </p:sp>
      <p:sp>
        <p:nvSpPr>
          <p:cNvPr id="10" name="Text Placeholder 9"/>
          <p:cNvSpPr>
            <a:spLocks noGrp="1"/>
          </p:cNvSpPr>
          <p:nvPr>
            <p:ph type="body" sz="quarter" idx="17"/>
          </p:nvPr>
        </p:nvSpPr>
        <p:spPr>
          <a:xfrm>
            <a:off x="539749" y="539750"/>
            <a:ext cx="9213851" cy="266676"/>
          </a:xfrm>
        </p:spPr>
        <p:txBody>
          <a:bodyPr/>
          <a:lstStyle/>
          <a:p>
            <a:r>
              <a:rPr lang="en-GB" dirty="0"/>
              <a:t>Major depressive disorder (MDD) – Treatment principles</a:t>
            </a:r>
            <a:endParaRPr lang="da-DK" dirty="0"/>
          </a:p>
        </p:txBody>
      </p:sp>
      <p:sp>
        <p:nvSpPr>
          <p:cNvPr id="1458" name="Title 1457">
            <a:extLst>
              <a:ext uri="{FF2B5EF4-FFF2-40B4-BE49-F238E27FC236}">
                <a16:creationId xmlns:a16="http://schemas.microsoft.com/office/drawing/2014/main" id="{5AE6A150-951F-4A20-BAE2-CF1EF4104871}"/>
              </a:ext>
            </a:extLst>
          </p:cNvPr>
          <p:cNvSpPr>
            <a:spLocks noGrp="1"/>
          </p:cNvSpPr>
          <p:nvPr>
            <p:ph type="title"/>
          </p:nvPr>
        </p:nvSpPr>
        <p:spPr>
          <a:xfrm>
            <a:off x="539749" y="814386"/>
            <a:ext cx="9213851" cy="332399"/>
          </a:xfrm>
        </p:spPr>
        <p:txBody>
          <a:bodyPr anchor="t">
            <a:noAutofit/>
          </a:bodyPr>
          <a:lstStyle/>
          <a:p>
            <a:r>
              <a:rPr lang="en-GB" dirty="0"/>
              <a:t>Basic mechanisms of antidepressant action </a:t>
            </a:r>
            <a:br>
              <a:rPr lang="en-GB" dirty="0"/>
            </a:br>
            <a:r>
              <a:rPr lang="en-GB" sz="1400" dirty="0"/>
              <a:t>– Monoamine reuptake inhibition and enzyme inhibition</a:t>
            </a:r>
            <a:endParaRPr lang="en-GB" dirty="0"/>
          </a:p>
        </p:txBody>
      </p:sp>
      <p:sp>
        <p:nvSpPr>
          <p:cNvPr id="7" name="Text Placeholder 6">
            <a:extLst>
              <a:ext uri="{FF2B5EF4-FFF2-40B4-BE49-F238E27FC236}">
                <a16:creationId xmlns:a16="http://schemas.microsoft.com/office/drawing/2014/main" id="{C734860E-95CB-4816-BA1D-22BF3392AE2B}"/>
              </a:ext>
            </a:extLst>
          </p:cNvPr>
          <p:cNvSpPr>
            <a:spLocks noGrp="1"/>
          </p:cNvSpPr>
          <p:nvPr>
            <p:ph type="body" sz="quarter" idx="18"/>
          </p:nvPr>
        </p:nvSpPr>
        <p:spPr>
          <a:xfrm>
            <a:off x="539749" y="6102350"/>
            <a:ext cx="10956925" cy="619125"/>
          </a:xfrm>
        </p:spPr>
        <p:txBody>
          <a:bodyPr/>
          <a:lstStyle/>
          <a:p>
            <a:r>
              <a:rPr lang="en-GB" dirty="0"/>
              <a:t>MAOI=monoamine oxidase inhibitor; SSRI=selective serotonin reuptake inhibitor; SNRI=serotonin–noradrenaline reuptake inhibitor; TCA=tricyclic antidepressant</a:t>
            </a:r>
            <a:br>
              <a:rPr lang="en-GB" dirty="0"/>
            </a:br>
            <a:endParaRPr lang="en-GB" dirty="0"/>
          </a:p>
          <a:p>
            <a:r>
              <a:rPr lang="en-GB" dirty="0"/>
              <a:t>Stahl. Stahl’s Essential Psychopharmacology. Neuroscientific Basis and Practical Applications. 5</a:t>
            </a:r>
            <a:r>
              <a:rPr lang="en-GB" baseline="30000" dirty="0"/>
              <a:t>th</a:t>
            </a:r>
            <a:r>
              <a:rPr lang="en-GB" dirty="0"/>
              <a:t> edition. 2021</a:t>
            </a:r>
          </a:p>
        </p:txBody>
      </p:sp>
      <p:sp>
        <p:nvSpPr>
          <p:cNvPr id="1505" name="Rectangle 1504">
            <a:extLst>
              <a:ext uri="{FF2B5EF4-FFF2-40B4-BE49-F238E27FC236}">
                <a16:creationId xmlns:a16="http://schemas.microsoft.com/office/drawing/2014/main" id="{C9C5CF8D-0548-4478-038E-08FF0FF31CF1}"/>
              </a:ext>
            </a:extLst>
          </p:cNvPr>
          <p:cNvSpPr/>
          <p:nvPr/>
        </p:nvSpPr>
        <p:spPr>
          <a:xfrm flipV="1">
            <a:off x="526764" y="5629562"/>
            <a:ext cx="10800673" cy="958437"/>
          </a:xfrm>
          <a:prstGeom prst="rect">
            <a:avLst/>
          </a:prstGeom>
          <a:gradFill flip="none" rotWithShape="1">
            <a:gsLst>
              <a:gs pos="0">
                <a:schemeClr val="accent2"/>
              </a:gs>
              <a:gs pos="60000">
                <a:schemeClr val="bg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67" dirty="0"/>
          </a:p>
        </p:txBody>
      </p:sp>
      <p:sp>
        <p:nvSpPr>
          <p:cNvPr id="1506" name="Rectangle 1505">
            <a:extLst>
              <a:ext uri="{FF2B5EF4-FFF2-40B4-BE49-F238E27FC236}">
                <a16:creationId xmlns:a16="http://schemas.microsoft.com/office/drawing/2014/main" id="{1EA61795-D138-B3DA-77DC-8A27BE2F72DB}"/>
              </a:ext>
            </a:extLst>
          </p:cNvPr>
          <p:cNvSpPr/>
          <p:nvPr/>
        </p:nvSpPr>
        <p:spPr>
          <a:xfrm flipV="1">
            <a:off x="540942" y="3697622"/>
            <a:ext cx="10785747" cy="1926386"/>
          </a:xfrm>
          <a:prstGeom prst="rect">
            <a:avLst/>
          </a:prstGeom>
          <a:gradFill flip="none" rotWithShape="1">
            <a:gsLst>
              <a:gs pos="0">
                <a:schemeClr val="bg1">
                  <a:alpha val="0"/>
                </a:schemeClr>
              </a:gs>
              <a:gs pos="85000">
                <a:schemeClr val="accent5">
                  <a:alpha val="20000"/>
                </a:schemeClr>
              </a:gs>
              <a:gs pos="15000">
                <a:schemeClr val="accent5">
                  <a:alpha val="20000"/>
                </a:schemeClr>
              </a:gs>
              <a:gs pos="100000">
                <a:schemeClr val="bg1">
                  <a:alpha val="0"/>
                </a:schemeClr>
              </a:gs>
              <a:gs pos="50000">
                <a:schemeClr val="accent5">
                  <a:alpha val="5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67"/>
          </a:p>
        </p:txBody>
      </p:sp>
      <p:sp>
        <p:nvSpPr>
          <p:cNvPr id="1507" name="TextBox 1506">
            <a:extLst>
              <a:ext uri="{FF2B5EF4-FFF2-40B4-BE49-F238E27FC236}">
                <a16:creationId xmlns:a16="http://schemas.microsoft.com/office/drawing/2014/main" id="{1CBF2EDC-320D-A5BD-D49C-67D4E5F2CC32}"/>
              </a:ext>
            </a:extLst>
          </p:cNvPr>
          <p:cNvSpPr txBox="1"/>
          <p:nvPr/>
        </p:nvSpPr>
        <p:spPr>
          <a:xfrm>
            <a:off x="1444454" y="1624330"/>
            <a:ext cx="3538315" cy="461665"/>
          </a:xfrm>
          <a:prstGeom prst="rect">
            <a:avLst/>
          </a:prstGeom>
          <a:noFill/>
        </p:spPr>
        <p:txBody>
          <a:bodyPr wrap="square" rtlCol="0">
            <a:spAutoFit/>
          </a:bodyPr>
          <a:lstStyle/>
          <a:p>
            <a:pPr algn="ctr"/>
            <a:r>
              <a:rPr lang="en-GB" sz="1200" b="1" dirty="0">
                <a:solidFill>
                  <a:schemeClr val="accent2">
                    <a:lumMod val="50000"/>
                  </a:schemeClr>
                </a:solidFill>
              </a:rPr>
              <a:t>Normal reuptake and breakdown </a:t>
            </a:r>
            <a:br>
              <a:rPr lang="en-GB" sz="1200" b="1" dirty="0">
                <a:solidFill>
                  <a:schemeClr val="accent2">
                    <a:lumMod val="50000"/>
                  </a:schemeClr>
                </a:solidFill>
              </a:rPr>
            </a:br>
            <a:r>
              <a:rPr lang="en-GB" sz="1200" b="1" dirty="0">
                <a:solidFill>
                  <a:schemeClr val="accent2">
                    <a:lumMod val="50000"/>
                  </a:schemeClr>
                </a:solidFill>
              </a:rPr>
              <a:t>of monoamine neurotransmitters</a:t>
            </a:r>
          </a:p>
        </p:txBody>
      </p:sp>
      <p:sp>
        <p:nvSpPr>
          <p:cNvPr id="1508" name="TextBox 1507">
            <a:extLst>
              <a:ext uri="{FF2B5EF4-FFF2-40B4-BE49-F238E27FC236}">
                <a16:creationId xmlns:a16="http://schemas.microsoft.com/office/drawing/2014/main" id="{B81CCB63-E79F-7FF6-AA95-46A0D5F8D8E6}"/>
              </a:ext>
            </a:extLst>
          </p:cNvPr>
          <p:cNvSpPr txBox="1"/>
          <p:nvPr/>
        </p:nvSpPr>
        <p:spPr>
          <a:xfrm>
            <a:off x="5265194" y="1480038"/>
            <a:ext cx="2182489" cy="461665"/>
          </a:xfrm>
          <a:prstGeom prst="rect">
            <a:avLst/>
          </a:prstGeom>
          <a:noFill/>
        </p:spPr>
        <p:txBody>
          <a:bodyPr wrap="square" rtlCol="0">
            <a:spAutoFit/>
          </a:bodyPr>
          <a:lstStyle/>
          <a:p>
            <a:pPr algn="ctr"/>
            <a:r>
              <a:rPr lang="en-GB" sz="1200" b="1" dirty="0">
                <a:solidFill>
                  <a:schemeClr val="accent2">
                    <a:lumMod val="50000"/>
                  </a:schemeClr>
                </a:solidFill>
              </a:rPr>
              <a:t>Reuptake inhibition by</a:t>
            </a:r>
          </a:p>
          <a:p>
            <a:pPr algn="ctr"/>
            <a:r>
              <a:rPr lang="en-GB" sz="1200" b="1" dirty="0">
                <a:solidFill>
                  <a:schemeClr val="accent2">
                    <a:lumMod val="50000"/>
                  </a:schemeClr>
                </a:solidFill>
              </a:rPr>
              <a:t>SSRI, SNRI or TCA </a:t>
            </a:r>
          </a:p>
        </p:txBody>
      </p:sp>
      <p:sp>
        <p:nvSpPr>
          <p:cNvPr id="1509" name="TextBox 1508">
            <a:extLst>
              <a:ext uri="{FF2B5EF4-FFF2-40B4-BE49-F238E27FC236}">
                <a16:creationId xmlns:a16="http://schemas.microsoft.com/office/drawing/2014/main" id="{BED3DB51-688C-1E2F-7196-60F02F48DB6B}"/>
              </a:ext>
            </a:extLst>
          </p:cNvPr>
          <p:cNvSpPr txBox="1"/>
          <p:nvPr/>
        </p:nvSpPr>
        <p:spPr>
          <a:xfrm>
            <a:off x="7050972" y="1243326"/>
            <a:ext cx="4226627" cy="276999"/>
          </a:xfrm>
          <a:prstGeom prst="rect">
            <a:avLst/>
          </a:prstGeom>
          <a:noFill/>
        </p:spPr>
        <p:txBody>
          <a:bodyPr wrap="square" rtlCol="0">
            <a:spAutoFit/>
          </a:bodyPr>
          <a:lstStyle/>
          <a:p>
            <a:pPr algn="ctr"/>
            <a:r>
              <a:rPr lang="en-GB" sz="1200" b="1" dirty="0">
                <a:solidFill>
                  <a:schemeClr val="accent2">
                    <a:lumMod val="50000"/>
                  </a:schemeClr>
                </a:solidFill>
              </a:rPr>
              <a:t>Enzyme inhibition by MAOI </a:t>
            </a:r>
          </a:p>
        </p:txBody>
      </p:sp>
      <p:sp>
        <p:nvSpPr>
          <p:cNvPr id="1510" name="TextBox 1509">
            <a:extLst>
              <a:ext uri="{FF2B5EF4-FFF2-40B4-BE49-F238E27FC236}">
                <a16:creationId xmlns:a16="http://schemas.microsoft.com/office/drawing/2014/main" id="{5EFBF767-5FC5-F244-3384-539C7764B0BC}"/>
              </a:ext>
            </a:extLst>
          </p:cNvPr>
          <p:cNvSpPr txBox="1"/>
          <p:nvPr/>
        </p:nvSpPr>
        <p:spPr>
          <a:xfrm>
            <a:off x="3939718" y="5844545"/>
            <a:ext cx="1790110" cy="246221"/>
          </a:xfrm>
          <a:prstGeom prst="rect">
            <a:avLst/>
          </a:prstGeom>
          <a:noFill/>
        </p:spPr>
        <p:txBody>
          <a:bodyPr wrap="square" rtlCol="0">
            <a:spAutoFit/>
          </a:bodyPr>
          <a:lstStyle/>
          <a:p>
            <a:pPr algn="ctr"/>
            <a:r>
              <a:rPr lang="en-GB" sz="1000" b="1" dirty="0"/>
              <a:t>Postsynaptic neurone</a:t>
            </a:r>
          </a:p>
        </p:txBody>
      </p:sp>
      <p:sp>
        <p:nvSpPr>
          <p:cNvPr id="1690" name="TextBox 1689">
            <a:extLst>
              <a:ext uri="{FF2B5EF4-FFF2-40B4-BE49-F238E27FC236}">
                <a16:creationId xmlns:a16="http://schemas.microsoft.com/office/drawing/2014/main" id="{8F9B6465-A860-D42F-C4F7-4EEEBDE6CEF6}"/>
              </a:ext>
            </a:extLst>
          </p:cNvPr>
          <p:cNvSpPr txBox="1"/>
          <p:nvPr/>
        </p:nvSpPr>
        <p:spPr>
          <a:xfrm>
            <a:off x="10051137" y="5844545"/>
            <a:ext cx="907621" cy="246221"/>
          </a:xfrm>
          <a:prstGeom prst="rect">
            <a:avLst/>
          </a:prstGeom>
          <a:noFill/>
        </p:spPr>
        <p:txBody>
          <a:bodyPr wrap="none" rtlCol="0">
            <a:spAutoFit/>
          </a:bodyPr>
          <a:lstStyle/>
          <a:p>
            <a:r>
              <a:rPr lang="en-GB" sz="1000" b="1" dirty="0"/>
              <a:t>Intracellular</a:t>
            </a:r>
          </a:p>
        </p:txBody>
      </p:sp>
      <p:grpSp>
        <p:nvGrpSpPr>
          <p:cNvPr id="1800" name="Group 1799">
            <a:extLst>
              <a:ext uri="{FF2B5EF4-FFF2-40B4-BE49-F238E27FC236}">
                <a16:creationId xmlns:a16="http://schemas.microsoft.com/office/drawing/2014/main" id="{4DBC6003-CF5D-C279-6FA3-758DB28485F3}"/>
              </a:ext>
            </a:extLst>
          </p:cNvPr>
          <p:cNvGrpSpPr/>
          <p:nvPr/>
        </p:nvGrpSpPr>
        <p:grpSpPr>
          <a:xfrm>
            <a:off x="1008265" y="5038725"/>
            <a:ext cx="81955" cy="324000"/>
            <a:chOff x="195831" y="5477891"/>
            <a:chExt cx="72000" cy="216000"/>
          </a:xfrm>
        </p:grpSpPr>
        <p:cxnSp>
          <p:nvCxnSpPr>
            <p:cNvPr id="1801" name="Straight Connector 1800">
              <a:extLst>
                <a:ext uri="{FF2B5EF4-FFF2-40B4-BE49-F238E27FC236}">
                  <a16:creationId xmlns:a16="http://schemas.microsoft.com/office/drawing/2014/main" id="{8E252093-5250-B667-5A90-95D0EE14D90F}"/>
                </a:ext>
              </a:extLst>
            </p:cNvPr>
            <p:cNvCxnSpPr/>
            <p:nvPr/>
          </p:nvCxnSpPr>
          <p:spPr>
            <a:xfrm flipH="1">
              <a:off x="195831" y="5693891"/>
              <a:ext cx="7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02" name="Straight Connector 1801">
              <a:extLst>
                <a:ext uri="{FF2B5EF4-FFF2-40B4-BE49-F238E27FC236}">
                  <a16:creationId xmlns:a16="http://schemas.microsoft.com/office/drawing/2014/main" id="{22DCDD19-10A7-41C9-6B6C-516C08AF1FA6}"/>
                </a:ext>
              </a:extLst>
            </p:cNvPr>
            <p:cNvCxnSpPr/>
            <p:nvPr/>
          </p:nvCxnSpPr>
          <p:spPr>
            <a:xfrm flipV="1">
              <a:off x="195831" y="5477891"/>
              <a:ext cx="0" cy="2160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803" name="TextBox 1802">
            <a:extLst>
              <a:ext uri="{FF2B5EF4-FFF2-40B4-BE49-F238E27FC236}">
                <a16:creationId xmlns:a16="http://schemas.microsoft.com/office/drawing/2014/main" id="{11C4C382-6E6A-F613-7B49-2819A98E8EA4}"/>
              </a:ext>
            </a:extLst>
          </p:cNvPr>
          <p:cNvSpPr txBox="1"/>
          <p:nvPr/>
        </p:nvSpPr>
        <p:spPr>
          <a:xfrm>
            <a:off x="1290037" y="5046526"/>
            <a:ext cx="729687" cy="400110"/>
          </a:xfrm>
          <a:prstGeom prst="rect">
            <a:avLst/>
          </a:prstGeom>
          <a:noFill/>
        </p:spPr>
        <p:txBody>
          <a:bodyPr wrap="none" rtlCol="0">
            <a:spAutoFit/>
          </a:bodyPr>
          <a:lstStyle/>
          <a:p>
            <a:pPr algn="r"/>
            <a:r>
              <a:rPr lang="en-GB" sz="1000" dirty="0"/>
              <a:t>Serotonin</a:t>
            </a:r>
          </a:p>
          <a:p>
            <a:pPr algn="r"/>
            <a:r>
              <a:rPr lang="en-GB" sz="1000" dirty="0"/>
              <a:t>receptor</a:t>
            </a:r>
          </a:p>
        </p:txBody>
      </p:sp>
      <p:cxnSp>
        <p:nvCxnSpPr>
          <p:cNvPr id="1804" name="Straight Connector 1803">
            <a:extLst>
              <a:ext uri="{FF2B5EF4-FFF2-40B4-BE49-F238E27FC236}">
                <a16:creationId xmlns:a16="http://schemas.microsoft.com/office/drawing/2014/main" id="{2CE54684-BF7C-7677-F175-C404F02CAD50}"/>
              </a:ext>
            </a:extLst>
          </p:cNvPr>
          <p:cNvCxnSpPr/>
          <p:nvPr/>
        </p:nvCxnSpPr>
        <p:spPr>
          <a:xfrm flipH="1">
            <a:off x="1970505" y="5175246"/>
            <a:ext cx="122932"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05" name="Straight Connector 1804">
            <a:extLst>
              <a:ext uri="{FF2B5EF4-FFF2-40B4-BE49-F238E27FC236}">
                <a16:creationId xmlns:a16="http://schemas.microsoft.com/office/drawing/2014/main" id="{C91F811E-A5FB-8742-0E76-101172A3AF86}"/>
              </a:ext>
            </a:extLst>
          </p:cNvPr>
          <p:cNvCxnSpPr>
            <a:cxnSpLocks/>
          </p:cNvCxnSpPr>
          <p:nvPr/>
        </p:nvCxnSpPr>
        <p:spPr>
          <a:xfrm flipH="1" flipV="1">
            <a:off x="2090738" y="5175311"/>
            <a:ext cx="576657" cy="25108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806" name="Group 1805">
            <a:extLst>
              <a:ext uri="{FF2B5EF4-FFF2-40B4-BE49-F238E27FC236}">
                <a16:creationId xmlns:a16="http://schemas.microsoft.com/office/drawing/2014/main" id="{A6D5B69D-C84C-2E1C-5063-384E4C5F403B}"/>
              </a:ext>
            </a:extLst>
          </p:cNvPr>
          <p:cNvGrpSpPr/>
          <p:nvPr/>
        </p:nvGrpSpPr>
        <p:grpSpPr>
          <a:xfrm>
            <a:off x="1008911" y="3999096"/>
            <a:ext cx="81955" cy="324000"/>
            <a:chOff x="196399" y="3844850"/>
            <a:chExt cx="72000" cy="216000"/>
          </a:xfrm>
        </p:grpSpPr>
        <p:cxnSp>
          <p:nvCxnSpPr>
            <p:cNvPr id="1807" name="Straight Connector 1806">
              <a:extLst>
                <a:ext uri="{FF2B5EF4-FFF2-40B4-BE49-F238E27FC236}">
                  <a16:creationId xmlns:a16="http://schemas.microsoft.com/office/drawing/2014/main" id="{70575628-3D88-0C20-4F0E-8D849C4E4CD2}"/>
                </a:ext>
              </a:extLst>
            </p:cNvPr>
            <p:cNvCxnSpPr/>
            <p:nvPr/>
          </p:nvCxnSpPr>
          <p:spPr>
            <a:xfrm flipH="1">
              <a:off x="196399" y="3844850"/>
              <a:ext cx="7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08" name="Straight Connector 1807">
              <a:extLst>
                <a:ext uri="{FF2B5EF4-FFF2-40B4-BE49-F238E27FC236}">
                  <a16:creationId xmlns:a16="http://schemas.microsoft.com/office/drawing/2014/main" id="{F43D5B5F-ED77-F918-D3C2-396E4CDB43AC}"/>
                </a:ext>
              </a:extLst>
            </p:cNvPr>
            <p:cNvCxnSpPr/>
            <p:nvPr/>
          </p:nvCxnSpPr>
          <p:spPr>
            <a:xfrm flipV="1">
              <a:off x="196399" y="3844850"/>
              <a:ext cx="0" cy="2160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809" name="Straight Connector 1808">
            <a:extLst>
              <a:ext uri="{FF2B5EF4-FFF2-40B4-BE49-F238E27FC236}">
                <a16:creationId xmlns:a16="http://schemas.microsoft.com/office/drawing/2014/main" id="{E26D5156-2FDA-75FD-8A51-6FEC402EB2E0}"/>
              </a:ext>
            </a:extLst>
          </p:cNvPr>
          <p:cNvCxnSpPr>
            <a:cxnSpLocks/>
          </p:cNvCxnSpPr>
          <p:nvPr/>
        </p:nvCxnSpPr>
        <p:spPr>
          <a:xfrm flipH="1">
            <a:off x="2090738" y="4035789"/>
            <a:ext cx="408142" cy="148922"/>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1810" name="TextBox 1809">
            <a:extLst>
              <a:ext uri="{FF2B5EF4-FFF2-40B4-BE49-F238E27FC236}">
                <a16:creationId xmlns:a16="http://schemas.microsoft.com/office/drawing/2014/main" id="{242CE499-1175-B38D-ED04-2168E0F5E56B}"/>
              </a:ext>
            </a:extLst>
          </p:cNvPr>
          <p:cNvSpPr txBox="1"/>
          <p:nvPr/>
        </p:nvSpPr>
        <p:spPr>
          <a:xfrm>
            <a:off x="1217903" y="4050324"/>
            <a:ext cx="801822" cy="400110"/>
          </a:xfrm>
          <a:prstGeom prst="rect">
            <a:avLst/>
          </a:prstGeom>
          <a:noFill/>
        </p:spPr>
        <p:txBody>
          <a:bodyPr wrap="none" rtlCol="0">
            <a:spAutoFit/>
          </a:bodyPr>
          <a:lstStyle/>
          <a:p>
            <a:pPr algn="r"/>
            <a:r>
              <a:rPr lang="en-GB" sz="1000" dirty="0"/>
              <a:t>Serotonin</a:t>
            </a:r>
            <a:br>
              <a:rPr lang="en-GB" sz="1000" dirty="0"/>
            </a:br>
            <a:r>
              <a:rPr lang="en-GB" sz="1000" dirty="0"/>
              <a:t>transporter</a:t>
            </a:r>
          </a:p>
        </p:txBody>
      </p:sp>
      <p:cxnSp>
        <p:nvCxnSpPr>
          <p:cNvPr id="1811" name="Straight Connector 1810">
            <a:extLst>
              <a:ext uri="{FF2B5EF4-FFF2-40B4-BE49-F238E27FC236}">
                <a16:creationId xmlns:a16="http://schemas.microsoft.com/office/drawing/2014/main" id="{76BD3F7B-07BB-DD02-B7A3-A763DBC3344B}"/>
              </a:ext>
            </a:extLst>
          </p:cNvPr>
          <p:cNvCxnSpPr/>
          <p:nvPr/>
        </p:nvCxnSpPr>
        <p:spPr>
          <a:xfrm flipH="1">
            <a:off x="1968384" y="4184802"/>
            <a:ext cx="122932"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1812" name="TextBox 1811">
            <a:extLst>
              <a:ext uri="{FF2B5EF4-FFF2-40B4-BE49-F238E27FC236}">
                <a16:creationId xmlns:a16="http://schemas.microsoft.com/office/drawing/2014/main" id="{6D361822-3274-C575-E9D6-F8887BE88882}"/>
              </a:ext>
            </a:extLst>
          </p:cNvPr>
          <p:cNvSpPr txBox="1"/>
          <p:nvPr/>
        </p:nvSpPr>
        <p:spPr>
          <a:xfrm>
            <a:off x="1290037" y="4542026"/>
            <a:ext cx="729687" cy="400110"/>
          </a:xfrm>
          <a:prstGeom prst="rect">
            <a:avLst/>
          </a:prstGeom>
          <a:noFill/>
        </p:spPr>
        <p:txBody>
          <a:bodyPr wrap="none" rtlCol="0">
            <a:spAutoFit/>
          </a:bodyPr>
          <a:lstStyle/>
          <a:p>
            <a:pPr algn="r"/>
            <a:r>
              <a:rPr lang="en-GB" sz="1000" dirty="0"/>
              <a:t>Serotonin</a:t>
            </a:r>
          </a:p>
          <a:p>
            <a:pPr algn="r"/>
            <a:r>
              <a:rPr lang="en-GB" sz="1000" dirty="0"/>
              <a:t>molecule</a:t>
            </a:r>
          </a:p>
        </p:txBody>
      </p:sp>
      <p:cxnSp>
        <p:nvCxnSpPr>
          <p:cNvPr id="1813" name="Straight Connector 1812">
            <a:extLst>
              <a:ext uri="{FF2B5EF4-FFF2-40B4-BE49-F238E27FC236}">
                <a16:creationId xmlns:a16="http://schemas.microsoft.com/office/drawing/2014/main" id="{5606E0C7-7E6E-D2AB-D37F-73CD62D51F0B}"/>
              </a:ext>
            </a:extLst>
          </p:cNvPr>
          <p:cNvCxnSpPr/>
          <p:nvPr/>
        </p:nvCxnSpPr>
        <p:spPr>
          <a:xfrm flipH="1">
            <a:off x="1970505" y="4684365"/>
            <a:ext cx="122932"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14" name="Straight Connector 1813">
            <a:extLst>
              <a:ext uri="{FF2B5EF4-FFF2-40B4-BE49-F238E27FC236}">
                <a16:creationId xmlns:a16="http://schemas.microsoft.com/office/drawing/2014/main" id="{EF75E8F2-A67D-EEA1-10DE-DEC574EF0E36}"/>
              </a:ext>
            </a:extLst>
          </p:cNvPr>
          <p:cNvCxnSpPr>
            <a:cxnSpLocks/>
          </p:cNvCxnSpPr>
          <p:nvPr/>
        </p:nvCxnSpPr>
        <p:spPr>
          <a:xfrm flipH="1" flipV="1">
            <a:off x="2085975" y="4684774"/>
            <a:ext cx="498192" cy="20516"/>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1815" name="TextBox 1814">
            <a:extLst>
              <a:ext uri="{FF2B5EF4-FFF2-40B4-BE49-F238E27FC236}">
                <a16:creationId xmlns:a16="http://schemas.microsoft.com/office/drawing/2014/main" id="{FF759763-D925-7507-F0E0-6907F8307AAA}"/>
              </a:ext>
            </a:extLst>
          </p:cNvPr>
          <p:cNvSpPr txBox="1"/>
          <p:nvPr/>
        </p:nvSpPr>
        <p:spPr>
          <a:xfrm rot="16200000">
            <a:off x="680979" y="4468136"/>
            <a:ext cx="749484" cy="420756"/>
          </a:xfrm>
          <a:prstGeom prst="rect">
            <a:avLst/>
          </a:prstGeom>
          <a:noFill/>
        </p:spPr>
        <p:txBody>
          <a:bodyPr wrap="square" rtlCol="0">
            <a:spAutoFit/>
          </a:bodyPr>
          <a:lstStyle/>
          <a:p>
            <a:pPr algn="ctr"/>
            <a:r>
              <a:rPr lang="en-GB" sz="1067" b="1" dirty="0"/>
              <a:t>Synaptic </a:t>
            </a:r>
            <a:br>
              <a:rPr lang="en-GB" sz="1067" b="1" dirty="0"/>
            </a:br>
            <a:r>
              <a:rPr lang="en-GB" sz="1067" b="1" dirty="0"/>
              <a:t>cleft</a:t>
            </a:r>
          </a:p>
        </p:txBody>
      </p:sp>
      <p:grpSp>
        <p:nvGrpSpPr>
          <p:cNvPr id="2076" name="Group 2075">
            <a:extLst>
              <a:ext uri="{FF2B5EF4-FFF2-40B4-BE49-F238E27FC236}">
                <a16:creationId xmlns:a16="http://schemas.microsoft.com/office/drawing/2014/main" id="{9257C81A-63D3-66ED-3AE1-EA6BC950F429}"/>
              </a:ext>
            </a:extLst>
          </p:cNvPr>
          <p:cNvGrpSpPr/>
          <p:nvPr/>
        </p:nvGrpSpPr>
        <p:grpSpPr>
          <a:xfrm>
            <a:off x="880872" y="5466920"/>
            <a:ext cx="1338241" cy="350125"/>
            <a:chOff x="703186" y="3173611"/>
            <a:chExt cx="1175691" cy="371102"/>
          </a:xfrm>
          <a:solidFill>
            <a:schemeClr val="accent2">
              <a:lumMod val="40000"/>
              <a:lumOff val="60000"/>
            </a:schemeClr>
          </a:solidFill>
          <a:effectLst/>
        </p:grpSpPr>
        <p:sp>
          <p:nvSpPr>
            <p:cNvPr id="2077" name="Oval 2076">
              <a:extLst>
                <a:ext uri="{FF2B5EF4-FFF2-40B4-BE49-F238E27FC236}">
                  <a16:creationId xmlns:a16="http://schemas.microsoft.com/office/drawing/2014/main" id="{B7149AAC-E18A-BB35-0458-1E8A17BAF282}"/>
                </a:ext>
              </a:extLst>
            </p:cNvPr>
            <p:cNvSpPr/>
            <p:nvPr/>
          </p:nvSpPr>
          <p:spPr>
            <a:xfrm>
              <a:off x="1102419" y="31853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078" name="Oval 2077">
              <a:extLst>
                <a:ext uri="{FF2B5EF4-FFF2-40B4-BE49-F238E27FC236}">
                  <a16:creationId xmlns:a16="http://schemas.microsoft.com/office/drawing/2014/main" id="{8701E3BA-63A2-D172-DDE1-00544560E4A6}"/>
                </a:ext>
              </a:extLst>
            </p:cNvPr>
            <p:cNvSpPr/>
            <p:nvPr/>
          </p:nvSpPr>
          <p:spPr>
            <a:xfrm>
              <a:off x="1030411" y="340069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079" name="Oval 2078">
              <a:extLst>
                <a:ext uri="{FF2B5EF4-FFF2-40B4-BE49-F238E27FC236}">
                  <a16:creationId xmlns:a16="http://schemas.microsoft.com/office/drawing/2014/main" id="{A7C9224F-15FC-1788-A24A-4CEC07F5311E}"/>
                </a:ext>
              </a:extLst>
            </p:cNvPr>
            <p:cNvSpPr/>
            <p:nvPr/>
          </p:nvSpPr>
          <p:spPr>
            <a:xfrm>
              <a:off x="819772" y="331762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080" name="Oval 2079">
              <a:extLst>
                <a:ext uri="{FF2B5EF4-FFF2-40B4-BE49-F238E27FC236}">
                  <a16:creationId xmlns:a16="http://schemas.microsoft.com/office/drawing/2014/main" id="{070421FC-1872-A865-4842-ED3592C7C3A9}"/>
                </a:ext>
              </a:extLst>
            </p:cNvPr>
            <p:cNvSpPr/>
            <p:nvPr/>
          </p:nvSpPr>
          <p:spPr>
            <a:xfrm>
              <a:off x="703186" y="3178916"/>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081" name="Oval 2080">
              <a:extLst>
                <a:ext uri="{FF2B5EF4-FFF2-40B4-BE49-F238E27FC236}">
                  <a16:creationId xmlns:a16="http://schemas.microsoft.com/office/drawing/2014/main" id="{FD013F45-21C8-FD36-27AA-608D887CBD91}"/>
                </a:ext>
              </a:extLst>
            </p:cNvPr>
            <p:cNvSpPr/>
            <p:nvPr/>
          </p:nvSpPr>
          <p:spPr>
            <a:xfrm>
              <a:off x="1319212" y="318127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082" name="Oval 2081">
              <a:extLst>
                <a:ext uri="{FF2B5EF4-FFF2-40B4-BE49-F238E27FC236}">
                  <a16:creationId xmlns:a16="http://schemas.microsoft.com/office/drawing/2014/main" id="{7C068F4E-DCA3-BB73-0C4E-4C6FFF9BB963}"/>
                </a:ext>
              </a:extLst>
            </p:cNvPr>
            <p:cNvSpPr/>
            <p:nvPr/>
          </p:nvSpPr>
          <p:spPr>
            <a:xfrm>
              <a:off x="1662853" y="3173611"/>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083" name="Oval 2082">
              <a:extLst>
                <a:ext uri="{FF2B5EF4-FFF2-40B4-BE49-F238E27FC236}">
                  <a16:creationId xmlns:a16="http://schemas.microsoft.com/office/drawing/2014/main" id="{9CF7BC92-BC42-AD04-EAA5-16EEA0AF19E5}"/>
                </a:ext>
              </a:extLst>
            </p:cNvPr>
            <p:cNvSpPr/>
            <p:nvPr/>
          </p:nvSpPr>
          <p:spPr>
            <a:xfrm>
              <a:off x="1314982" y="329708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084" name="Oval 2083">
              <a:extLst>
                <a:ext uri="{FF2B5EF4-FFF2-40B4-BE49-F238E27FC236}">
                  <a16:creationId xmlns:a16="http://schemas.microsoft.com/office/drawing/2014/main" id="{52AF49E8-095E-68D2-D720-8FB141B1EE3E}"/>
                </a:ext>
              </a:extLst>
            </p:cNvPr>
            <p:cNvSpPr/>
            <p:nvPr/>
          </p:nvSpPr>
          <p:spPr>
            <a:xfrm>
              <a:off x="1194720" y="340069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085" name="Oval 2084">
              <a:extLst>
                <a:ext uri="{FF2B5EF4-FFF2-40B4-BE49-F238E27FC236}">
                  <a16:creationId xmlns:a16="http://schemas.microsoft.com/office/drawing/2014/main" id="{8F0C1755-D006-542B-1770-BEB1BBD12CD8}"/>
                </a:ext>
              </a:extLst>
            </p:cNvPr>
            <p:cNvSpPr/>
            <p:nvPr/>
          </p:nvSpPr>
          <p:spPr>
            <a:xfrm>
              <a:off x="732284" y="3284982"/>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086" name="Oval 2085">
              <a:extLst>
                <a:ext uri="{FF2B5EF4-FFF2-40B4-BE49-F238E27FC236}">
                  <a16:creationId xmlns:a16="http://schemas.microsoft.com/office/drawing/2014/main" id="{6F8D2629-0FC0-4EC7-01CB-DBA26A134FB1}"/>
                </a:ext>
              </a:extLst>
            </p:cNvPr>
            <p:cNvSpPr/>
            <p:nvPr/>
          </p:nvSpPr>
          <p:spPr>
            <a:xfrm>
              <a:off x="1734861" y="3256681"/>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grpSp>
        <p:nvGrpSpPr>
          <p:cNvPr id="2087" name="Group 2086">
            <a:extLst>
              <a:ext uri="{FF2B5EF4-FFF2-40B4-BE49-F238E27FC236}">
                <a16:creationId xmlns:a16="http://schemas.microsoft.com/office/drawing/2014/main" id="{90315A34-94D7-B4C2-72A4-4870E735F438}"/>
              </a:ext>
            </a:extLst>
          </p:cNvPr>
          <p:cNvGrpSpPr/>
          <p:nvPr/>
        </p:nvGrpSpPr>
        <p:grpSpPr>
          <a:xfrm>
            <a:off x="1087164" y="5483768"/>
            <a:ext cx="1088007" cy="339033"/>
            <a:chOff x="900162" y="3185368"/>
            <a:chExt cx="955852" cy="359345"/>
          </a:xfrm>
          <a:solidFill>
            <a:schemeClr val="accent2"/>
          </a:solidFill>
          <a:effectLst/>
        </p:grpSpPr>
        <p:sp>
          <p:nvSpPr>
            <p:cNvPr id="2088" name="Oval 2087">
              <a:extLst>
                <a:ext uri="{FF2B5EF4-FFF2-40B4-BE49-F238E27FC236}">
                  <a16:creationId xmlns:a16="http://schemas.microsoft.com/office/drawing/2014/main" id="{F254E5BD-CC85-6E40-327E-E4F8E915B35F}"/>
                </a:ext>
              </a:extLst>
            </p:cNvPr>
            <p:cNvSpPr/>
            <p:nvPr/>
          </p:nvSpPr>
          <p:spPr>
            <a:xfrm>
              <a:off x="1194720" y="3224733"/>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089" name="Oval 2088">
              <a:extLst>
                <a:ext uri="{FF2B5EF4-FFF2-40B4-BE49-F238E27FC236}">
                  <a16:creationId xmlns:a16="http://schemas.microsoft.com/office/drawing/2014/main" id="{C6B9F492-D2AD-A1B5-1E66-8D535EE3C3B1}"/>
                </a:ext>
              </a:extLst>
            </p:cNvPr>
            <p:cNvSpPr/>
            <p:nvPr/>
          </p:nvSpPr>
          <p:spPr>
            <a:xfrm>
              <a:off x="1379269" y="3381722"/>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090" name="Oval 2089">
              <a:extLst>
                <a:ext uri="{FF2B5EF4-FFF2-40B4-BE49-F238E27FC236}">
                  <a16:creationId xmlns:a16="http://schemas.microsoft.com/office/drawing/2014/main" id="{0F5E215E-EDB0-0DCB-F5E7-F7D1A0C90274}"/>
                </a:ext>
              </a:extLst>
            </p:cNvPr>
            <p:cNvSpPr/>
            <p:nvPr/>
          </p:nvSpPr>
          <p:spPr>
            <a:xfrm>
              <a:off x="1449991" y="31853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091" name="Oval 2090">
              <a:extLst>
                <a:ext uri="{FF2B5EF4-FFF2-40B4-BE49-F238E27FC236}">
                  <a16:creationId xmlns:a16="http://schemas.microsoft.com/office/drawing/2014/main" id="{79760EFB-E110-14D6-6E86-8DFE721F1F2F}"/>
                </a:ext>
              </a:extLst>
            </p:cNvPr>
            <p:cNvSpPr/>
            <p:nvPr/>
          </p:nvSpPr>
          <p:spPr>
            <a:xfrm>
              <a:off x="1519739" y="33877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092" name="Oval 2091">
              <a:extLst>
                <a:ext uri="{FF2B5EF4-FFF2-40B4-BE49-F238E27FC236}">
                  <a16:creationId xmlns:a16="http://schemas.microsoft.com/office/drawing/2014/main" id="{EA826E02-C17B-FCE1-79CC-0A2EC8430E0C}"/>
                </a:ext>
              </a:extLst>
            </p:cNvPr>
            <p:cNvSpPr/>
            <p:nvPr/>
          </p:nvSpPr>
          <p:spPr>
            <a:xfrm>
              <a:off x="1631109" y="3304232"/>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093" name="Oval 2092">
              <a:extLst>
                <a:ext uri="{FF2B5EF4-FFF2-40B4-BE49-F238E27FC236}">
                  <a16:creationId xmlns:a16="http://schemas.microsoft.com/office/drawing/2014/main" id="{B8EB7E98-CA98-B910-685D-4E998FDC476F}"/>
                </a:ext>
              </a:extLst>
            </p:cNvPr>
            <p:cNvSpPr/>
            <p:nvPr/>
          </p:nvSpPr>
          <p:spPr>
            <a:xfrm>
              <a:off x="1711998" y="338963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094" name="Oval 2093">
              <a:extLst>
                <a:ext uri="{FF2B5EF4-FFF2-40B4-BE49-F238E27FC236}">
                  <a16:creationId xmlns:a16="http://schemas.microsoft.com/office/drawing/2014/main" id="{FF3B5FC6-8DC3-7F8F-6F90-7C6B4A45E00D}"/>
                </a:ext>
              </a:extLst>
            </p:cNvPr>
            <p:cNvSpPr/>
            <p:nvPr/>
          </p:nvSpPr>
          <p:spPr>
            <a:xfrm>
              <a:off x="1122712" y="3365673"/>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095" name="Oval 2094">
              <a:extLst>
                <a:ext uri="{FF2B5EF4-FFF2-40B4-BE49-F238E27FC236}">
                  <a16:creationId xmlns:a16="http://schemas.microsoft.com/office/drawing/2014/main" id="{532C877F-9957-E369-0618-BA3D70619573}"/>
                </a:ext>
              </a:extLst>
            </p:cNvPr>
            <p:cNvSpPr/>
            <p:nvPr/>
          </p:nvSpPr>
          <p:spPr>
            <a:xfrm>
              <a:off x="900162" y="340069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096" name="Oval 2095">
              <a:extLst>
                <a:ext uri="{FF2B5EF4-FFF2-40B4-BE49-F238E27FC236}">
                  <a16:creationId xmlns:a16="http://schemas.microsoft.com/office/drawing/2014/main" id="{D80F184F-EAD8-8BE2-3601-DCC29CBC7225}"/>
                </a:ext>
              </a:extLst>
            </p:cNvPr>
            <p:cNvSpPr/>
            <p:nvPr/>
          </p:nvSpPr>
          <p:spPr>
            <a:xfrm>
              <a:off x="900162" y="31853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grpSp>
        <p:nvGrpSpPr>
          <p:cNvPr id="2097" name="Group 2096">
            <a:extLst>
              <a:ext uri="{FF2B5EF4-FFF2-40B4-BE49-F238E27FC236}">
                <a16:creationId xmlns:a16="http://schemas.microsoft.com/office/drawing/2014/main" id="{0EC38C7D-D50D-6EB6-6D5E-E362EC4B8AB9}"/>
              </a:ext>
            </a:extLst>
          </p:cNvPr>
          <p:cNvGrpSpPr/>
          <p:nvPr/>
        </p:nvGrpSpPr>
        <p:grpSpPr>
          <a:xfrm>
            <a:off x="913993" y="5515153"/>
            <a:ext cx="1361060" cy="291455"/>
            <a:chOff x="732284" y="3224733"/>
            <a:chExt cx="1195738" cy="308918"/>
          </a:xfrm>
          <a:solidFill>
            <a:schemeClr val="accent2">
              <a:lumMod val="75000"/>
            </a:schemeClr>
          </a:solidFill>
          <a:effectLst/>
        </p:grpSpPr>
        <p:sp>
          <p:nvSpPr>
            <p:cNvPr id="2098" name="Oval 2097">
              <a:extLst>
                <a:ext uri="{FF2B5EF4-FFF2-40B4-BE49-F238E27FC236}">
                  <a16:creationId xmlns:a16="http://schemas.microsoft.com/office/drawing/2014/main" id="{EFDC1618-3AB7-7D37-CF15-EA96C0359BE2}"/>
                </a:ext>
              </a:extLst>
            </p:cNvPr>
            <p:cNvSpPr/>
            <p:nvPr/>
          </p:nvSpPr>
          <p:spPr>
            <a:xfrm>
              <a:off x="1567982" y="3224733"/>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099" name="Oval 2098">
              <a:extLst>
                <a:ext uri="{FF2B5EF4-FFF2-40B4-BE49-F238E27FC236}">
                  <a16:creationId xmlns:a16="http://schemas.microsoft.com/office/drawing/2014/main" id="{B3887FD2-3E10-91BA-8659-DDEAE9FFDC6B}"/>
                </a:ext>
              </a:extLst>
            </p:cNvPr>
            <p:cNvSpPr/>
            <p:nvPr/>
          </p:nvSpPr>
          <p:spPr>
            <a:xfrm>
              <a:off x="1458518" y="3296741"/>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100" name="Oval 2099">
              <a:extLst>
                <a:ext uri="{FF2B5EF4-FFF2-40B4-BE49-F238E27FC236}">
                  <a16:creationId xmlns:a16="http://schemas.microsoft.com/office/drawing/2014/main" id="{2982694C-A0B8-692F-9B5F-FDD365614466}"/>
                </a:ext>
              </a:extLst>
            </p:cNvPr>
            <p:cNvSpPr/>
            <p:nvPr/>
          </p:nvSpPr>
          <p:spPr>
            <a:xfrm>
              <a:off x="1323409" y="3228374"/>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101" name="Oval 2100">
              <a:extLst>
                <a:ext uri="{FF2B5EF4-FFF2-40B4-BE49-F238E27FC236}">
                  <a16:creationId xmlns:a16="http://schemas.microsoft.com/office/drawing/2014/main" id="{39790AB1-0495-7935-12D2-86C6910D13F0}"/>
                </a:ext>
              </a:extLst>
            </p:cNvPr>
            <p:cNvSpPr/>
            <p:nvPr/>
          </p:nvSpPr>
          <p:spPr>
            <a:xfrm>
              <a:off x="1188194" y="3301479"/>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102" name="Oval 2101">
              <a:extLst>
                <a:ext uri="{FF2B5EF4-FFF2-40B4-BE49-F238E27FC236}">
                  <a16:creationId xmlns:a16="http://schemas.microsoft.com/office/drawing/2014/main" id="{7A2CF244-C4C9-9A94-F620-34B3766F1564}"/>
                </a:ext>
              </a:extLst>
            </p:cNvPr>
            <p:cNvSpPr/>
            <p:nvPr/>
          </p:nvSpPr>
          <p:spPr>
            <a:xfrm>
              <a:off x="1044178" y="3229471"/>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103" name="Oval 2102">
              <a:extLst>
                <a:ext uri="{FF2B5EF4-FFF2-40B4-BE49-F238E27FC236}">
                  <a16:creationId xmlns:a16="http://schemas.microsoft.com/office/drawing/2014/main" id="{FE917692-2837-7A00-5C66-B0A9CE01C070}"/>
                </a:ext>
              </a:extLst>
            </p:cNvPr>
            <p:cNvSpPr/>
            <p:nvPr/>
          </p:nvSpPr>
          <p:spPr>
            <a:xfrm>
              <a:off x="952500" y="33091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104" name="Oval 2103">
              <a:extLst>
                <a:ext uri="{FF2B5EF4-FFF2-40B4-BE49-F238E27FC236}">
                  <a16:creationId xmlns:a16="http://schemas.microsoft.com/office/drawing/2014/main" id="{74F98ECC-270E-624E-A6F0-FD1991E6872E}"/>
                </a:ext>
              </a:extLst>
            </p:cNvPr>
            <p:cNvSpPr/>
            <p:nvPr/>
          </p:nvSpPr>
          <p:spPr>
            <a:xfrm>
              <a:off x="804292" y="3237160"/>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105" name="Oval 2104">
              <a:extLst>
                <a:ext uri="{FF2B5EF4-FFF2-40B4-BE49-F238E27FC236}">
                  <a16:creationId xmlns:a16="http://schemas.microsoft.com/office/drawing/2014/main" id="{3ACCF643-09BF-ECE2-BC90-B6D1C5EFB7DF}"/>
                </a:ext>
              </a:extLst>
            </p:cNvPr>
            <p:cNvSpPr/>
            <p:nvPr/>
          </p:nvSpPr>
          <p:spPr>
            <a:xfrm>
              <a:off x="732284" y="338963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106" name="Oval 2105">
              <a:extLst>
                <a:ext uri="{FF2B5EF4-FFF2-40B4-BE49-F238E27FC236}">
                  <a16:creationId xmlns:a16="http://schemas.microsoft.com/office/drawing/2014/main" id="{39176D87-3D9E-7169-E5D5-56171FA53DC7}"/>
                </a:ext>
              </a:extLst>
            </p:cNvPr>
            <p:cNvSpPr/>
            <p:nvPr/>
          </p:nvSpPr>
          <p:spPr>
            <a:xfrm>
              <a:off x="1784006" y="337348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grpSp>
        <p:nvGrpSpPr>
          <p:cNvPr id="2107" name="Group 2106">
            <a:extLst>
              <a:ext uri="{FF2B5EF4-FFF2-40B4-BE49-F238E27FC236}">
                <a16:creationId xmlns:a16="http://schemas.microsoft.com/office/drawing/2014/main" id="{86237115-61FB-8D08-898F-8DDC59CE67BB}"/>
              </a:ext>
            </a:extLst>
          </p:cNvPr>
          <p:cNvGrpSpPr/>
          <p:nvPr/>
        </p:nvGrpSpPr>
        <p:grpSpPr>
          <a:xfrm flipH="1" flipV="1">
            <a:off x="2254650" y="5462427"/>
            <a:ext cx="1338241" cy="350125"/>
            <a:chOff x="703186" y="3173611"/>
            <a:chExt cx="1175691" cy="371102"/>
          </a:xfrm>
          <a:solidFill>
            <a:schemeClr val="accent2">
              <a:lumMod val="40000"/>
              <a:lumOff val="60000"/>
            </a:schemeClr>
          </a:solidFill>
          <a:effectLst/>
        </p:grpSpPr>
        <p:sp>
          <p:nvSpPr>
            <p:cNvPr id="2108" name="Oval 2107">
              <a:extLst>
                <a:ext uri="{FF2B5EF4-FFF2-40B4-BE49-F238E27FC236}">
                  <a16:creationId xmlns:a16="http://schemas.microsoft.com/office/drawing/2014/main" id="{AE72557C-236F-D699-FF3D-81236C6B6F47}"/>
                </a:ext>
              </a:extLst>
            </p:cNvPr>
            <p:cNvSpPr/>
            <p:nvPr/>
          </p:nvSpPr>
          <p:spPr>
            <a:xfrm>
              <a:off x="1102419" y="31853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109" name="Oval 2108">
              <a:extLst>
                <a:ext uri="{FF2B5EF4-FFF2-40B4-BE49-F238E27FC236}">
                  <a16:creationId xmlns:a16="http://schemas.microsoft.com/office/drawing/2014/main" id="{5B50191D-78AA-395D-7899-264FC0C2ABA6}"/>
                </a:ext>
              </a:extLst>
            </p:cNvPr>
            <p:cNvSpPr/>
            <p:nvPr/>
          </p:nvSpPr>
          <p:spPr>
            <a:xfrm>
              <a:off x="1030411" y="340069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110" name="Oval 2109">
              <a:extLst>
                <a:ext uri="{FF2B5EF4-FFF2-40B4-BE49-F238E27FC236}">
                  <a16:creationId xmlns:a16="http://schemas.microsoft.com/office/drawing/2014/main" id="{AC8969A2-6904-C20E-A5C8-6DC64C15B614}"/>
                </a:ext>
              </a:extLst>
            </p:cNvPr>
            <p:cNvSpPr/>
            <p:nvPr/>
          </p:nvSpPr>
          <p:spPr>
            <a:xfrm>
              <a:off x="819772" y="331762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111" name="Oval 2110">
              <a:extLst>
                <a:ext uri="{FF2B5EF4-FFF2-40B4-BE49-F238E27FC236}">
                  <a16:creationId xmlns:a16="http://schemas.microsoft.com/office/drawing/2014/main" id="{4B9705DE-0849-BEE1-950A-5A998297ABE4}"/>
                </a:ext>
              </a:extLst>
            </p:cNvPr>
            <p:cNvSpPr/>
            <p:nvPr/>
          </p:nvSpPr>
          <p:spPr>
            <a:xfrm>
              <a:off x="703186" y="3178916"/>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112" name="Oval 2111">
              <a:extLst>
                <a:ext uri="{FF2B5EF4-FFF2-40B4-BE49-F238E27FC236}">
                  <a16:creationId xmlns:a16="http://schemas.microsoft.com/office/drawing/2014/main" id="{0205B47B-1354-F7DD-31D6-C90E9CA26EE4}"/>
                </a:ext>
              </a:extLst>
            </p:cNvPr>
            <p:cNvSpPr/>
            <p:nvPr/>
          </p:nvSpPr>
          <p:spPr>
            <a:xfrm>
              <a:off x="1319212" y="318127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113" name="Oval 2112">
              <a:extLst>
                <a:ext uri="{FF2B5EF4-FFF2-40B4-BE49-F238E27FC236}">
                  <a16:creationId xmlns:a16="http://schemas.microsoft.com/office/drawing/2014/main" id="{8B853631-027B-32D8-67A3-797ABD57F561}"/>
                </a:ext>
              </a:extLst>
            </p:cNvPr>
            <p:cNvSpPr/>
            <p:nvPr/>
          </p:nvSpPr>
          <p:spPr>
            <a:xfrm>
              <a:off x="1662853" y="3173611"/>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114" name="Oval 2113">
              <a:extLst>
                <a:ext uri="{FF2B5EF4-FFF2-40B4-BE49-F238E27FC236}">
                  <a16:creationId xmlns:a16="http://schemas.microsoft.com/office/drawing/2014/main" id="{335F1112-D38C-1D57-0BC0-312228DE5B83}"/>
                </a:ext>
              </a:extLst>
            </p:cNvPr>
            <p:cNvSpPr/>
            <p:nvPr/>
          </p:nvSpPr>
          <p:spPr>
            <a:xfrm>
              <a:off x="1314982" y="329708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115" name="Oval 2114">
              <a:extLst>
                <a:ext uri="{FF2B5EF4-FFF2-40B4-BE49-F238E27FC236}">
                  <a16:creationId xmlns:a16="http://schemas.microsoft.com/office/drawing/2014/main" id="{11E144E0-65E5-C713-200E-0818576FAB4A}"/>
                </a:ext>
              </a:extLst>
            </p:cNvPr>
            <p:cNvSpPr/>
            <p:nvPr/>
          </p:nvSpPr>
          <p:spPr>
            <a:xfrm>
              <a:off x="1194720" y="340069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116" name="Oval 2115">
              <a:extLst>
                <a:ext uri="{FF2B5EF4-FFF2-40B4-BE49-F238E27FC236}">
                  <a16:creationId xmlns:a16="http://schemas.microsoft.com/office/drawing/2014/main" id="{BD905B0F-C702-D0B8-5644-4B31EF8BA2AE}"/>
                </a:ext>
              </a:extLst>
            </p:cNvPr>
            <p:cNvSpPr/>
            <p:nvPr/>
          </p:nvSpPr>
          <p:spPr>
            <a:xfrm>
              <a:off x="732284" y="3284982"/>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117" name="Oval 2116">
              <a:extLst>
                <a:ext uri="{FF2B5EF4-FFF2-40B4-BE49-F238E27FC236}">
                  <a16:creationId xmlns:a16="http://schemas.microsoft.com/office/drawing/2014/main" id="{A24FC4DF-F918-94FF-7286-270F10A44A14}"/>
                </a:ext>
              </a:extLst>
            </p:cNvPr>
            <p:cNvSpPr/>
            <p:nvPr/>
          </p:nvSpPr>
          <p:spPr>
            <a:xfrm>
              <a:off x="1734861" y="3256681"/>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grpSp>
        <p:nvGrpSpPr>
          <p:cNvPr id="2118" name="Group 2117">
            <a:extLst>
              <a:ext uri="{FF2B5EF4-FFF2-40B4-BE49-F238E27FC236}">
                <a16:creationId xmlns:a16="http://schemas.microsoft.com/office/drawing/2014/main" id="{3D4D8446-D8B4-6BF9-696E-FC4BEC0CA36C}"/>
              </a:ext>
            </a:extLst>
          </p:cNvPr>
          <p:cNvGrpSpPr/>
          <p:nvPr/>
        </p:nvGrpSpPr>
        <p:grpSpPr>
          <a:xfrm>
            <a:off x="3562284" y="5475942"/>
            <a:ext cx="1338241" cy="350125"/>
            <a:chOff x="703186" y="3173611"/>
            <a:chExt cx="1175691" cy="371102"/>
          </a:xfrm>
          <a:solidFill>
            <a:schemeClr val="accent2">
              <a:lumMod val="40000"/>
              <a:lumOff val="60000"/>
            </a:schemeClr>
          </a:solidFill>
          <a:effectLst/>
        </p:grpSpPr>
        <p:sp>
          <p:nvSpPr>
            <p:cNvPr id="2119" name="Oval 2118">
              <a:extLst>
                <a:ext uri="{FF2B5EF4-FFF2-40B4-BE49-F238E27FC236}">
                  <a16:creationId xmlns:a16="http://schemas.microsoft.com/office/drawing/2014/main" id="{A810FC8A-404E-6564-29FF-6E05DD130A7A}"/>
                </a:ext>
              </a:extLst>
            </p:cNvPr>
            <p:cNvSpPr/>
            <p:nvPr/>
          </p:nvSpPr>
          <p:spPr>
            <a:xfrm>
              <a:off x="1102419" y="31853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120" name="Oval 2119">
              <a:extLst>
                <a:ext uri="{FF2B5EF4-FFF2-40B4-BE49-F238E27FC236}">
                  <a16:creationId xmlns:a16="http://schemas.microsoft.com/office/drawing/2014/main" id="{81274816-12ED-7EFE-4E38-9FB60F901C9F}"/>
                </a:ext>
              </a:extLst>
            </p:cNvPr>
            <p:cNvSpPr/>
            <p:nvPr/>
          </p:nvSpPr>
          <p:spPr>
            <a:xfrm>
              <a:off x="1030411" y="340069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121" name="Oval 2120">
              <a:extLst>
                <a:ext uri="{FF2B5EF4-FFF2-40B4-BE49-F238E27FC236}">
                  <a16:creationId xmlns:a16="http://schemas.microsoft.com/office/drawing/2014/main" id="{184A00F5-5110-9C1D-318E-C25C77635B01}"/>
                </a:ext>
              </a:extLst>
            </p:cNvPr>
            <p:cNvSpPr/>
            <p:nvPr/>
          </p:nvSpPr>
          <p:spPr>
            <a:xfrm>
              <a:off x="819772" y="331762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122" name="Oval 2121">
              <a:extLst>
                <a:ext uri="{FF2B5EF4-FFF2-40B4-BE49-F238E27FC236}">
                  <a16:creationId xmlns:a16="http://schemas.microsoft.com/office/drawing/2014/main" id="{2436DDE9-5E17-E8F3-BADD-DC13A1074760}"/>
                </a:ext>
              </a:extLst>
            </p:cNvPr>
            <p:cNvSpPr/>
            <p:nvPr/>
          </p:nvSpPr>
          <p:spPr>
            <a:xfrm>
              <a:off x="703186" y="3178916"/>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123" name="Oval 2122">
              <a:extLst>
                <a:ext uri="{FF2B5EF4-FFF2-40B4-BE49-F238E27FC236}">
                  <a16:creationId xmlns:a16="http://schemas.microsoft.com/office/drawing/2014/main" id="{858D41C7-F39F-B314-62D6-F63F813ACA2A}"/>
                </a:ext>
              </a:extLst>
            </p:cNvPr>
            <p:cNvSpPr/>
            <p:nvPr/>
          </p:nvSpPr>
          <p:spPr>
            <a:xfrm>
              <a:off x="1319212" y="318127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124" name="Oval 2123">
              <a:extLst>
                <a:ext uri="{FF2B5EF4-FFF2-40B4-BE49-F238E27FC236}">
                  <a16:creationId xmlns:a16="http://schemas.microsoft.com/office/drawing/2014/main" id="{49CE8C65-BE24-8FEB-77DB-AA9F6260A376}"/>
                </a:ext>
              </a:extLst>
            </p:cNvPr>
            <p:cNvSpPr/>
            <p:nvPr/>
          </p:nvSpPr>
          <p:spPr>
            <a:xfrm>
              <a:off x="1662853" y="3173611"/>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125" name="Oval 2124">
              <a:extLst>
                <a:ext uri="{FF2B5EF4-FFF2-40B4-BE49-F238E27FC236}">
                  <a16:creationId xmlns:a16="http://schemas.microsoft.com/office/drawing/2014/main" id="{80D25D6C-0F8E-E404-7FD6-BEF199A657DE}"/>
                </a:ext>
              </a:extLst>
            </p:cNvPr>
            <p:cNvSpPr/>
            <p:nvPr/>
          </p:nvSpPr>
          <p:spPr>
            <a:xfrm>
              <a:off x="1314982" y="329708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126" name="Oval 2125">
              <a:extLst>
                <a:ext uri="{FF2B5EF4-FFF2-40B4-BE49-F238E27FC236}">
                  <a16:creationId xmlns:a16="http://schemas.microsoft.com/office/drawing/2014/main" id="{0C5DB8FD-3C64-B0C0-74CA-66975A8DB8D6}"/>
                </a:ext>
              </a:extLst>
            </p:cNvPr>
            <p:cNvSpPr/>
            <p:nvPr/>
          </p:nvSpPr>
          <p:spPr>
            <a:xfrm>
              <a:off x="1194720" y="340069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127" name="Oval 2126">
              <a:extLst>
                <a:ext uri="{FF2B5EF4-FFF2-40B4-BE49-F238E27FC236}">
                  <a16:creationId xmlns:a16="http://schemas.microsoft.com/office/drawing/2014/main" id="{78365E40-DB28-7561-A613-1C383B1A3EBA}"/>
                </a:ext>
              </a:extLst>
            </p:cNvPr>
            <p:cNvSpPr/>
            <p:nvPr/>
          </p:nvSpPr>
          <p:spPr>
            <a:xfrm>
              <a:off x="732284" y="3284982"/>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128" name="Oval 2127">
              <a:extLst>
                <a:ext uri="{FF2B5EF4-FFF2-40B4-BE49-F238E27FC236}">
                  <a16:creationId xmlns:a16="http://schemas.microsoft.com/office/drawing/2014/main" id="{41B8CDCB-2836-25FD-A188-C3BE58224C6F}"/>
                </a:ext>
              </a:extLst>
            </p:cNvPr>
            <p:cNvSpPr/>
            <p:nvPr/>
          </p:nvSpPr>
          <p:spPr>
            <a:xfrm>
              <a:off x="1734861" y="3256681"/>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grpSp>
        <p:nvGrpSpPr>
          <p:cNvPr id="2129" name="Group 2128">
            <a:extLst>
              <a:ext uri="{FF2B5EF4-FFF2-40B4-BE49-F238E27FC236}">
                <a16:creationId xmlns:a16="http://schemas.microsoft.com/office/drawing/2014/main" id="{55821ACE-45F5-8683-9112-41802C591F86}"/>
              </a:ext>
            </a:extLst>
          </p:cNvPr>
          <p:cNvGrpSpPr/>
          <p:nvPr/>
        </p:nvGrpSpPr>
        <p:grpSpPr>
          <a:xfrm>
            <a:off x="3768576" y="5492791"/>
            <a:ext cx="1088007" cy="339033"/>
            <a:chOff x="900162" y="3185368"/>
            <a:chExt cx="955852" cy="359345"/>
          </a:xfrm>
          <a:solidFill>
            <a:schemeClr val="accent2"/>
          </a:solidFill>
          <a:effectLst/>
        </p:grpSpPr>
        <p:sp>
          <p:nvSpPr>
            <p:cNvPr id="2130" name="Oval 2129">
              <a:extLst>
                <a:ext uri="{FF2B5EF4-FFF2-40B4-BE49-F238E27FC236}">
                  <a16:creationId xmlns:a16="http://schemas.microsoft.com/office/drawing/2014/main" id="{EAE37F19-2563-8DCA-9A4B-E92526B732D0}"/>
                </a:ext>
              </a:extLst>
            </p:cNvPr>
            <p:cNvSpPr/>
            <p:nvPr/>
          </p:nvSpPr>
          <p:spPr>
            <a:xfrm>
              <a:off x="1194720" y="3224733"/>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131" name="Oval 2130">
              <a:extLst>
                <a:ext uri="{FF2B5EF4-FFF2-40B4-BE49-F238E27FC236}">
                  <a16:creationId xmlns:a16="http://schemas.microsoft.com/office/drawing/2014/main" id="{6388B683-F047-C1DB-211B-F8D5EFBB5022}"/>
                </a:ext>
              </a:extLst>
            </p:cNvPr>
            <p:cNvSpPr/>
            <p:nvPr/>
          </p:nvSpPr>
          <p:spPr>
            <a:xfrm>
              <a:off x="1379269" y="3381722"/>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132" name="Oval 2131">
              <a:extLst>
                <a:ext uri="{FF2B5EF4-FFF2-40B4-BE49-F238E27FC236}">
                  <a16:creationId xmlns:a16="http://schemas.microsoft.com/office/drawing/2014/main" id="{63D72738-43C6-246C-D2E8-7F4CDC80D941}"/>
                </a:ext>
              </a:extLst>
            </p:cNvPr>
            <p:cNvSpPr/>
            <p:nvPr/>
          </p:nvSpPr>
          <p:spPr>
            <a:xfrm>
              <a:off x="1449991" y="31853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133" name="Oval 2132">
              <a:extLst>
                <a:ext uri="{FF2B5EF4-FFF2-40B4-BE49-F238E27FC236}">
                  <a16:creationId xmlns:a16="http://schemas.microsoft.com/office/drawing/2014/main" id="{A88EA839-C120-76ED-68B1-D07BA508528B}"/>
                </a:ext>
              </a:extLst>
            </p:cNvPr>
            <p:cNvSpPr/>
            <p:nvPr/>
          </p:nvSpPr>
          <p:spPr>
            <a:xfrm>
              <a:off x="1519739" y="33877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134" name="Oval 2133">
              <a:extLst>
                <a:ext uri="{FF2B5EF4-FFF2-40B4-BE49-F238E27FC236}">
                  <a16:creationId xmlns:a16="http://schemas.microsoft.com/office/drawing/2014/main" id="{7218995E-5AF8-1E67-CFF8-64526A78DAE5}"/>
                </a:ext>
              </a:extLst>
            </p:cNvPr>
            <p:cNvSpPr/>
            <p:nvPr/>
          </p:nvSpPr>
          <p:spPr>
            <a:xfrm>
              <a:off x="1631109" y="3304232"/>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135" name="Oval 2134">
              <a:extLst>
                <a:ext uri="{FF2B5EF4-FFF2-40B4-BE49-F238E27FC236}">
                  <a16:creationId xmlns:a16="http://schemas.microsoft.com/office/drawing/2014/main" id="{67EB7F71-D1B3-4F49-28E5-9B0524C7D059}"/>
                </a:ext>
              </a:extLst>
            </p:cNvPr>
            <p:cNvSpPr/>
            <p:nvPr/>
          </p:nvSpPr>
          <p:spPr>
            <a:xfrm>
              <a:off x="1711998" y="338963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136" name="Oval 2135">
              <a:extLst>
                <a:ext uri="{FF2B5EF4-FFF2-40B4-BE49-F238E27FC236}">
                  <a16:creationId xmlns:a16="http://schemas.microsoft.com/office/drawing/2014/main" id="{25096AF7-F95B-FE36-08D9-86AE6A09EA7C}"/>
                </a:ext>
              </a:extLst>
            </p:cNvPr>
            <p:cNvSpPr/>
            <p:nvPr/>
          </p:nvSpPr>
          <p:spPr>
            <a:xfrm>
              <a:off x="1122712" y="3365673"/>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137" name="Oval 2136">
              <a:extLst>
                <a:ext uri="{FF2B5EF4-FFF2-40B4-BE49-F238E27FC236}">
                  <a16:creationId xmlns:a16="http://schemas.microsoft.com/office/drawing/2014/main" id="{90404DAC-A2A0-2240-6D24-54C25FA959BA}"/>
                </a:ext>
              </a:extLst>
            </p:cNvPr>
            <p:cNvSpPr/>
            <p:nvPr/>
          </p:nvSpPr>
          <p:spPr>
            <a:xfrm>
              <a:off x="900162" y="340069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138" name="Oval 2137">
              <a:extLst>
                <a:ext uri="{FF2B5EF4-FFF2-40B4-BE49-F238E27FC236}">
                  <a16:creationId xmlns:a16="http://schemas.microsoft.com/office/drawing/2014/main" id="{022A4299-5F2E-3784-5432-04EF56F0E5F3}"/>
                </a:ext>
              </a:extLst>
            </p:cNvPr>
            <p:cNvSpPr/>
            <p:nvPr/>
          </p:nvSpPr>
          <p:spPr>
            <a:xfrm>
              <a:off x="900162" y="31853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grpSp>
        <p:nvGrpSpPr>
          <p:cNvPr id="2139" name="Group 2138">
            <a:extLst>
              <a:ext uri="{FF2B5EF4-FFF2-40B4-BE49-F238E27FC236}">
                <a16:creationId xmlns:a16="http://schemas.microsoft.com/office/drawing/2014/main" id="{BA9D31A3-308C-B1F7-26DA-E178D7ED1913}"/>
              </a:ext>
            </a:extLst>
          </p:cNvPr>
          <p:cNvGrpSpPr/>
          <p:nvPr/>
        </p:nvGrpSpPr>
        <p:grpSpPr>
          <a:xfrm>
            <a:off x="3595407" y="5524173"/>
            <a:ext cx="1361060" cy="291455"/>
            <a:chOff x="732284" y="3224733"/>
            <a:chExt cx="1195738" cy="308918"/>
          </a:xfrm>
          <a:solidFill>
            <a:schemeClr val="accent2">
              <a:lumMod val="75000"/>
            </a:schemeClr>
          </a:solidFill>
          <a:effectLst/>
        </p:grpSpPr>
        <p:sp>
          <p:nvSpPr>
            <p:cNvPr id="2140" name="Oval 2139">
              <a:extLst>
                <a:ext uri="{FF2B5EF4-FFF2-40B4-BE49-F238E27FC236}">
                  <a16:creationId xmlns:a16="http://schemas.microsoft.com/office/drawing/2014/main" id="{02C2AB66-A2C2-6424-C9ED-773CB813DC20}"/>
                </a:ext>
              </a:extLst>
            </p:cNvPr>
            <p:cNvSpPr/>
            <p:nvPr/>
          </p:nvSpPr>
          <p:spPr>
            <a:xfrm>
              <a:off x="1567982" y="3224733"/>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141" name="Oval 2140">
              <a:extLst>
                <a:ext uri="{FF2B5EF4-FFF2-40B4-BE49-F238E27FC236}">
                  <a16:creationId xmlns:a16="http://schemas.microsoft.com/office/drawing/2014/main" id="{1EE52DCE-4275-0135-B291-7A555E9962BE}"/>
                </a:ext>
              </a:extLst>
            </p:cNvPr>
            <p:cNvSpPr/>
            <p:nvPr/>
          </p:nvSpPr>
          <p:spPr>
            <a:xfrm>
              <a:off x="1458518" y="3296741"/>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142" name="Oval 2141">
              <a:extLst>
                <a:ext uri="{FF2B5EF4-FFF2-40B4-BE49-F238E27FC236}">
                  <a16:creationId xmlns:a16="http://schemas.microsoft.com/office/drawing/2014/main" id="{1B51DAE1-195D-ADC1-7FBE-F2581D354009}"/>
                </a:ext>
              </a:extLst>
            </p:cNvPr>
            <p:cNvSpPr/>
            <p:nvPr/>
          </p:nvSpPr>
          <p:spPr>
            <a:xfrm>
              <a:off x="1323409" y="3228374"/>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143" name="Oval 2142">
              <a:extLst>
                <a:ext uri="{FF2B5EF4-FFF2-40B4-BE49-F238E27FC236}">
                  <a16:creationId xmlns:a16="http://schemas.microsoft.com/office/drawing/2014/main" id="{577E0036-02AB-22E3-3DC1-B8598D94D088}"/>
                </a:ext>
              </a:extLst>
            </p:cNvPr>
            <p:cNvSpPr/>
            <p:nvPr/>
          </p:nvSpPr>
          <p:spPr>
            <a:xfrm>
              <a:off x="1188194" y="3301479"/>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144" name="Oval 2143">
              <a:extLst>
                <a:ext uri="{FF2B5EF4-FFF2-40B4-BE49-F238E27FC236}">
                  <a16:creationId xmlns:a16="http://schemas.microsoft.com/office/drawing/2014/main" id="{054075E3-1AD8-5664-A98F-D8F2ECBAB78B}"/>
                </a:ext>
              </a:extLst>
            </p:cNvPr>
            <p:cNvSpPr/>
            <p:nvPr/>
          </p:nvSpPr>
          <p:spPr>
            <a:xfrm>
              <a:off x="1044178" y="3229471"/>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145" name="Oval 2144">
              <a:extLst>
                <a:ext uri="{FF2B5EF4-FFF2-40B4-BE49-F238E27FC236}">
                  <a16:creationId xmlns:a16="http://schemas.microsoft.com/office/drawing/2014/main" id="{C4D6B8DF-A4FF-4464-6F94-EAC4F3664707}"/>
                </a:ext>
              </a:extLst>
            </p:cNvPr>
            <p:cNvSpPr/>
            <p:nvPr/>
          </p:nvSpPr>
          <p:spPr>
            <a:xfrm>
              <a:off x="952500" y="33091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146" name="Oval 2145">
              <a:extLst>
                <a:ext uri="{FF2B5EF4-FFF2-40B4-BE49-F238E27FC236}">
                  <a16:creationId xmlns:a16="http://schemas.microsoft.com/office/drawing/2014/main" id="{6857DAC2-6582-6730-6641-6D12B2F85AE1}"/>
                </a:ext>
              </a:extLst>
            </p:cNvPr>
            <p:cNvSpPr/>
            <p:nvPr/>
          </p:nvSpPr>
          <p:spPr>
            <a:xfrm>
              <a:off x="804292" y="3237160"/>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147" name="Oval 2146">
              <a:extLst>
                <a:ext uri="{FF2B5EF4-FFF2-40B4-BE49-F238E27FC236}">
                  <a16:creationId xmlns:a16="http://schemas.microsoft.com/office/drawing/2014/main" id="{42B49452-D16B-6D86-C378-AC3F6FA31A35}"/>
                </a:ext>
              </a:extLst>
            </p:cNvPr>
            <p:cNvSpPr/>
            <p:nvPr/>
          </p:nvSpPr>
          <p:spPr>
            <a:xfrm>
              <a:off x="732284" y="338963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148" name="Oval 2147">
              <a:extLst>
                <a:ext uri="{FF2B5EF4-FFF2-40B4-BE49-F238E27FC236}">
                  <a16:creationId xmlns:a16="http://schemas.microsoft.com/office/drawing/2014/main" id="{093B335B-9A1A-DBFD-CE56-90F03E059523}"/>
                </a:ext>
              </a:extLst>
            </p:cNvPr>
            <p:cNvSpPr/>
            <p:nvPr/>
          </p:nvSpPr>
          <p:spPr>
            <a:xfrm>
              <a:off x="1784006" y="337348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grpSp>
        <p:nvGrpSpPr>
          <p:cNvPr id="2149" name="Group 2148">
            <a:extLst>
              <a:ext uri="{FF2B5EF4-FFF2-40B4-BE49-F238E27FC236}">
                <a16:creationId xmlns:a16="http://schemas.microsoft.com/office/drawing/2014/main" id="{B0C41637-857D-54BA-5010-A4C1B015BA6D}"/>
              </a:ext>
            </a:extLst>
          </p:cNvPr>
          <p:cNvGrpSpPr/>
          <p:nvPr/>
        </p:nvGrpSpPr>
        <p:grpSpPr>
          <a:xfrm flipH="1" flipV="1">
            <a:off x="4927142" y="5471447"/>
            <a:ext cx="1338241" cy="350125"/>
            <a:chOff x="703186" y="3173611"/>
            <a:chExt cx="1175691" cy="371102"/>
          </a:xfrm>
          <a:solidFill>
            <a:schemeClr val="accent2">
              <a:lumMod val="40000"/>
              <a:lumOff val="60000"/>
            </a:schemeClr>
          </a:solidFill>
          <a:effectLst/>
        </p:grpSpPr>
        <p:sp>
          <p:nvSpPr>
            <p:cNvPr id="2150" name="Oval 2149">
              <a:extLst>
                <a:ext uri="{FF2B5EF4-FFF2-40B4-BE49-F238E27FC236}">
                  <a16:creationId xmlns:a16="http://schemas.microsoft.com/office/drawing/2014/main" id="{208E3BB4-AFC2-CA6B-7790-C911904084C6}"/>
                </a:ext>
              </a:extLst>
            </p:cNvPr>
            <p:cNvSpPr/>
            <p:nvPr/>
          </p:nvSpPr>
          <p:spPr>
            <a:xfrm>
              <a:off x="1102419" y="31853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151" name="Oval 2150">
              <a:extLst>
                <a:ext uri="{FF2B5EF4-FFF2-40B4-BE49-F238E27FC236}">
                  <a16:creationId xmlns:a16="http://schemas.microsoft.com/office/drawing/2014/main" id="{DC4213D4-1ACD-B6EB-5FAA-C5F19DBE2130}"/>
                </a:ext>
              </a:extLst>
            </p:cNvPr>
            <p:cNvSpPr/>
            <p:nvPr/>
          </p:nvSpPr>
          <p:spPr>
            <a:xfrm>
              <a:off x="1030411" y="340069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152" name="Oval 2151">
              <a:extLst>
                <a:ext uri="{FF2B5EF4-FFF2-40B4-BE49-F238E27FC236}">
                  <a16:creationId xmlns:a16="http://schemas.microsoft.com/office/drawing/2014/main" id="{31C9B76A-1DF8-D56A-498A-444D47A220BF}"/>
                </a:ext>
              </a:extLst>
            </p:cNvPr>
            <p:cNvSpPr/>
            <p:nvPr/>
          </p:nvSpPr>
          <p:spPr>
            <a:xfrm>
              <a:off x="819772" y="331762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153" name="Oval 2152">
              <a:extLst>
                <a:ext uri="{FF2B5EF4-FFF2-40B4-BE49-F238E27FC236}">
                  <a16:creationId xmlns:a16="http://schemas.microsoft.com/office/drawing/2014/main" id="{CF4294CF-E0AF-7110-22CC-F3D3140E9523}"/>
                </a:ext>
              </a:extLst>
            </p:cNvPr>
            <p:cNvSpPr/>
            <p:nvPr/>
          </p:nvSpPr>
          <p:spPr>
            <a:xfrm>
              <a:off x="703186" y="3178916"/>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154" name="Oval 2153">
              <a:extLst>
                <a:ext uri="{FF2B5EF4-FFF2-40B4-BE49-F238E27FC236}">
                  <a16:creationId xmlns:a16="http://schemas.microsoft.com/office/drawing/2014/main" id="{3157D2DF-53EA-3D3D-CEF9-58376188C958}"/>
                </a:ext>
              </a:extLst>
            </p:cNvPr>
            <p:cNvSpPr/>
            <p:nvPr/>
          </p:nvSpPr>
          <p:spPr>
            <a:xfrm>
              <a:off x="1319212" y="318127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155" name="Oval 2154">
              <a:extLst>
                <a:ext uri="{FF2B5EF4-FFF2-40B4-BE49-F238E27FC236}">
                  <a16:creationId xmlns:a16="http://schemas.microsoft.com/office/drawing/2014/main" id="{CE2172D6-0779-0DC6-6C90-EB4173B908F7}"/>
                </a:ext>
              </a:extLst>
            </p:cNvPr>
            <p:cNvSpPr/>
            <p:nvPr/>
          </p:nvSpPr>
          <p:spPr>
            <a:xfrm>
              <a:off x="1662853" y="3173611"/>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156" name="Oval 2155">
              <a:extLst>
                <a:ext uri="{FF2B5EF4-FFF2-40B4-BE49-F238E27FC236}">
                  <a16:creationId xmlns:a16="http://schemas.microsoft.com/office/drawing/2014/main" id="{1DE551A4-6692-59E2-E7FB-EE9CB90B1678}"/>
                </a:ext>
              </a:extLst>
            </p:cNvPr>
            <p:cNvSpPr/>
            <p:nvPr/>
          </p:nvSpPr>
          <p:spPr>
            <a:xfrm>
              <a:off x="1314982" y="329708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157" name="Oval 2156">
              <a:extLst>
                <a:ext uri="{FF2B5EF4-FFF2-40B4-BE49-F238E27FC236}">
                  <a16:creationId xmlns:a16="http://schemas.microsoft.com/office/drawing/2014/main" id="{955163AB-7233-8C2E-AA23-5E32752702E4}"/>
                </a:ext>
              </a:extLst>
            </p:cNvPr>
            <p:cNvSpPr/>
            <p:nvPr/>
          </p:nvSpPr>
          <p:spPr>
            <a:xfrm>
              <a:off x="1194720" y="340069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158" name="Oval 2157">
              <a:extLst>
                <a:ext uri="{FF2B5EF4-FFF2-40B4-BE49-F238E27FC236}">
                  <a16:creationId xmlns:a16="http://schemas.microsoft.com/office/drawing/2014/main" id="{2654BF5A-CE9F-BE1B-33D0-601105305E3C}"/>
                </a:ext>
              </a:extLst>
            </p:cNvPr>
            <p:cNvSpPr/>
            <p:nvPr/>
          </p:nvSpPr>
          <p:spPr>
            <a:xfrm>
              <a:off x="732284" y="3284982"/>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159" name="Oval 2158">
              <a:extLst>
                <a:ext uri="{FF2B5EF4-FFF2-40B4-BE49-F238E27FC236}">
                  <a16:creationId xmlns:a16="http://schemas.microsoft.com/office/drawing/2014/main" id="{480EAEFD-1E60-C538-9D14-06ABCF74F72B}"/>
                </a:ext>
              </a:extLst>
            </p:cNvPr>
            <p:cNvSpPr/>
            <p:nvPr/>
          </p:nvSpPr>
          <p:spPr>
            <a:xfrm>
              <a:off x="1734861" y="3256681"/>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grpSp>
        <p:nvGrpSpPr>
          <p:cNvPr id="2160" name="Group 2159">
            <a:extLst>
              <a:ext uri="{FF2B5EF4-FFF2-40B4-BE49-F238E27FC236}">
                <a16:creationId xmlns:a16="http://schemas.microsoft.com/office/drawing/2014/main" id="{58C0A12E-0986-6AAD-CD03-964A01494BBE}"/>
              </a:ext>
            </a:extLst>
          </p:cNvPr>
          <p:cNvGrpSpPr/>
          <p:nvPr/>
        </p:nvGrpSpPr>
        <p:grpSpPr>
          <a:xfrm>
            <a:off x="6234107" y="5470231"/>
            <a:ext cx="1338241" cy="350125"/>
            <a:chOff x="703186" y="3173611"/>
            <a:chExt cx="1175691" cy="371102"/>
          </a:xfrm>
          <a:solidFill>
            <a:schemeClr val="accent2">
              <a:lumMod val="40000"/>
              <a:lumOff val="60000"/>
            </a:schemeClr>
          </a:solidFill>
          <a:effectLst/>
        </p:grpSpPr>
        <p:sp>
          <p:nvSpPr>
            <p:cNvPr id="2161" name="Oval 2160">
              <a:extLst>
                <a:ext uri="{FF2B5EF4-FFF2-40B4-BE49-F238E27FC236}">
                  <a16:creationId xmlns:a16="http://schemas.microsoft.com/office/drawing/2014/main" id="{4B72B3DE-1364-47EB-C763-A76F1386108D}"/>
                </a:ext>
              </a:extLst>
            </p:cNvPr>
            <p:cNvSpPr/>
            <p:nvPr/>
          </p:nvSpPr>
          <p:spPr>
            <a:xfrm>
              <a:off x="1102419" y="31853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162" name="Oval 2161">
              <a:extLst>
                <a:ext uri="{FF2B5EF4-FFF2-40B4-BE49-F238E27FC236}">
                  <a16:creationId xmlns:a16="http://schemas.microsoft.com/office/drawing/2014/main" id="{DDC10863-70A2-D575-D71B-290B0B7AF8E6}"/>
                </a:ext>
              </a:extLst>
            </p:cNvPr>
            <p:cNvSpPr/>
            <p:nvPr/>
          </p:nvSpPr>
          <p:spPr>
            <a:xfrm>
              <a:off x="1030411" y="340069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163" name="Oval 2162">
              <a:extLst>
                <a:ext uri="{FF2B5EF4-FFF2-40B4-BE49-F238E27FC236}">
                  <a16:creationId xmlns:a16="http://schemas.microsoft.com/office/drawing/2014/main" id="{48CCC231-6DD0-AD9C-61F2-364F3B0869DC}"/>
                </a:ext>
              </a:extLst>
            </p:cNvPr>
            <p:cNvSpPr/>
            <p:nvPr/>
          </p:nvSpPr>
          <p:spPr>
            <a:xfrm>
              <a:off x="819772" y="331762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164" name="Oval 2163">
              <a:extLst>
                <a:ext uri="{FF2B5EF4-FFF2-40B4-BE49-F238E27FC236}">
                  <a16:creationId xmlns:a16="http://schemas.microsoft.com/office/drawing/2014/main" id="{436438D8-63DB-321D-C340-B684C2B15037}"/>
                </a:ext>
              </a:extLst>
            </p:cNvPr>
            <p:cNvSpPr/>
            <p:nvPr/>
          </p:nvSpPr>
          <p:spPr>
            <a:xfrm>
              <a:off x="703186" y="3178916"/>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165" name="Oval 2164">
              <a:extLst>
                <a:ext uri="{FF2B5EF4-FFF2-40B4-BE49-F238E27FC236}">
                  <a16:creationId xmlns:a16="http://schemas.microsoft.com/office/drawing/2014/main" id="{1A3B4D2E-D787-9837-FA2D-2E31AE332E68}"/>
                </a:ext>
              </a:extLst>
            </p:cNvPr>
            <p:cNvSpPr/>
            <p:nvPr/>
          </p:nvSpPr>
          <p:spPr>
            <a:xfrm>
              <a:off x="1319212" y="318127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166" name="Oval 2165">
              <a:extLst>
                <a:ext uri="{FF2B5EF4-FFF2-40B4-BE49-F238E27FC236}">
                  <a16:creationId xmlns:a16="http://schemas.microsoft.com/office/drawing/2014/main" id="{303B8677-952B-7AEB-580A-5A181B08508E}"/>
                </a:ext>
              </a:extLst>
            </p:cNvPr>
            <p:cNvSpPr/>
            <p:nvPr/>
          </p:nvSpPr>
          <p:spPr>
            <a:xfrm>
              <a:off x="1662853" y="3173611"/>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167" name="Oval 2166">
              <a:extLst>
                <a:ext uri="{FF2B5EF4-FFF2-40B4-BE49-F238E27FC236}">
                  <a16:creationId xmlns:a16="http://schemas.microsoft.com/office/drawing/2014/main" id="{AD877A51-F021-94F9-6BD2-6A3C18E1B109}"/>
                </a:ext>
              </a:extLst>
            </p:cNvPr>
            <p:cNvSpPr/>
            <p:nvPr/>
          </p:nvSpPr>
          <p:spPr>
            <a:xfrm>
              <a:off x="1314982" y="329708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168" name="Oval 2167">
              <a:extLst>
                <a:ext uri="{FF2B5EF4-FFF2-40B4-BE49-F238E27FC236}">
                  <a16:creationId xmlns:a16="http://schemas.microsoft.com/office/drawing/2014/main" id="{79BF6BD5-3DB2-67AF-B84E-B23D294FEE7D}"/>
                </a:ext>
              </a:extLst>
            </p:cNvPr>
            <p:cNvSpPr/>
            <p:nvPr/>
          </p:nvSpPr>
          <p:spPr>
            <a:xfrm>
              <a:off x="1194720" y="340069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169" name="Oval 2168">
              <a:extLst>
                <a:ext uri="{FF2B5EF4-FFF2-40B4-BE49-F238E27FC236}">
                  <a16:creationId xmlns:a16="http://schemas.microsoft.com/office/drawing/2014/main" id="{74BB1D8D-EECA-7AEF-C53A-59C1EFA059CF}"/>
                </a:ext>
              </a:extLst>
            </p:cNvPr>
            <p:cNvSpPr/>
            <p:nvPr/>
          </p:nvSpPr>
          <p:spPr>
            <a:xfrm>
              <a:off x="732284" y="3284982"/>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170" name="Oval 2169">
              <a:extLst>
                <a:ext uri="{FF2B5EF4-FFF2-40B4-BE49-F238E27FC236}">
                  <a16:creationId xmlns:a16="http://schemas.microsoft.com/office/drawing/2014/main" id="{D1922CCE-6177-627C-2386-A48EAB26F275}"/>
                </a:ext>
              </a:extLst>
            </p:cNvPr>
            <p:cNvSpPr/>
            <p:nvPr/>
          </p:nvSpPr>
          <p:spPr>
            <a:xfrm>
              <a:off x="1734861" y="3256681"/>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grpSp>
        <p:nvGrpSpPr>
          <p:cNvPr id="2171" name="Group 2170">
            <a:extLst>
              <a:ext uri="{FF2B5EF4-FFF2-40B4-BE49-F238E27FC236}">
                <a16:creationId xmlns:a16="http://schemas.microsoft.com/office/drawing/2014/main" id="{431B53B4-ECDD-2ADD-C0DB-5833367C1BCE}"/>
              </a:ext>
            </a:extLst>
          </p:cNvPr>
          <p:cNvGrpSpPr/>
          <p:nvPr/>
        </p:nvGrpSpPr>
        <p:grpSpPr>
          <a:xfrm flipH="1" flipV="1">
            <a:off x="7591735" y="5465735"/>
            <a:ext cx="1338241" cy="350125"/>
            <a:chOff x="703186" y="3173611"/>
            <a:chExt cx="1175691" cy="371102"/>
          </a:xfrm>
          <a:solidFill>
            <a:schemeClr val="accent2">
              <a:lumMod val="40000"/>
              <a:lumOff val="60000"/>
            </a:schemeClr>
          </a:solidFill>
          <a:effectLst/>
        </p:grpSpPr>
        <p:sp>
          <p:nvSpPr>
            <p:cNvPr id="2172" name="Oval 2171">
              <a:extLst>
                <a:ext uri="{FF2B5EF4-FFF2-40B4-BE49-F238E27FC236}">
                  <a16:creationId xmlns:a16="http://schemas.microsoft.com/office/drawing/2014/main" id="{08BC46BB-3E9D-FEE1-F8E6-AD45E4DEA057}"/>
                </a:ext>
              </a:extLst>
            </p:cNvPr>
            <p:cNvSpPr/>
            <p:nvPr/>
          </p:nvSpPr>
          <p:spPr>
            <a:xfrm>
              <a:off x="1102419" y="31853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173" name="Oval 2172">
              <a:extLst>
                <a:ext uri="{FF2B5EF4-FFF2-40B4-BE49-F238E27FC236}">
                  <a16:creationId xmlns:a16="http://schemas.microsoft.com/office/drawing/2014/main" id="{A1FC66C4-FD72-CC28-4653-6C236A5F1748}"/>
                </a:ext>
              </a:extLst>
            </p:cNvPr>
            <p:cNvSpPr/>
            <p:nvPr/>
          </p:nvSpPr>
          <p:spPr>
            <a:xfrm>
              <a:off x="1030411" y="340069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174" name="Oval 2173">
              <a:extLst>
                <a:ext uri="{FF2B5EF4-FFF2-40B4-BE49-F238E27FC236}">
                  <a16:creationId xmlns:a16="http://schemas.microsoft.com/office/drawing/2014/main" id="{FB1F2B03-1C1B-E1A6-BBE4-B0E800708D80}"/>
                </a:ext>
              </a:extLst>
            </p:cNvPr>
            <p:cNvSpPr/>
            <p:nvPr/>
          </p:nvSpPr>
          <p:spPr>
            <a:xfrm>
              <a:off x="819772" y="331762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175" name="Oval 2174">
              <a:extLst>
                <a:ext uri="{FF2B5EF4-FFF2-40B4-BE49-F238E27FC236}">
                  <a16:creationId xmlns:a16="http://schemas.microsoft.com/office/drawing/2014/main" id="{07414146-376E-EC6A-9F01-4226A3BA496A}"/>
                </a:ext>
              </a:extLst>
            </p:cNvPr>
            <p:cNvSpPr/>
            <p:nvPr/>
          </p:nvSpPr>
          <p:spPr>
            <a:xfrm>
              <a:off x="703186" y="3178916"/>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176" name="Oval 2175">
              <a:extLst>
                <a:ext uri="{FF2B5EF4-FFF2-40B4-BE49-F238E27FC236}">
                  <a16:creationId xmlns:a16="http://schemas.microsoft.com/office/drawing/2014/main" id="{B9ECFC28-C23B-26DB-8F06-449CA5232728}"/>
                </a:ext>
              </a:extLst>
            </p:cNvPr>
            <p:cNvSpPr/>
            <p:nvPr/>
          </p:nvSpPr>
          <p:spPr>
            <a:xfrm>
              <a:off x="1319212" y="318127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177" name="Oval 2176">
              <a:extLst>
                <a:ext uri="{FF2B5EF4-FFF2-40B4-BE49-F238E27FC236}">
                  <a16:creationId xmlns:a16="http://schemas.microsoft.com/office/drawing/2014/main" id="{BD2861CB-F02A-DB8F-8979-B589724FA576}"/>
                </a:ext>
              </a:extLst>
            </p:cNvPr>
            <p:cNvSpPr/>
            <p:nvPr/>
          </p:nvSpPr>
          <p:spPr>
            <a:xfrm>
              <a:off x="1662853" y="3173611"/>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178" name="Oval 2177">
              <a:extLst>
                <a:ext uri="{FF2B5EF4-FFF2-40B4-BE49-F238E27FC236}">
                  <a16:creationId xmlns:a16="http://schemas.microsoft.com/office/drawing/2014/main" id="{B4008FD4-DBBB-FF1A-8039-702B767D8305}"/>
                </a:ext>
              </a:extLst>
            </p:cNvPr>
            <p:cNvSpPr/>
            <p:nvPr/>
          </p:nvSpPr>
          <p:spPr>
            <a:xfrm>
              <a:off x="1314982" y="329708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179" name="Oval 2178">
              <a:extLst>
                <a:ext uri="{FF2B5EF4-FFF2-40B4-BE49-F238E27FC236}">
                  <a16:creationId xmlns:a16="http://schemas.microsoft.com/office/drawing/2014/main" id="{5BAD6041-5381-3808-F4E7-9F1C1142D943}"/>
                </a:ext>
              </a:extLst>
            </p:cNvPr>
            <p:cNvSpPr/>
            <p:nvPr/>
          </p:nvSpPr>
          <p:spPr>
            <a:xfrm>
              <a:off x="1194720" y="340069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180" name="Oval 2179">
              <a:extLst>
                <a:ext uri="{FF2B5EF4-FFF2-40B4-BE49-F238E27FC236}">
                  <a16:creationId xmlns:a16="http://schemas.microsoft.com/office/drawing/2014/main" id="{EEAE79A3-A2F4-B52C-DA15-CF0406376F46}"/>
                </a:ext>
              </a:extLst>
            </p:cNvPr>
            <p:cNvSpPr/>
            <p:nvPr/>
          </p:nvSpPr>
          <p:spPr>
            <a:xfrm>
              <a:off x="732284" y="3284982"/>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181" name="Oval 2180">
              <a:extLst>
                <a:ext uri="{FF2B5EF4-FFF2-40B4-BE49-F238E27FC236}">
                  <a16:creationId xmlns:a16="http://schemas.microsoft.com/office/drawing/2014/main" id="{D865BA8C-6FEB-74D1-2226-0F0498916436}"/>
                </a:ext>
              </a:extLst>
            </p:cNvPr>
            <p:cNvSpPr/>
            <p:nvPr/>
          </p:nvSpPr>
          <p:spPr>
            <a:xfrm>
              <a:off x="1734861" y="3256681"/>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grpSp>
        <p:nvGrpSpPr>
          <p:cNvPr id="2182" name="Group 2181">
            <a:extLst>
              <a:ext uri="{FF2B5EF4-FFF2-40B4-BE49-F238E27FC236}">
                <a16:creationId xmlns:a16="http://schemas.microsoft.com/office/drawing/2014/main" id="{7F7A67A3-948F-7492-335F-0BF830ADBBFF}"/>
              </a:ext>
            </a:extLst>
          </p:cNvPr>
          <p:cNvGrpSpPr/>
          <p:nvPr/>
        </p:nvGrpSpPr>
        <p:grpSpPr>
          <a:xfrm flipH="1" flipV="1">
            <a:off x="7654703" y="5482583"/>
            <a:ext cx="1088007" cy="339033"/>
            <a:chOff x="900162" y="3185368"/>
            <a:chExt cx="955852" cy="359345"/>
          </a:xfrm>
          <a:solidFill>
            <a:schemeClr val="accent2"/>
          </a:solidFill>
          <a:effectLst/>
        </p:grpSpPr>
        <p:sp>
          <p:nvSpPr>
            <p:cNvPr id="2183" name="Oval 2182">
              <a:extLst>
                <a:ext uri="{FF2B5EF4-FFF2-40B4-BE49-F238E27FC236}">
                  <a16:creationId xmlns:a16="http://schemas.microsoft.com/office/drawing/2014/main" id="{4A211CD8-4976-13FC-16B1-5875828BB680}"/>
                </a:ext>
              </a:extLst>
            </p:cNvPr>
            <p:cNvSpPr/>
            <p:nvPr/>
          </p:nvSpPr>
          <p:spPr>
            <a:xfrm>
              <a:off x="1194720" y="3224733"/>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184" name="Oval 2183">
              <a:extLst>
                <a:ext uri="{FF2B5EF4-FFF2-40B4-BE49-F238E27FC236}">
                  <a16:creationId xmlns:a16="http://schemas.microsoft.com/office/drawing/2014/main" id="{A30D9429-DA34-7355-5596-9FA873162983}"/>
                </a:ext>
              </a:extLst>
            </p:cNvPr>
            <p:cNvSpPr/>
            <p:nvPr/>
          </p:nvSpPr>
          <p:spPr>
            <a:xfrm>
              <a:off x="1379269" y="3381722"/>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185" name="Oval 2184">
              <a:extLst>
                <a:ext uri="{FF2B5EF4-FFF2-40B4-BE49-F238E27FC236}">
                  <a16:creationId xmlns:a16="http://schemas.microsoft.com/office/drawing/2014/main" id="{E3431D23-680A-C743-1F8D-F587EF8BAD7F}"/>
                </a:ext>
              </a:extLst>
            </p:cNvPr>
            <p:cNvSpPr/>
            <p:nvPr/>
          </p:nvSpPr>
          <p:spPr>
            <a:xfrm>
              <a:off x="1449991" y="31853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186" name="Oval 2185">
              <a:extLst>
                <a:ext uri="{FF2B5EF4-FFF2-40B4-BE49-F238E27FC236}">
                  <a16:creationId xmlns:a16="http://schemas.microsoft.com/office/drawing/2014/main" id="{CBB164A4-8805-92E2-2C1F-0345ED9537EE}"/>
                </a:ext>
              </a:extLst>
            </p:cNvPr>
            <p:cNvSpPr/>
            <p:nvPr/>
          </p:nvSpPr>
          <p:spPr>
            <a:xfrm>
              <a:off x="1519739" y="33877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187" name="Oval 2186">
              <a:extLst>
                <a:ext uri="{FF2B5EF4-FFF2-40B4-BE49-F238E27FC236}">
                  <a16:creationId xmlns:a16="http://schemas.microsoft.com/office/drawing/2014/main" id="{16D259B3-EE9E-1007-2983-95235ECCB412}"/>
                </a:ext>
              </a:extLst>
            </p:cNvPr>
            <p:cNvSpPr/>
            <p:nvPr/>
          </p:nvSpPr>
          <p:spPr>
            <a:xfrm>
              <a:off x="1631109" y="3304232"/>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188" name="Oval 2187">
              <a:extLst>
                <a:ext uri="{FF2B5EF4-FFF2-40B4-BE49-F238E27FC236}">
                  <a16:creationId xmlns:a16="http://schemas.microsoft.com/office/drawing/2014/main" id="{0E1C33C1-15D8-B58B-45DB-2CE041EA8D7D}"/>
                </a:ext>
              </a:extLst>
            </p:cNvPr>
            <p:cNvSpPr/>
            <p:nvPr/>
          </p:nvSpPr>
          <p:spPr>
            <a:xfrm>
              <a:off x="1711998" y="338963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189" name="Oval 2188">
              <a:extLst>
                <a:ext uri="{FF2B5EF4-FFF2-40B4-BE49-F238E27FC236}">
                  <a16:creationId xmlns:a16="http://schemas.microsoft.com/office/drawing/2014/main" id="{77E23502-7C9A-3EB3-17C1-BFCA72AED6EE}"/>
                </a:ext>
              </a:extLst>
            </p:cNvPr>
            <p:cNvSpPr/>
            <p:nvPr/>
          </p:nvSpPr>
          <p:spPr>
            <a:xfrm>
              <a:off x="1122712" y="3365673"/>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190" name="Oval 2189">
              <a:extLst>
                <a:ext uri="{FF2B5EF4-FFF2-40B4-BE49-F238E27FC236}">
                  <a16:creationId xmlns:a16="http://schemas.microsoft.com/office/drawing/2014/main" id="{B9A3A4F7-89DB-EB0D-6ACD-C37B02E57FEF}"/>
                </a:ext>
              </a:extLst>
            </p:cNvPr>
            <p:cNvSpPr/>
            <p:nvPr/>
          </p:nvSpPr>
          <p:spPr>
            <a:xfrm>
              <a:off x="900162" y="340069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191" name="Oval 2190">
              <a:extLst>
                <a:ext uri="{FF2B5EF4-FFF2-40B4-BE49-F238E27FC236}">
                  <a16:creationId xmlns:a16="http://schemas.microsoft.com/office/drawing/2014/main" id="{6F0CB405-B35F-D8AD-4BEE-96AC65EFD71C}"/>
                </a:ext>
              </a:extLst>
            </p:cNvPr>
            <p:cNvSpPr/>
            <p:nvPr/>
          </p:nvSpPr>
          <p:spPr>
            <a:xfrm>
              <a:off x="900162" y="31853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grpSp>
        <p:nvGrpSpPr>
          <p:cNvPr id="2192" name="Group 2191">
            <a:extLst>
              <a:ext uri="{FF2B5EF4-FFF2-40B4-BE49-F238E27FC236}">
                <a16:creationId xmlns:a16="http://schemas.microsoft.com/office/drawing/2014/main" id="{338A0894-2FA0-30DC-10A2-30F66BAF932B}"/>
              </a:ext>
            </a:extLst>
          </p:cNvPr>
          <p:cNvGrpSpPr/>
          <p:nvPr/>
        </p:nvGrpSpPr>
        <p:grpSpPr>
          <a:xfrm flipH="1">
            <a:off x="8879709" y="5470682"/>
            <a:ext cx="1088007" cy="339033"/>
            <a:chOff x="900162" y="3185368"/>
            <a:chExt cx="955852" cy="359345"/>
          </a:xfrm>
          <a:solidFill>
            <a:schemeClr val="accent2"/>
          </a:solidFill>
          <a:effectLst/>
        </p:grpSpPr>
        <p:sp>
          <p:nvSpPr>
            <p:cNvPr id="2193" name="Oval 2192">
              <a:extLst>
                <a:ext uri="{FF2B5EF4-FFF2-40B4-BE49-F238E27FC236}">
                  <a16:creationId xmlns:a16="http://schemas.microsoft.com/office/drawing/2014/main" id="{82041CE5-5164-2109-70B4-499464615CD1}"/>
                </a:ext>
              </a:extLst>
            </p:cNvPr>
            <p:cNvSpPr/>
            <p:nvPr/>
          </p:nvSpPr>
          <p:spPr>
            <a:xfrm>
              <a:off x="1194720" y="3224733"/>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194" name="Oval 2193">
              <a:extLst>
                <a:ext uri="{FF2B5EF4-FFF2-40B4-BE49-F238E27FC236}">
                  <a16:creationId xmlns:a16="http://schemas.microsoft.com/office/drawing/2014/main" id="{B44D86A4-FAD6-ADF7-05DA-B7523B263359}"/>
                </a:ext>
              </a:extLst>
            </p:cNvPr>
            <p:cNvSpPr/>
            <p:nvPr/>
          </p:nvSpPr>
          <p:spPr>
            <a:xfrm>
              <a:off x="1379269" y="3381722"/>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195" name="Oval 2194">
              <a:extLst>
                <a:ext uri="{FF2B5EF4-FFF2-40B4-BE49-F238E27FC236}">
                  <a16:creationId xmlns:a16="http://schemas.microsoft.com/office/drawing/2014/main" id="{69130615-D352-130C-AF41-A9B89C4D643B}"/>
                </a:ext>
              </a:extLst>
            </p:cNvPr>
            <p:cNvSpPr/>
            <p:nvPr/>
          </p:nvSpPr>
          <p:spPr>
            <a:xfrm>
              <a:off x="1449991" y="31853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196" name="Oval 2195">
              <a:extLst>
                <a:ext uri="{FF2B5EF4-FFF2-40B4-BE49-F238E27FC236}">
                  <a16:creationId xmlns:a16="http://schemas.microsoft.com/office/drawing/2014/main" id="{260D1D5B-F5AD-8F54-9BFF-ED6F89AE9332}"/>
                </a:ext>
              </a:extLst>
            </p:cNvPr>
            <p:cNvSpPr/>
            <p:nvPr/>
          </p:nvSpPr>
          <p:spPr>
            <a:xfrm>
              <a:off x="1519739" y="33877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197" name="Oval 2196">
              <a:extLst>
                <a:ext uri="{FF2B5EF4-FFF2-40B4-BE49-F238E27FC236}">
                  <a16:creationId xmlns:a16="http://schemas.microsoft.com/office/drawing/2014/main" id="{B19D2E83-00CF-3690-5B9A-2E971E735D67}"/>
                </a:ext>
              </a:extLst>
            </p:cNvPr>
            <p:cNvSpPr/>
            <p:nvPr/>
          </p:nvSpPr>
          <p:spPr>
            <a:xfrm>
              <a:off x="1631109" y="3304232"/>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198" name="Oval 2197">
              <a:extLst>
                <a:ext uri="{FF2B5EF4-FFF2-40B4-BE49-F238E27FC236}">
                  <a16:creationId xmlns:a16="http://schemas.microsoft.com/office/drawing/2014/main" id="{3FC8B6F8-B9B9-039E-8D40-CBE62BA3F901}"/>
                </a:ext>
              </a:extLst>
            </p:cNvPr>
            <p:cNvSpPr/>
            <p:nvPr/>
          </p:nvSpPr>
          <p:spPr>
            <a:xfrm>
              <a:off x="1711998" y="338963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199" name="Oval 2198">
              <a:extLst>
                <a:ext uri="{FF2B5EF4-FFF2-40B4-BE49-F238E27FC236}">
                  <a16:creationId xmlns:a16="http://schemas.microsoft.com/office/drawing/2014/main" id="{3361B889-B44A-07FA-F505-1CCEBFF21AE1}"/>
                </a:ext>
              </a:extLst>
            </p:cNvPr>
            <p:cNvSpPr/>
            <p:nvPr/>
          </p:nvSpPr>
          <p:spPr>
            <a:xfrm>
              <a:off x="1122712" y="3365673"/>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200" name="Oval 2199">
              <a:extLst>
                <a:ext uri="{FF2B5EF4-FFF2-40B4-BE49-F238E27FC236}">
                  <a16:creationId xmlns:a16="http://schemas.microsoft.com/office/drawing/2014/main" id="{8613D64F-A91E-E7A6-8FDB-ED98A45F2142}"/>
                </a:ext>
              </a:extLst>
            </p:cNvPr>
            <p:cNvSpPr/>
            <p:nvPr/>
          </p:nvSpPr>
          <p:spPr>
            <a:xfrm>
              <a:off x="900162" y="340069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201" name="Oval 2200">
              <a:extLst>
                <a:ext uri="{FF2B5EF4-FFF2-40B4-BE49-F238E27FC236}">
                  <a16:creationId xmlns:a16="http://schemas.microsoft.com/office/drawing/2014/main" id="{0D20C8C0-EF11-2419-1B1D-26540BB5380B}"/>
                </a:ext>
              </a:extLst>
            </p:cNvPr>
            <p:cNvSpPr/>
            <p:nvPr/>
          </p:nvSpPr>
          <p:spPr>
            <a:xfrm>
              <a:off x="900162" y="31853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grpSp>
        <p:nvGrpSpPr>
          <p:cNvPr id="2202" name="Group 2201">
            <a:extLst>
              <a:ext uri="{FF2B5EF4-FFF2-40B4-BE49-F238E27FC236}">
                <a16:creationId xmlns:a16="http://schemas.microsoft.com/office/drawing/2014/main" id="{F6CB01E8-93EA-27B2-A410-78FFF7C7CB60}"/>
              </a:ext>
            </a:extLst>
          </p:cNvPr>
          <p:cNvGrpSpPr/>
          <p:nvPr/>
        </p:nvGrpSpPr>
        <p:grpSpPr>
          <a:xfrm rot="10800000" flipH="1">
            <a:off x="10201214" y="5448943"/>
            <a:ext cx="909197" cy="349133"/>
            <a:chOff x="703186" y="3174663"/>
            <a:chExt cx="798760" cy="370050"/>
          </a:xfrm>
          <a:solidFill>
            <a:schemeClr val="accent2">
              <a:lumMod val="40000"/>
              <a:lumOff val="60000"/>
            </a:schemeClr>
          </a:solidFill>
          <a:effectLst/>
        </p:grpSpPr>
        <p:sp>
          <p:nvSpPr>
            <p:cNvPr id="2203" name="Oval 2202">
              <a:extLst>
                <a:ext uri="{FF2B5EF4-FFF2-40B4-BE49-F238E27FC236}">
                  <a16:creationId xmlns:a16="http://schemas.microsoft.com/office/drawing/2014/main" id="{563401A6-08D7-EB5B-D26E-A19D40123280}"/>
                </a:ext>
              </a:extLst>
            </p:cNvPr>
            <p:cNvSpPr/>
            <p:nvPr/>
          </p:nvSpPr>
          <p:spPr>
            <a:xfrm>
              <a:off x="1102419" y="31853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204" name="Oval 2203">
              <a:extLst>
                <a:ext uri="{FF2B5EF4-FFF2-40B4-BE49-F238E27FC236}">
                  <a16:creationId xmlns:a16="http://schemas.microsoft.com/office/drawing/2014/main" id="{89EB0B16-DE89-8D42-3C45-ABCCDAF78725}"/>
                </a:ext>
              </a:extLst>
            </p:cNvPr>
            <p:cNvSpPr/>
            <p:nvPr/>
          </p:nvSpPr>
          <p:spPr>
            <a:xfrm>
              <a:off x="1030411" y="340069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205" name="Oval 2204">
              <a:extLst>
                <a:ext uri="{FF2B5EF4-FFF2-40B4-BE49-F238E27FC236}">
                  <a16:creationId xmlns:a16="http://schemas.microsoft.com/office/drawing/2014/main" id="{80696A0E-3F31-071F-77E2-2441D257D114}"/>
                </a:ext>
              </a:extLst>
            </p:cNvPr>
            <p:cNvSpPr/>
            <p:nvPr/>
          </p:nvSpPr>
          <p:spPr>
            <a:xfrm>
              <a:off x="819772" y="331762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206" name="Oval 2205">
              <a:extLst>
                <a:ext uri="{FF2B5EF4-FFF2-40B4-BE49-F238E27FC236}">
                  <a16:creationId xmlns:a16="http://schemas.microsoft.com/office/drawing/2014/main" id="{235F9FC5-0038-80A2-E5AD-D70608234FCD}"/>
                </a:ext>
              </a:extLst>
            </p:cNvPr>
            <p:cNvSpPr/>
            <p:nvPr/>
          </p:nvSpPr>
          <p:spPr>
            <a:xfrm>
              <a:off x="703186" y="3178916"/>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207" name="Oval 2206">
              <a:extLst>
                <a:ext uri="{FF2B5EF4-FFF2-40B4-BE49-F238E27FC236}">
                  <a16:creationId xmlns:a16="http://schemas.microsoft.com/office/drawing/2014/main" id="{7F09517F-12AE-87DF-F538-7EC7E7967965}"/>
                </a:ext>
              </a:extLst>
            </p:cNvPr>
            <p:cNvSpPr/>
            <p:nvPr/>
          </p:nvSpPr>
          <p:spPr>
            <a:xfrm>
              <a:off x="1357930" y="3174663"/>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208" name="Oval 2207">
              <a:extLst>
                <a:ext uri="{FF2B5EF4-FFF2-40B4-BE49-F238E27FC236}">
                  <a16:creationId xmlns:a16="http://schemas.microsoft.com/office/drawing/2014/main" id="{539264C0-8974-395F-97AF-FEF683C3E61F}"/>
                </a:ext>
              </a:extLst>
            </p:cNvPr>
            <p:cNvSpPr/>
            <p:nvPr/>
          </p:nvSpPr>
          <p:spPr>
            <a:xfrm>
              <a:off x="1314982" y="329708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209" name="Oval 2208">
              <a:extLst>
                <a:ext uri="{FF2B5EF4-FFF2-40B4-BE49-F238E27FC236}">
                  <a16:creationId xmlns:a16="http://schemas.microsoft.com/office/drawing/2014/main" id="{502C8369-5E1B-7AA7-E21F-7CDEB4946CE7}"/>
                </a:ext>
              </a:extLst>
            </p:cNvPr>
            <p:cNvSpPr/>
            <p:nvPr/>
          </p:nvSpPr>
          <p:spPr>
            <a:xfrm>
              <a:off x="1194720" y="340069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210" name="Oval 2209">
              <a:extLst>
                <a:ext uri="{FF2B5EF4-FFF2-40B4-BE49-F238E27FC236}">
                  <a16:creationId xmlns:a16="http://schemas.microsoft.com/office/drawing/2014/main" id="{3BCD7F34-9FFF-CA8E-63E2-1F813807A673}"/>
                </a:ext>
              </a:extLst>
            </p:cNvPr>
            <p:cNvSpPr/>
            <p:nvPr/>
          </p:nvSpPr>
          <p:spPr>
            <a:xfrm>
              <a:off x="732284" y="3284982"/>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grpSp>
        <p:nvGrpSpPr>
          <p:cNvPr id="2211" name="Group 2210">
            <a:extLst>
              <a:ext uri="{FF2B5EF4-FFF2-40B4-BE49-F238E27FC236}">
                <a16:creationId xmlns:a16="http://schemas.microsoft.com/office/drawing/2014/main" id="{3374B89D-6E86-69EE-D92D-88770EC40B14}"/>
              </a:ext>
            </a:extLst>
          </p:cNvPr>
          <p:cNvGrpSpPr/>
          <p:nvPr/>
        </p:nvGrpSpPr>
        <p:grpSpPr>
          <a:xfrm flipH="1" flipV="1">
            <a:off x="10228036" y="5473972"/>
            <a:ext cx="834689" cy="328596"/>
            <a:chOff x="1122712" y="3185368"/>
            <a:chExt cx="733302" cy="348283"/>
          </a:xfrm>
          <a:solidFill>
            <a:schemeClr val="accent2"/>
          </a:solidFill>
          <a:effectLst/>
        </p:grpSpPr>
        <p:sp>
          <p:nvSpPr>
            <p:cNvPr id="2212" name="Oval 2211">
              <a:extLst>
                <a:ext uri="{FF2B5EF4-FFF2-40B4-BE49-F238E27FC236}">
                  <a16:creationId xmlns:a16="http://schemas.microsoft.com/office/drawing/2014/main" id="{DA73E931-FA61-9C8E-0759-621A18249B06}"/>
                </a:ext>
              </a:extLst>
            </p:cNvPr>
            <p:cNvSpPr/>
            <p:nvPr/>
          </p:nvSpPr>
          <p:spPr>
            <a:xfrm>
              <a:off x="1194720" y="3224733"/>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213" name="Oval 2212">
              <a:extLst>
                <a:ext uri="{FF2B5EF4-FFF2-40B4-BE49-F238E27FC236}">
                  <a16:creationId xmlns:a16="http://schemas.microsoft.com/office/drawing/2014/main" id="{1C527ABA-1C1F-9BB2-146D-1193592FF72A}"/>
                </a:ext>
              </a:extLst>
            </p:cNvPr>
            <p:cNvSpPr/>
            <p:nvPr/>
          </p:nvSpPr>
          <p:spPr>
            <a:xfrm>
              <a:off x="1329738" y="3329384"/>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214" name="Oval 2213">
              <a:extLst>
                <a:ext uri="{FF2B5EF4-FFF2-40B4-BE49-F238E27FC236}">
                  <a16:creationId xmlns:a16="http://schemas.microsoft.com/office/drawing/2014/main" id="{4530F65D-B7F9-D6D6-F68A-33E0AFC6AD63}"/>
                </a:ext>
              </a:extLst>
            </p:cNvPr>
            <p:cNvSpPr/>
            <p:nvPr/>
          </p:nvSpPr>
          <p:spPr>
            <a:xfrm>
              <a:off x="1449991" y="31853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215" name="Oval 2214">
              <a:extLst>
                <a:ext uri="{FF2B5EF4-FFF2-40B4-BE49-F238E27FC236}">
                  <a16:creationId xmlns:a16="http://schemas.microsoft.com/office/drawing/2014/main" id="{FA8F3BE5-D9DE-F2B5-D0F1-0F39179151CB}"/>
                </a:ext>
              </a:extLst>
            </p:cNvPr>
            <p:cNvSpPr/>
            <p:nvPr/>
          </p:nvSpPr>
          <p:spPr>
            <a:xfrm>
              <a:off x="1519739" y="33877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216" name="Oval 2215">
              <a:extLst>
                <a:ext uri="{FF2B5EF4-FFF2-40B4-BE49-F238E27FC236}">
                  <a16:creationId xmlns:a16="http://schemas.microsoft.com/office/drawing/2014/main" id="{FCFAB02B-09BE-617E-EEB0-D500E7CA5FBD}"/>
                </a:ext>
              </a:extLst>
            </p:cNvPr>
            <p:cNvSpPr/>
            <p:nvPr/>
          </p:nvSpPr>
          <p:spPr>
            <a:xfrm>
              <a:off x="1631109" y="3304232"/>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217" name="Oval 2216">
              <a:extLst>
                <a:ext uri="{FF2B5EF4-FFF2-40B4-BE49-F238E27FC236}">
                  <a16:creationId xmlns:a16="http://schemas.microsoft.com/office/drawing/2014/main" id="{9F5D3416-39CE-8AA6-D880-7A84FCF2B40A}"/>
                </a:ext>
              </a:extLst>
            </p:cNvPr>
            <p:cNvSpPr/>
            <p:nvPr/>
          </p:nvSpPr>
          <p:spPr>
            <a:xfrm>
              <a:off x="1711998" y="338963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218" name="Oval 2217">
              <a:extLst>
                <a:ext uri="{FF2B5EF4-FFF2-40B4-BE49-F238E27FC236}">
                  <a16:creationId xmlns:a16="http://schemas.microsoft.com/office/drawing/2014/main" id="{A0464B3B-6CB4-2BBD-771A-65CEC25997B3}"/>
                </a:ext>
              </a:extLst>
            </p:cNvPr>
            <p:cNvSpPr/>
            <p:nvPr/>
          </p:nvSpPr>
          <p:spPr>
            <a:xfrm>
              <a:off x="1122712" y="3365673"/>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grpSp>
        <p:nvGrpSpPr>
          <p:cNvPr id="2219" name="Group 2218">
            <a:extLst>
              <a:ext uri="{FF2B5EF4-FFF2-40B4-BE49-F238E27FC236}">
                <a16:creationId xmlns:a16="http://schemas.microsoft.com/office/drawing/2014/main" id="{94809D14-57E4-2287-E663-D63F5276EB68}"/>
              </a:ext>
            </a:extLst>
          </p:cNvPr>
          <p:cNvGrpSpPr/>
          <p:nvPr/>
        </p:nvGrpSpPr>
        <p:grpSpPr>
          <a:xfrm flipH="1" flipV="1">
            <a:off x="10178395" y="5462880"/>
            <a:ext cx="932016" cy="325751"/>
            <a:chOff x="1109215" y="3224733"/>
            <a:chExt cx="818807" cy="345268"/>
          </a:xfrm>
          <a:solidFill>
            <a:schemeClr val="accent2">
              <a:lumMod val="75000"/>
            </a:schemeClr>
          </a:solidFill>
          <a:effectLst/>
        </p:grpSpPr>
        <p:sp>
          <p:nvSpPr>
            <p:cNvPr id="2220" name="Oval 2219">
              <a:extLst>
                <a:ext uri="{FF2B5EF4-FFF2-40B4-BE49-F238E27FC236}">
                  <a16:creationId xmlns:a16="http://schemas.microsoft.com/office/drawing/2014/main" id="{89F4143C-A1FB-1DDB-6218-BB97D6E87378}"/>
                </a:ext>
              </a:extLst>
            </p:cNvPr>
            <p:cNvSpPr/>
            <p:nvPr/>
          </p:nvSpPr>
          <p:spPr>
            <a:xfrm>
              <a:off x="1567982" y="3224733"/>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221" name="Oval 2220">
              <a:extLst>
                <a:ext uri="{FF2B5EF4-FFF2-40B4-BE49-F238E27FC236}">
                  <a16:creationId xmlns:a16="http://schemas.microsoft.com/office/drawing/2014/main" id="{5F840135-B763-4F15-E295-EE2589E6E4CC}"/>
                </a:ext>
              </a:extLst>
            </p:cNvPr>
            <p:cNvSpPr/>
            <p:nvPr/>
          </p:nvSpPr>
          <p:spPr>
            <a:xfrm>
              <a:off x="1465873" y="335397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222" name="Oval 2221">
              <a:extLst>
                <a:ext uri="{FF2B5EF4-FFF2-40B4-BE49-F238E27FC236}">
                  <a16:creationId xmlns:a16="http://schemas.microsoft.com/office/drawing/2014/main" id="{265A0AEC-DE49-42EC-B9D3-63D2B600B923}"/>
                </a:ext>
              </a:extLst>
            </p:cNvPr>
            <p:cNvSpPr/>
            <p:nvPr/>
          </p:nvSpPr>
          <p:spPr>
            <a:xfrm>
              <a:off x="1323409" y="3228374"/>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223" name="Oval 2222">
              <a:extLst>
                <a:ext uri="{FF2B5EF4-FFF2-40B4-BE49-F238E27FC236}">
                  <a16:creationId xmlns:a16="http://schemas.microsoft.com/office/drawing/2014/main" id="{C1B763BB-7291-697E-49C7-CE6B279A6BF0}"/>
                </a:ext>
              </a:extLst>
            </p:cNvPr>
            <p:cNvSpPr/>
            <p:nvPr/>
          </p:nvSpPr>
          <p:spPr>
            <a:xfrm>
              <a:off x="1188194" y="3301479"/>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224" name="Oval 2223">
              <a:extLst>
                <a:ext uri="{FF2B5EF4-FFF2-40B4-BE49-F238E27FC236}">
                  <a16:creationId xmlns:a16="http://schemas.microsoft.com/office/drawing/2014/main" id="{5B1996D3-15E8-350E-062E-7A099A93604C}"/>
                </a:ext>
              </a:extLst>
            </p:cNvPr>
            <p:cNvSpPr/>
            <p:nvPr/>
          </p:nvSpPr>
          <p:spPr>
            <a:xfrm>
              <a:off x="1109215" y="342598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225" name="Oval 2224">
              <a:extLst>
                <a:ext uri="{FF2B5EF4-FFF2-40B4-BE49-F238E27FC236}">
                  <a16:creationId xmlns:a16="http://schemas.microsoft.com/office/drawing/2014/main" id="{EB50FDB6-8DF7-E491-47F0-0BBB514A62E7}"/>
                </a:ext>
              </a:extLst>
            </p:cNvPr>
            <p:cNvSpPr/>
            <p:nvPr/>
          </p:nvSpPr>
          <p:spPr>
            <a:xfrm>
              <a:off x="1784006" y="337348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grpSp>
        <p:nvGrpSpPr>
          <p:cNvPr id="2226" name="Group 2225">
            <a:extLst>
              <a:ext uri="{FF2B5EF4-FFF2-40B4-BE49-F238E27FC236}">
                <a16:creationId xmlns:a16="http://schemas.microsoft.com/office/drawing/2014/main" id="{EEC65792-4556-F4AE-EB66-13C699A7BA9A}"/>
              </a:ext>
            </a:extLst>
          </p:cNvPr>
          <p:cNvGrpSpPr/>
          <p:nvPr/>
        </p:nvGrpSpPr>
        <p:grpSpPr>
          <a:xfrm>
            <a:off x="2614765" y="5290540"/>
            <a:ext cx="292124" cy="637932"/>
            <a:chOff x="2923110" y="4826596"/>
            <a:chExt cx="233695" cy="510336"/>
          </a:xfrm>
          <a:solidFill>
            <a:srgbClr val="000000"/>
          </a:solidFill>
        </p:grpSpPr>
        <p:sp>
          <p:nvSpPr>
            <p:cNvPr id="2227" name="Oval 11">
              <a:extLst>
                <a:ext uri="{FF2B5EF4-FFF2-40B4-BE49-F238E27FC236}">
                  <a16:creationId xmlns:a16="http://schemas.microsoft.com/office/drawing/2014/main" id="{D057FF20-6414-6FC8-7B1C-4FC65930F9E7}"/>
                </a:ext>
              </a:extLst>
            </p:cNvPr>
            <p:cNvSpPr/>
            <p:nvPr/>
          </p:nvSpPr>
          <p:spPr>
            <a:xfrm>
              <a:off x="2923110" y="4826596"/>
              <a:ext cx="217027" cy="199225"/>
            </a:xfrm>
            <a:custGeom>
              <a:avLst/>
              <a:gdLst>
                <a:gd name="connsiteX0" fmla="*/ 0 w 212738"/>
                <a:gd name="connsiteY0" fmla="*/ 99606 h 199212"/>
                <a:gd name="connsiteX1" fmla="*/ 106369 w 212738"/>
                <a:gd name="connsiteY1" fmla="*/ 0 h 199212"/>
                <a:gd name="connsiteX2" fmla="*/ 212738 w 212738"/>
                <a:gd name="connsiteY2" fmla="*/ 99606 h 199212"/>
                <a:gd name="connsiteX3" fmla="*/ 106369 w 212738"/>
                <a:gd name="connsiteY3" fmla="*/ 199212 h 199212"/>
                <a:gd name="connsiteX4" fmla="*/ 0 w 212738"/>
                <a:gd name="connsiteY4" fmla="*/ 99606 h 199212"/>
                <a:gd name="connsiteX0" fmla="*/ 3459 w 216197"/>
                <a:gd name="connsiteY0" fmla="*/ 103142 h 202748"/>
                <a:gd name="connsiteX1" fmla="*/ 33572 w 216197"/>
                <a:gd name="connsiteY1" fmla="*/ 29915 h 202748"/>
                <a:gd name="connsiteX2" fmla="*/ 109828 w 216197"/>
                <a:gd name="connsiteY2" fmla="*/ 3536 h 202748"/>
                <a:gd name="connsiteX3" fmla="*/ 216197 w 216197"/>
                <a:gd name="connsiteY3" fmla="*/ 103142 h 202748"/>
                <a:gd name="connsiteX4" fmla="*/ 109828 w 216197"/>
                <a:gd name="connsiteY4" fmla="*/ 202748 h 202748"/>
                <a:gd name="connsiteX5" fmla="*/ 3459 w 216197"/>
                <a:gd name="connsiteY5" fmla="*/ 103142 h 202748"/>
                <a:gd name="connsiteX0" fmla="*/ 3459 w 216197"/>
                <a:gd name="connsiteY0" fmla="*/ 99619 h 199225"/>
                <a:gd name="connsiteX1" fmla="*/ 33572 w 216197"/>
                <a:gd name="connsiteY1" fmla="*/ 26392 h 199225"/>
                <a:gd name="connsiteX2" fmla="*/ 155016 w 216197"/>
                <a:gd name="connsiteY2" fmla="*/ 104973 h 199225"/>
                <a:gd name="connsiteX3" fmla="*/ 109828 w 216197"/>
                <a:gd name="connsiteY3" fmla="*/ 13 h 199225"/>
                <a:gd name="connsiteX4" fmla="*/ 216197 w 216197"/>
                <a:gd name="connsiteY4" fmla="*/ 99619 h 199225"/>
                <a:gd name="connsiteX5" fmla="*/ 109828 w 216197"/>
                <a:gd name="connsiteY5" fmla="*/ 199225 h 199225"/>
                <a:gd name="connsiteX6" fmla="*/ 3459 w 216197"/>
                <a:gd name="connsiteY6" fmla="*/ 99619 h 199225"/>
                <a:gd name="connsiteX0" fmla="*/ 4289 w 217027"/>
                <a:gd name="connsiteY0" fmla="*/ 99619 h 199225"/>
                <a:gd name="connsiteX1" fmla="*/ 29639 w 217027"/>
                <a:gd name="connsiteY1" fmla="*/ 19248 h 199225"/>
                <a:gd name="connsiteX2" fmla="*/ 155846 w 217027"/>
                <a:gd name="connsiteY2" fmla="*/ 104973 h 199225"/>
                <a:gd name="connsiteX3" fmla="*/ 110658 w 217027"/>
                <a:gd name="connsiteY3" fmla="*/ 13 h 199225"/>
                <a:gd name="connsiteX4" fmla="*/ 217027 w 217027"/>
                <a:gd name="connsiteY4" fmla="*/ 99619 h 199225"/>
                <a:gd name="connsiteX5" fmla="*/ 110658 w 217027"/>
                <a:gd name="connsiteY5" fmla="*/ 199225 h 199225"/>
                <a:gd name="connsiteX6" fmla="*/ 4289 w 217027"/>
                <a:gd name="connsiteY6" fmla="*/ 99619 h 199225"/>
                <a:gd name="connsiteX0" fmla="*/ 4289 w 217027"/>
                <a:gd name="connsiteY0" fmla="*/ 99619 h 199225"/>
                <a:gd name="connsiteX1" fmla="*/ 29639 w 217027"/>
                <a:gd name="connsiteY1" fmla="*/ 19248 h 199225"/>
                <a:gd name="connsiteX2" fmla="*/ 155846 w 217027"/>
                <a:gd name="connsiteY2" fmla="*/ 104973 h 199225"/>
                <a:gd name="connsiteX3" fmla="*/ 110658 w 217027"/>
                <a:gd name="connsiteY3" fmla="*/ 13 h 199225"/>
                <a:gd name="connsiteX4" fmla="*/ 217027 w 217027"/>
                <a:gd name="connsiteY4" fmla="*/ 99619 h 199225"/>
                <a:gd name="connsiteX5" fmla="*/ 110658 w 217027"/>
                <a:gd name="connsiteY5" fmla="*/ 199225 h 199225"/>
                <a:gd name="connsiteX6" fmla="*/ 4289 w 217027"/>
                <a:gd name="connsiteY6" fmla="*/ 99619 h 199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027" h="199225">
                  <a:moveTo>
                    <a:pt x="4289" y="99619"/>
                  </a:moveTo>
                  <a:cubicBezTo>
                    <a:pt x="-9214" y="69623"/>
                    <a:pt x="11911" y="35849"/>
                    <a:pt x="29639" y="19248"/>
                  </a:cubicBezTo>
                  <a:cubicBezTo>
                    <a:pt x="58074" y="33634"/>
                    <a:pt x="143137" y="109370"/>
                    <a:pt x="155846" y="104973"/>
                  </a:cubicBezTo>
                  <a:cubicBezTo>
                    <a:pt x="168555" y="100576"/>
                    <a:pt x="100461" y="905"/>
                    <a:pt x="110658" y="13"/>
                  </a:cubicBezTo>
                  <a:cubicBezTo>
                    <a:pt x="120855" y="-879"/>
                    <a:pt x="217027" y="44608"/>
                    <a:pt x="217027" y="99619"/>
                  </a:cubicBezTo>
                  <a:cubicBezTo>
                    <a:pt x="217027" y="154630"/>
                    <a:pt x="169404" y="199225"/>
                    <a:pt x="110658" y="199225"/>
                  </a:cubicBezTo>
                  <a:cubicBezTo>
                    <a:pt x="51912" y="199225"/>
                    <a:pt x="17792" y="129615"/>
                    <a:pt x="4289" y="99619"/>
                  </a:cubicBezTo>
                  <a:close/>
                </a:path>
              </a:pathLst>
            </a:cu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a:ea typeface="+mn-ea"/>
                <a:cs typeface="+mn-cs"/>
              </a:endParaRPr>
            </a:p>
          </p:txBody>
        </p:sp>
        <p:sp>
          <p:nvSpPr>
            <p:cNvPr id="2228" name="Oval 2227">
              <a:extLst>
                <a:ext uri="{FF2B5EF4-FFF2-40B4-BE49-F238E27FC236}">
                  <a16:creationId xmlns:a16="http://schemas.microsoft.com/office/drawing/2014/main" id="{38709DD2-8B95-DE71-EF33-2A89B61C4158}"/>
                </a:ext>
              </a:extLst>
            </p:cNvPr>
            <p:cNvSpPr/>
            <p:nvPr/>
          </p:nvSpPr>
          <p:spPr>
            <a:xfrm>
              <a:off x="2937710" y="4947983"/>
              <a:ext cx="219095" cy="388949"/>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a:ea typeface="+mn-ea"/>
                <a:cs typeface="+mn-cs"/>
              </a:endParaRPr>
            </a:p>
          </p:txBody>
        </p:sp>
      </p:grpSp>
      <p:grpSp>
        <p:nvGrpSpPr>
          <p:cNvPr id="2229" name="Group 2228">
            <a:extLst>
              <a:ext uri="{FF2B5EF4-FFF2-40B4-BE49-F238E27FC236}">
                <a16:creationId xmlns:a16="http://schemas.microsoft.com/office/drawing/2014/main" id="{BB06A260-5506-D2FD-96F5-BB14EAD6736F}"/>
              </a:ext>
            </a:extLst>
          </p:cNvPr>
          <p:cNvGrpSpPr/>
          <p:nvPr/>
        </p:nvGrpSpPr>
        <p:grpSpPr>
          <a:xfrm flipH="1">
            <a:off x="3080390" y="5306619"/>
            <a:ext cx="292124" cy="637932"/>
            <a:chOff x="2923110" y="4826596"/>
            <a:chExt cx="233695" cy="510336"/>
          </a:xfrm>
          <a:solidFill>
            <a:srgbClr val="000000"/>
          </a:solidFill>
        </p:grpSpPr>
        <p:sp>
          <p:nvSpPr>
            <p:cNvPr id="2230" name="Oval 11">
              <a:extLst>
                <a:ext uri="{FF2B5EF4-FFF2-40B4-BE49-F238E27FC236}">
                  <a16:creationId xmlns:a16="http://schemas.microsoft.com/office/drawing/2014/main" id="{819E3E05-9549-861F-AB99-47BFC77045D9}"/>
                </a:ext>
              </a:extLst>
            </p:cNvPr>
            <p:cNvSpPr/>
            <p:nvPr/>
          </p:nvSpPr>
          <p:spPr>
            <a:xfrm>
              <a:off x="2923110" y="4826596"/>
              <a:ext cx="217027" cy="199225"/>
            </a:xfrm>
            <a:custGeom>
              <a:avLst/>
              <a:gdLst>
                <a:gd name="connsiteX0" fmla="*/ 0 w 212738"/>
                <a:gd name="connsiteY0" fmla="*/ 99606 h 199212"/>
                <a:gd name="connsiteX1" fmla="*/ 106369 w 212738"/>
                <a:gd name="connsiteY1" fmla="*/ 0 h 199212"/>
                <a:gd name="connsiteX2" fmla="*/ 212738 w 212738"/>
                <a:gd name="connsiteY2" fmla="*/ 99606 h 199212"/>
                <a:gd name="connsiteX3" fmla="*/ 106369 w 212738"/>
                <a:gd name="connsiteY3" fmla="*/ 199212 h 199212"/>
                <a:gd name="connsiteX4" fmla="*/ 0 w 212738"/>
                <a:gd name="connsiteY4" fmla="*/ 99606 h 199212"/>
                <a:gd name="connsiteX0" fmla="*/ 3459 w 216197"/>
                <a:gd name="connsiteY0" fmla="*/ 103142 h 202748"/>
                <a:gd name="connsiteX1" fmla="*/ 33572 w 216197"/>
                <a:gd name="connsiteY1" fmla="*/ 29915 h 202748"/>
                <a:gd name="connsiteX2" fmla="*/ 109828 w 216197"/>
                <a:gd name="connsiteY2" fmla="*/ 3536 h 202748"/>
                <a:gd name="connsiteX3" fmla="*/ 216197 w 216197"/>
                <a:gd name="connsiteY3" fmla="*/ 103142 h 202748"/>
                <a:gd name="connsiteX4" fmla="*/ 109828 w 216197"/>
                <a:gd name="connsiteY4" fmla="*/ 202748 h 202748"/>
                <a:gd name="connsiteX5" fmla="*/ 3459 w 216197"/>
                <a:gd name="connsiteY5" fmla="*/ 103142 h 202748"/>
                <a:gd name="connsiteX0" fmla="*/ 3459 w 216197"/>
                <a:gd name="connsiteY0" fmla="*/ 99619 h 199225"/>
                <a:gd name="connsiteX1" fmla="*/ 33572 w 216197"/>
                <a:gd name="connsiteY1" fmla="*/ 26392 h 199225"/>
                <a:gd name="connsiteX2" fmla="*/ 155016 w 216197"/>
                <a:gd name="connsiteY2" fmla="*/ 104973 h 199225"/>
                <a:gd name="connsiteX3" fmla="*/ 109828 w 216197"/>
                <a:gd name="connsiteY3" fmla="*/ 13 h 199225"/>
                <a:gd name="connsiteX4" fmla="*/ 216197 w 216197"/>
                <a:gd name="connsiteY4" fmla="*/ 99619 h 199225"/>
                <a:gd name="connsiteX5" fmla="*/ 109828 w 216197"/>
                <a:gd name="connsiteY5" fmla="*/ 199225 h 199225"/>
                <a:gd name="connsiteX6" fmla="*/ 3459 w 216197"/>
                <a:gd name="connsiteY6" fmla="*/ 99619 h 199225"/>
                <a:gd name="connsiteX0" fmla="*/ 4289 w 217027"/>
                <a:gd name="connsiteY0" fmla="*/ 99619 h 199225"/>
                <a:gd name="connsiteX1" fmla="*/ 29639 w 217027"/>
                <a:gd name="connsiteY1" fmla="*/ 19248 h 199225"/>
                <a:gd name="connsiteX2" fmla="*/ 155846 w 217027"/>
                <a:gd name="connsiteY2" fmla="*/ 104973 h 199225"/>
                <a:gd name="connsiteX3" fmla="*/ 110658 w 217027"/>
                <a:gd name="connsiteY3" fmla="*/ 13 h 199225"/>
                <a:gd name="connsiteX4" fmla="*/ 217027 w 217027"/>
                <a:gd name="connsiteY4" fmla="*/ 99619 h 199225"/>
                <a:gd name="connsiteX5" fmla="*/ 110658 w 217027"/>
                <a:gd name="connsiteY5" fmla="*/ 199225 h 199225"/>
                <a:gd name="connsiteX6" fmla="*/ 4289 w 217027"/>
                <a:gd name="connsiteY6" fmla="*/ 99619 h 199225"/>
                <a:gd name="connsiteX0" fmla="*/ 4289 w 217027"/>
                <a:gd name="connsiteY0" fmla="*/ 99619 h 199225"/>
                <a:gd name="connsiteX1" fmla="*/ 29639 w 217027"/>
                <a:gd name="connsiteY1" fmla="*/ 19248 h 199225"/>
                <a:gd name="connsiteX2" fmla="*/ 155846 w 217027"/>
                <a:gd name="connsiteY2" fmla="*/ 104973 h 199225"/>
                <a:gd name="connsiteX3" fmla="*/ 110658 w 217027"/>
                <a:gd name="connsiteY3" fmla="*/ 13 h 199225"/>
                <a:gd name="connsiteX4" fmla="*/ 217027 w 217027"/>
                <a:gd name="connsiteY4" fmla="*/ 99619 h 199225"/>
                <a:gd name="connsiteX5" fmla="*/ 110658 w 217027"/>
                <a:gd name="connsiteY5" fmla="*/ 199225 h 199225"/>
                <a:gd name="connsiteX6" fmla="*/ 4289 w 217027"/>
                <a:gd name="connsiteY6" fmla="*/ 99619 h 199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027" h="199225">
                  <a:moveTo>
                    <a:pt x="4289" y="99619"/>
                  </a:moveTo>
                  <a:cubicBezTo>
                    <a:pt x="-9214" y="69623"/>
                    <a:pt x="11911" y="35849"/>
                    <a:pt x="29639" y="19248"/>
                  </a:cubicBezTo>
                  <a:cubicBezTo>
                    <a:pt x="58074" y="33634"/>
                    <a:pt x="143137" y="109370"/>
                    <a:pt x="155846" y="104973"/>
                  </a:cubicBezTo>
                  <a:cubicBezTo>
                    <a:pt x="168555" y="100576"/>
                    <a:pt x="100461" y="905"/>
                    <a:pt x="110658" y="13"/>
                  </a:cubicBezTo>
                  <a:cubicBezTo>
                    <a:pt x="120855" y="-879"/>
                    <a:pt x="217027" y="44608"/>
                    <a:pt x="217027" y="99619"/>
                  </a:cubicBezTo>
                  <a:cubicBezTo>
                    <a:pt x="217027" y="154630"/>
                    <a:pt x="169404" y="199225"/>
                    <a:pt x="110658" y="199225"/>
                  </a:cubicBezTo>
                  <a:cubicBezTo>
                    <a:pt x="51912" y="199225"/>
                    <a:pt x="17792" y="129615"/>
                    <a:pt x="4289" y="99619"/>
                  </a:cubicBezTo>
                  <a:close/>
                </a:path>
              </a:pathLst>
            </a:cu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a:ea typeface="+mn-ea"/>
                <a:cs typeface="+mn-cs"/>
              </a:endParaRPr>
            </a:p>
          </p:txBody>
        </p:sp>
        <p:sp>
          <p:nvSpPr>
            <p:cNvPr id="2231" name="Oval 2230">
              <a:extLst>
                <a:ext uri="{FF2B5EF4-FFF2-40B4-BE49-F238E27FC236}">
                  <a16:creationId xmlns:a16="http://schemas.microsoft.com/office/drawing/2014/main" id="{A1E5422C-176F-CEBB-A05A-C4E066DE6575}"/>
                </a:ext>
              </a:extLst>
            </p:cNvPr>
            <p:cNvSpPr/>
            <p:nvPr/>
          </p:nvSpPr>
          <p:spPr>
            <a:xfrm>
              <a:off x="2937710" y="4947983"/>
              <a:ext cx="219095" cy="388949"/>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a:ea typeface="+mn-ea"/>
                <a:cs typeface="+mn-cs"/>
              </a:endParaRPr>
            </a:p>
          </p:txBody>
        </p:sp>
      </p:grpSp>
      <p:grpSp>
        <p:nvGrpSpPr>
          <p:cNvPr id="2232" name="Group 2231">
            <a:extLst>
              <a:ext uri="{FF2B5EF4-FFF2-40B4-BE49-F238E27FC236}">
                <a16:creationId xmlns:a16="http://schemas.microsoft.com/office/drawing/2014/main" id="{DFDD3A2C-F9D1-C958-1707-D146DD9CD7EF}"/>
              </a:ext>
            </a:extLst>
          </p:cNvPr>
          <p:cNvGrpSpPr/>
          <p:nvPr/>
        </p:nvGrpSpPr>
        <p:grpSpPr>
          <a:xfrm>
            <a:off x="6165021" y="5326868"/>
            <a:ext cx="292124" cy="637932"/>
            <a:chOff x="2923110" y="4826596"/>
            <a:chExt cx="233695" cy="510336"/>
          </a:xfrm>
          <a:solidFill>
            <a:srgbClr val="000000"/>
          </a:solidFill>
        </p:grpSpPr>
        <p:sp>
          <p:nvSpPr>
            <p:cNvPr id="2233" name="Oval 11">
              <a:extLst>
                <a:ext uri="{FF2B5EF4-FFF2-40B4-BE49-F238E27FC236}">
                  <a16:creationId xmlns:a16="http://schemas.microsoft.com/office/drawing/2014/main" id="{BBB75529-1C7D-5278-8FF6-298C6ECBB2DF}"/>
                </a:ext>
              </a:extLst>
            </p:cNvPr>
            <p:cNvSpPr/>
            <p:nvPr/>
          </p:nvSpPr>
          <p:spPr>
            <a:xfrm>
              <a:off x="2923110" y="4826596"/>
              <a:ext cx="217027" cy="199225"/>
            </a:xfrm>
            <a:custGeom>
              <a:avLst/>
              <a:gdLst>
                <a:gd name="connsiteX0" fmla="*/ 0 w 212738"/>
                <a:gd name="connsiteY0" fmla="*/ 99606 h 199212"/>
                <a:gd name="connsiteX1" fmla="*/ 106369 w 212738"/>
                <a:gd name="connsiteY1" fmla="*/ 0 h 199212"/>
                <a:gd name="connsiteX2" fmla="*/ 212738 w 212738"/>
                <a:gd name="connsiteY2" fmla="*/ 99606 h 199212"/>
                <a:gd name="connsiteX3" fmla="*/ 106369 w 212738"/>
                <a:gd name="connsiteY3" fmla="*/ 199212 h 199212"/>
                <a:gd name="connsiteX4" fmla="*/ 0 w 212738"/>
                <a:gd name="connsiteY4" fmla="*/ 99606 h 199212"/>
                <a:gd name="connsiteX0" fmla="*/ 3459 w 216197"/>
                <a:gd name="connsiteY0" fmla="*/ 103142 h 202748"/>
                <a:gd name="connsiteX1" fmla="*/ 33572 w 216197"/>
                <a:gd name="connsiteY1" fmla="*/ 29915 h 202748"/>
                <a:gd name="connsiteX2" fmla="*/ 109828 w 216197"/>
                <a:gd name="connsiteY2" fmla="*/ 3536 h 202748"/>
                <a:gd name="connsiteX3" fmla="*/ 216197 w 216197"/>
                <a:gd name="connsiteY3" fmla="*/ 103142 h 202748"/>
                <a:gd name="connsiteX4" fmla="*/ 109828 w 216197"/>
                <a:gd name="connsiteY4" fmla="*/ 202748 h 202748"/>
                <a:gd name="connsiteX5" fmla="*/ 3459 w 216197"/>
                <a:gd name="connsiteY5" fmla="*/ 103142 h 202748"/>
                <a:gd name="connsiteX0" fmla="*/ 3459 w 216197"/>
                <a:gd name="connsiteY0" fmla="*/ 99619 h 199225"/>
                <a:gd name="connsiteX1" fmla="*/ 33572 w 216197"/>
                <a:gd name="connsiteY1" fmla="*/ 26392 h 199225"/>
                <a:gd name="connsiteX2" fmla="*/ 155016 w 216197"/>
                <a:gd name="connsiteY2" fmla="*/ 104973 h 199225"/>
                <a:gd name="connsiteX3" fmla="*/ 109828 w 216197"/>
                <a:gd name="connsiteY3" fmla="*/ 13 h 199225"/>
                <a:gd name="connsiteX4" fmla="*/ 216197 w 216197"/>
                <a:gd name="connsiteY4" fmla="*/ 99619 h 199225"/>
                <a:gd name="connsiteX5" fmla="*/ 109828 w 216197"/>
                <a:gd name="connsiteY5" fmla="*/ 199225 h 199225"/>
                <a:gd name="connsiteX6" fmla="*/ 3459 w 216197"/>
                <a:gd name="connsiteY6" fmla="*/ 99619 h 199225"/>
                <a:gd name="connsiteX0" fmla="*/ 4289 w 217027"/>
                <a:gd name="connsiteY0" fmla="*/ 99619 h 199225"/>
                <a:gd name="connsiteX1" fmla="*/ 29639 w 217027"/>
                <a:gd name="connsiteY1" fmla="*/ 19248 h 199225"/>
                <a:gd name="connsiteX2" fmla="*/ 155846 w 217027"/>
                <a:gd name="connsiteY2" fmla="*/ 104973 h 199225"/>
                <a:gd name="connsiteX3" fmla="*/ 110658 w 217027"/>
                <a:gd name="connsiteY3" fmla="*/ 13 h 199225"/>
                <a:gd name="connsiteX4" fmla="*/ 217027 w 217027"/>
                <a:gd name="connsiteY4" fmla="*/ 99619 h 199225"/>
                <a:gd name="connsiteX5" fmla="*/ 110658 w 217027"/>
                <a:gd name="connsiteY5" fmla="*/ 199225 h 199225"/>
                <a:gd name="connsiteX6" fmla="*/ 4289 w 217027"/>
                <a:gd name="connsiteY6" fmla="*/ 99619 h 199225"/>
                <a:gd name="connsiteX0" fmla="*/ 4289 w 217027"/>
                <a:gd name="connsiteY0" fmla="*/ 99619 h 199225"/>
                <a:gd name="connsiteX1" fmla="*/ 29639 w 217027"/>
                <a:gd name="connsiteY1" fmla="*/ 19248 h 199225"/>
                <a:gd name="connsiteX2" fmla="*/ 155846 w 217027"/>
                <a:gd name="connsiteY2" fmla="*/ 104973 h 199225"/>
                <a:gd name="connsiteX3" fmla="*/ 110658 w 217027"/>
                <a:gd name="connsiteY3" fmla="*/ 13 h 199225"/>
                <a:gd name="connsiteX4" fmla="*/ 217027 w 217027"/>
                <a:gd name="connsiteY4" fmla="*/ 99619 h 199225"/>
                <a:gd name="connsiteX5" fmla="*/ 110658 w 217027"/>
                <a:gd name="connsiteY5" fmla="*/ 199225 h 199225"/>
                <a:gd name="connsiteX6" fmla="*/ 4289 w 217027"/>
                <a:gd name="connsiteY6" fmla="*/ 99619 h 199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027" h="199225">
                  <a:moveTo>
                    <a:pt x="4289" y="99619"/>
                  </a:moveTo>
                  <a:cubicBezTo>
                    <a:pt x="-9214" y="69623"/>
                    <a:pt x="11911" y="35849"/>
                    <a:pt x="29639" y="19248"/>
                  </a:cubicBezTo>
                  <a:cubicBezTo>
                    <a:pt x="58074" y="33634"/>
                    <a:pt x="143137" y="109370"/>
                    <a:pt x="155846" y="104973"/>
                  </a:cubicBezTo>
                  <a:cubicBezTo>
                    <a:pt x="168555" y="100576"/>
                    <a:pt x="100461" y="905"/>
                    <a:pt x="110658" y="13"/>
                  </a:cubicBezTo>
                  <a:cubicBezTo>
                    <a:pt x="120855" y="-879"/>
                    <a:pt x="217027" y="44608"/>
                    <a:pt x="217027" y="99619"/>
                  </a:cubicBezTo>
                  <a:cubicBezTo>
                    <a:pt x="217027" y="154630"/>
                    <a:pt x="169404" y="199225"/>
                    <a:pt x="110658" y="199225"/>
                  </a:cubicBezTo>
                  <a:cubicBezTo>
                    <a:pt x="51912" y="199225"/>
                    <a:pt x="17792" y="129615"/>
                    <a:pt x="4289" y="99619"/>
                  </a:cubicBezTo>
                  <a:close/>
                </a:path>
              </a:pathLst>
            </a:cu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a:ea typeface="+mn-ea"/>
                <a:cs typeface="+mn-cs"/>
              </a:endParaRPr>
            </a:p>
          </p:txBody>
        </p:sp>
        <p:sp>
          <p:nvSpPr>
            <p:cNvPr id="2234" name="Oval 2233">
              <a:extLst>
                <a:ext uri="{FF2B5EF4-FFF2-40B4-BE49-F238E27FC236}">
                  <a16:creationId xmlns:a16="http://schemas.microsoft.com/office/drawing/2014/main" id="{B2D5203C-E2CF-F186-46F2-6AE88543A996}"/>
                </a:ext>
              </a:extLst>
            </p:cNvPr>
            <p:cNvSpPr/>
            <p:nvPr/>
          </p:nvSpPr>
          <p:spPr>
            <a:xfrm>
              <a:off x="2937710" y="4947983"/>
              <a:ext cx="219095" cy="388949"/>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a:ea typeface="+mn-ea"/>
                <a:cs typeface="+mn-cs"/>
              </a:endParaRPr>
            </a:p>
          </p:txBody>
        </p:sp>
      </p:grpSp>
      <p:grpSp>
        <p:nvGrpSpPr>
          <p:cNvPr id="2235" name="Group 2234">
            <a:extLst>
              <a:ext uri="{FF2B5EF4-FFF2-40B4-BE49-F238E27FC236}">
                <a16:creationId xmlns:a16="http://schemas.microsoft.com/office/drawing/2014/main" id="{0E1CF089-CB4C-C981-F84D-3BC9D7FD02E3}"/>
              </a:ext>
            </a:extLst>
          </p:cNvPr>
          <p:cNvGrpSpPr/>
          <p:nvPr/>
        </p:nvGrpSpPr>
        <p:grpSpPr>
          <a:xfrm flipH="1">
            <a:off x="6630646" y="5342947"/>
            <a:ext cx="292124" cy="637932"/>
            <a:chOff x="2923110" y="4826596"/>
            <a:chExt cx="233695" cy="510336"/>
          </a:xfrm>
          <a:solidFill>
            <a:srgbClr val="000000"/>
          </a:solidFill>
        </p:grpSpPr>
        <p:sp>
          <p:nvSpPr>
            <p:cNvPr id="2236" name="Oval 11">
              <a:extLst>
                <a:ext uri="{FF2B5EF4-FFF2-40B4-BE49-F238E27FC236}">
                  <a16:creationId xmlns:a16="http://schemas.microsoft.com/office/drawing/2014/main" id="{434CCDB8-EF5E-16B4-00E3-5131CDEB5AFF}"/>
                </a:ext>
              </a:extLst>
            </p:cNvPr>
            <p:cNvSpPr/>
            <p:nvPr/>
          </p:nvSpPr>
          <p:spPr>
            <a:xfrm>
              <a:off x="2923110" y="4826596"/>
              <a:ext cx="217027" cy="199225"/>
            </a:xfrm>
            <a:custGeom>
              <a:avLst/>
              <a:gdLst>
                <a:gd name="connsiteX0" fmla="*/ 0 w 212738"/>
                <a:gd name="connsiteY0" fmla="*/ 99606 h 199212"/>
                <a:gd name="connsiteX1" fmla="*/ 106369 w 212738"/>
                <a:gd name="connsiteY1" fmla="*/ 0 h 199212"/>
                <a:gd name="connsiteX2" fmla="*/ 212738 w 212738"/>
                <a:gd name="connsiteY2" fmla="*/ 99606 h 199212"/>
                <a:gd name="connsiteX3" fmla="*/ 106369 w 212738"/>
                <a:gd name="connsiteY3" fmla="*/ 199212 h 199212"/>
                <a:gd name="connsiteX4" fmla="*/ 0 w 212738"/>
                <a:gd name="connsiteY4" fmla="*/ 99606 h 199212"/>
                <a:gd name="connsiteX0" fmla="*/ 3459 w 216197"/>
                <a:gd name="connsiteY0" fmla="*/ 103142 h 202748"/>
                <a:gd name="connsiteX1" fmla="*/ 33572 w 216197"/>
                <a:gd name="connsiteY1" fmla="*/ 29915 h 202748"/>
                <a:gd name="connsiteX2" fmla="*/ 109828 w 216197"/>
                <a:gd name="connsiteY2" fmla="*/ 3536 h 202748"/>
                <a:gd name="connsiteX3" fmla="*/ 216197 w 216197"/>
                <a:gd name="connsiteY3" fmla="*/ 103142 h 202748"/>
                <a:gd name="connsiteX4" fmla="*/ 109828 w 216197"/>
                <a:gd name="connsiteY4" fmla="*/ 202748 h 202748"/>
                <a:gd name="connsiteX5" fmla="*/ 3459 w 216197"/>
                <a:gd name="connsiteY5" fmla="*/ 103142 h 202748"/>
                <a:gd name="connsiteX0" fmla="*/ 3459 w 216197"/>
                <a:gd name="connsiteY0" fmla="*/ 99619 h 199225"/>
                <a:gd name="connsiteX1" fmla="*/ 33572 w 216197"/>
                <a:gd name="connsiteY1" fmla="*/ 26392 h 199225"/>
                <a:gd name="connsiteX2" fmla="*/ 155016 w 216197"/>
                <a:gd name="connsiteY2" fmla="*/ 104973 h 199225"/>
                <a:gd name="connsiteX3" fmla="*/ 109828 w 216197"/>
                <a:gd name="connsiteY3" fmla="*/ 13 h 199225"/>
                <a:gd name="connsiteX4" fmla="*/ 216197 w 216197"/>
                <a:gd name="connsiteY4" fmla="*/ 99619 h 199225"/>
                <a:gd name="connsiteX5" fmla="*/ 109828 w 216197"/>
                <a:gd name="connsiteY5" fmla="*/ 199225 h 199225"/>
                <a:gd name="connsiteX6" fmla="*/ 3459 w 216197"/>
                <a:gd name="connsiteY6" fmla="*/ 99619 h 199225"/>
                <a:gd name="connsiteX0" fmla="*/ 4289 w 217027"/>
                <a:gd name="connsiteY0" fmla="*/ 99619 h 199225"/>
                <a:gd name="connsiteX1" fmla="*/ 29639 w 217027"/>
                <a:gd name="connsiteY1" fmla="*/ 19248 h 199225"/>
                <a:gd name="connsiteX2" fmla="*/ 155846 w 217027"/>
                <a:gd name="connsiteY2" fmla="*/ 104973 h 199225"/>
                <a:gd name="connsiteX3" fmla="*/ 110658 w 217027"/>
                <a:gd name="connsiteY3" fmla="*/ 13 h 199225"/>
                <a:gd name="connsiteX4" fmla="*/ 217027 w 217027"/>
                <a:gd name="connsiteY4" fmla="*/ 99619 h 199225"/>
                <a:gd name="connsiteX5" fmla="*/ 110658 w 217027"/>
                <a:gd name="connsiteY5" fmla="*/ 199225 h 199225"/>
                <a:gd name="connsiteX6" fmla="*/ 4289 w 217027"/>
                <a:gd name="connsiteY6" fmla="*/ 99619 h 199225"/>
                <a:gd name="connsiteX0" fmla="*/ 4289 w 217027"/>
                <a:gd name="connsiteY0" fmla="*/ 99619 h 199225"/>
                <a:gd name="connsiteX1" fmla="*/ 29639 w 217027"/>
                <a:gd name="connsiteY1" fmla="*/ 19248 h 199225"/>
                <a:gd name="connsiteX2" fmla="*/ 155846 w 217027"/>
                <a:gd name="connsiteY2" fmla="*/ 104973 h 199225"/>
                <a:gd name="connsiteX3" fmla="*/ 110658 w 217027"/>
                <a:gd name="connsiteY3" fmla="*/ 13 h 199225"/>
                <a:gd name="connsiteX4" fmla="*/ 217027 w 217027"/>
                <a:gd name="connsiteY4" fmla="*/ 99619 h 199225"/>
                <a:gd name="connsiteX5" fmla="*/ 110658 w 217027"/>
                <a:gd name="connsiteY5" fmla="*/ 199225 h 199225"/>
                <a:gd name="connsiteX6" fmla="*/ 4289 w 217027"/>
                <a:gd name="connsiteY6" fmla="*/ 99619 h 199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027" h="199225">
                  <a:moveTo>
                    <a:pt x="4289" y="99619"/>
                  </a:moveTo>
                  <a:cubicBezTo>
                    <a:pt x="-9214" y="69623"/>
                    <a:pt x="11911" y="35849"/>
                    <a:pt x="29639" y="19248"/>
                  </a:cubicBezTo>
                  <a:cubicBezTo>
                    <a:pt x="58074" y="33634"/>
                    <a:pt x="143137" y="109370"/>
                    <a:pt x="155846" y="104973"/>
                  </a:cubicBezTo>
                  <a:cubicBezTo>
                    <a:pt x="168555" y="100576"/>
                    <a:pt x="100461" y="905"/>
                    <a:pt x="110658" y="13"/>
                  </a:cubicBezTo>
                  <a:cubicBezTo>
                    <a:pt x="120855" y="-879"/>
                    <a:pt x="217027" y="44608"/>
                    <a:pt x="217027" y="99619"/>
                  </a:cubicBezTo>
                  <a:cubicBezTo>
                    <a:pt x="217027" y="154630"/>
                    <a:pt x="169404" y="199225"/>
                    <a:pt x="110658" y="199225"/>
                  </a:cubicBezTo>
                  <a:cubicBezTo>
                    <a:pt x="51912" y="199225"/>
                    <a:pt x="17792" y="129615"/>
                    <a:pt x="4289" y="99619"/>
                  </a:cubicBezTo>
                  <a:close/>
                </a:path>
              </a:pathLst>
            </a:cu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a:ea typeface="+mn-ea"/>
                <a:cs typeface="+mn-cs"/>
              </a:endParaRPr>
            </a:p>
          </p:txBody>
        </p:sp>
        <p:sp>
          <p:nvSpPr>
            <p:cNvPr id="2237" name="Oval 2236">
              <a:extLst>
                <a:ext uri="{FF2B5EF4-FFF2-40B4-BE49-F238E27FC236}">
                  <a16:creationId xmlns:a16="http://schemas.microsoft.com/office/drawing/2014/main" id="{95E5D44C-D8F2-3E44-53E0-FC76C78213B7}"/>
                </a:ext>
              </a:extLst>
            </p:cNvPr>
            <p:cNvSpPr/>
            <p:nvPr/>
          </p:nvSpPr>
          <p:spPr>
            <a:xfrm>
              <a:off x="2937710" y="4947983"/>
              <a:ext cx="219095" cy="388949"/>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a:ea typeface="+mn-ea"/>
                <a:cs typeface="+mn-cs"/>
              </a:endParaRPr>
            </a:p>
          </p:txBody>
        </p:sp>
      </p:grpSp>
      <p:grpSp>
        <p:nvGrpSpPr>
          <p:cNvPr id="2238" name="Group 2237">
            <a:extLst>
              <a:ext uri="{FF2B5EF4-FFF2-40B4-BE49-F238E27FC236}">
                <a16:creationId xmlns:a16="http://schemas.microsoft.com/office/drawing/2014/main" id="{7DA0F1AF-4D74-C108-A7B8-4ECD9DBF124E}"/>
              </a:ext>
            </a:extLst>
          </p:cNvPr>
          <p:cNvGrpSpPr/>
          <p:nvPr/>
        </p:nvGrpSpPr>
        <p:grpSpPr>
          <a:xfrm>
            <a:off x="8608133" y="5363465"/>
            <a:ext cx="292124" cy="637932"/>
            <a:chOff x="2923110" y="4826596"/>
            <a:chExt cx="233695" cy="510336"/>
          </a:xfrm>
          <a:solidFill>
            <a:srgbClr val="000000"/>
          </a:solidFill>
        </p:grpSpPr>
        <p:sp>
          <p:nvSpPr>
            <p:cNvPr id="2239" name="Oval 11">
              <a:extLst>
                <a:ext uri="{FF2B5EF4-FFF2-40B4-BE49-F238E27FC236}">
                  <a16:creationId xmlns:a16="http://schemas.microsoft.com/office/drawing/2014/main" id="{C05979AE-9A09-02BB-A004-40D3BC6D8C1A}"/>
                </a:ext>
              </a:extLst>
            </p:cNvPr>
            <p:cNvSpPr/>
            <p:nvPr/>
          </p:nvSpPr>
          <p:spPr>
            <a:xfrm>
              <a:off x="2923110" y="4826596"/>
              <a:ext cx="217027" cy="199225"/>
            </a:xfrm>
            <a:custGeom>
              <a:avLst/>
              <a:gdLst>
                <a:gd name="connsiteX0" fmla="*/ 0 w 212738"/>
                <a:gd name="connsiteY0" fmla="*/ 99606 h 199212"/>
                <a:gd name="connsiteX1" fmla="*/ 106369 w 212738"/>
                <a:gd name="connsiteY1" fmla="*/ 0 h 199212"/>
                <a:gd name="connsiteX2" fmla="*/ 212738 w 212738"/>
                <a:gd name="connsiteY2" fmla="*/ 99606 h 199212"/>
                <a:gd name="connsiteX3" fmla="*/ 106369 w 212738"/>
                <a:gd name="connsiteY3" fmla="*/ 199212 h 199212"/>
                <a:gd name="connsiteX4" fmla="*/ 0 w 212738"/>
                <a:gd name="connsiteY4" fmla="*/ 99606 h 199212"/>
                <a:gd name="connsiteX0" fmla="*/ 3459 w 216197"/>
                <a:gd name="connsiteY0" fmla="*/ 103142 h 202748"/>
                <a:gd name="connsiteX1" fmla="*/ 33572 w 216197"/>
                <a:gd name="connsiteY1" fmla="*/ 29915 h 202748"/>
                <a:gd name="connsiteX2" fmla="*/ 109828 w 216197"/>
                <a:gd name="connsiteY2" fmla="*/ 3536 h 202748"/>
                <a:gd name="connsiteX3" fmla="*/ 216197 w 216197"/>
                <a:gd name="connsiteY3" fmla="*/ 103142 h 202748"/>
                <a:gd name="connsiteX4" fmla="*/ 109828 w 216197"/>
                <a:gd name="connsiteY4" fmla="*/ 202748 h 202748"/>
                <a:gd name="connsiteX5" fmla="*/ 3459 w 216197"/>
                <a:gd name="connsiteY5" fmla="*/ 103142 h 202748"/>
                <a:gd name="connsiteX0" fmla="*/ 3459 w 216197"/>
                <a:gd name="connsiteY0" fmla="*/ 99619 h 199225"/>
                <a:gd name="connsiteX1" fmla="*/ 33572 w 216197"/>
                <a:gd name="connsiteY1" fmla="*/ 26392 h 199225"/>
                <a:gd name="connsiteX2" fmla="*/ 155016 w 216197"/>
                <a:gd name="connsiteY2" fmla="*/ 104973 h 199225"/>
                <a:gd name="connsiteX3" fmla="*/ 109828 w 216197"/>
                <a:gd name="connsiteY3" fmla="*/ 13 h 199225"/>
                <a:gd name="connsiteX4" fmla="*/ 216197 w 216197"/>
                <a:gd name="connsiteY4" fmla="*/ 99619 h 199225"/>
                <a:gd name="connsiteX5" fmla="*/ 109828 w 216197"/>
                <a:gd name="connsiteY5" fmla="*/ 199225 h 199225"/>
                <a:gd name="connsiteX6" fmla="*/ 3459 w 216197"/>
                <a:gd name="connsiteY6" fmla="*/ 99619 h 199225"/>
                <a:gd name="connsiteX0" fmla="*/ 4289 w 217027"/>
                <a:gd name="connsiteY0" fmla="*/ 99619 h 199225"/>
                <a:gd name="connsiteX1" fmla="*/ 29639 w 217027"/>
                <a:gd name="connsiteY1" fmla="*/ 19248 h 199225"/>
                <a:gd name="connsiteX2" fmla="*/ 155846 w 217027"/>
                <a:gd name="connsiteY2" fmla="*/ 104973 h 199225"/>
                <a:gd name="connsiteX3" fmla="*/ 110658 w 217027"/>
                <a:gd name="connsiteY3" fmla="*/ 13 h 199225"/>
                <a:gd name="connsiteX4" fmla="*/ 217027 w 217027"/>
                <a:gd name="connsiteY4" fmla="*/ 99619 h 199225"/>
                <a:gd name="connsiteX5" fmla="*/ 110658 w 217027"/>
                <a:gd name="connsiteY5" fmla="*/ 199225 h 199225"/>
                <a:gd name="connsiteX6" fmla="*/ 4289 w 217027"/>
                <a:gd name="connsiteY6" fmla="*/ 99619 h 199225"/>
                <a:gd name="connsiteX0" fmla="*/ 4289 w 217027"/>
                <a:gd name="connsiteY0" fmla="*/ 99619 h 199225"/>
                <a:gd name="connsiteX1" fmla="*/ 29639 w 217027"/>
                <a:gd name="connsiteY1" fmla="*/ 19248 h 199225"/>
                <a:gd name="connsiteX2" fmla="*/ 155846 w 217027"/>
                <a:gd name="connsiteY2" fmla="*/ 104973 h 199225"/>
                <a:gd name="connsiteX3" fmla="*/ 110658 w 217027"/>
                <a:gd name="connsiteY3" fmla="*/ 13 h 199225"/>
                <a:gd name="connsiteX4" fmla="*/ 217027 w 217027"/>
                <a:gd name="connsiteY4" fmla="*/ 99619 h 199225"/>
                <a:gd name="connsiteX5" fmla="*/ 110658 w 217027"/>
                <a:gd name="connsiteY5" fmla="*/ 199225 h 199225"/>
                <a:gd name="connsiteX6" fmla="*/ 4289 w 217027"/>
                <a:gd name="connsiteY6" fmla="*/ 99619 h 199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027" h="199225">
                  <a:moveTo>
                    <a:pt x="4289" y="99619"/>
                  </a:moveTo>
                  <a:cubicBezTo>
                    <a:pt x="-9214" y="69623"/>
                    <a:pt x="11911" y="35849"/>
                    <a:pt x="29639" y="19248"/>
                  </a:cubicBezTo>
                  <a:cubicBezTo>
                    <a:pt x="58074" y="33634"/>
                    <a:pt x="143137" y="109370"/>
                    <a:pt x="155846" y="104973"/>
                  </a:cubicBezTo>
                  <a:cubicBezTo>
                    <a:pt x="168555" y="100576"/>
                    <a:pt x="100461" y="905"/>
                    <a:pt x="110658" y="13"/>
                  </a:cubicBezTo>
                  <a:cubicBezTo>
                    <a:pt x="120855" y="-879"/>
                    <a:pt x="217027" y="44608"/>
                    <a:pt x="217027" y="99619"/>
                  </a:cubicBezTo>
                  <a:cubicBezTo>
                    <a:pt x="217027" y="154630"/>
                    <a:pt x="169404" y="199225"/>
                    <a:pt x="110658" y="199225"/>
                  </a:cubicBezTo>
                  <a:cubicBezTo>
                    <a:pt x="51912" y="199225"/>
                    <a:pt x="17792" y="129615"/>
                    <a:pt x="4289" y="99619"/>
                  </a:cubicBezTo>
                  <a:close/>
                </a:path>
              </a:pathLst>
            </a:cu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a:ea typeface="+mn-ea"/>
                <a:cs typeface="+mn-cs"/>
              </a:endParaRPr>
            </a:p>
          </p:txBody>
        </p:sp>
        <p:sp>
          <p:nvSpPr>
            <p:cNvPr id="2240" name="Oval 2239">
              <a:extLst>
                <a:ext uri="{FF2B5EF4-FFF2-40B4-BE49-F238E27FC236}">
                  <a16:creationId xmlns:a16="http://schemas.microsoft.com/office/drawing/2014/main" id="{7674E109-D1A1-A90C-8DAF-C1F365FADA6B}"/>
                </a:ext>
              </a:extLst>
            </p:cNvPr>
            <p:cNvSpPr/>
            <p:nvPr/>
          </p:nvSpPr>
          <p:spPr>
            <a:xfrm>
              <a:off x="2937710" y="4947983"/>
              <a:ext cx="219095" cy="388949"/>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a:ea typeface="+mn-ea"/>
                <a:cs typeface="+mn-cs"/>
              </a:endParaRPr>
            </a:p>
          </p:txBody>
        </p:sp>
      </p:grpSp>
      <p:grpSp>
        <p:nvGrpSpPr>
          <p:cNvPr id="2241" name="Group 2240">
            <a:extLst>
              <a:ext uri="{FF2B5EF4-FFF2-40B4-BE49-F238E27FC236}">
                <a16:creationId xmlns:a16="http://schemas.microsoft.com/office/drawing/2014/main" id="{373F9DEE-1677-309E-182A-FB09F0DEBA92}"/>
              </a:ext>
            </a:extLst>
          </p:cNvPr>
          <p:cNvGrpSpPr/>
          <p:nvPr/>
        </p:nvGrpSpPr>
        <p:grpSpPr>
          <a:xfrm flipH="1">
            <a:off x="9073758" y="5379544"/>
            <a:ext cx="292124" cy="637932"/>
            <a:chOff x="2923110" y="4826596"/>
            <a:chExt cx="233695" cy="510336"/>
          </a:xfrm>
          <a:solidFill>
            <a:srgbClr val="000000"/>
          </a:solidFill>
        </p:grpSpPr>
        <p:sp>
          <p:nvSpPr>
            <p:cNvPr id="2242" name="Oval 11">
              <a:extLst>
                <a:ext uri="{FF2B5EF4-FFF2-40B4-BE49-F238E27FC236}">
                  <a16:creationId xmlns:a16="http://schemas.microsoft.com/office/drawing/2014/main" id="{364CADAC-5A51-D55B-11A5-55AA5EEDB029}"/>
                </a:ext>
              </a:extLst>
            </p:cNvPr>
            <p:cNvSpPr/>
            <p:nvPr/>
          </p:nvSpPr>
          <p:spPr>
            <a:xfrm>
              <a:off x="2923110" y="4826596"/>
              <a:ext cx="217027" cy="199225"/>
            </a:xfrm>
            <a:custGeom>
              <a:avLst/>
              <a:gdLst>
                <a:gd name="connsiteX0" fmla="*/ 0 w 212738"/>
                <a:gd name="connsiteY0" fmla="*/ 99606 h 199212"/>
                <a:gd name="connsiteX1" fmla="*/ 106369 w 212738"/>
                <a:gd name="connsiteY1" fmla="*/ 0 h 199212"/>
                <a:gd name="connsiteX2" fmla="*/ 212738 w 212738"/>
                <a:gd name="connsiteY2" fmla="*/ 99606 h 199212"/>
                <a:gd name="connsiteX3" fmla="*/ 106369 w 212738"/>
                <a:gd name="connsiteY3" fmla="*/ 199212 h 199212"/>
                <a:gd name="connsiteX4" fmla="*/ 0 w 212738"/>
                <a:gd name="connsiteY4" fmla="*/ 99606 h 199212"/>
                <a:gd name="connsiteX0" fmla="*/ 3459 w 216197"/>
                <a:gd name="connsiteY0" fmla="*/ 103142 h 202748"/>
                <a:gd name="connsiteX1" fmla="*/ 33572 w 216197"/>
                <a:gd name="connsiteY1" fmla="*/ 29915 h 202748"/>
                <a:gd name="connsiteX2" fmla="*/ 109828 w 216197"/>
                <a:gd name="connsiteY2" fmla="*/ 3536 h 202748"/>
                <a:gd name="connsiteX3" fmla="*/ 216197 w 216197"/>
                <a:gd name="connsiteY3" fmla="*/ 103142 h 202748"/>
                <a:gd name="connsiteX4" fmla="*/ 109828 w 216197"/>
                <a:gd name="connsiteY4" fmla="*/ 202748 h 202748"/>
                <a:gd name="connsiteX5" fmla="*/ 3459 w 216197"/>
                <a:gd name="connsiteY5" fmla="*/ 103142 h 202748"/>
                <a:gd name="connsiteX0" fmla="*/ 3459 w 216197"/>
                <a:gd name="connsiteY0" fmla="*/ 99619 h 199225"/>
                <a:gd name="connsiteX1" fmla="*/ 33572 w 216197"/>
                <a:gd name="connsiteY1" fmla="*/ 26392 h 199225"/>
                <a:gd name="connsiteX2" fmla="*/ 155016 w 216197"/>
                <a:gd name="connsiteY2" fmla="*/ 104973 h 199225"/>
                <a:gd name="connsiteX3" fmla="*/ 109828 w 216197"/>
                <a:gd name="connsiteY3" fmla="*/ 13 h 199225"/>
                <a:gd name="connsiteX4" fmla="*/ 216197 w 216197"/>
                <a:gd name="connsiteY4" fmla="*/ 99619 h 199225"/>
                <a:gd name="connsiteX5" fmla="*/ 109828 w 216197"/>
                <a:gd name="connsiteY5" fmla="*/ 199225 h 199225"/>
                <a:gd name="connsiteX6" fmla="*/ 3459 w 216197"/>
                <a:gd name="connsiteY6" fmla="*/ 99619 h 199225"/>
                <a:gd name="connsiteX0" fmla="*/ 4289 w 217027"/>
                <a:gd name="connsiteY0" fmla="*/ 99619 h 199225"/>
                <a:gd name="connsiteX1" fmla="*/ 29639 w 217027"/>
                <a:gd name="connsiteY1" fmla="*/ 19248 h 199225"/>
                <a:gd name="connsiteX2" fmla="*/ 155846 w 217027"/>
                <a:gd name="connsiteY2" fmla="*/ 104973 h 199225"/>
                <a:gd name="connsiteX3" fmla="*/ 110658 w 217027"/>
                <a:gd name="connsiteY3" fmla="*/ 13 h 199225"/>
                <a:gd name="connsiteX4" fmla="*/ 217027 w 217027"/>
                <a:gd name="connsiteY4" fmla="*/ 99619 h 199225"/>
                <a:gd name="connsiteX5" fmla="*/ 110658 w 217027"/>
                <a:gd name="connsiteY5" fmla="*/ 199225 h 199225"/>
                <a:gd name="connsiteX6" fmla="*/ 4289 w 217027"/>
                <a:gd name="connsiteY6" fmla="*/ 99619 h 199225"/>
                <a:gd name="connsiteX0" fmla="*/ 4289 w 217027"/>
                <a:gd name="connsiteY0" fmla="*/ 99619 h 199225"/>
                <a:gd name="connsiteX1" fmla="*/ 29639 w 217027"/>
                <a:gd name="connsiteY1" fmla="*/ 19248 h 199225"/>
                <a:gd name="connsiteX2" fmla="*/ 155846 w 217027"/>
                <a:gd name="connsiteY2" fmla="*/ 104973 h 199225"/>
                <a:gd name="connsiteX3" fmla="*/ 110658 w 217027"/>
                <a:gd name="connsiteY3" fmla="*/ 13 h 199225"/>
                <a:gd name="connsiteX4" fmla="*/ 217027 w 217027"/>
                <a:gd name="connsiteY4" fmla="*/ 99619 h 199225"/>
                <a:gd name="connsiteX5" fmla="*/ 110658 w 217027"/>
                <a:gd name="connsiteY5" fmla="*/ 199225 h 199225"/>
                <a:gd name="connsiteX6" fmla="*/ 4289 w 217027"/>
                <a:gd name="connsiteY6" fmla="*/ 99619 h 199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027" h="199225">
                  <a:moveTo>
                    <a:pt x="4289" y="99619"/>
                  </a:moveTo>
                  <a:cubicBezTo>
                    <a:pt x="-9214" y="69623"/>
                    <a:pt x="11911" y="35849"/>
                    <a:pt x="29639" y="19248"/>
                  </a:cubicBezTo>
                  <a:cubicBezTo>
                    <a:pt x="58074" y="33634"/>
                    <a:pt x="143137" y="109370"/>
                    <a:pt x="155846" y="104973"/>
                  </a:cubicBezTo>
                  <a:cubicBezTo>
                    <a:pt x="168555" y="100576"/>
                    <a:pt x="100461" y="905"/>
                    <a:pt x="110658" y="13"/>
                  </a:cubicBezTo>
                  <a:cubicBezTo>
                    <a:pt x="120855" y="-879"/>
                    <a:pt x="217027" y="44608"/>
                    <a:pt x="217027" y="99619"/>
                  </a:cubicBezTo>
                  <a:cubicBezTo>
                    <a:pt x="217027" y="154630"/>
                    <a:pt x="169404" y="199225"/>
                    <a:pt x="110658" y="199225"/>
                  </a:cubicBezTo>
                  <a:cubicBezTo>
                    <a:pt x="51912" y="199225"/>
                    <a:pt x="17792" y="129615"/>
                    <a:pt x="4289" y="99619"/>
                  </a:cubicBezTo>
                  <a:close/>
                </a:path>
              </a:pathLst>
            </a:cu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a:ea typeface="+mn-ea"/>
                <a:cs typeface="+mn-cs"/>
              </a:endParaRPr>
            </a:p>
          </p:txBody>
        </p:sp>
        <p:sp>
          <p:nvSpPr>
            <p:cNvPr id="2243" name="Oval 2242">
              <a:extLst>
                <a:ext uri="{FF2B5EF4-FFF2-40B4-BE49-F238E27FC236}">
                  <a16:creationId xmlns:a16="http://schemas.microsoft.com/office/drawing/2014/main" id="{ED50500C-578C-2483-BC97-E695D185191E}"/>
                </a:ext>
              </a:extLst>
            </p:cNvPr>
            <p:cNvSpPr/>
            <p:nvPr/>
          </p:nvSpPr>
          <p:spPr>
            <a:xfrm>
              <a:off x="2937710" y="4947983"/>
              <a:ext cx="219095" cy="388949"/>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a:ea typeface="+mn-ea"/>
                <a:cs typeface="+mn-cs"/>
              </a:endParaRPr>
            </a:p>
          </p:txBody>
        </p:sp>
      </p:grpSp>
      <p:sp>
        <p:nvSpPr>
          <p:cNvPr id="2244" name="Right Triangle 848">
            <a:extLst>
              <a:ext uri="{FF2B5EF4-FFF2-40B4-BE49-F238E27FC236}">
                <a16:creationId xmlns:a16="http://schemas.microsoft.com/office/drawing/2014/main" id="{E4F233C9-0829-FF71-A8CB-6931A4417482}"/>
              </a:ext>
            </a:extLst>
          </p:cNvPr>
          <p:cNvSpPr/>
          <p:nvPr/>
        </p:nvSpPr>
        <p:spPr>
          <a:xfrm rot="6760083">
            <a:off x="9165270" y="5359687"/>
            <a:ext cx="235744" cy="148987"/>
          </a:xfrm>
          <a:custGeom>
            <a:avLst/>
            <a:gdLst>
              <a:gd name="connsiteX0" fmla="*/ 0 w 270315"/>
              <a:gd name="connsiteY0" fmla="*/ 124990 h 124990"/>
              <a:gd name="connsiteX1" fmla="*/ 0 w 270315"/>
              <a:gd name="connsiteY1" fmla="*/ 0 h 124990"/>
              <a:gd name="connsiteX2" fmla="*/ 270315 w 270315"/>
              <a:gd name="connsiteY2" fmla="*/ 124990 h 124990"/>
              <a:gd name="connsiteX3" fmla="*/ 0 w 270315"/>
              <a:gd name="connsiteY3" fmla="*/ 124990 h 124990"/>
              <a:gd name="connsiteX0" fmla="*/ 40481 w 310796"/>
              <a:gd name="connsiteY0" fmla="*/ 134515 h 134515"/>
              <a:gd name="connsiteX1" fmla="*/ 0 w 310796"/>
              <a:gd name="connsiteY1" fmla="*/ 0 h 134515"/>
              <a:gd name="connsiteX2" fmla="*/ 310796 w 310796"/>
              <a:gd name="connsiteY2" fmla="*/ 134515 h 134515"/>
              <a:gd name="connsiteX3" fmla="*/ 40481 w 310796"/>
              <a:gd name="connsiteY3" fmla="*/ 134515 h 134515"/>
              <a:gd name="connsiteX0" fmla="*/ 60261 w 310796"/>
              <a:gd name="connsiteY0" fmla="*/ 129398 h 134515"/>
              <a:gd name="connsiteX1" fmla="*/ 0 w 310796"/>
              <a:gd name="connsiteY1" fmla="*/ 0 h 134515"/>
              <a:gd name="connsiteX2" fmla="*/ 310796 w 310796"/>
              <a:gd name="connsiteY2" fmla="*/ 134515 h 134515"/>
              <a:gd name="connsiteX3" fmla="*/ 60261 w 310796"/>
              <a:gd name="connsiteY3" fmla="*/ 129398 h 134515"/>
            </a:gdLst>
            <a:ahLst/>
            <a:cxnLst>
              <a:cxn ang="0">
                <a:pos x="connsiteX0" y="connsiteY0"/>
              </a:cxn>
              <a:cxn ang="0">
                <a:pos x="connsiteX1" y="connsiteY1"/>
              </a:cxn>
              <a:cxn ang="0">
                <a:pos x="connsiteX2" y="connsiteY2"/>
              </a:cxn>
              <a:cxn ang="0">
                <a:pos x="connsiteX3" y="connsiteY3"/>
              </a:cxn>
            </a:cxnLst>
            <a:rect l="l" t="t" r="r" b="b"/>
            <a:pathLst>
              <a:path w="310796" h="134515">
                <a:moveTo>
                  <a:pt x="60261" y="129398"/>
                </a:moveTo>
                <a:lnTo>
                  <a:pt x="0" y="0"/>
                </a:lnTo>
                <a:lnTo>
                  <a:pt x="310796" y="134515"/>
                </a:lnTo>
                <a:lnTo>
                  <a:pt x="60261" y="129398"/>
                </a:lnTo>
                <a:close/>
              </a:path>
            </a:pathLst>
          </a:custGeom>
          <a:solidFill>
            <a:schemeClr val="accent3">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nvGrpSpPr>
          <p:cNvPr id="2245" name="Group 2244">
            <a:extLst>
              <a:ext uri="{FF2B5EF4-FFF2-40B4-BE49-F238E27FC236}">
                <a16:creationId xmlns:a16="http://schemas.microsoft.com/office/drawing/2014/main" id="{8B07BF19-1A00-2896-AC4E-8B9BF2E23E80}"/>
              </a:ext>
            </a:extLst>
          </p:cNvPr>
          <p:cNvGrpSpPr/>
          <p:nvPr/>
        </p:nvGrpSpPr>
        <p:grpSpPr>
          <a:xfrm flipH="1">
            <a:off x="8858029" y="5509959"/>
            <a:ext cx="1361060" cy="291455"/>
            <a:chOff x="732284" y="3224733"/>
            <a:chExt cx="1195738" cy="308918"/>
          </a:xfrm>
          <a:solidFill>
            <a:schemeClr val="accent2">
              <a:lumMod val="75000"/>
            </a:schemeClr>
          </a:solidFill>
          <a:effectLst/>
        </p:grpSpPr>
        <p:sp>
          <p:nvSpPr>
            <p:cNvPr id="2246" name="Oval 2245">
              <a:extLst>
                <a:ext uri="{FF2B5EF4-FFF2-40B4-BE49-F238E27FC236}">
                  <a16:creationId xmlns:a16="http://schemas.microsoft.com/office/drawing/2014/main" id="{4F16E995-030A-D4B3-F16C-434FC4FE41A0}"/>
                </a:ext>
              </a:extLst>
            </p:cNvPr>
            <p:cNvSpPr/>
            <p:nvPr/>
          </p:nvSpPr>
          <p:spPr>
            <a:xfrm>
              <a:off x="1567982" y="3224733"/>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247" name="Oval 2246">
              <a:extLst>
                <a:ext uri="{FF2B5EF4-FFF2-40B4-BE49-F238E27FC236}">
                  <a16:creationId xmlns:a16="http://schemas.microsoft.com/office/drawing/2014/main" id="{C49F32DB-AC47-4A73-5505-497B7D789566}"/>
                </a:ext>
              </a:extLst>
            </p:cNvPr>
            <p:cNvSpPr/>
            <p:nvPr/>
          </p:nvSpPr>
          <p:spPr>
            <a:xfrm>
              <a:off x="1458518" y="3296741"/>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248" name="Oval 2247">
              <a:extLst>
                <a:ext uri="{FF2B5EF4-FFF2-40B4-BE49-F238E27FC236}">
                  <a16:creationId xmlns:a16="http://schemas.microsoft.com/office/drawing/2014/main" id="{9A5820F1-9491-6C2C-E28B-999B954F7FF2}"/>
                </a:ext>
              </a:extLst>
            </p:cNvPr>
            <p:cNvSpPr/>
            <p:nvPr/>
          </p:nvSpPr>
          <p:spPr>
            <a:xfrm>
              <a:off x="1323409" y="3228374"/>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249" name="Oval 2248">
              <a:extLst>
                <a:ext uri="{FF2B5EF4-FFF2-40B4-BE49-F238E27FC236}">
                  <a16:creationId xmlns:a16="http://schemas.microsoft.com/office/drawing/2014/main" id="{D5EF63F7-0DB5-A035-D8EF-6B77D79D8398}"/>
                </a:ext>
              </a:extLst>
            </p:cNvPr>
            <p:cNvSpPr/>
            <p:nvPr/>
          </p:nvSpPr>
          <p:spPr>
            <a:xfrm>
              <a:off x="1188194" y="3301479"/>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250" name="Oval 2249">
              <a:extLst>
                <a:ext uri="{FF2B5EF4-FFF2-40B4-BE49-F238E27FC236}">
                  <a16:creationId xmlns:a16="http://schemas.microsoft.com/office/drawing/2014/main" id="{033878CB-A40F-508E-1222-8C5F8CB7C279}"/>
                </a:ext>
              </a:extLst>
            </p:cNvPr>
            <p:cNvSpPr/>
            <p:nvPr/>
          </p:nvSpPr>
          <p:spPr>
            <a:xfrm>
              <a:off x="1044178" y="3229471"/>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251" name="Oval 2250">
              <a:extLst>
                <a:ext uri="{FF2B5EF4-FFF2-40B4-BE49-F238E27FC236}">
                  <a16:creationId xmlns:a16="http://schemas.microsoft.com/office/drawing/2014/main" id="{E885FE84-88EE-DB8B-A1B0-C34257F1F073}"/>
                </a:ext>
              </a:extLst>
            </p:cNvPr>
            <p:cNvSpPr/>
            <p:nvPr/>
          </p:nvSpPr>
          <p:spPr>
            <a:xfrm>
              <a:off x="952500" y="33091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252" name="Oval 2251">
              <a:extLst>
                <a:ext uri="{FF2B5EF4-FFF2-40B4-BE49-F238E27FC236}">
                  <a16:creationId xmlns:a16="http://schemas.microsoft.com/office/drawing/2014/main" id="{32B131FC-675D-CD8B-EAB6-E8F7EFCF0333}"/>
                </a:ext>
              </a:extLst>
            </p:cNvPr>
            <p:cNvSpPr/>
            <p:nvPr/>
          </p:nvSpPr>
          <p:spPr>
            <a:xfrm>
              <a:off x="804292" y="3237160"/>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253" name="Oval 2252">
              <a:extLst>
                <a:ext uri="{FF2B5EF4-FFF2-40B4-BE49-F238E27FC236}">
                  <a16:creationId xmlns:a16="http://schemas.microsoft.com/office/drawing/2014/main" id="{33C14412-F9B2-A201-D539-FE2774628608}"/>
                </a:ext>
              </a:extLst>
            </p:cNvPr>
            <p:cNvSpPr/>
            <p:nvPr/>
          </p:nvSpPr>
          <p:spPr>
            <a:xfrm>
              <a:off x="732284" y="338963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254" name="Oval 2253">
              <a:extLst>
                <a:ext uri="{FF2B5EF4-FFF2-40B4-BE49-F238E27FC236}">
                  <a16:creationId xmlns:a16="http://schemas.microsoft.com/office/drawing/2014/main" id="{6A60256D-C1CF-0741-8E2C-C386252C1C1C}"/>
                </a:ext>
              </a:extLst>
            </p:cNvPr>
            <p:cNvSpPr/>
            <p:nvPr/>
          </p:nvSpPr>
          <p:spPr>
            <a:xfrm>
              <a:off x="1784006" y="337348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grpSp>
        <p:nvGrpSpPr>
          <p:cNvPr id="2255" name="Group 2254">
            <a:extLst>
              <a:ext uri="{FF2B5EF4-FFF2-40B4-BE49-F238E27FC236}">
                <a16:creationId xmlns:a16="http://schemas.microsoft.com/office/drawing/2014/main" id="{0FFC9171-93A7-55AB-4AA8-3A703149AD05}"/>
              </a:ext>
            </a:extLst>
          </p:cNvPr>
          <p:cNvGrpSpPr/>
          <p:nvPr/>
        </p:nvGrpSpPr>
        <p:grpSpPr>
          <a:xfrm flipH="1">
            <a:off x="8889794" y="5453833"/>
            <a:ext cx="1338241" cy="350125"/>
            <a:chOff x="703186" y="3173611"/>
            <a:chExt cx="1175691" cy="371102"/>
          </a:xfrm>
          <a:solidFill>
            <a:schemeClr val="accent2">
              <a:lumMod val="40000"/>
              <a:lumOff val="60000"/>
            </a:schemeClr>
          </a:solidFill>
          <a:effectLst/>
        </p:grpSpPr>
        <p:sp>
          <p:nvSpPr>
            <p:cNvPr id="2256" name="Oval 2255">
              <a:extLst>
                <a:ext uri="{FF2B5EF4-FFF2-40B4-BE49-F238E27FC236}">
                  <a16:creationId xmlns:a16="http://schemas.microsoft.com/office/drawing/2014/main" id="{C1418AD0-3CDC-FF32-1D22-BD20CAEBB95A}"/>
                </a:ext>
              </a:extLst>
            </p:cNvPr>
            <p:cNvSpPr/>
            <p:nvPr/>
          </p:nvSpPr>
          <p:spPr>
            <a:xfrm>
              <a:off x="1102419" y="31853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257" name="Oval 2256">
              <a:extLst>
                <a:ext uri="{FF2B5EF4-FFF2-40B4-BE49-F238E27FC236}">
                  <a16:creationId xmlns:a16="http://schemas.microsoft.com/office/drawing/2014/main" id="{73C855EB-929A-F1B0-91F8-F99D348566BA}"/>
                </a:ext>
              </a:extLst>
            </p:cNvPr>
            <p:cNvSpPr/>
            <p:nvPr/>
          </p:nvSpPr>
          <p:spPr>
            <a:xfrm>
              <a:off x="1030411" y="340069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258" name="Oval 2257">
              <a:extLst>
                <a:ext uri="{FF2B5EF4-FFF2-40B4-BE49-F238E27FC236}">
                  <a16:creationId xmlns:a16="http://schemas.microsoft.com/office/drawing/2014/main" id="{87C13E79-062F-0292-2613-14030EDACD1D}"/>
                </a:ext>
              </a:extLst>
            </p:cNvPr>
            <p:cNvSpPr/>
            <p:nvPr/>
          </p:nvSpPr>
          <p:spPr>
            <a:xfrm>
              <a:off x="819772" y="331762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259" name="Oval 2258">
              <a:extLst>
                <a:ext uri="{FF2B5EF4-FFF2-40B4-BE49-F238E27FC236}">
                  <a16:creationId xmlns:a16="http://schemas.microsoft.com/office/drawing/2014/main" id="{38F58D79-9D37-DB8E-18CC-F2EF03D20F55}"/>
                </a:ext>
              </a:extLst>
            </p:cNvPr>
            <p:cNvSpPr/>
            <p:nvPr/>
          </p:nvSpPr>
          <p:spPr>
            <a:xfrm>
              <a:off x="703186" y="3178916"/>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260" name="Oval 2259">
              <a:extLst>
                <a:ext uri="{FF2B5EF4-FFF2-40B4-BE49-F238E27FC236}">
                  <a16:creationId xmlns:a16="http://schemas.microsoft.com/office/drawing/2014/main" id="{0F3F17C0-62A8-A894-0641-210FF1693E9F}"/>
                </a:ext>
              </a:extLst>
            </p:cNvPr>
            <p:cNvSpPr/>
            <p:nvPr/>
          </p:nvSpPr>
          <p:spPr>
            <a:xfrm>
              <a:off x="1319212" y="318127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261" name="Oval 2260">
              <a:extLst>
                <a:ext uri="{FF2B5EF4-FFF2-40B4-BE49-F238E27FC236}">
                  <a16:creationId xmlns:a16="http://schemas.microsoft.com/office/drawing/2014/main" id="{A52B2A20-C6AB-0E99-2714-98631B58A390}"/>
                </a:ext>
              </a:extLst>
            </p:cNvPr>
            <p:cNvSpPr/>
            <p:nvPr/>
          </p:nvSpPr>
          <p:spPr>
            <a:xfrm>
              <a:off x="1662853" y="3173611"/>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262" name="Oval 2261">
              <a:extLst>
                <a:ext uri="{FF2B5EF4-FFF2-40B4-BE49-F238E27FC236}">
                  <a16:creationId xmlns:a16="http://schemas.microsoft.com/office/drawing/2014/main" id="{D1656BC6-0754-153E-3CA0-D96A0463C3BB}"/>
                </a:ext>
              </a:extLst>
            </p:cNvPr>
            <p:cNvSpPr/>
            <p:nvPr/>
          </p:nvSpPr>
          <p:spPr>
            <a:xfrm>
              <a:off x="1314982" y="329708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263" name="Oval 2262">
              <a:extLst>
                <a:ext uri="{FF2B5EF4-FFF2-40B4-BE49-F238E27FC236}">
                  <a16:creationId xmlns:a16="http://schemas.microsoft.com/office/drawing/2014/main" id="{C00E781A-D252-166C-6C0A-24DF14D9E309}"/>
                </a:ext>
              </a:extLst>
            </p:cNvPr>
            <p:cNvSpPr/>
            <p:nvPr/>
          </p:nvSpPr>
          <p:spPr>
            <a:xfrm>
              <a:off x="1194720" y="340069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264" name="Oval 2263">
              <a:extLst>
                <a:ext uri="{FF2B5EF4-FFF2-40B4-BE49-F238E27FC236}">
                  <a16:creationId xmlns:a16="http://schemas.microsoft.com/office/drawing/2014/main" id="{259EAD8E-7DF1-9E0E-7B4F-DDE7A6691195}"/>
                </a:ext>
              </a:extLst>
            </p:cNvPr>
            <p:cNvSpPr/>
            <p:nvPr/>
          </p:nvSpPr>
          <p:spPr>
            <a:xfrm>
              <a:off x="732284" y="3284982"/>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265" name="Oval 2264">
              <a:extLst>
                <a:ext uri="{FF2B5EF4-FFF2-40B4-BE49-F238E27FC236}">
                  <a16:creationId xmlns:a16="http://schemas.microsoft.com/office/drawing/2014/main" id="{187AA96A-9C39-EDAF-524B-59C5766E08E5}"/>
                </a:ext>
              </a:extLst>
            </p:cNvPr>
            <p:cNvSpPr/>
            <p:nvPr/>
          </p:nvSpPr>
          <p:spPr>
            <a:xfrm>
              <a:off x="1734861" y="3256681"/>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grpSp>
        <p:nvGrpSpPr>
          <p:cNvPr id="2266" name="Group 2265">
            <a:extLst>
              <a:ext uri="{FF2B5EF4-FFF2-40B4-BE49-F238E27FC236}">
                <a16:creationId xmlns:a16="http://schemas.microsoft.com/office/drawing/2014/main" id="{DB21D607-3D23-E940-0A90-28F7190B6D09}"/>
              </a:ext>
            </a:extLst>
          </p:cNvPr>
          <p:cNvGrpSpPr/>
          <p:nvPr/>
        </p:nvGrpSpPr>
        <p:grpSpPr>
          <a:xfrm>
            <a:off x="6440399" y="5487077"/>
            <a:ext cx="1088007" cy="339033"/>
            <a:chOff x="900162" y="3185368"/>
            <a:chExt cx="955852" cy="359345"/>
          </a:xfrm>
          <a:solidFill>
            <a:schemeClr val="accent2"/>
          </a:solidFill>
          <a:effectLst/>
        </p:grpSpPr>
        <p:sp>
          <p:nvSpPr>
            <p:cNvPr id="2267" name="Oval 2266">
              <a:extLst>
                <a:ext uri="{FF2B5EF4-FFF2-40B4-BE49-F238E27FC236}">
                  <a16:creationId xmlns:a16="http://schemas.microsoft.com/office/drawing/2014/main" id="{0B1B93BB-DA87-4938-A82C-E2E9A76FDEDE}"/>
                </a:ext>
              </a:extLst>
            </p:cNvPr>
            <p:cNvSpPr/>
            <p:nvPr/>
          </p:nvSpPr>
          <p:spPr>
            <a:xfrm>
              <a:off x="1194720" y="3224733"/>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268" name="Oval 2267">
              <a:extLst>
                <a:ext uri="{FF2B5EF4-FFF2-40B4-BE49-F238E27FC236}">
                  <a16:creationId xmlns:a16="http://schemas.microsoft.com/office/drawing/2014/main" id="{F1EF990A-90CC-835B-B057-12AFF934D04A}"/>
                </a:ext>
              </a:extLst>
            </p:cNvPr>
            <p:cNvSpPr/>
            <p:nvPr/>
          </p:nvSpPr>
          <p:spPr>
            <a:xfrm>
              <a:off x="1379269" y="3381722"/>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269" name="Oval 2268">
              <a:extLst>
                <a:ext uri="{FF2B5EF4-FFF2-40B4-BE49-F238E27FC236}">
                  <a16:creationId xmlns:a16="http://schemas.microsoft.com/office/drawing/2014/main" id="{01EA8905-FBE5-B3EB-6504-D06FA66700FB}"/>
                </a:ext>
              </a:extLst>
            </p:cNvPr>
            <p:cNvSpPr/>
            <p:nvPr/>
          </p:nvSpPr>
          <p:spPr>
            <a:xfrm>
              <a:off x="1449991" y="31853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270" name="Oval 2269">
              <a:extLst>
                <a:ext uri="{FF2B5EF4-FFF2-40B4-BE49-F238E27FC236}">
                  <a16:creationId xmlns:a16="http://schemas.microsoft.com/office/drawing/2014/main" id="{476A1890-E46F-2F66-B19E-087470B4CC71}"/>
                </a:ext>
              </a:extLst>
            </p:cNvPr>
            <p:cNvSpPr/>
            <p:nvPr/>
          </p:nvSpPr>
          <p:spPr>
            <a:xfrm>
              <a:off x="1519739" y="33877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271" name="Oval 2270">
              <a:extLst>
                <a:ext uri="{FF2B5EF4-FFF2-40B4-BE49-F238E27FC236}">
                  <a16:creationId xmlns:a16="http://schemas.microsoft.com/office/drawing/2014/main" id="{5ED88932-E783-6A72-719B-95C367130B80}"/>
                </a:ext>
              </a:extLst>
            </p:cNvPr>
            <p:cNvSpPr/>
            <p:nvPr/>
          </p:nvSpPr>
          <p:spPr>
            <a:xfrm>
              <a:off x="1631109" y="3304232"/>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272" name="Oval 2271">
              <a:extLst>
                <a:ext uri="{FF2B5EF4-FFF2-40B4-BE49-F238E27FC236}">
                  <a16:creationId xmlns:a16="http://schemas.microsoft.com/office/drawing/2014/main" id="{727D3F89-7E74-9944-CCED-751F3CBBDACC}"/>
                </a:ext>
              </a:extLst>
            </p:cNvPr>
            <p:cNvSpPr/>
            <p:nvPr/>
          </p:nvSpPr>
          <p:spPr>
            <a:xfrm>
              <a:off x="1711998" y="338963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273" name="Oval 2272">
              <a:extLst>
                <a:ext uri="{FF2B5EF4-FFF2-40B4-BE49-F238E27FC236}">
                  <a16:creationId xmlns:a16="http://schemas.microsoft.com/office/drawing/2014/main" id="{36699364-1E20-4EC9-F1A1-5B32902AC510}"/>
                </a:ext>
              </a:extLst>
            </p:cNvPr>
            <p:cNvSpPr/>
            <p:nvPr/>
          </p:nvSpPr>
          <p:spPr>
            <a:xfrm>
              <a:off x="1122712" y="3365673"/>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274" name="Oval 2273">
              <a:extLst>
                <a:ext uri="{FF2B5EF4-FFF2-40B4-BE49-F238E27FC236}">
                  <a16:creationId xmlns:a16="http://schemas.microsoft.com/office/drawing/2014/main" id="{5D6D8630-DE03-B37D-BEC1-8619CBACDB8B}"/>
                </a:ext>
              </a:extLst>
            </p:cNvPr>
            <p:cNvSpPr/>
            <p:nvPr/>
          </p:nvSpPr>
          <p:spPr>
            <a:xfrm>
              <a:off x="900162" y="340069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275" name="Oval 2274">
              <a:extLst>
                <a:ext uri="{FF2B5EF4-FFF2-40B4-BE49-F238E27FC236}">
                  <a16:creationId xmlns:a16="http://schemas.microsoft.com/office/drawing/2014/main" id="{1FC32676-E9B5-1A74-551B-C831B8FE1458}"/>
                </a:ext>
              </a:extLst>
            </p:cNvPr>
            <p:cNvSpPr/>
            <p:nvPr/>
          </p:nvSpPr>
          <p:spPr>
            <a:xfrm>
              <a:off x="900162" y="31853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grpSp>
        <p:nvGrpSpPr>
          <p:cNvPr id="2276" name="Group 2275">
            <a:extLst>
              <a:ext uri="{FF2B5EF4-FFF2-40B4-BE49-F238E27FC236}">
                <a16:creationId xmlns:a16="http://schemas.microsoft.com/office/drawing/2014/main" id="{2471D7DA-2226-329A-52A0-5DD33941401D}"/>
              </a:ext>
            </a:extLst>
          </p:cNvPr>
          <p:cNvGrpSpPr/>
          <p:nvPr/>
        </p:nvGrpSpPr>
        <p:grpSpPr>
          <a:xfrm>
            <a:off x="6267228" y="5518461"/>
            <a:ext cx="1361060" cy="291455"/>
            <a:chOff x="732284" y="3224733"/>
            <a:chExt cx="1195738" cy="308918"/>
          </a:xfrm>
          <a:solidFill>
            <a:schemeClr val="accent2">
              <a:lumMod val="75000"/>
            </a:schemeClr>
          </a:solidFill>
          <a:effectLst/>
        </p:grpSpPr>
        <p:sp>
          <p:nvSpPr>
            <p:cNvPr id="2277" name="Oval 2276">
              <a:extLst>
                <a:ext uri="{FF2B5EF4-FFF2-40B4-BE49-F238E27FC236}">
                  <a16:creationId xmlns:a16="http://schemas.microsoft.com/office/drawing/2014/main" id="{D6A5318B-F671-239F-7627-BA28A2464528}"/>
                </a:ext>
              </a:extLst>
            </p:cNvPr>
            <p:cNvSpPr/>
            <p:nvPr/>
          </p:nvSpPr>
          <p:spPr>
            <a:xfrm>
              <a:off x="1567982" y="3224733"/>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278" name="Oval 2277">
              <a:extLst>
                <a:ext uri="{FF2B5EF4-FFF2-40B4-BE49-F238E27FC236}">
                  <a16:creationId xmlns:a16="http://schemas.microsoft.com/office/drawing/2014/main" id="{E6930356-335A-E037-DCA7-27730853F125}"/>
                </a:ext>
              </a:extLst>
            </p:cNvPr>
            <p:cNvSpPr/>
            <p:nvPr/>
          </p:nvSpPr>
          <p:spPr>
            <a:xfrm>
              <a:off x="1458518" y="3296741"/>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279" name="Oval 2278">
              <a:extLst>
                <a:ext uri="{FF2B5EF4-FFF2-40B4-BE49-F238E27FC236}">
                  <a16:creationId xmlns:a16="http://schemas.microsoft.com/office/drawing/2014/main" id="{5BA81A3F-3455-25AE-2B19-7CF467CBFFE0}"/>
                </a:ext>
              </a:extLst>
            </p:cNvPr>
            <p:cNvSpPr/>
            <p:nvPr/>
          </p:nvSpPr>
          <p:spPr>
            <a:xfrm>
              <a:off x="1323409" y="3228374"/>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280" name="Oval 2279">
              <a:extLst>
                <a:ext uri="{FF2B5EF4-FFF2-40B4-BE49-F238E27FC236}">
                  <a16:creationId xmlns:a16="http://schemas.microsoft.com/office/drawing/2014/main" id="{322F3472-2DFF-9443-3A56-B75BB38283B0}"/>
                </a:ext>
              </a:extLst>
            </p:cNvPr>
            <p:cNvSpPr/>
            <p:nvPr/>
          </p:nvSpPr>
          <p:spPr>
            <a:xfrm>
              <a:off x="1188194" y="3301479"/>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281" name="Oval 2280">
              <a:extLst>
                <a:ext uri="{FF2B5EF4-FFF2-40B4-BE49-F238E27FC236}">
                  <a16:creationId xmlns:a16="http://schemas.microsoft.com/office/drawing/2014/main" id="{75812C90-8DF0-FB38-1ADA-F95A7C9CBCDB}"/>
                </a:ext>
              </a:extLst>
            </p:cNvPr>
            <p:cNvSpPr/>
            <p:nvPr/>
          </p:nvSpPr>
          <p:spPr>
            <a:xfrm>
              <a:off x="1044178" y="3229471"/>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282" name="Oval 2281">
              <a:extLst>
                <a:ext uri="{FF2B5EF4-FFF2-40B4-BE49-F238E27FC236}">
                  <a16:creationId xmlns:a16="http://schemas.microsoft.com/office/drawing/2014/main" id="{E6E4ADE1-7A1D-8675-6485-9C897877DCF0}"/>
                </a:ext>
              </a:extLst>
            </p:cNvPr>
            <p:cNvSpPr/>
            <p:nvPr/>
          </p:nvSpPr>
          <p:spPr>
            <a:xfrm>
              <a:off x="952500" y="33091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283" name="Oval 2282">
              <a:extLst>
                <a:ext uri="{FF2B5EF4-FFF2-40B4-BE49-F238E27FC236}">
                  <a16:creationId xmlns:a16="http://schemas.microsoft.com/office/drawing/2014/main" id="{44878380-0DBB-B02F-F01A-89D8E9FC7E13}"/>
                </a:ext>
              </a:extLst>
            </p:cNvPr>
            <p:cNvSpPr/>
            <p:nvPr/>
          </p:nvSpPr>
          <p:spPr>
            <a:xfrm>
              <a:off x="804292" y="3237160"/>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284" name="Oval 2283">
              <a:extLst>
                <a:ext uri="{FF2B5EF4-FFF2-40B4-BE49-F238E27FC236}">
                  <a16:creationId xmlns:a16="http://schemas.microsoft.com/office/drawing/2014/main" id="{CC23C761-864F-FF5C-89D3-9232749E21C5}"/>
                </a:ext>
              </a:extLst>
            </p:cNvPr>
            <p:cNvSpPr/>
            <p:nvPr/>
          </p:nvSpPr>
          <p:spPr>
            <a:xfrm>
              <a:off x="732284" y="338963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285" name="Oval 2284">
              <a:extLst>
                <a:ext uri="{FF2B5EF4-FFF2-40B4-BE49-F238E27FC236}">
                  <a16:creationId xmlns:a16="http://schemas.microsoft.com/office/drawing/2014/main" id="{DC09DA6B-E878-0104-22FF-C980015FEEED}"/>
                </a:ext>
              </a:extLst>
            </p:cNvPr>
            <p:cNvSpPr/>
            <p:nvPr/>
          </p:nvSpPr>
          <p:spPr>
            <a:xfrm>
              <a:off x="1784006" y="337348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grpSp>
        <p:nvGrpSpPr>
          <p:cNvPr id="2286" name="Group 2285">
            <a:extLst>
              <a:ext uri="{FF2B5EF4-FFF2-40B4-BE49-F238E27FC236}">
                <a16:creationId xmlns:a16="http://schemas.microsoft.com/office/drawing/2014/main" id="{D147567D-F56F-626A-6560-368EADD59FA7}"/>
              </a:ext>
            </a:extLst>
          </p:cNvPr>
          <p:cNvGrpSpPr/>
          <p:nvPr/>
        </p:nvGrpSpPr>
        <p:grpSpPr>
          <a:xfrm flipH="1" flipV="1">
            <a:off x="7563496" y="5521863"/>
            <a:ext cx="1361060" cy="291455"/>
            <a:chOff x="732284" y="3224733"/>
            <a:chExt cx="1195738" cy="308918"/>
          </a:xfrm>
          <a:solidFill>
            <a:schemeClr val="accent2">
              <a:lumMod val="75000"/>
            </a:schemeClr>
          </a:solidFill>
          <a:effectLst/>
        </p:grpSpPr>
        <p:sp>
          <p:nvSpPr>
            <p:cNvPr id="2287" name="Oval 2286">
              <a:extLst>
                <a:ext uri="{FF2B5EF4-FFF2-40B4-BE49-F238E27FC236}">
                  <a16:creationId xmlns:a16="http://schemas.microsoft.com/office/drawing/2014/main" id="{0912A6ED-8BE8-E23B-C973-5EA30BB53A0F}"/>
                </a:ext>
              </a:extLst>
            </p:cNvPr>
            <p:cNvSpPr/>
            <p:nvPr/>
          </p:nvSpPr>
          <p:spPr>
            <a:xfrm>
              <a:off x="1567982" y="3224733"/>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288" name="Oval 2287">
              <a:extLst>
                <a:ext uri="{FF2B5EF4-FFF2-40B4-BE49-F238E27FC236}">
                  <a16:creationId xmlns:a16="http://schemas.microsoft.com/office/drawing/2014/main" id="{2A5BF5BD-4C7F-5852-0A3F-DD08A25CE912}"/>
                </a:ext>
              </a:extLst>
            </p:cNvPr>
            <p:cNvSpPr/>
            <p:nvPr/>
          </p:nvSpPr>
          <p:spPr>
            <a:xfrm>
              <a:off x="1458518" y="3296741"/>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289" name="Oval 2288">
              <a:extLst>
                <a:ext uri="{FF2B5EF4-FFF2-40B4-BE49-F238E27FC236}">
                  <a16:creationId xmlns:a16="http://schemas.microsoft.com/office/drawing/2014/main" id="{8BB58747-A09B-4851-C266-201463CFB884}"/>
                </a:ext>
              </a:extLst>
            </p:cNvPr>
            <p:cNvSpPr/>
            <p:nvPr/>
          </p:nvSpPr>
          <p:spPr>
            <a:xfrm>
              <a:off x="1323409" y="3228374"/>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290" name="Oval 2289">
              <a:extLst>
                <a:ext uri="{FF2B5EF4-FFF2-40B4-BE49-F238E27FC236}">
                  <a16:creationId xmlns:a16="http://schemas.microsoft.com/office/drawing/2014/main" id="{07DF9E70-BB37-DA08-89DE-E2240F5B54D0}"/>
                </a:ext>
              </a:extLst>
            </p:cNvPr>
            <p:cNvSpPr/>
            <p:nvPr/>
          </p:nvSpPr>
          <p:spPr>
            <a:xfrm>
              <a:off x="1188194" y="3301479"/>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291" name="Oval 2290">
              <a:extLst>
                <a:ext uri="{FF2B5EF4-FFF2-40B4-BE49-F238E27FC236}">
                  <a16:creationId xmlns:a16="http://schemas.microsoft.com/office/drawing/2014/main" id="{3B10F49B-84A5-A7BB-6B8C-867340B3BFD1}"/>
                </a:ext>
              </a:extLst>
            </p:cNvPr>
            <p:cNvSpPr/>
            <p:nvPr/>
          </p:nvSpPr>
          <p:spPr>
            <a:xfrm>
              <a:off x="1044178" y="3229471"/>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292" name="Oval 2291">
              <a:extLst>
                <a:ext uri="{FF2B5EF4-FFF2-40B4-BE49-F238E27FC236}">
                  <a16:creationId xmlns:a16="http://schemas.microsoft.com/office/drawing/2014/main" id="{52F67248-B4E1-291D-E162-CC4F88F04836}"/>
                </a:ext>
              </a:extLst>
            </p:cNvPr>
            <p:cNvSpPr/>
            <p:nvPr/>
          </p:nvSpPr>
          <p:spPr>
            <a:xfrm>
              <a:off x="952500" y="33091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293" name="Oval 2292">
              <a:extLst>
                <a:ext uri="{FF2B5EF4-FFF2-40B4-BE49-F238E27FC236}">
                  <a16:creationId xmlns:a16="http://schemas.microsoft.com/office/drawing/2014/main" id="{3BBFBCBE-CBC5-8EF7-05EE-55C581E26CD8}"/>
                </a:ext>
              </a:extLst>
            </p:cNvPr>
            <p:cNvSpPr/>
            <p:nvPr/>
          </p:nvSpPr>
          <p:spPr>
            <a:xfrm>
              <a:off x="804292" y="3237160"/>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294" name="Oval 2293">
              <a:extLst>
                <a:ext uri="{FF2B5EF4-FFF2-40B4-BE49-F238E27FC236}">
                  <a16:creationId xmlns:a16="http://schemas.microsoft.com/office/drawing/2014/main" id="{7EFB8770-9287-289A-33CC-E973546D954A}"/>
                </a:ext>
              </a:extLst>
            </p:cNvPr>
            <p:cNvSpPr/>
            <p:nvPr/>
          </p:nvSpPr>
          <p:spPr>
            <a:xfrm>
              <a:off x="732284" y="338963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295" name="Oval 2294">
              <a:extLst>
                <a:ext uri="{FF2B5EF4-FFF2-40B4-BE49-F238E27FC236}">
                  <a16:creationId xmlns:a16="http://schemas.microsoft.com/office/drawing/2014/main" id="{E7CAB704-34F8-6C15-65DE-6B68FF2CB9C8}"/>
                </a:ext>
              </a:extLst>
            </p:cNvPr>
            <p:cNvSpPr/>
            <p:nvPr/>
          </p:nvSpPr>
          <p:spPr>
            <a:xfrm>
              <a:off x="1784006" y="337348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grpSp>
        <p:nvGrpSpPr>
          <p:cNvPr id="2296" name="Group 2295">
            <a:extLst>
              <a:ext uri="{FF2B5EF4-FFF2-40B4-BE49-F238E27FC236}">
                <a16:creationId xmlns:a16="http://schemas.microsoft.com/office/drawing/2014/main" id="{EDF92F7D-3503-F18C-4B50-CD8AE2AD17D1}"/>
              </a:ext>
            </a:extLst>
          </p:cNvPr>
          <p:cNvGrpSpPr/>
          <p:nvPr/>
        </p:nvGrpSpPr>
        <p:grpSpPr>
          <a:xfrm flipH="1" flipV="1">
            <a:off x="2317617" y="5479273"/>
            <a:ext cx="1088007" cy="339033"/>
            <a:chOff x="900162" y="3185368"/>
            <a:chExt cx="955852" cy="359345"/>
          </a:xfrm>
          <a:solidFill>
            <a:schemeClr val="accent2"/>
          </a:solidFill>
          <a:effectLst/>
        </p:grpSpPr>
        <p:sp>
          <p:nvSpPr>
            <p:cNvPr id="2297" name="Oval 2296">
              <a:extLst>
                <a:ext uri="{FF2B5EF4-FFF2-40B4-BE49-F238E27FC236}">
                  <a16:creationId xmlns:a16="http://schemas.microsoft.com/office/drawing/2014/main" id="{3056A418-4AC7-6514-5C6A-785EBFDCC922}"/>
                </a:ext>
              </a:extLst>
            </p:cNvPr>
            <p:cNvSpPr/>
            <p:nvPr/>
          </p:nvSpPr>
          <p:spPr>
            <a:xfrm>
              <a:off x="1194720" y="3224733"/>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298" name="Oval 2297">
              <a:extLst>
                <a:ext uri="{FF2B5EF4-FFF2-40B4-BE49-F238E27FC236}">
                  <a16:creationId xmlns:a16="http://schemas.microsoft.com/office/drawing/2014/main" id="{20465029-0C3C-51A2-C93E-CDBC54330874}"/>
                </a:ext>
              </a:extLst>
            </p:cNvPr>
            <p:cNvSpPr/>
            <p:nvPr/>
          </p:nvSpPr>
          <p:spPr>
            <a:xfrm>
              <a:off x="1379269" y="3381722"/>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299" name="Oval 2298">
              <a:extLst>
                <a:ext uri="{FF2B5EF4-FFF2-40B4-BE49-F238E27FC236}">
                  <a16:creationId xmlns:a16="http://schemas.microsoft.com/office/drawing/2014/main" id="{D5721F5E-CC94-CEB3-A363-14C49CA0459F}"/>
                </a:ext>
              </a:extLst>
            </p:cNvPr>
            <p:cNvSpPr/>
            <p:nvPr/>
          </p:nvSpPr>
          <p:spPr>
            <a:xfrm>
              <a:off x="1449991" y="31853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300" name="Oval 2299">
              <a:extLst>
                <a:ext uri="{FF2B5EF4-FFF2-40B4-BE49-F238E27FC236}">
                  <a16:creationId xmlns:a16="http://schemas.microsoft.com/office/drawing/2014/main" id="{08B69335-8940-1F29-73D5-86CA1E6EFE97}"/>
                </a:ext>
              </a:extLst>
            </p:cNvPr>
            <p:cNvSpPr/>
            <p:nvPr/>
          </p:nvSpPr>
          <p:spPr>
            <a:xfrm>
              <a:off x="1519739" y="33877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301" name="Oval 2300">
              <a:extLst>
                <a:ext uri="{FF2B5EF4-FFF2-40B4-BE49-F238E27FC236}">
                  <a16:creationId xmlns:a16="http://schemas.microsoft.com/office/drawing/2014/main" id="{4CD422FB-C19F-9715-C415-8DE7E7315A72}"/>
                </a:ext>
              </a:extLst>
            </p:cNvPr>
            <p:cNvSpPr/>
            <p:nvPr/>
          </p:nvSpPr>
          <p:spPr>
            <a:xfrm>
              <a:off x="1631109" y="3304232"/>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302" name="Oval 2301">
              <a:extLst>
                <a:ext uri="{FF2B5EF4-FFF2-40B4-BE49-F238E27FC236}">
                  <a16:creationId xmlns:a16="http://schemas.microsoft.com/office/drawing/2014/main" id="{2E0D4789-7B4D-F13F-8A80-44F488D4576D}"/>
                </a:ext>
              </a:extLst>
            </p:cNvPr>
            <p:cNvSpPr/>
            <p:nvPr/>
          </p:nvSpPr>
          <p:spPr>
            <a:xfrm>
              <a:off x="1711998" y="338963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303" name="Oval 2302">
              <a:extLst>
                <a:ext uri="{FF2B5EF4-FFF2-40B4-BE49-F238E27FC236}">
                  <a16:creationId xmlns:a16="http://schemas.microsoft.com/office/drawing/2014/main" id="{B743BEB6-71D9-D123-60CB-61E153384B52}"/>
                </a:ext>
              </a:extLst>
            </p:cNvPr>
            <p:cNvSpPr/>
            <p:nvPr/>
          </p:nvSpPr>
          <p:spPr>
            <a:xfrm>
              <a:off x="1122712" y="3365673"/>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304" name="Oval 2303">
              <a:extLst>
                <a:ext uri="{FF2B5EF4-FFF2-40B4-BE49-F238E27FC236}">
                  <a16:creationId xmlns:a16="http://schemas.microsoft.com/office/drawing/2014/main" id="{B668AB1C-36C4-47DE-09FB-AD604FB8EDDE}"/>
                </a:ext>
              </a:extLst>
            </p:cNvPr>
            <p:cNvSpPr/>
            <p:nvPr/>
          </p:nvSpPr>
          <p:spPr>
            <a:xfrm>
              <a:off x="900162" y="340069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305" name="Oval 2304">
              <a:extLst>
                <a:ext uri="{FF2B5EF4-FFF2-40B4-BE49-F238E27FC236}">
                  <a16:creationId xmlns:a16="http://schemas.microsoft.com/office/drawing/2014/main" id="{18694700-BF1D-8BA9-3F8B-7062405F162E}"/>
                </a:ext>
              </a:extLst>
            </p:cNvPr>
            <p:cNvSpPr/>
            <p:nvPr/>
          </p:nvSpPr>
          <p:spPr>
            <a:xfrm>
              <a:off x="900162" y="31853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grpSp>
        <p:nvGrpSpPr>
          <p:cNvPr id="2306" name="Group 2305">
            <a:extLst>
              <a:ext uri="{FF2B5EF4-FFF2-40B4-BE49-F238E27FC236}">
                <a16:creationId xmlns:a16="http://schemas.microsoft.com/office/drawing/2014/main" id="{8A91F09B-342F-A7D5-68B1-C646741D9EE5}"/>
              </a:ext>
            </a:extLst>
          </p:cNvPr>
          <p:cNvGrpSpPr/>
          <p:nvPr/>
        </p:nvGrpSpPr>
        <p:grpSpPr>
          <a:xfrm flipH="1" flipV="1">
            <a:off x="2226410" y="5518553"/>
            <a:ext cx="1361060" cy="291455"/>
            <a:chOff x="732284" y="3224733"/>
            <a:chExt cx="1195738" cy="308918"/>
          </a:xfrm>
          <a:solidFill>
            <a:schemeClr val="accent2">
              <a:lumMod val="75000"/>
            </a:schemeClr>
          </a:solidFill>
          <a:effectLst/>
        </p:grpSpPr>
        <p:sp>
          <p:nvSpPr>
            <p:cNvPr id="2307" name="Oval 2306">
              <a:extLst>
                <a:ext uri="{FF2B5EF4-FFF2-40B4-BE49-F238E27FC236}">
                  <a16:creationId xmlns:a16="http://schemas.microsoft.com/office/drawing/2014/main" id="{59351CFF-253D-8B16-7DBA-827C98DC2D21}"/>
                </a:ext>
              </a:extLst>
            </p:cNvPr>
            <p:cNvSpPr/>
            <p:nvPr/>
          </p:nvSpPr>
          <p:spPr>
            <a:xfrm>
              <a:off x="1567982" y="3224733"/>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308" name="Oval 2307">
              <a:extLst>
                <a:ext uri="{FF2B5EF4-FFF2-40B4-BE49-F238E27FC236}">
                  <a16:creationId xmlns:a16="http://schemas.microsoft.com/office/drawing/2014/main" id="{B2F87736-A05C-F75B-E2E6-2A171B5D4657}"/>
                </a:ext>
              </a:extLst>
            </p:cNvPr>
            <p:cNvSpPr/>
            <p:nvPr/>
          </p:nvSpPr>
          <p:spPr>
            <a:xfrm>
              <a:off x="1458518" y="3296741"/>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309" name="Oval 2308">
              <a:extLst>
                <a:ext uri="{FF2B5EF4-FFF2-40B4-BE49-F238E27FC236}">
                  <a16:creationId xmlns:a16="http://schemas.microsoft.com/office/drawing/2014/main" id="{E938A0F3-0BC0-10B2-BD4D-7AD22F2BCB34}"/>
                </a:ext>
              </a:extLst>
            </p:cNvPr>
            <p:cNvSpPr/>
            <p:nvPr/>
          </p:nvSpPr>
          <p:spPr>
            <a:xfrm>
              <a:off x="1323409" y="3228374"/>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310" name="Oval 2309">
              <a:extLst>
                <a:ext uri="{FF2B5EF4-FFF2-40B4-BE49-F238E27FC236}">
                  <a16:creationId xmlns:a16="http://schemas.microsoft.com/office/drawing/2014/main" id="{A14C2015-E215-9850-5F60-24B8F9E802EF}"/>
                </a:ext>
              </a:extLst>
            </p:cNvPr>
            <p:cNvSpPr/>
            <p:nvPr/>
          </p:nvSpPr>
          <p:spPr>
            <a:xfrm>
              <a:off x="1188194" y="3301479"/>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311" name="Oval 2310">
              <a:extLst>
                <a:ext uri="{FF2B5EF4-FFF2-40B4-BE49-F238E27FC236}">
                  <a16:creationId xmlns:a16="http://schemas.microsoft.com/office/drawing/2014/main" id="{A9192B63-729D-7D53-1F1E-8BC59D643CE4}"/>
                </a:ext>
              </a:extLst>
            </p:cNvPr>
            <p:cNvSpPr/>
            <p:nvPr/>
          </p:nvSpPr>
          <p:spPr>
            <a:xfrm>
              <a:off x="1044178" y="3229471"/>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312" name="Oval 2311">
              <a:extLst>
                <a:ext uri="{FF2B5EF4-FFF2-40B4-BE49-F238E27FC236}">
                  <a16:creationId xmlns:a16="http://schemas.microsoft.com/office/drawing/2014/main" id="{F86E2992-07E7-8F18-4CA9-13C9CACC744C}"/>
                </a:ext>
              </a:extLst>
            </p:cNvPr>
            <p:cNvSpPr/>
            <p:nvPr/>
          </p:nvSpPr>
          <p:spPr>
            <a:xfrm>
              <a:off x="952500" y="33091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313" name="Oval 2312">
              <a:extLst>
                <a:ext uri="{FF2B5EF4-FFF2-40B4-BE49-F238E27FC236}">
                  <a16:creationId xmlns:a16="http://schemas.microsoft.com/office/drawing/2014/main" id="{55B2BA87-B744-9F67-E541-CB2D68250040}"/>
                </a:ext>
              </a:extLst>
            </p:cNvPr>
            <p:cNvSpPr/>
            <p:nvPr/>
          </p:nvSpPr>
          <p:spPr>
            <a:xfrm>
              <a:off x="804292" y="3237160"/>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314" name="Oval 2313">
              <a:extLst>
                <a:ext uri="{FF2B5EF4-FFF2-40B4-BE49-F238E27FC236}">
                  <a16:creationId xmlns:a16="http://schemas.microsoft.com/office/drawing/2014/main" id="{D2233EA9-D1BF-EF5E-807A-833A426D4CD8}"/>
                </a:ext>
              </a:extLst>
            </p:cNvPr>
            <p:cNvSpPr/>
            <p:nvPr/>
          </p:nvSpPr>
          <p:spPr>
            <a:xfrm>
              <a:off x="732284" y="338963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315" name="Oval 2314">
              <a:extLst>
                <a:ext uri="{FF2B5EF4-FFF2-40B4-BE49-F238E27FC236}">
                  <a16:creationId xmlns:a16="http://schemas.microsoft.com/office/drawing/2014/main" id="{89A6C7F0-AABD-8441-4A83-D8D0CA1E8A52}"/>
                </a:ext>
              </a:extLst>
            </p:cNvPr>
            <p:cNvSpPr/>
            <p:nvPr/>
          </p:nvSpPr>
          <p:spPr>
            <a:xfrm>
              <a:off x="1784006" y="337348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grpSp>
        <p:nvGrpSpPr>
          <p:cNvPr id="2316" name="Group 2315">
            <a:extLst>
              <a:ext uri="{FF2B5EF4-FFF2-40B4-BE49-F238E27FC236}">
                <a16:creationId xmlns:a16="http://schemas.microsoft.com/office/drawing/2014/main" id="{A33D9DE0-5983-BDC6-284F-B5BFB0DB1967}"/>
              </a:ext>
            </a:extLst>
          </p:cNvPr>
          <p:cNvGrpSpPr/>
          <p:nvPr/>
        </p:nvGrpSpPr>
        <p:grpSpPr>
          <a:xfrm flipH="1" flipV="1">
            <a:off x="4898901" y="5527574"/>
            <a:ext cx="1361060" cy="291455"/>
            <a:chOff x="732284" y="3224733"/>
            <a:chExt cx="1195738" cy="308918"/>
          </a:xfrm>
          <a:solidFill>
            <a:schemeClr val="accent2">
              <a:lumMod val="75000"/>
            </a:schemeClr>
          </a:solidFill>
          <a:effectLst/>
        </p:grpSpPr>
        <p:sp>
          <p:nvSpPr>
            <p:cNvPr id="2317" name="Oval 2316">
              <a:extLst>
                <a:ext uri="{FF2B5EF4-FFF2-40B4-BE49-F238E27FC236}">
                  <a16:creationId xmlns:a16="http://schemas.microsoft.com/office/drawing/2014/main" id="{99C5D91B-6AE8-F0D4-14A0-54245ED9E57C}"/>
                </a:ext>
              </a:extLst>
            </p:cNvPr>
            <p:cNvSpPr/>
            <p:nvPr/>
          </p:nvSpPr>
          <p:spPr>
            <a:xfrm>
              <a:off x="1567982" y="3224733"/>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318" name="Oval 2317">
              <a:extLst>
                <a:ext uri="{FF2B5EF4-FFF2-40B4-BE49-F238E27FC236}">
                  <a16:creationId xmlns:a16="http://schemas.microsoft.com/office/drawing/2014/main" id="{A90E9F9E-0BCD-5428-80B6-FA832118224F}"/>
                </a:ext>
              </a:extLst>
            </p:cNvPr>
            <p:cNvSpPr/>
            <p:nvPr/>
          </p:nvSpPr>
          <p:spPr>
            <a:xfrm>
              <a:off x="1458518" y="3296741"/>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319" name="Oval 2318">
              <a:extLst>
                <a:ext uri="{FF2B5EF4-FFF2-40B4-BE49-F238E27FC236}">
                  <a16:creationId xmlns:a16="http://schemas.microsoft.com/office/drawing/2014/main" id="{8A3680B0-322A-685B-10F7-6D9551DC7CE5}"/>
                </a:ext>
              </a:extLst>
            </p:cNvPr>
            <p:cNvSpPr/>
            <p:nvPr/>
          </p:nvSpPr>
          <p:spPr>
            <a:xfrm>
              <a:off x="1323409" y="3228374"/>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320" name="Oval 2319">
              <a:extLst>
                <a:ext uri="{FF2B5EF4-FFF2-40B4-BE49-F238E27FC236}">
                  <a16:creationId xmlns:a16="http://schemas.microsoft.com/office/drawing/2014/main" id="{4FFB13FC-3CF0-1A1E-9981-E1AB4005C603}"/>
                </a:ext>
              </a:extLst>
            </p:cNvPr>
            <p:cNvSpPr/>
            <p:nvPr/>
          </p:nvSpPr>
          <p:spPr>
            <a:xfrm>
              <a:off x="1188194" y="3301479"/>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321" name="Oval 2320">
              <a:extLst>
                <a:ext uri="{FF2B5EF4-FFF2-40B4-BE49-F238E27FC236}">
                  <a16:creationId xmlns:a16="http://schemas.microsoft.com/office/drawing/2014/main" id="{9FD9A1F2-30B6-CF18-B733-D36310020C4C}"/>
                </a:ext>
              </a:extLst>
            </p:cNvPr>
            <p:cNvSpPr/>
            <p:nvPr/>
          </p:nvSpPr>
          <p:spPr>
            <a:xfrm>
              <a:off x="1044178" y="3229471"/>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322" name="Oval 2321">
              <a:extLst>
                <a:ext uri="{FF2B5EF4-FFF2-40B4-BE49-F238E27FC236}">
                  <a16:creationId xmlns:a16="http://schemas.microsoft.com/office/drawing/2014/main" id="{B586831C-00C6-0F69-5DF2-2BF51AE6CA69}"/>
                </a:ext>
              </a:extLst>
            </p:cNvPr>
            <p:cNvSpPr/>
            <p:nvPr/>
          </p:nvSpPr>
          <p:spPr>
            <a:xfrm>
              <a:off x="952500" y="33091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323" name="Oval 2322">
              <a:extLst>
                <a:ext uri="{FF2B5EF4-FFF2-40B4-BE49-F238E27FC236}">
                  <a16:creationId xmlns:a16="http://schemas.microsoft.com/office/drawing/2014/main" id="{7AF6BEF3-2FA5-A50A-2FC0-3EACD4AE38DA}"/>
                </a:ext>
              </a:extLst>
            </p:cNvPr>
            <p:cNvSpPr/>
            <p:nvPr/>
          </p:nvSpPr>
          <p:spPr>
            <a:xfrm>
              <a:off x="804292" y="3237160"/>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324" name="Oval 2323">
              <a:extLst>
                <a:ext uri="{FF2B5EF4-FFF2-40B4-BE49-F238E27FC236}">
                  <a16:creationId xmlns:a16="http://schemas.microsoft.com/office/drawing/2014/main" id="{112126E2-D1BB-F013-89CF-E088D254A8D9}"/>
                </a:ext>
              </a:extLst>
            </p:cNvPr>
            <p:cNvSpPr/>
            <p:nvPr/>
          </p:nvSpPr>
          <p:spPr>
            <a:xfrm>
              <a:off x="732284" y="338963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325" name="Oval 2324">
              <a:extLst>
                <a:ext uri="{FF2B5EF4-FFF2-40B4-BE49-F238E27FC236}">
                  <a16:creationId xmlns:a16="http://schemas.microsoft.com/office/drawing/2014/main" id="{06018A46-966C-BEDB-227F-E04FE9F03A77}"/>
                </a:ext>
              </a:extLst>
            </p:cNvPr>
            <p:cNvSpPr/>
            <p:nvPr/>
          </p:nvSpPr>
          <p:spPr>
            <a:xfrm>
              <a:off x="1784006" y="337348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grpSp>
        <p:nvGrpSpPr>
          <p:cNvPr id="2326" name="Group 2325">
            <a:extLst>
              <a:ext uri="{FF2B5EF4-FFF2-40B4-BE49-F238E27FC236}">
                <a16:creationId xmlns:a16="http://schemas.microsoft.com/office/drawing/2014/main" id="{EDC57960-BABB-0B6B-7C04-BC4A86B5948E}"/>
              </a:ext>
            </a:extLst>
          </p:cNvPr>
          <p:cNvGrpSpPr/>
          <p:nvPr/>
        </p:nvGrpSpPr>
        <p:grpSpPr>
          <a:xfrm flipH="1" flipV="1">
            <a:off x="4990108" y="5488296"/>
            <a:ext cx="1088007" cy="339033"/>
            <a:chOff x="900162" y="3185368"/>
            <a:chExt cx="955852" cy="359345"/>
          </a:xfrm>
          <a:solidFill>
            <a:schemeClr val="accent2"/>
          </a:solidFill>
          <a:effectLst/>
        </p:grpSpPr>
        <p:sp>
          <p:nvSpPr>
            <p:cNvPr id="2327" name="Oval 2326">
              <a:extLst>
                <a:ext uri="{FF2B5EF4-FFF2-40B4-BE49-F238E27FC236}">
                  <a16:creationId xmlns:a16="http://schemas.microsoft.com/office/drawing/2014/main" id="{F25F5933-7E7D-D5FB-928E-1FCDBBAD4D88}"/>
                </a:ext>
              </a:extLst>
            </p:cNvPr>
            <p:cNvSpPr/>
            <p:nvPr/>
          </p:nvSpPr>
          <p:spPr>
            <a:xfrm>
              <a:off x="1194720" y="3224733"/>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328" name="Oval 2327">
              <a:extLst>
                <a:ext uri="{FF2B5EF4-FFF2-40B4-BE49-F238E27FC236}">
                  <a16:creationId xmlns:a16="http://schemas.microsoft.com/office/drawing/2014/main" id="{181DDB0A-94CC-29EA-5BA5-6446C9F51023}"/>
                </a:ext>
              </a:extLst>
            </p:cNvPr>
            <p:cNvSpPr/>
            <p:nvPr/>
          </p:nvSpPr>
          <p:spPr>
            <a:xfrm>
              <a:off x="1379269" y="3381722"/>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329" name="Oval 2328">
              <a:extLst>
                <a:ext uri="{FF2B5EF4-FFF2-40B4-BE49-F238E27FC236}">
                  <a16:creationId xmlns:a16="http://schemas.microsoft.com/office/drawing/2014/main" id="{3AE21EB0-92F5-E382-3CC7-14D7BB25660F}"/>
                </a:ext>
              </a:extLst>
            </p:cNvPr>
            <p:cNvSpPr/>
            <p:nvPr/>
          </p:nvSpPr>
          <p:spPr>
            <a:xfrm>
              <a:off x="1449991" y="31853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330" name="Oval 2329">
              <a:extLst>
                <a:ext uri="{FF2B5EF4-FFF2-40B4-BE49-F238E27FC236}">
                  <a16:creationId xmlns:a16="http://schemas.microsoft.com/office/drawing/2014/main" id="{6FBBE743-8C30-F7F9-1627-5DE9621227D2}"/>
                </a:ext>
              </a:extLst>
            </p:cNvPr>
            <p:cNvSpPr/>
            <p:nvPr/>
          </p:nvSpPr>
          <p:spPr>
            <a:xfrm>
              <a:off x="1519739" y="33877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331" name="Oval 2330">
              <a:extLst>
                <a:ext uri="{FF2B5EF4-FFF2-40B4-BE49-F238E27FC236}">
                  <a16:creationId xmlns:a16="http://schemas.microsoft.com/office/drawing/2014/main" id="{4BC7FD1B-87F0-DD11-E554-8C0CDEFE147A}"/>
                </a:ext>
              </a:extLst>
            </p:cNvPr>
            <p:cNvSpPr/>
            <p:nvPr/>
          </p:nvSpPr>
          <p:spPr>
            <a:xfrm>
              <a:off x="1631109" y="3304232"/>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332" name="Oval 2331">
              <a:extLst>
                <a:ext uri="{FF2B5EF4-FFF2-40B4-BE49-F238E27FC236}">
                  <a16:creationId xmlns:a16="http://schemas.microsoft.com/office/drawing/2014/main" id="{36725936-6326-1C56-B373-D02E2D177E6C}"/>
                </a:ext>
              </a:extLst>
            </p:cNvPr>
            <p:cNvSpPr/>
            <p:nvPr/>
          </p:nvSpPr>
          <p:spPr>
            <a:xfrm>
              <a:off x="1711998" y="338963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333" name="Oval 2332">
              <a:extLst>
                <a:ext uri="{FF2B5EF4-FFF2-40B4-BE49-F238E27FC236}">
                  <a16:creationId xmlns:a16="http://schemas.microsoft.com/office/drawing/2014/main" id="{D2FD0EF5-44DA-EBBD-A7E3-3C15D1EE72E8}"/>
                </a:ext>
              </a:extLst>
            </p:cNvPr>
            <p:cNvSpPr/>
            <p:nvPr/>
          </p:nvSpPr>
          <p:spPr>
            <a:xfrm>
              <a:off x="1122712" y="3365673"/>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334" name="Oval 2333">
              <a:extLst>
                <a:ext uri="{FF2B5EF4-FFF2-40B4-BE49-F238E27FC236}">
                  <a16:creationId xmlns:a16="http://schemas.microsoft.com/office/drawing/2014/main" id="{4929401E-E6CE-A2B5-C6FC-89EE714E375F}"/>
                </a:ext>
              </a:extLst>
            </p:cNvPr>
            <p:cNvSpPr/>
            <p:nvPr/>
          </p:nvSpPr>
          <p:spPr>
            <a:xfrm>
              <a:off x="900162" y="340069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2335" name="Oval 2334">
              <a:extLst>
                <a:ext uri="{FF2B5EF4-FFF2-40B4-BE49-F238E27FC236}">
                  <a16:creationId xmlns:a16="http://schemas.microsoft.com/office/drawing/2014/main" id="{B3BB634F-B570-603A-44A2-385405ECCD59}"/>
                </a:ext>
              </a:extLst>
            </p:cNvPr>
            <p:cNvSpPr/>
            <p:nvPr/>
          </p:nvSpPr>
          <p:spPr>
            <a:xfrm>
              <a:off x="900162" y="31853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sp>
        <p:nvSpPr>
          <p:cNvPr id="3575" name="TextBox 3574">
            <a:extLst>
              <a:ext uri="{FF2B5EF4-FFF2-40B4-BE49-F238E27FC236}">
                <a16:creationId xmlns:a16="http://schemas.microsoft.com/office/drawing/2014/main" id="{FE56EAD7-8D3C-C100-8BAD-B71957278EA6}"/>
              </a:ext>
            </a:extLst>
          </p:cNvPr>
          <p:cNvSpPr txBox="1"/>
          <p:nvPr/>
        </p:nvSpPr>
        <p:spPr>
          <a:xfrm rot="16200000">
            <a:off x="680979" y="4468136"/>
            <a:ext cx="749484" cy="42075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67" b="1" i="0" u="none" strike="noStrike" kern="0" cap="none" spc="0" normalizeH="0" baseline="0" noProof="0" dirty="0">
                <a:ln>
                  <a:noFill/>
                </a:ln>
                <a:solidFill>
                  <a:srgbClr val="000000"/>
                </a:solidFill>
                <a:effectLst/>
                <a:uLnTx/>
                <a:uFillTx/>
              </a:rPr>
              <a:t>Synaptic </a:t>
            </a:r>
            <a:br>
              <a:rPr kumimoji="0" lang="en-GB" sz="1067" b="1" i="0" u="none" strike="noStrike" kern="0" cap="none" spc="0" normalizeH="0" baseline="0" noProof="0" dirty="0">
                <a:ln>
                  <a:noFill/>
                </a:ln>
                <a:solidFill>
                  <a:srgbClr val="000000"/>
                </a:solidFill>
                <a:effectLst/>
                <a:uLnTx/>
                <a:uFillTx/>
              </a:rPr>
            </a:br>
            <a:r>
              <a:rPr kumimoji="0" lang="en-GB" sz="1067" b="1" i="0" u="none" strike="noStrike" kern="0" cap="none" spc="0" normalizeH="0" baseline="0" noProof="0" dirty="0">
                <a:ln>
                  <a:noFill/>
                </a:ln>
                <a:solidFill>
                  <a:srgbClr val="000000"/>
                </a:solidFill>
                <a:effectLst/>
                <a:uLnTx/>
                <a:uFillTx/>
              </a:rPr>
              <a:t>cleft</a:t>
            </a:r>
          </a:p>
        </p:txBody>
      </p:sp>
      <p:grpSp>
        <p:nvGrpSpPr>
          <p:cNvPr id="3576" name="Group 3575">
            <a:extLst>
              <a:ext uri="{FF2B5EF4-FFF2-40B4-BE49-F238E27FC236}">
                <a16:creationId xmlns:a16="http://schemas.microsoft.com/office/drawing/2014/main" id="{5204E1F9-FB06-A1F2-28E2-D23DC7447035}"/>
              </a:ext>
            </a:extLst>
          </p:cNvPr>
          <p:cNvGrpSpPr/>
          <p:nvPr/>
        </p:nvGrpSpPr>
        <p:grpSpPr>
          <a:xfrm>
            <a:off x="1008911" y="3999096"/>
            <a:ext cx="81955" cy="324000"/>
            <a:chOff x="196399" y="3844850"/>
            <a:chExt cx="72000" cy="216000"/>
          </a:xfrm>
        </p:grpSpPr>
        <p:cxnSp>
          <p:nvCxnSpPr>
            <p:cNvPr id="3577" name="Straight Connector 3576">
              <a:extLst>
                <a:ext uri="{FF2B5EF4-FFF2-40B4-BE49-F238E27FC236}">
                  <a16:creationId xmlns:a16="http://schemas.microsoft.com/office/drawing/2014/main" id="{1B313532-0507-FEE5-A938-CC1AF15DF0CD}"/>
                </a:ext>
              </a:extLst>
            </p:cNvPr>
            <p:cNvCxnSpPr/>
            <p:nvPr/>
          </p:nvCxnSpPr>
          <p:spPr>
            <a:xfrm flipH="1">
              <a:off x="196399" y="3844850"/>
              <a:ext cx="72000" cy="0"/>
            </a:xfrm>
            <a:prstGeom prst="line">
              <a:avLst/>
            </a:prstGeom>
            <a:noFill/>
            <a:ln w="9525" cap="flat" cmpd="sng" algn="ctr">
              <a:solidFill>
                <a:srgbClr val="000000"/>
              </a:solidFill>
              <a:prstDash val="solid"/>
              <a:miter lim="800000"/>
            </a:ln>
            <a:effectLst/>
          </p:spPr>
        </p:cxnSp>
        <p:cxnSp>
          <p:nvCxnSpPr>
            <p:cNvPr id="3578" name="Straight Connector 3577">
              <a:extLst>
                <a:ext uri="{FF2B5EF4-FFF2-40B4-BE49-F238E27FC236}">
                  <a16:creationId xmlns:a16="http://schemas.microsoft.com/office/drawing/2014/main" id="{FA8D1002-08BE-D0E9-91D9-B12B3F8C9576}"/>
                </a:ext>
              </a:extLst>
            </p:cNvPr>
            <p:cNvCxnSpPr/>
            <p:nvPr/>
          </p:nvCxnSpPr>
          <p:spPr>
            <a:xfrm flipV="1">
              <a:off x="196399" y="3844850"/>
              <a:ext cx="0" cy="216000"/>
            </a:xfrm>
            <a:prstGeom prst="line">
              <a:avLst/>
            </a:prstGeom>
            <a:noFill/>
            <a:ln w="9525" cap="flat" cmpd="sng" algn="ctr">
              <a:solidFill>
                <a:srgbClr val="000000"/>
              </a:solidFill>
              <a:prstDash val="solid"/>
              <a:miter lim="800000"/>
            </a:ln>
            <a:effectLst/>
          </p:spPr>
        </p:cxnSp>
      </p:grpSp>
      <p:sp>
        <p:nvSpPr>
          <p:cNvPr id="3579" name="Freeform 21">
            <a:extLst>
              <a:ext uri="{FF2B5EF4-FFF2-40B4-BE49-F238E27FC236}">
                <a16:creationId xmlns:a16="http://schemas.microsoft.com/office/drawing/2014/main" id="{52A21034-D6AE-89A2-2C06-A8887040EECE}"/>
              </a:ext>
            </a:extLst>
          </p:cNvPr>
          <p:cNvSpPr/>
          <p:nvPr/>
        </p:nvSpPr>
        <p:spPr>
          <a:xfrm>
            <a:off x="2468972" y="2759239"/>
            <a:ext cx="985245" cy="1492367"/>
          </a:xfrm>
          <a:custGeom>
            <a:avLst/>
            <a:gdLst>
              <a:gd name="connsiteX0" fmla="*/ 286250 w 865571"/>
              <a:gd name="connsiteY0" fmla="*/ 7102 h 1581777"/>
              <a:gd name="connsiteX1" fmla="*/ 443412 w 865571"/>
              <a:gd name="connsiteY1" fmla="*/ 66634 h 1581777"/>
              <a:gd name="connsiteX2" fmla="*/ 626769 w 865571"/>
              <a:gd name="connsiteY2" fmla="*/ 16627 h 1581777"/>
              <a:gd name="connsiteX3" fmla="*/ 700587 w 865571"/>
              <a:gd name="connsiteY3" fmla="*/ 38059 h 1581777"/>
              <a:gd name="connsiteX4" fmla="*/ 798219 w 865571"/>
              <a:gd name="connsiteY4" fmla="*/ 180934 h 1581777"/>
              <a:gd name="connsiteX5" fmla="*/ 724400 w 865571"/>
              <a:gd name="connsiteY5" fmla="*/ 469065 h 1581777"/>
              <a:gd name="connsiteX6" fmla="*/ 743450 w 865571"/>
              <a:gd name="connsiteY6" fmla="*/ 797677 h 1581777"/>
              <a:gd name="connsiteX7" fmla="*/ 852987 w 865571"/>
              <a:gd name="connsiteY7" fmla="*/ 1131052 h 1581777"/>
              <a:gd name="connsiteX8" fmla="*/ 843462 w 865571"/>
              <a:gd name="connsiteY8" fmla="*/ 1376321 h 1581777"/>
              <a:gd name="connsiteX9" fmla="*/ 676775 w 865571"/>
              <a:gd name="connsiteY9" fmla="*/ 1566821 h 1581777"/>
              <a:gd name="connsiteX10" fmla="*/ 469606 w 865571"/>
              <a:gd name="connsiteY10" fmla="*/ 1533484 h 1581777"/>
              <a:gd name="connsiteX11" fmla="*/ 283869 w 865571"/>
              <a:gd name="connsiteY11" fmla="*/ 1581109 h 1581777"/>
              <a:gd name="connsiteX12" fmla="*/ 119562 w 865571"/>
              <a:gd name="connsiteY12" fmla="*/ 1490621 h 1581777"/>
              <a:gd name="connsiteX13" fmla="*/ 500 w 865571"/>
              <a:gd name="connsiteY13" fmla="*/ 1200109 h 1581777"/>
              <a:gd name="connsiteX14" fmla="*/ 164806 w 865571"/>
              <a:gd name="connsiteY14" fmla="*/ 847684 h 1581777"/>
              <a:gd name="connsiteX15" fmla="*/ 171950 w 865571"/>
              <a:gd name="connsiteY15" fmla="*/ 557171 h 1581777"/>
              <a:gd name="connsiteX16" fmla="*/ 219575 w 865571"/>
              <a:gd name="connsiteY16" fmla="*/ 395246 h 1581777"/>
              <a:gd name="connsiteX17" fmla="*/ 105275 w 865571"/>
              <a:gd name="connsiteY17" fmla="*/ 221415 h 1581777"/>
              <a:gd name="connsiteX18" fmla="*/ 224337 w 865571"/>
              <a:gd name="connsiteY18" fmla="*/ 23771 h 1581777"/>
              <a:gd name="connsiteX19" fmla="*/ 286250 w 865571"/>
              <a:gd name="connsiteY19" fmla="*/ 7102 h 1581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65571" h="1581777">
                <a:moveTo>
                  <a:pt x="286250" y="7102"/>
                </a:moveTo>
                <a:cubicBezTo>
                  <a:pt x="322762" y="14246"/>
                  <a:pt x="386659" y="65047"/>
                  <a:pt x="443412" y="66634"/>
                </a:cubicBezTo>
                <a:cubicBezTo>
                  <a:pt x="500165" y="68221"/>
                  <a:pt x="583907" y="21390"/>
                  <a:pt x="626769" y="16627"/>
                </a:cubicBezTo>
                <a:cubicBezTo>
                  <a:pt x="669632" y="11865"/>
                  <a:pt x="672012" y="10675"/>
                  <a:pt x="700587" y="38059"/>
                </a:cubicBezTo>
                <a:cubicBezTo>
                  <a:pt x="729162" y="65443"/>
                  <a:pt x="794250" y="109100"/>
                  <a:pt x="798219" y="180934"/>
                </a:cubicBezTo>
                <a:cubicBezTo>
                  <a:pt x="802188" y="252768"/>
                  <a:pt x="733528" y="366274"/>
                  <a:pt x="724400" y="469065"/>
                </a:cubicBezTo>
                <a:cubicBezTo>
                  <a:pt x="715272" y="571856"/>
                  <a:pt x="722019" y="687346"/>
                  <a:pt x="743450" y="797677"/>
                </a:cubicBezTo>
                <a:cubicBezTo>
                  <a:pt x="764881" y="908008"/>
                  <a:pt x="836318" y="1034611"/>
                  <a:pt x="852987" y="1131052"/>
                </a:cubicBezTo>
                <a:cubicBezTo>
                  <a:pt x="869656" y="1227493"/>
                  <a:pt x="872831" y="1303693"/>
                  <a:pt x="843462" y="1376321"/>
                </a:cubicBezTo>
                <a:cubicBezTo>
                  <a:pt x="814093" y="1448949"/>
                  <a:pt x="739084" y="1540627"/>
                  <a:pt x="676775" y="1566821"/>
                </a:cubicBezTo>
                <a:cubicBezTo>
                  <a:pt x="614466" y="1593015"/>
                  <a:pt x="535090" y="1531103"/>
                  <a:pt x="469606" y="1533484"/>
                </a:cubicBezTo>
                <a:cubicBezTo>
                  <a:pt x="404122" y="1535865"/>
                  <a:pt x="342210" y="1588253"/>
                  <a:pt x="283869" y="1581109"/>
                </a:cubicBezTo>
                <a:cubicBezTo>
                  <a:pt x="225528" y="1573965"/>
                  <a:pt x="166790" y="1554121"/>
                  <a:pt x="119562" y="1490621"/>
                </a:cubicBezTo>
                <a:cubicBezTo>
                  <a:pt x="72334" y="1427121"/>
                  <a:pt x="-7041" y="1307265"/>
                  <a:pt x="500" y="1200109"/>
                </a:cubicBezTo>
                <a:cubicBezTo>
                  <a:pt x="8041" y="1092953"/>
                  <a:pt x="136231" y="954840"/>
                  <a:pt x="164806" y="847684"/>
                </a:cubicBezTo>
                <a:cubicBezTo>
                  <a:pt x="193381" y="740528"/>
                  <a:pt x="162822" y="632577"/>
                  <a:pt x="171950" y="557171"/>
                </a:cubicBezTo>
                <a:cubicBezTo>
                  <a:pt x="181078" y="481765"/>
                  <a:pt x="230687" y="451205"/>
                  <a:pt x="219575" y="395246"/>
                </a:cubicBezTo>
                <a:cubicBezTo>
                  <a:pt x="208462" y="339287"/>
                  <a:pt x="104481" y="283327"/>
                  <a:pt x="105275" y="221415"/>
                </a:cubicBezTo>
                <a:cubicBezTo>
                  <a:pt x="106069" y="159503"/>
                  <a:pt x="192587" y="57505"/>
                  <a:pt x="224337" y="23771"/>
                </a:cubicBezTo>
                <a:cubicBezTo>
                  <a:pt x="256087" y="-9963"/>
                  <a:pt x="249738" y="-42"/>
                  <a:pt x="286250" y="7102"/>
                </a:cubicBezTo>
                <a:close/>
              </a:path>
            </a:pathLst>
          </a:custGeom>
          <a:gradFill flip="none" rotWithShape="1">
            <a:gsLst>
              <a:gs pos="0">
                <a:srgbClr val="FFFFFF"/>
              </a:gs>
              <a:gs pos="50000">
                <a:srgbClr val="FFFFFF"/>
              </a:gs>
              <a:gs pos="100000">
                <a:srgbClr val="44546A"/>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580" name="Freeform 22">
            <a:extLst>
              <a:ext uri="{FF2B5EF4-FFF2-40B4-BE49-F238E27FC236}">
                <a16:creationId xmlns:a16="http://schemas.microsoft.com/office/drawing/2014/main" id="{A10857EA-D59F-1624-2EF3-8DA210F9C5BA}"/>
              </a:ext>
            </a:extLst>
          </p:cNvPr>
          <p:cNvSpPr/>
          <p:nvPr/>
        </p:nvSpPr>
        <p:spPr>
          <a:xfrm flipH="1">
            <a:off x="3040948" y="2747599"/>
            <a:ext cx="536834" cy="1514917"/>
          </a:xfrm>
          <a:custGeom>
            <a:avLst/>
            <a:gdLst>
              <a:gd name="connsiteX0" fmla="*/ 263221 w 471627"/>
              <a:gd name="connsiteY0" fmla="*/ 7534 h 1605679"/>
              <a:gd name="connsiteX1" fmla="*/ 158446 w 471627"/>
              <a:gd name="connsiteY1" fmla="*/ 69447 h 1605679"/>
              <a:gd name="connsiteX2" fmla="*/ 106058 w 471627"/>
              <a:gd name="connsiteY2" fmla="*/ 193272 h 1605679"/>
              <a:gd name="connsiteX3" fmla="*/ 132252 w 471627"/>
              <a:gd name="connsiteY3" fmla="*/ 359959 h 1605679"/>
              <a:gd name="connsiteX4" fmla="*/ 187021 w 471627"/>
              <a:gd name="connsiteY4" fmla="*/ 469497 h 1605679"/>
              <a:gd name="connsiteX5" fmla="*/ 153683 w 471627"/>
              <a:gd name="connsiteY5" fmla="*/ 667140 h 1605679"/>
              <a:gd name="connsiteX6" fmla="*/ 148921 w 471627"/>
              <a:gd name="connsiteY6" fmla="*/ 826684 h 1605679"/>
              <a:gd name="connsiteX7" fmla="*/ 67958 w 471627"/>
              <a:gd name="connsiteY7" fmla="*/ 993372 h 1605679"/>
              <a:gd name="connsiteX8" fmla="*/ 3664 w 471627"/>
              <a:gd name="connsiteY8" fmla="*/ 1167203 h 1605679"/>
              <a:gd name="connsiteX9" fmla="*/ 17952 w 471627"/>
              <a:gd name="connsiteY9" fmla="*/ 1374372 h 1605679"/>
              <a:gd name="connsiteX10" fmla="*/ 101296 w 471627"/>
              <a:gd name="connsiteY10" fmla="*/ 1514865 h 1605679"/>
              <a:gd name="connsiteX11" fmla="*/ 298939 w 471627"/>
              <a:gd name="connsiteY11" fmla="*/ 1605353 h 1605679"/>
              <a:gd name="connsiteX12" fmla="*/ 427527 w 471627"/>
              <a:gd name="connsiteY12" fmla="*/ 1483909 h 1605679"/>
              <a:gd name="connsiteX13" fmla="*/ 468008 w 471627"/>
              <a:gd name="connsiteY13" fmla="*/ 1241022 h 1605679"/>
              <a:gd name="connsiteX14" fmla="*/ 465627 w 471627"/>
              <a:gd name="connsiteY14" fmla="*/ 945747 h 1605679"/>
              <a:gd name="connsiteX15" fmla="*/ 432289 w 471627"/>
              <a:gd name="connsiteY15" fmla="*/ 586178 h 1605679"/>
              <a:gd name="connsiteX16" fmla="*/ 415621 w 471627"/>
              <a:gd name="connsiteY16" fmla="*/ 224228 h 1605679"/>
              <a:gd name="connsiteX17" fmla="*/ 344183 w 471627"/>
              <a:gd name="connsiteY17" fmla="*/ 24203 h 1605679"/>
              <a:gd name="connsiteX18" fmla="*/ 263221 w 471627"/>
              <a:gd name="connsiteY18" fmla="*/ 7534 h 1605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71627" h="1605679">
                <a:moveTo>
                  <a:pt x="263221" y="7534"/>
                </a:moveTo>
                <a:cubicBezTo>
                  <a:pt x="232265" y="15075"/>
                  <a:pt x="184640" y="38491"/>
                  <a:pt x="158446" y="69447"/>
                </a:cubicBezTo>
                <a:cubicBezTo>
                  <a:pt x="132252" y="100403"/>
                  <a:pt x="110424" y="144853"/>
                  <a:pt x="106058" y="193272"/>
                </a:cubicBezTo>
                <a:cubicBezTo>
                  <a:pt x="101692" y="241691"/>
                  <a:pt x="118758" y="313922"/>
                  <a:pt x="132252" y="359959"/>
                </a:cubicBezTo>
                <a:cubicBezTo>
                  <a:pt x="145746" y="405996"/>
                  <a:pt x="183449" y="418300"/>
                  <a:pt x="187021" y="469497"/>
                </a:cubicBezTo>
                <a:cubicBezTo>
                  <a:pt x="190593" y="520694"/>
                  <a:pt x="160033" y="607609"/>
                  <a:pt x="153683" y="667140"/>
                </a:cubicBezTo>
                <a:cubicBezTo>
                  <a:pt x="147333" y="726671"/>
                  <a:pt x="163208" y="772312"/>
                  <a:pt x="148921" y="826684"/>
                </a:cubicBezTo>
                <a:cubicBezTo>
                  <a:pt x="134634" y="881056"/>
                  <a:pt x="92167" y="936619"/>
                  <a:pt x="67958" y="993372"/>
                </a:cubicBezTo>
                <a:cubicBezTo>
                  <a:pt x="43748" y="1050125"/>
                  <a:pt x="11998" y="1103703"/>
                  <a:pt x="3664" y="1167203"/>
                </a:cubicBezTo>
                <a:cubicBezTo>
                  <a:pt x="-4670" y="1230703"/>
                  <a:pt x="1680" y="1316428"/>
                  <a:pt x="17952" y="1374372"/>
                </a:cubicBezTo>
                <a:cubicBezTo>
                  <a:pt x="34224" y="1432316"/>
                  <a:pt x="54465" y="1476368"/>
                  <a:pt x="101296" y="1514865"/>
                </a:cubicBezTo>
                <a:cubicBezTo>
                  <a:pt x="148127" y="1553362"/>
                  <a:pt x="244567" y="1610512"/>
                  <a:pt x="298939" y="1605353"/>
                </a:cubicBezTo>
                <a:cubicBezTo>
                  <a:pt x="353311" y="1600194"/>
                  <a:pt x="399349" y="1544631"/>
                  <a:pt x="427527" y="1483909"/>
                </a:cubicBezTo>
                <a:cubicBezTo>
                  <a:pt x="455705" y="1423187"/>
                  <a:pt x="461658" y="1330716"/>
                  <a:pt x="468008" y="1241022"/>
                </a:cubicBezTo>
                <a:cubicBezTo>
                  <a:pt x="474358" y="1151328"/>
                  <a:pt x="471580" y="1054888"/>
                  <a:pt x="465627" y="945747"/>
                </a:cubicBezTo>
                <a:cubicBezTo>
                  <a:pt x="459674" y="836606"/>
                  <a:pt x="440623" y="706431"/>
                  <a:pt x="432289" y="586178"/>
                </a:cubicBezTo>
                <a:cubicBezTo>
                  <a:pt x="423955" y="465925"/>
                  <a:pt x="430305" y="317891"/>
                  <a:pt x="415621" y="224228"/>
                </a:cubicBezTo>
                <a:cubicBezTo>
                  <a:pt x="400937" y="130565"/>
                  <a:pt x="373155" y="58731"/>
                  <a:pt x="344183" y="24203"/>
                </a:cubicBezTo>
                <a:cubicBezTo>
                  <a:pt x="315211" y="-10325"/>
                  <a:pt x="294177" y="-7"/>
                  <a:pt x="263221" y="7534"/>
                </a:cubicBezTo>
                <a:close/>
              </a:path>
            </a:pathLst>
          </a:custGeom>
          <a:solidFill>
            <a:srgbClr val="44546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581" name="Freeform 23">
            <a:extLst>
              <a:ext uri="{FF2B5EF4-FFF2-40B4-BE49-F238E27FC236}">
                <a16:creationId xmlns:a16="http://schemas.microsoft.com/office/drawing/2014/main" id="{91E6F8C3-208D-4845-F4E0-9AA8BB823708}"/>
              </a:ext>
            </a:extLst>
          </p:cNvPr>
          <p:cNvSpPr/>
          <p:nvPr/>
        </p:nvSpPr>
        <p:spPr>
          <a:xfrm>
            <a:off x="2405738" y="2747599"/>
            <a:ext cx="536834" cy="1514917"/>
          </a:xfrm>
          <a:custGeom>
            <a:avLst/>
            <a:gdLst>
              <a:gd name="connsiteX0" fmla="*/ 263221 w 471627"/>
              <a:gd name="connsiteY0" fmla="*/ 7534 h 1605679"/>
              <a:gd name="connsiteX1" fmla="*/ 158446 w 471627"/>
              <a:gd name="connsiteY1" fmla="*/ 69447 h 1605679"/>
              <a:gd name="connsiteX2" fmla="*/ 106058 w 471627"/>
              <a:gd name="connsiteY2" fmla="*/ 193272 h 1605679"/>
              <a:gd name="connsiteX3" fmla="*/ 132252 w 471627"/>
              <a:gd name="connsiteY3" fmla="*/ 359959 h 1605679"/>
              <a:gd name="connsiteX4" fmla="*/ 187021 w 471627"/>
              <a:gd name="connsiteY4" fmla="*/ 469497 h 1605679"/>
              <a:gd name="connsiteX5" fmla="*/ 153683 w 471627"/>
              <a:gd name="connsiteY5" fmla="*/ 667140 h 1605679"/>
              <a:gd name="connsiteX6" fmla="*/ 148921 w 471627"/>
              <a:gd name="connsiteY6" fmla="*/ 826684 h 1605679"/>
              <a:gd name="connsiteX7" fmla="*/ 67958 w 471627"/>
              <a:gd name="connsiteY7" fmla="*/ 993372 h 1605679"/>
              <a:gd name="connsiteX8" fmla="*/ 3664 w 471627"/>
              <a:gd name="connsiteY8" fmla="*/ 1167203 h 1605679"/>
              <a:gd name="connsiteX9" fmla="*/ 17952 w 471627"/>
              <a:gd name="connsiteY9" fmla="*/ 1374372 h 1605679"/>
              <a:gd name="connsiteX10" fmla="*/ 101296 w 471627"/>
              <a:gd name="connsiteY10" fmla="*/ 1514865 h 1605679"/>
              <a:gd name="connsiteX11" fmla="*/ 298939 w 471627"/>
              <a:gd name="connsiteY11" fmla="*/ 1605353 h 1605679"/>
              <a:gd name="connsiteX12" fmla="*/ 427527 w 471627"/>
              <a:gd name="connsiteY12" fmla="*/ 1483909 h 1605679"/>
              <a:gd name="connsiteX13" fmla="*/ 468008 w 471627"/>
              <a:gd name="connsiteY13" fmla="*/ 1241022 h 1605679"/>
              <a:gd name="connsiteX14" fmla="*/ 465627 w 471627"/>
              <a:gd name="connsiteY14" fmla="*/ 945747 h 1605679"/>
              <a:gd name="connsiteX15" fmla="*/ 432289 w 471627"/>
              <a:gd name="connsiteY15" fmla="*/ 586178 h 1605679"/>
              <a:gd name="connsiteX16" fmla="*/ 415621 w 471627"/>
              <a:gd name="connsiteY16" fmla="*/ 224228 h 1605679"/>
              <a:gd name="connsiteX17" fmla="*/ 344183 w 471627"/>
              <a:gd name="connsiteY17" fmla="*/ 24203 h 1605679"/>
              <a:gd name="connsiteX18" fmla="*/ 263221 w 471627"/>
              <a:gd name="connsiteY18" fmla="*/ 7534 h 1605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71627" h="1605679">
                <a:moveTo>
                  <a:pt x="263221" y="7534"/>
                </a:moveTo>
                <a:cubicBezTo>
                  <a:pt x="232265" y="15075"/>
                  <a:pt x="184640" y="38491"/>
                  <a:pt x="158446" y="69447"/>
                </a:cubicBezTo>
                <a:cubicBezTo>
                  <a:pt x="132252" y="100403"/>
                  <a:pt x="110424" y="144853"/>
                  <a:pt x="106058" y="193272"/>
                </a:cubicBezTo>
                <a:cubicBezTo>
                  <a:pt x="101692" y="241691"/>
                  <a:pt x="118758" y="313922"/>
                  <a:pt x="132252" y="359959"/>
                </a:cubicBezTo>
                <a:cubicBezTo>
                  <a:pt x="145746" y="405996"/>
                  <a:pt x="183449" y="418300"/>
                  <a:pt x="187021" y="469497"/>
                </a:cubicBezTo>
                <a:cubicBezTo>
                  <a:pt x="190593" y="520694"/>
                  <a:pt x="160033" y="607609"/>
                  <a:pt x="153683" y="667140"/>
                </a:cubicBezTo>
                <a:cubicBezTo>
                  <a:pt x="147333" y="726671"/>
                  <a:pt x="163208" y="772312"/>
                  <a:pt x="148921" y="826684"/>
                </a:cubicBezTo>
                <a:cubicBezTo>
                  <a:pt x="134634" y="881056"/>
                  <a:pt x="92167" y="936619"/>
                  <a:pt x="67958" y="993372"/>
                </a:cubicBezTo>
                <a:cubicBezTo>
                  <a:pt x="43748" y="1050125"/>
                  <a:pt x="11998" y="1103703"/>
                  <a:pt x="3664" y="1167203"/>
                </a:cubicBezTo>
                <a:cubicBezTo>
                  <a:pt x="-4670" y="1230703"/>
                  <a:pt x="1680" y="1316428"/>
                  <a:pt x="17952" y="1374372"/>
                </a:cubicBezTo>
                <a:cubicBezTo>
                  <a:pt x="34224" y="1432316"/>
                  <a:pt x="54465" y="1476368"/>
                  <a:pt x="101296" y="1514865"/>
                </a:cubicBezTo>
                <a:cubicBezTo>
                  <a:pt x="148127" y="1553362"/>
                  <a:pt x="244567" y="1610512"/>
                  <a:pt x="298939" y="1605353"/>
                </a:cubicBezTo>
                <a:cubicBezTo>
                  <a:pt x="353311" y="1600194"/>
                  <a:pt x="399349" y="1544631"/>
                  <a:pt x="427527" y="1483909"/>
                </a:cubicBezTo>
                <a:cubicBezTo>
                  <a:pt x="455705" y="1423187"/>
                  <a:pt x="461658" y="1330716"/>
                  <a:pt x="468008" y="1241022"/>
                </a:cubicBezTo>
                <a:cubicBezTo>
                  <a:pt x="474358" y="1151328"/>
                  <a:pt x="471580" y="1054888"/>
                  <a:pt x="465627" y="945747"/>
                </a:cubicBezTo>
                <a:cubicBezTo>
                  <a:pt x="459674" y="836606"/>
                  <a:pt x="440623" y="706431"/>
                  <a:pt x="432289" y="586178"/>
                </a:cubicBezTo>
                <a:cubicBezTo>
                  <a:pt x="423955" y="465925"/>
                  <a:pt x="430305" y="317891"/>
                  <a:pt x="415621" y="224228"/>
                </a:cubicBezTo>
                <a:cubicBezTo>
                  <a:pt x="400937" y="130565"/>
                  <a:pt x="373155" y="58731"/>
                  <a:pt x="344183" y="24203"/>
                </a:cubicBezTo>
                <a:cubicBezTo>
                  <a:pt x="315211" y="-10325"/>
                  <a:pt x="294177" y="-7"/>
                  <a:pt x="263221" y="7534"/>
                </a:cubicBezTo>
                <a:close/>
              </a:path>
            </a:pathLst>
          </a:custGeom>
          <a:solidFill>
            <a:srgbClr val="44546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dirty="0">
              <a:ln>
                <a:noFill/>
              </a:ln>
              <a:solidFill>
                <a:srgbClr val="FFFFFF"/>
              </a:solidFill>
              <a:effectLst/>
              <a:uLnTx/>
              <a:uFillTx/>
              <a:latin typeface="Arial"/>
              <a:ea typeface="+mn-ea"/>
              <a:cs typeface="+mn-cs"/>
            </a:endParaRPr>
          </a:p>
        </p:txBody>
      </p:sp>
      <p:sp>
        <p:nvSpPr>
          <p:cNvPr id="3582" name="Freeform 24">
            <a:extLst>
              <a:ext uri="{FF2B5EF4-FFF2-40B4-BE49-F238E27FC236}">
                <a16:creationId xmlns:a16="http://schemas.microsoft.com/office/drawing/2014/main" id="{1BD60A76-6AB2-F325-FDD0-ED41639B2232}"/>
              </a:ext>
            </a:extLst>
          </p:cNvPr>
          <p:cNvSpPr/>
          <p:nvPr/>
        </p:nvSpPr>
        <p:spPr>
          <a:xfrm>
            <a:off x="2540572" y="3852738"/>
            <a:ext cx="231401" cy="383913"/>
          </a:xfrm>
          <a:custGeom>
            <a:avLst/>
            <a:gdLst>
              <a:gd name="connsiteX0" fmla="*/ 4271 w 203293"/>
              <a:gd name="connsiteY0" fmla="*/ 382935 h 434274"/>
              <a:gd name="connsiteX1" fmla="*/ 63802 w 203293"/>
              <a:gd name="connsiteY1" fmla="*/ 216247 h 434274"/>
              <a:gd name="connsiteX2" fmla="*/ 1890 w 203293"/>
              <a:gd name="connsiteY2" fmla="*/ 128141 h 434274"/>
              <a:gd name="connsiteX3" fmla="*/ 28083 w 203293"/>
              <a:gd name="connsiteY3" fmla="*/ 13841 h 434274"/>
              <a:gd name="connsiteX4" fmla="*/ 147146 w 203293"/>
              <a:gd name="connsiteY4" fmla="*/ 11460 h 434274"/>
              <a:gd name="connsiteX5" fmla="*/ 199533 w 203293"/>
              <a:gd name="connsiteY5" fmla="*/ 99566 h 434274"/>
              <a:gd name="connsiteX6" fmla="*/ 49515 w 203293"/>
              <a:gd name="connsiteY6" fmla="*/ 413891 h 434274"/>
              <a:gd name="connsiteX7" fmla="*/ 4271 w 203293"/>
              <a:gd name="connsiteY7" fmla="*/ 382935 h 434274"/>
              <a:gd name="connsiteX0" fmla="*/ 4271 w 203293"/>
              <a:gd name="connsiteY0" fmla="*/ 382935 h 415702"/>
              <a:gd name="connsiteX1" fmla="*/ 63802 w 203293"/>
              <a:gd name="connsiteY1" fmla="*/ 216247 h 415702"/>
              <a:gd name="connsiteX2" fmla="*/ 1890 w 203293"/>
              <a:gd name="connsiteY2" fmla="*/ 128141 h 415702"/>
              <a:gd name="connsiteX3" fmla="*/ 28083 w 203293"/>
              <a:gd name="connsiteY3" fmla="*/ 13841 h 415702"/>
              <a:gd name="connsiteX4" fmla="*/ 147146 w 203293"/>
              <a:gd name="connsiteY4" fmla="*/ 11460 h 415702"/>
              <a:gd name="connsiteX5" fmla="*/ 199533 w 203293"/>
              <a:gd name="connsiteY5" fmla="*/ 99566 h 415702"/>
              <a:gd name="connsiteX6" fmla="*/ 49515 w 203293"/>
              <a:gd name="connsiteY6" fmla="*/ 413891 h 415702"/>
              <a:gd name="connsiteX7" fmla="*/ 4271 w 203293"/>
              <a:gd name="connsiteY7" fmla="*/ 382935 h 415702"/>
              <a:gd name="connsiteX0" fmla="*/ 6430 w 205452"/>
              <a:gd name="connsiteY0" fmla="*/ 382935 h 415702"/>
              <a:gd name="connsiteX1" fmla="*/ 65961 w 205452"/>
              <a:gd name="connsiteY1" fmla="*/ 216247 h 415702"/>
              <a:gd name="connsiteX2" fmla="*/ 4049 w 205452"/>
              <a:gd name="connsiteY2" fmla="*/ 128141 h 415702"/>
              <a:gd name="connsiteX3" fmla="*/ 30242 w 205452"/>
              <a:gd name="connsiteY3" fmla="*/ 13841 h 415702"/>
              <a:gd name="connsiteX4" fmla="*/ 149305 w 205452"/>
              <a:gd name="connsiteY4" fmla="*/ 11460 h 415702"/>
              <a:gd name="connsiteX5" fmla="*/ 201692 w 205452"/>
              <a:gd name="connsiteY5" fmla="*/ 99566 h 415702"/>
              <a:gd name="connsiteX6" fmla="*/ 51674 w 205452"/>
              <a:gd name="connsiteY6" fmla="*/ 413891 h 415702"/>
              <a:gd name="connsiteX7" fmla="*/ 6430 w 205452"/>
              <a:gd name="connsiteY7" fmla="*/ 382935 h 415702"/>
              <a:gd name="connsiteX0" fmla="*/ 4272 w 203294"/>
              <a:gd name="connsiteY0" fmla="*/ 382935 h 408603"/>
              <a:gd name="connsiteX1" fmla="*/ 63803 w 203294"/>
              <a:gd name="connsiteY1" fmla="*/ 216247 h 408603"/>
              <a:gd name="connsiteX2" fmla="*/ 1891 w 203294"/>
              <a:gd name="connsiteY2" fmla="*/ 128141 h 408603"/>
              <a:gd name="connsiteX3" fmla="*/ 28084 w 203294"/>
              <a:gd name="connsiteY3" fmla="*/ 13841 h 408603"/>
              <a:gd name="connsiteX4" fmla="*/ 147147 w 203294"/>
              <a:gd name="connsiteY4" fmla="*/ 11460 h 408603"/>
              <a:gd name="connsiteX5" fmla="*/ 199534 w 203294"/>
              <a:gd name="connsiteY5" fmla="*/ 99566 h 408603"/>
              <a:gd name="connsiteX6" fmla="*/ 59041 w 203294"/>
              <a:gd name="connsiteY6" fmla="*/ 406747 h 408603"/>
              <a:gd name="connsiteX7" fmla="*/ 4272 w 203294"/>
              <a:gd name="connsiteY7" fmla="*/ 382935 h 408603"/>
              <a:gd name="connsiteX0" fmla="*/ 6653 w 203294"/>
              <a:gd name="connsiteY0" fmla="*/ 366266 h 423745"/>
              <a:gd name="connsiteX1" fmla="*/ 63803 w 203294"/>
              <a:gd name="connsiteY1" fmla="*/ 216247 h 423745"/>
              <a:gd name="connsiteX2" fmla="*/ 1891 w 203294"/>
              <a:gd name="connsiteY2" fmla="*/ 128141 h 423745"/>
              <a:gd name="connsiteX3" fmla="*/ 28084 w 203294"/>
              <a:gd name="connsiteY3" fmla="*/ 13841 h 423745"/>
              <a:gd name="connsiteX4" fmla="*/ 147147 w 203294"/>
              <a:gd name="connsiteY4" fmla="*/ 11460 h 423745"/>
              <a:gd name="connsiteX5" fmla="*/ 199534 w 203294"/>
              <a:gd name="connsiteY5" fmla="*/ 99566 h 423745"/>
              <a:gd name="connsiteX6" fmla="*/ 59041 w 203294"/>
              <a:gd name="connsiteY6" fmla="*/ 406747 h 423745"/>
              <a:gd name="connsiteX7" fmla="*/ 6653 w 203294"/>
              <a:gd name="connsiteY7" fmla="*/ 366266 h 423745"/>
              <a:gd name="connsiteX0" fmla="*/ 6653 w 203294"/>
              <a:gd name="connsiteY0" fmla="*/ 366266 h 422299"/>
              <a:gd name="connsiteX1" fmla="*/ 63803 w 203294"/>
              <a:gd name="connsiteY1" fmla="*/ 216247 h 422299"/>
              <a:gd name="connsiteX2" fmla="*/ 1891 w 203294"/>
              <a:gd name="connsiteY2" fmla="*/ 128141 h 422299"/>
              <a:gd name="connsiteX3" fmla="*/ 28084 w 203294"/>
              <a:gd name="connsiteY3" fmla="*/ 13841 h 422299"/>
              <a:gd name="connsiteX4" fmla="*/ 147147 w 203294"/>
              <a:gd name="connsiteY4" fmla="*/ 11460 h 422299"/>
              <a:gd name="connsiteX5" fmla="*/ 199534 w 203294"/>
              <a:gd name="connsiteY5" fmla="*/ 99566 h 422299"/>
              <a:gd name="connsiteX6" fmla="*/ 59041 w 203294"/>
              <a:gd name="connsiteY6" fmla="*/ 406747 h 422299"/>
              <a:gd name="connsiteX7" fmla="*/ 6653 w 203294"/>
              <a:gd name="connsiteY7" fmla="*/ 366266 h 422299"/>
              <a:gd name="connsiteX0" fmla="*/ 6653 w 203294"/>
              <a:gd name="connsiteY0" fmla="*/ 366266 h 406933"/>
              <a:gd name="connsiteX1" fmla="*/ 63803 w 203294"/>
              <a:gd name="connsiteY1" fmla="*/ 216247 h 406933"/>
              <a:gd name="connsiteX2" fmla="*/ 1891 w 203294"/>
              <a:gd name="connsiteY2" fmla="*/ 128141 h 406933"/>
              <a:gd name="connsiteX3" fmla="*/ 28084 w 203294"/>
              <a:gd name="connsiteY3" fmla="*/ 13841 h 406933"/>
              <a:gd name="connsiteX4" fmla="*/ 147147 w 203294"/>
              <a:gd name="connsiteY4" fmla="*/ 11460 h 406933"/>
              <a:gd name="connsiteX5" fmla="*/ 199534 w 203294"/>
              <a:gd name="connsiteY5" fmla="*/ 99566 h 406933"/>
              <a:gd name="connsiteX6" fmla="*/ 59041 w 203294"/>
              <a:gd name="connsiteY6" fmla="*/ 406747 h 406933"/>
              <a:gd name="connsiteX7" fmla="*/ 6653 w 203294"/>
              <a:gd name="connsiteY7" fmla="*/ 366266 h 406933"/>
              <a:gd name="connsiteX0" fmla="*/ 6653 w 203294"/>
              <a:gd name="connsiteY0" fmla="*/ 366266 h 406933"/>
              <a:gd name="connsiteX1" fmla="*/ 63803 w 203294"/>
              <a:gd name="connsiteY1" fmla="*/ 216247 h 406933"/>
              <a:gd name="connsiteX2" fmla="*/ 1891 w 203294"/>
              <a:gd name="connsiteY2" fmla="*/ 128141 h 406933"/>
              <a:gd name="connsiteX3" fmla="*/ 28084 w 203294"/>
              <a:gd name="connsiteY3" fmla="*/ 13841 h 406933"/>
              <a:gd name="connsiteX4" fmla="*/ 147147 w 203294"/>
              <a:gd name="connsiteY4" fmla="*/ 11460 h 406933"/>
              <a:gd name="connsiteX5" fmla="*/ 199534 w 203294"/>
              <a:gd name="connsiteY5" fmla="*/ 99566 h 406933"/>
              <a:gd name="connsiteX6" fmla="*/ 59041 w 203294"/>
              <a:gd name="connsiteY6" fmla="*/ 406747 h 406933"/>
              <a:gd name="connsiteX7" fmla="*/ 6653 w 203294"/>
              <a:gd name="connsiteY7" fmla="*/ 366266 h 406933"/>
              <a:gd name="connsiteX0" fmla="*/ 4272 w 203294"/>
              <a:gd name="connsiteY0" fmla="*/ 368648 h 420946"/>
              <a:gd name="connsiteX1" fmla="*/ 63803 w 203294"/>
              <a:gd name="connsiteY1" fmla="*/ 216247 h 420946"/>
              <a:gd name="connsiteX2" fmla="*/ 1891 w 203294"/>
              <a:gd name="connsiteY2" fmla="*/ 128141 h 420946"/>
              <a:gd name="connsiteX3" fmla="*/ 28084 w 203294"/>
              <a:gd name="connsiteY3" fmla="*/ 13841 h 420946"/>
              <a:gd name="connsiteX4" fmla="*/ 147147 w 203294"/>
              <a:gd name="connsiteY4" fmla="*/ 11460 h 420946"/>
              <a:gd name="connsiteX5" fmla="*/ 199534 w 203294"/>
              <a:gd name="connsiteY5" fmla="*/ 99566 h 420946"/>
              <a:gd name="connsiteX6" fmla="*/ 59041 w 203294"/>
              <a:gd name="connsiteY6" fmla="*/ 406747 h 420946"/>
              <a:gd name="connsiteX7" fmla="*/ 4272 w 203294"/>
              <a:gd name="connsiteY7" fmla="*/ 368648 h 420946"/>
              <a:gd name="connsiteX0" fmla="*/ 4272 w 203294"/>
              <a:gd name="connsiteY0" fmla="*/ 368648 h 406915"/>
              <a:gd name="connsiteX1" fmla="*/ 63803 w 203294"/>
              <a:gd name="connsiteY1" fmla="*/ 216247 h 406915"/>
              <a:gd name="connsiteX2" fmla="*/ 1891 w 203294"/>
              <a:gd name="connsiteY2" fmla="*/ 128141 h 406915"/>
              <a:gd name="connsiteX3" fmla="*/ 28084 w 203294"/>
              <a:gd name="connsiteY3" fmla="*/ 13841 h 406915"/>
              <a:gd name="connsiteX4" fmla="*/ 147147 w 203294"/>
              <a:gd name="connsiteY4" fmla="*/ 11460 h 406915"/>
              <a:gd name="connsiteX5" fmla="*/ 199534 w 203294"/>
              <a:gd name="connsiteY5" fmla="*/ 99566 h 406915"/>
              <a:gd name="connsiteX6" fmla="*/ 59041 w 203294"/>
              <a:gd name="connsiteY6" fmla="*/ 406747 h 406915"/>
              <a:gd name="connsiteX7" fmla="*/ 4272 w 203294"/>
              <a:gd name="connsiteY7" fmla="*/ 368648 h 406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3294" h="406915">
                <a:moveTo>
                  <a:pt x="4272" y="368648"/>
                </a:moveTo>
                <a:cubicBezTo>
                  <a:pt x="305" y="360711"/>
                  <a:pt x="64200" y="256332"/>
                  <a:pt x="63803" y="216247"/>
                </a:cubicBezTo>
                <a:cubicBezTo>
                  <a:pt x="63406" y="176163"/>
                  <a:pt x="7844" y="161875"/>
                  <a:pt x="1891" y="128141"/>
                </a:cubicBezTo>
                <a:cubicBezTo>
                  <a:pt x="-4062" y="94407"/>
                  <a:pt x="3875" y="33288"/>
                  <a:pt x="28084" y="13841"/>
                </a:cubicBezTo>
                <a:cubicBezTo>
                  <a:pt x="52293" y="-5606"/>
                  <a:pt x="118572" y="-2827"/>
                  <a:pt x="147147" y="11460"/>
                </a:cubicBezTo>
                <a:cubicBezTo>
                  <a:pt x="175722" y="25747"/>
                  <a:pt x="215806" y="32494"/>
                  <a:pt x="199534" y="99566"/>
                </a:cubicBezTo>
                <a:cubicBezTo>
                  <a:pt x="183262" y="166638"/>
                  <a:pt x="65391" y="414287"/>
                  <a:pt x="59041" y="406747"/>
                </a:cubicBezTo>
                <a:cubicBezTo>
                  <a:pt x="52691" y="399207"/>
                  <a:pt x="8239" y="376585"/>
                  <a:pt x="4272" y="368648"/>
                </a:cubicBezTo>
                <a:close/>
              </a:path>
            </a:pathLst>
          </a:cu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584" name="Freeform 26">
            <a:extLst>
              <a:ext uri="{FF2B5EF4-FFF2-40B4-BE49-F238E27FC236}">
                <a16:creationId xmlns:a16="http://schemas.microsoft.com/office/drawing/2014/main" id="{1212DBC9-A4B4-3E09-9939-5A08550843AE}"/>
              </a:ext>
            </a:extLst>
          </p:cNvPr>
          <p:cNvSpPr/>
          <p:nvPr/>
        </p:nvSpPr>
        <p:spPr>
          <a:xfrm>
            <a:off x="1289119" y="3088260"/>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585" name="Freeform 27">
            <a:extLst>
              <a:ext uri="{FF2B5EF4-FFF2-40B4-BE49-F238E27FC236}">
                <a16:creationId xmlns:a16="http://schemas.microsoft.com/office/drawing/2014/main" id="{29F090A7-9441-55B3-4924-8D03461C27DF}"/>
              </a:ext>
            </a:extLst>
          </p:cNvPr>
          <p:cNvSpPr/>
          <p:nvPr/>
        </p:nvSpPr>
        <p:spPr>
          <a:xfrm>
            <a:off x="1340730" y="3083765"/>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586" name="Freeform 28">
            <a:extLst>
              <a:ext uri="{FF2B5EF4-FFF2-40B4-BE49-F238E27FC236}">
                <a16:creationId xmlns:a16="http://schemas.microsoft.com/office/drawing/2014/main" id="{03B9184F-BBDB-8378-7BDF-BD14F69CE025}"/>
              </a:ext>
            </a:extLst>
          </p:cNvPr>
          <p:cNvSpPr/>
          <p:nvPr/>
        </p:nvSpPr>
        <p:spPr>
          <a:xfrm>
            <a:off x="1246112" y="3000759"/>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587" name="Freeform 29">
            <a:extLst>
              <a:ext uri="{FF2B5EF4-FFF2-40B4-BE49-F238E27FC236}">
                <a16:creationId xmlns:a16="http://schemas.microsoft.com/office/drawing/2014/main" id="{85ABCEDC-C7A9-59EF-1483-37589C2CBE9F}"/>
              </a:ext>
            </a:extLst>
          </p:cNvPr>
          <p:cNvSpPr/>
          <p:nvPr/>
        </p:nvSpPr>
        <p:spPr>
          <a:xfrm>
            <a:off x="1297723" y="2996265"/>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588" name="Freeform 30">
            <a:extLst>
              <a:ext uri="{FF2B5EF4-FFF2-40B4-BE49-F238E27FC236}">
                <a16:creationId xmlns:a16="http://schemas.microsoft.com/office/drawing/2014/main" id="{AEFD10C1-8206-90B2-ED55-AB2F56054A8F}"/>
              </a:ext>
            </a:extLst>
          </p:cNvPr>
          <p:cNvSpPr/>
          <p:nvPr/>
        </p:nvSpPr>
        <p:spPr>
          <a:xfrm>
            <a:off x="1389863" y="3136635"/>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589" name="Freeform 31">
            <a:extLst>
              <a:ext uri="{FF2B5EF4-FFF2-40B4-BE49-F238E27FC236}">
                <a16:creationId xmlns:a16="http://schemas.microsoft.com/office/drawing/2014/main" id="{19512092-D53C-3B65-5AE8-58DC3B21A568}"/>
              </a:ext>
            </a:extLst>
          </p:cNvPr>
          <p:cNvSpPr/>
          <p:nvPr/>
        </p:nvSpPr>
        <p:spPr>
          <a:xfrm>
            <a:off x="1441474" y="3132140"/>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590" name="Freeform 32">
            <a:extLst>
              <a:ext uri="{FF2B5EF4-FFF2-40B4-BE49-F238E27FC236}">
                <a16:creationId xmlns:a16="http://schemas.microsoft.com/office/drawing/2014/main" id="{9C914C8E-702F-B7A2-2722-4C160B6FEE22}"/>
              </a:ext>
            </a:extLst>
          </p:cNvPr>
          <p:cNvSpPr/>
          <p:nvPr/>
        </p:nvSpPr>
        <p:spPr>
          <a:xfrm>
            <a:off x="1636344" y="3204009"/>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591" name="Freeform 33">
            <a:extLst>
              <a:ext uri="{FF2B5EF4-FFF2-40B4-BE49-F238E27FC236}">
                <a16:creationId xmlns:a16="http://schemas.microsoft.com/office/drawing/2014/main" id="{372AA91E-1058-11F2-B590-04269076280C}"/>
              </a:ext>
            </a:extLst>
          </p:cNvPr>
          <p:cNvSpPr/>
          <p:nvPr/>
        </p:nvSpPr>
        <p:spPr>
          <a:xfrm>
            <a:off x="1687955" y="3199514"/>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592" name="Freeform 34">
            <a:extLst>
              <a:ext uri="{FF2B5EF4-FFF2-40B4-BE49-F238E27FC236}">
                <a16:creationId xmlns:a16="http://schemas.microsoft.com/office/drawing/2014/main" id="{51F9E3C0-33A1-FA44-0FD5-DE00D02119F4}"/>
              </a:ext>
            </a:extLst>
          </p:cNvPr>
          <p:cNvSpPr/>
          <p:nvPr/>
        </p:nvSpPr>
        <p:spPr>
          <a:xfrm>
            <a:off x="1816479" y="3217489"/>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593" name="Freeform 35">
            <a:extLst>
              <a:ext uri="{FF2B5EF4-FFF2-40B4-BE49-F238E27FC236}">
                <a16:creationId xmlns:a16="http://schemas.microsoft.com/office/drawing/2014/main" id="{E011C33F-245A-F868-419B-66D6F82873C9}"/>
              </a:ext>
            </a:extLst>
          </p:cNvPr>
          <p:cNvSpPr/>
          <p:nvPr/>
        </p:nvSpPr>
        <p:spPr>
          <a:xfrm>
            <a:off x="1868090" y="3212995"/>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594" name="Freeform 36">
            <a:extLst>
              <a:ext uri="{FF2B5EF4-FFF2-40B4-BE49-F238E27FC236}">
                <a16:creationId xmlns:a16="http://schemas.microsoft.com/office/drawing/2014/main" id="{481F8E0F-0942-1181-FA4A-0FEDAD6D017A}"/>
              </a:ext>
            </a:extLst>
          </p:cNvPr>
          <p:cNvSpPr/>
          <p:nvPr/>
        </p:nvSpPr>
        <p:spPr>
          <a:xfrm>
            <a:off x="1952832" y="3114504"/>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595" name="Freeform 37">
            <a:extLst>
              <a:ext uri="{FF2B5EF4-FFF2-40B4-BE49-F238E27FC236}">
                <a16:creationId xmlns:a16="http://schemas.microsoft.com/office/drawing/2014/main" id="{987478F8-E036-9801-1B81-131A40870715}"/>
              </a:ext>
            </a:extLst>
          </p:cNvPr>
          <p:cNvSpPr/>
          <p:nvPr/>
        </p:nvSpPr>
        <p:spPr>
          <a:xfrm>
            <a:off x="2004443" y="3110009"/>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596" name="Freeform 38">
            <a:extLst>
              <a:ext uri="{FF2B5EF4-FFF2-40B4-BE49-F238E27FC236}">
                <a16:creationId xmlns:a16="http://schemas.microsoft.com/office/drawing/2014/main" id="{467053F3-83CE-C4CC-FB0E-489F5216DA74}"/>
              </a:ext>
            </a:extLst>
          </p:cNvPr>
          <p:cNvSpPr/>
          <p:nvPr/>
        </p:nvSpPr>
        <p:spPr>
          <a:xfrm>
            <a:off x="1964971" y="2997764"/>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597" name="Freeform 39">
            <a:extLst>
              <a:ext uri="{FF2B5EF4-FFF2-40B4-BE49-F238E27FC236}">
                <a16:creationId xmlns:a16="http://schemas.microsoft.com/office/drawing/2014/main" id="{4B59B805-F38F-A17D-3219-E21B512EA9BF}"/>
              </a:ext>
            </a:extLst>
          </p:cNvPr>
          <p:cNvSpPr/>
          <p:nvPr/>
        </p:nvSpPr>
        <p:spPr>
          <a:xfrm>
            <a:off x="2016582" y="2993269"/>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598" name="Freeform 40">
            <a:extLst>
              <a:ext uri="{FF2B5EF4-FFF2-40B4-BE49-F238E27FC236}">
                <a16:creationId xmlns:a16="http://schemas.microsoft.com/office/drawing/2014/main" id="{3901E5BF-7DCE-06BE-C81C-496C0A5AA4BE}"/>
              </a:ext>
            </a:extLst>
          </p:cNvPr>
          <p:cNvSpPr/>
          <p:nvPr/>
        </p:nvSpPr>
        <p:spPr>
          <a:xfrm>
            <a:off x="2356124" y="2971519"/>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599" name="Freeform 41">
            <a:extLst>
              <a:ext uri="{FF2B5EF4-FFF2-40B4-BE49-F238E27FC236}">
                <a16:creationId xmlns:a16="http://schemas.microsoft.com/office/drawing/2014/main" id="{9F2C3AC2-1E8F-2875-9603-FAEAA9BB740F}"/>
              </a:ext>
            </a:extLst>
          </p:cNvPr>
          <p:cNvSpPr/>
          <p:nvPr/>
        </p:nvSpPr>
        <p:spPr>
          <a:xfrm>
            <a:off x="2407735" y="2967024"/>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00" name="Freeform 42">
            <a:extLst>
              <a:ext uri="{FF2B5EF4-FFF2-40B4-BE49-F238E27FC236}">
                <a16:creationId xmlns:a16="http://schemas.microsoft.com/office/drawing/2014/main" id="{A98005B2-FA9C-E8B7-9DFF-15D2707F4278}"/>
              </a:ext>
            </a:extLst>
          </p:cNvPr>
          <p:cNvSpPr/>
          <p:nvPr/>
        </p:nvSpPr>
        <p:spPr>
          <a:xfrm>
            <a:off x="1708058" y="3022031"/>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01" name="Freeform 43">
            <a:extLst>
              <a:ext uri="{FF2B5EF4-FFF2-40B4-BE49-F238E27FC236}">
                <a16:creationId xmlns:a16="http://schemas.microsoft.com/office/drawing/2014/main" id="{6EAEE1B8-FCA6-9226-2BB5-B7D5C48701E6}"/>
              </a:ext>
            </a:extLst>
          </p:cNvPr>
          <p:cNvSpPr/>
          <p:nvPr/>
        </p:nvSpPr>
        <p:spPr>
          <a:xfrm>
            <a:off x="1759669" y="3017536"/>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nvGrpSpPr>
          <p:cNvPr id="3602" name="Group 3601">
            <a:extLst>
              <a:ext uri="{FF2B5EF4-FFF2-40B4-BE49-F238E27FC236}">
                <a16:creationId xmlns:a16="http://schemas.microsoft.com/office/drawing/2014/main" id="{A9C425BD-F61C-D6B8-F544-F901B03FEAE4}"/>
              </a:ext>
            </a:extLst>
          </p:cNvPr>
          <p:cNvGrpSpPr/>
          <p:nvPr/>
        </p:nvGrpSpPr>
        <p:grpSpPr>
          <a:xfrm>
            <a:off x="1212693" y="2891189"/>
            <a:ext cx="1338240" cy="350125"/>
            <a:chOff x="703186" y="3173611"/>
            <a:chExt cx="1175691" cy="371102"/>
          </a:xfrm>
          <a:solidFill>
            <a:schemeClr val="accent5">
              <a:lumMod val="40000"/>
              <a:lumOff val="60000"/>
            </a:schemeClr>
          </a:solidFill>
          <a:effectLst/>
        </p:grpSpPr>
        <p:sp>
          <p:nvSpPr>
            <p:cNvPr id="3746" name="Oval 3745">
              <a:extLst>
                <a:ext uri="{FF2B5EF4-FFF2-40B4-BE49-F238E27FC236}">
                  <a16:creationId xmlns:a16="http://schemas.microsoft.com/office/drawing/2014/main" id="{50A423F1-A414-47D2-48E0-4C9C75127D62}"/>
                </a:ext>
              </a:extLst>
            </p:cNvPr>
            <p:cNvSpPr/>
            <p:nvPr/>
          </p:nvSpPr>
          <p:spPr>
            <a:xfrm>
              <a:off x="1102419" y="31853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47" name="Oval 3746">
              <a:extLst>
                <a:ext uri="{FF2B5EF4-FFF2-40B4-BE49-F238E27FC236}">
                  <a16:creationId xmlns:a16="http://schemas.microsoft.com/office/drawing/2014/main" id="{89A8F804-9A31-C3CB-1FA0-6E2CA55F5D25}"/>
                </a:ext>
              </a:extLst>
            </p:cNvPr>
            <p:cNvSpPr/>
            <p:nvPr/>
          </p:nvSpPr>
          <p:spPr>
            <a:xfrm>
              <a:off x="1030411" y="340069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48" name="Oval 3747">
              <a:extLst>
                <a:ext uri="{FF2B5EF4-FFF2-40B4-BE49-F238E27FC236}">
                  <a16:creationId xmlns:a16="http://schemas.microsoft.com/office/drawing/2014/main" id="{05AC225A-C5E6-14AC-A7FF-BD03355697F7}"/>
                </a:ext>
              </a:extLst>
            </p:cNvPr>
            <p:cNvSpPr/>
            <p:nvPr/>
          </p:nvSpPr>
          <p:spPr>
            <a:xfrm>
              <a:off x="819772" y="331762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49" name="Oval 3748">
              <a:extLst>
                <a:ext uri="{FF2B5EF4-FFF2-40B4-BE49-F238E27FC236}">
                  <a16:creationId xmlns:a16="http://schemas.microsoft.com/office/drawing/2014/main" id="{2D39511E-2F20-0AB6-C072-8EB961E4EE0D}"/>
                </a:ext>
              </a:extLst>
            </p:cNvPr>
            <p:cNvSpPr/>
            <p:nvPr/>
          </p:nvSpPr>
          <p:spPr>
            <a:xfrm>
              <a:off x="703186" y="3178916"/>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50" name="Oval 3749">
              <a:extLst>
                <a:ext uri="{FF2B5EF4-FFF2-40B4-BE49-F238E27FC236}">
                  <a16:creationId xmlns:a16="http://schemas.microsoft.com/office/drawing/2014/main" id="{F5D46D0A-8A35-BCFF-9254-75F0F3E8563D}"/>
                </a:ext>
              </a:extLst>
            </p:cNvPr>
            <p:cNvSpPr/>
            <p:nvPr/>
          </p:nvSpPr>
          <p:spPr>
            <a:xfrm>
              <a:off x="1319212" y="318127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51" name="Oval 3750">
              <a:extLst>
                <a:ext uri="{FF2B5EF4-FFF2-40B4-BE49-F238E27FC236}">
                  <a16:creationId xmlns:a16="http://schemas.microsoft.com/office/drawing/2014/main" id="{FEDB2C10-A65A-91C7-91E9-3D89C6B8CF5D}"/>
                </a:ext>
              </a:extLst>
            </p:cNvPr>
            <p:cNvSpPr/>
            <p:nvPr/>
          </p:nvSpPr>
          <p:spPr>
            <a:xfrm>
              <a:off x="1662853" y="3173611"/>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52" name="Oval 3751">
              <a:extLst>
                <a:ext uri="{FF2B5EF4-FFF2-40B4-BE49-F238E27FC236}">
                  <a16:creationId xmlns:a16="http://schemas.microsoft.com/office/drawing/2014/main" id="{CD3C2B56-211C-5F14-4098-8C4988553739}"/>
                </a:ext>
              </a:extLst>
            </p:cNvPr>
            <p:cNvSpPr/>
            <p:nvPr/>
          </p:nvSpPr>
          <p:spPr>
            <a:xfrm>
              <a:off x="1314982" y="329708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53" name="Oval 3752">
              <a:extLst>
                <a:ext uri="{FF2B5EF4-FFF2-40B4-BE49-F238E27FC236}">
                  <a16:creationId xmlns:a16="http://schemas.microsoft.com/office/drawing/2014/main" id="{3D466F9E-39BF-5B9D-A15E-C977F6438559}"/>
                </a:ext>
              </a:extLst>
            </p:cNvPr>
            <p:cNvSpPr/>
            <p:nvPr/>
          </p:nvSpPr>
          <p:spPr>
            <a:xfrm>
              <a:off x="1194720" y="340069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54" name="Oval 3753">
              <a:extLst>
                <a:ext uri="{FF2B5EF4-FFF2-40B4-BE49-F238E27FC236}">
                  <a16:creationId xmlns:a16="http://schemas.microsoft.com/office/drawing/2014/main" id="{64873DE0-74C8-B4C1-BE3A-B1CADA928294}"/>
                </a:ext>
              </a:extLst>
            </p:cNvPr>
            <p:cNvSpPr/>
            <p:nvPr/>
          </p:nvSpPr>
          <p:spPr>
            <a:xfrm>
              <a:off x="732284" y="3284982"/>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55" name="Oval 3754">
              <a:extLst>
                <a:ext uri="{FF2B5EF4-FFF2-40B4-BE49-F238E27FC236}">
                  <a16:creationId xmlns:a16="http://schemas.microsoft.com/office/drawing/2014/main" id="{954BD5C2-2B5F-20B1-7FB9-D205B09E99FF}"/>
                </a:ext>
              </a:extLst>
            </p:cNvPr>
            <p:cNvSpPr/>
            <p:nvPr/>
          </p:nvSpPr>
          <p:spPr>
            <a:xfrm>
              <a:off x="1734861" y="3256681"/>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sp>
        <p:nvSpPr>
          <p:cNvPr id="3603" name="Freeform 45">
            <a:extLst>
              <a:ext uri="{FF2B5EF4-FFF2-40B4-BE49-F238E27FC236}">
                <a16:creationId xmlns:a16="http://schemas.microsoft.com/office/drawing/2014/main" id="{10926932-EC7E-FF73-72BE-AC47C5599AF2}"/>
              </a:ext>
            </a:extLst>
          </p:cNvPr>
          <p:cNvSpPr/>
          <p:nvPr/>
        </p:nvSpPr>
        <p:spPr>
          <a:xfrm>
            <a:off x="1462747" y="3221165"/>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04" name="Freeform 46">
            <a:extLst>
              <a:ext uri="{FF2B5EF4-FFF2-40B4-BE49-F238E27FC236}">
                <a16:creationId xmlns:a16="http://schemas.microsoft.com/office/drawing/2014/main" id="{860A2CEF-4288-5735-98B1-AA830FEB7902}"/>
              </a:ext>
            </a:extLst>
          </p:cNvPr>
          <p:cNvSpPr/>
          <p:nvPr/>
        </p:nvSpPr>
        <p:spPr>
          <a:xfrm>
            <a:off x="1544238" y="3221165"/>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05" name="Freeform 47">
            <a:extLst>
              <a:ext uri="{FF2B5EF4-FFF2-40B4-BE49-F238E27FC236}">
                <a16:creationId xmlns:a16="http://schemas.microsoft.com/office/drawing/2014/main" id="{14377166-8384-5FDF-93B1-79109CBA3126}"/>
              </a:ext>
            </a:extLst>
          </p:cNvPr>
          <p:cNvSpPr/>
          <p:nvPr/>
        </p:nvSpPr>
        <p:spPr>
          <a:xfrm>
            <a:off x="1715874" y="3180111"/>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06" name="Freeform 48">
            <a:extLst>
              <a:ext uri="{FF2B5EF4-FFF2-40B4-BE49-F238E27FC236}">
                <a16:creationId xmlns:a16="http://schemas.microsoft.com/office/drawing/2014/main" id="{BA2E42F9-1F11-C69A-FA44-F3A228096998}"/>
              </a:ext>
            </a:extLst>
          </p:cNvPr>
          <p:cNvSpPr/>
          <p:nvPr/>
        </p:nvSpPr>
        <p:spPr>
          <a:xfrm>
            <a:off x="1797365" y="3180111"/>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07" name="Freeform 49">
            <a:extLst>
              <a:ext uri="{FF2B5EF4-FFF2-40B4-BE49-F238E27FC236}">
                <a16:creationId xmlns:a16="http://schemas.microsoft.com/office/drawing/2014/main" id="{C74D9512-E531-B2DF-A3CF-6058AB04719F}"/>
              </a:ext>
            </a:extLst>
          </p:cNvPr>
          <p:cNvSpPr/>
          <p:nvPr/>
        </p:nvSpPr>
        <p:spPr>
          <a:xfrm>
            <a:off x="1996326" y="3199120"/>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08" name="Freeform 50">
            <a:extLst>
              <a:ext uri="{FF2B5EF4-FFF2-40B4-BE49-F238E27FC236}">
                <a16:creationId xmlns:a16="http://schemas.microsoft.com/office/drawing/2014/main" id="{D0ECA47E-1616-7F94-19B2-B321599FB617}"/>
              </a:ext>
            </a:extLst>
          </p:cNvPr>
          <p:cNvSpPr/>
          <p:nvPr/>
        </p:nvSpPr>
        <p:spPr>
          <a:xfrm>
            <a:off x="2077817" y="3199120"/>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09" name="Freeform 51">
            <a:extLst>
              <a:ext uri="{FF2B5EF4-FFF2-40B4-BE49-F238E27FC236}">
                <a16:creationId xmlns:a16="http://schemas.microsoft.com/office/drawing/2014/main" id="{EF69C642-6750-0FC8-00C4-624FB1199448}"/>
              </a:ext>
            </a:extLst>
          </p:cNvPr>
          <p:cNvSpPr/>
          <p:nvPr/>
        </p:nvSpPr>
        <p:spPr>
          <a:xfrm>
            <a:off x="2178638" y="3194555"/>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10" name="Freeform 52">
            <a:extLst>
              <a:ext uri="{FF2B5EF4-FFF2-40B4-BE49-F238E27FC236}">
                <a16:creationId xmlns:a16="http://schemas.microsoft.com/office/drawing/2014/main" id="{716B38C9-2EF0-06A5-91E1-7E7952790B23}"/>
              </a:ext>
            </a:extLst>
          </p:cNvPr>
          <p:cNvSpPr/>
          <p:nvPr/>
        </p:nvSpPr>
        <p:spPr>
          <a:xfrm>
            <a:off x="2260130" y="3194555"/>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11" name="Freeform 53">
            <a:extLst>
              <a:ext uri="{FF2B5EF4-FFF2-40B4-BE49-F238E27FC236}">
                <a16:creationId xmlns:a16="http://schemas.microsoft.com/office/drawing/2014/main" id="{763E84AF-22CF-DE51-9597-5AFDAACECCA6}"/>
              </a:ext>
            </a:extLst>
          </p:cNvPr>
          <p:cNvSpPr/>
          <p:nvPr/>
        </p:nvSpPr>
        <p:spPr>
          <a:xfrm>
            <a:off x="2383253" y="3120675"/>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12" name="Freeform 54">
            <a:extLst>
              <a:ext uri="{FF2B5EF4-FFF2-40B4-BE49-F238E27FC236}">
                <a16:creationId xmlns:a16="http://schemas.microsoft.com/office/drawing/2014/main" id="{EE1707E1-BB4D-617A-BD63-C0FE298BCC4E}"/>
              </a:ext>
            </a:extLst>
          </p:cNvPr>
          <p:cNvSpPr/>
          <p:nvPr/>
        </p:nvSpPr>
        <p:spPr>
          <a:xfrm>
            <a:off x="2406987" y="3197545"/>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13" name="Freeform 55">
            <a:extLst>
              <a:ext uri="{FF2B5EF4-FFF2-40B4-BE49-F238E27FC236}">
                <a16:creationId xmlns:a16="http://schemas.microsoft.com/office/drawing/2014/main" id="{27F44D97-2C8E-BD81-91B4-53F1BAEFEF3B}"/>
              </a:ext>
            </a:extLst>
          </p:cNvPr>
          <p:cNvSpPr/>
          <p:nvPr/>
        </p:nvSpPr>
        <p:spPr>
          <a:xfrm>
            <a:off x="2488478" y="3197545"/>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14" name="Freeform 56">
            <a:extLst>
              <a:ext uri="{FF2B5EF4-FFF2-40B4-BE49-F238E27FC236}">
                <a16:creationId xmlns:a16="http://schemas.microsoft.com/office/drawing/2014/main" id="{F29BE903-B81A-36D3-9931-B791F3B53C57}"/>
              </a:ext>
            </a:extLst>
          </p:cNvPr>
          <p:cNvSpPr/>
          <p:nvPr/>
        </p:nvSpPr>
        <p:spPr>
          <a:xfrm>
            <a:off x="2095746" y="3004038"/>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15" name="Freeform 57">
            <a:extLst>
              <a:ext uri="{FF2B5EF4-FFF2-40B4-BE49-F238E27FC236}">
                <a16:creationId xmlns:a16="http://schemas.microsoft.com/office/drawing/2014/main" id="{EC54FC3B-C3BB-69C6-763F-37DF9794807E}"/>
              </a:ext>
            </a:extLst>
          </p:cNvPr>
          <p:cNvSpPr/>
          <p:nvPr/>
        </p:nvSpPr>
        <p:spPr>
          <a:xfrm>
            <a:off x="2177237" y="3004038"/>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16" name="Freeform 58">
            <a:extLst>
              <a:ext uri="{FF2B5EF4-FFF2-40B4-BE49-F238E27FC236}">
                <a16:creationId xmlns:a16="http://schemas.microsoft.com/office/drawing/2014/main" id="{00540540-0CE8-A034-3100-20B5B8180598}"/>
              </a:ext>
            </a:extLst>
          </p:cNvPr>
          <p:cNvSpPr/>
          <p:nvPr/>
        </p:nvSpPr>
        <p:spPr>
          <a:xfrm>
            <a:off x="1813293" y="3064202"/>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17" name="Freeform 59">
            <a:extLst>
              <a:ext uri="{FF2B5EF4-FFF2-40B4-BE49-F238E27FC236}">
                <a16:creationId xmlns:a16="http://schemas.microsoft.com/office/drawing/2014/main" id="{C6E24718-1E63-5B52-263F-8C1FB89FE777}"/>
              </a:ext>
            </a:extLst>
          </p:cNvPr>
          <p:cNvSpPr/>
          <p:nvPr/>
        </p:nvSpPr>
        <p:spPr>
          <a:xfrm>
            <a:off x="1894784" y="3064202"/>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18" name="Freeform 60">
            <a:extLst>
              <a:ext uri="{FF2B5EF4-FFF2-40B4-BE49-F238E27FC236}">
                <a16:creationId xmlns:a16="http://schemas.microsoft.com/office/drawing/2014/main" id="{C353F1AB-41F8-0366-331A-EE2DC66C8507}"/>
              </a:ext>
            </a:extLst>
          </p:cNvPr>
          <p:cNvSpPr/>
          <p:nvPr/>
        </p:nvSpPr>
        <p:spPr>
          <a:xfrm>
            <a:off x="1465589" y="3003624"/>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19" name="Freeform 61">
            <a:extLst>
              <a:ext uri="{FF2B5EF4-FFF2-40B4-BE49-F238E27FC236}">
                <a16:creationId xmlns:a16="http://schemas.microsoft.com/office/drawing/2014/main" id="{96331D8F-4348-D6DF-22D4-D7A54AEA85C0}"/>
              </a:ext>
            </a:extLst>
          </p:cNvPr>
          <p:cNvSpPr/>
          <p:nvPr/>
        </p:nvSpPr>
        <p:spPr>
          <a:xfrm>
            <a:off x="1547080" y="3003624"/>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nvGrpSpPr>
          <p:cNvPr id="3620" name="Group 3619">
            <a:extLst>
              <a:ext uri="{FF2B5EF4-FFF2-40B4-BE49-F238E27FC236}">
                <a16:creationId xmlns:a16="http://schemas.microsoft.com/office/drawing/2014/main" id="{44FA46D3-4B50-8CB1-301F-A80007CD7B02}"/>
              </a:ext>
            </a:extLst>
          </p:cNvPr>
          <p:cNvGrpSpPr/>
          <p:nvPr/>
        </p:nvGrpSpPr>
        <p:grpSpPr>
          <a:xfrm>
            <a:off x="1436903" y="2902281"/>
            <a:ext cx="1088007" cy="339033"/>
            <a:chOff x="900162" y="3185368"/>
            <a:chExt cx="955852" cy="359345"/>
          </a:xfrm>
          <a:solidFill>
            <a:schemeClr val="accent5"/>
          </a:solidFill>
          <a:effectLst/>
        </p:grpSpPr>
        <p:sp>
          <p:nvSpPr>
            <p:cNvPr id="3737" name="Oval 3736">
              <a:extLst>
                <a:ext uri="{FF2B5EF4-FFF2-40B4-BE49-F238E27FC236}">
                  <a16:creationId xmlns:a16="http://schemas.microsoft.com/office/drawing/2014/main" id="{761DD0F0-13B7-8C54-D6AC-9E9CAEE6D6BD}"/>
                </a:ext>
              </a:extLst>
            </p:cNvPr>
            <p:cNvSpPr/>
            <p:nvPr/>
          </p:nvSpPr>
          <p:spPr>
            <a:xfrm>
              <a:off x="1194720" y="3224733"/>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38" name="Oval 3737">
              <a:extLst>
                <a:ext uri="{FF2B5EF4-FFF2-40B4-BE49-F238E27FC236}">
                  <a16:creationId xmlns:a16="http://schemas.microsoft.com/office/drawing/2014/main" id="{97E07345-5A67-BAF5-C258-BD84A2E7610F}"/>
                </a:ext>
              </a:extLst>
            </p:cNvPr>
            <p:cNvSpPr/>
            <p:nvPr/>
          </p:nvSpPr>
          <p:spPr>
            <a:xfrm>
              <a:off x="1379269" y="3381722"/>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39" name="Oval 3738">
              <a:extLst>
                <a:ext uri="{FF2B5EF4-FFF2-40B4-BE49-F238E27FC236}">
                  <a16:creationId xmlns:a16="http://schemas.microsoft.com/office/drawing/2014/main" id="{495B8494-5E9F-E8C8-B7CA-0275E6E7F69F}"/>
                </a:ext>
              </a:extLst>
            </p:cNvPr>
            <p:cNvSpPr/>
            <p:nvPr/>
          </p:nvSpPr>
          <p:spPr>
            <a:xfrm>
              <a:off x="1449991" y="31853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40" name="Oval 3739">
              <a:extLst>
                <a:ext uri="{FF2B5EF4-FFF2-40B4-BE49-F238E27FC236}">
                  <a16:creationId xmlns:a16="http://schemas.microsoft.com/office/drawing/2014/main" id="{7125A9E6-6DA2-300A-0F2F-A3B31040E3B4}"/>
                </a:ext>
              </a:extLst>
            </p:cNvPr>
            <p:cNvSpPr/>
            <p:nvPr/>
          </p:nvSpPr>
          <p:spPr>
            <a:xfrm>
              <a:off x="1519739" y="33877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41" name="Oval 3740">
              <a:extLst>
                <a:ext uri="{FF2B5EF4-FFF2-40B4-BE49-F238E27FC236}">
                  <a16:creationId xmlns:a16="http://schemas.microsoft.com/office/drawing/2014/main" id="{A4FBBDD5-D87A-65F8-95D7-516A2BB9A4A1}"/>
                </a:ext>
              </a:extLst>
            </p:cNvPr>
            <p:cNvSpPr/>
            <p:nvPr/>
          </p:nvSpPr>
          <p:spPr>
            <a:xfrm>
              <a:off x="1631109" y="3304232"/>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42" name="Oval 3741">
              <a:extLst>
                <a:ext uri="{FF2B5EF4-FFF2-40B4-BE49-F238E27FC236}">
                  <a16:creationId xmlns:a16="http://schemas.microsoft.com/office/drawing/2014/main" id="{DADFDA5F-5CE0-6873-04F9-3DB3C3B7F0C7}"/>
                </a:ext>
              </a:extLst>
            </p:cNvPr>
            <p:cNvSpPr/>
            <p:nvPr/>
          </p:nvSpPr>
          <p:spPr>
            <a:xfrm>
              <a:off x="1711998" y="338963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43" name="Oval 3742">
              <a:extLst>
                <a:ext uri="{FF2B5EF4-FFF2-40B4-BE49-F238E27FC236}">
                  <a16:creationId xmlns:a16="http://schemas.microsoft.com/office/drawing/2014/main" id="{84036674-3B63-FAB6-3F97-843A5AF46C31}"/>
                </a:ext>
              </a:extLst>
            </p:cNvPr>
            <p:cNvSpPr/>
            <p:nvPr/>
          </p:nvSpPr>
          <p:spPr>
            <a:xfrm>
              <a:off x="1122712" y="3365673"/>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44" name="Oval 3743">
              <a:extLst>
                <a:ext uri="{FF2B5EF4-FFF2-40B4-BE49-F238E27FC236}">
                  <a16:creationId xmlns:a16="http://schemas.microsoft.com/office/drawing/2014/main" id="{74A7CF3F-2D1F-C540-668B-CF21BA7B22DC}"/>
                </a:ext>
              </a:extLst>
            </p:cNvPr>
            <p:cNvSpPr/>
            <p:nvPr/>
          </p:nvSpPr>
          <p:spPr>
            <a:xfrm>
              <a:off x="900162" y="340069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45" name="Oval 3744">
              <a:extLst>
                <a:ext uri="{FF2B5EF4-FFF2-40B4-BE49-F238E27FC236}">
                  <a16:creationId xmlns:a16="http://schemas.microsoft.com/office/drawing/2014/main" id="{6A742D4D-7CAE-E7C9-317D-62C6F2548573}"/>
                </a:ext>
              </a:extLst>
            </p:cNvPr>
            <p:cNvSpPr/>
            <p:nvPr/>
          </p:nvSpPr>
          <p:spPr>
            <a:xfrm>
              <a:off x="900162" y="31853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sp>
        <p:nvSpPr>
          <p:cNvPr id="3621" name="Freeform 63">
            <a:extLst>
              <a:ext uri="{FF2B5EF4-FFF2-40B4-BE49-F238E27FC236}">
                <a16:creationId xmlns:a16="http://schemas.microsoft.com/office/drawing/2014/main" id="{53E5BB6A-E282-7C16-FC76-752C80D8274B}"/>
              </a:ext>
            </a:extLst>
          </p:cNvPr>
          <p:cNvSpPr/>
          <p:nvPr/>
        </p:nvSpPr>
        <p:spPr>
          <a:xfrm>
            <a:off x="1265798" y="3215268"/>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22" name="Freeform 64">
            <a:extLst>
              <a:ext uri="{FF2B5EF4-FFF2-40B4-BE49-F238E27FC236}">
                <a16:creationId xmlns:a16="http://schemas.microsoft.com/office/drawing/2014/main" id="{F7244739-FB90-1166-B2CF-0D09590841FD}"/>
              </a:ext>
            </a:extLst>
          </p:cNvPr>
          <p:cNvSpPr/>
          <p:nvPr/>
        </p:nvSpPr>
        <p:spPr>
          <a:xfrm>
            <a:off x="1347400" y="3195048"/>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23" name="Freeform 65">
            <a:extLst>
              <a:ext uri="{FF2B5EF4-FFF2-40B4-BE49-F238E27FC236}">
                <a16:creationId xmlns:a16="http://schemas.microsoft.com/office/drawing/2014/main" id="{BB4FA724-C1DD-EFB7-46C4-C99E5315D43E}"/>
              </a:ext>
            </a:extLst>
          </p:cNvPr>
          <p:cNvSpPr/>
          <p:nvPr/>
        </p:nvSpPr>
        <p:spPr>
          <a:xfrm>
            <a:off x="1528314" y="3147704"/>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24" name="Freeform 66">
            <a:extLst>
              <a:ext uri="{FF2B5EF4-FFF2-40B4-BE49-F238E27FC236}">
                <a16:creationId xmlns:a16="http://schemas.microsoft.com/office/drawing/2014/main" id="{CC2A7B01-1836-1C98-0A66-27DF49224226}"/>
              </a:ext>
            </a:extLst>
          </p:cNvPr>
          <p:cNvSpPr/>
          <p:nvPr/>
        </p:nvSpPr>
        <p:spPr>
          <a:xfrm>
            <a:off x="1609916" y="3127484"/>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25" name="Freeform 67">
            <a:extLst>
              <a:ext uri="{FF2B5EF4-FFF2-40B4-BE49-F238E27FC236}">
                <a16:creationId xmlns:a16="http://schemas.microsoft.com/office/drawing/2014/main" id="{F5DFDD27-EC8C-257E-FC83-506A6A3053A7}"/>
              </a:ext>
            </a:extLst>
          </p:cNvPr>
          <p:cNvSpPr/>
          <p:nvPr/>
        </p:nvSpPr>
        <p:spPr>
          <a:xfrm>
            <a:off x="1870841" y="3205158"/>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26" name="Freeform 68">
            <a:extLst>
              <a:ext uri="{FF2B5EF4-FFF2-40B4-BE49-F238E27FC236}">
                <a16:creationId xmlns:a16="http://schemas.microsoft.com/office/drawing/2014/main" id="{B579DC52-9E2C-F154-23BC-383F080203BB}"/>
              </a:ext>
            </a:extLst>
          </p:cNvPr>
          <p:cNvSpPr/>
          <p:nvPr/>
        </p:nvSpPr>
        <p:spPr>
          <a:xfrm>
            <a:off x="1952443" y="3184938"/>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27" name="Freeform 69">
            <a:extLst>
              <a:ext uri="{FF2B5EF4-FFF2-40B4-BE49-F238E27FC236}">
                <a16:creationId xmlns:a16="http://schemas.microsoft.com/office/drawing/2014/main" id="{1C4D7F4D-FA90-CD70-70F3-6D8D895B0397}"/>
              </a:ext>
            </a:extLst>
          </p:cNvPr>
          <p:cNvSpPr/>
          <p:nvPr/>
        </p:nvSpPr>
        <p:spPr>
          <a:xfrm>
            <a:off x="2484363" y="3177871"/>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28" name="Freeform 70">
            <a:extLst>
              <a:ext uri="{FF2B5EF4-FFF2-40B4-BE49-F238E27FC236}">
                <a16:creationId xmlns:a16="http://schemas.microsoft.com/office/drawing/2014/main" id="{ED989111-5E2A-4521-093D-06F367CCD5AF}"/>
              </a:ext>
            </a:extLst>
          </p:cNvPr>
          <p:cNvSpPr/>
          <p:nvPr/>
        </p:nvSpPr>
        <p:spPr>
          <a:xfrm>
            <a:off x="2557831" y="3157651"/>
            <a:ext cx="46103" cy="38867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5388 w 38744"/>
              <a:gd name="connsiteY0" fmla="*/ 0 h 416719"/>
              <a:gd name="connsiteX1" fmla="*/ 38726 w 38744"/>
              <a:gd name="connsiteY1" fmla="*/ 83344 h 416719"/>
              <a:gd name="connsiteX2" fmla="*/ 10151 w 38744"/>
              <a:gd name="connsiteY2" fmla="*/ 192881 h 416719"/>
              <a:gd name="connsiteX3" fmla="*/ 10150 w 38744"/>
              <a:gd name="connsiteY3" fmla="*/ 416719 h 416719"/>
              <a:gd name="connsiteX0" fmla="*/ 0 w 33356"/>
              <a:gd name="connsiteY0" fmla="*/ 0 h 416719"/>
              <a:gd name="connsiteX1" fmla="*/ 33338 w 33356"/>
              <a:gd name="connsiteY1" fmla="*/ 83344 h 416719"/>
              <a:gd name="connsiteX2" fmla="*/ 4763 w 33356"/>
              <a:gd name="connsiteY2" fmla="*/ 192881 h 416719"/>
              <a:gd name="connsiteX3" fmla="*/ 4762 w 33356"/>
              <a:gd name="connsiteY3" fmla="*/ 416719 h 416719"/>
              <a:gd name="connsiteX0" fmla="*/ 7145 w 40503"/>
              <a:gd name="connsiteY0" fmla="*/ 0 h 411957"/>
              <a:gd name="connsiteX1" fmla="*/ 40483 w 40503"/>
              <a:gd name="connsiteY1" fmla="*/ 83344 h 411957"/>
              <a:gd name="connsiteX2" fmla="*/ 11908 w 40503"/>
              <a:gd name="connsiteY2" fmla="*/ 192881 h 411957"/>
              <a:gd name="connsiteX3" fmla="*/ 0 w 40503"/>
              <a:gd name="connsiteY3" fmla="*/ 411957 h 411957"/>
            </a:gdLst>
            <a:ahLst/>
            <a:cxnLst>
              <a:cxn ang="0">
                <a:pos x="connsiteX0" y="connsiteY0"/>
              </a:cxn>
              <a:cxn ang="0">
                <a:pos x="connsiteX1" y="connsiteY1"/>
              </a:cxn>
              <a:cxn ang="0">
                <a:pos x="connsiteX2" y="connsiteY2"/>
              </a:cxn>
              <a:cxn ang="0">
                <a:pos x="connsiteX3" y="connsiteY3"/>
              </a:cxn>
            </a:cxnLst>
            <a:rect l="l" t="t" r="r" b="b"/>
            <a:pathLst>
              <a:path w="40503" h="411957">
                <a:moveTo>
                  <a:pt x="7145" y="0"/>
                </a:moveTo>
                <a:cubicBezTo>
                  <a:pt x="23417" y="25598"/>
                  <a:pt x="39689" y="51197"/>
                  <a:pt x="40483" y="83344"/>
                </a:cubicBezTo>
                <a:cubicBezTo>
                  <a:pt x="41277" y="115491"/>
                  <a:pt x="18655" y="138112"/>
                  <a:pt x="11908" y="192881"/>
                </a:cubicBezTo>
                <a:cubicBezTo>
                  <a:pt x="5161" y="247650"/>
                  <a:pt x="13096" y="331788"/>
                  <a:pt x="0" y="411957"/>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29" name="Freeform 71">
            <a:extLst>
              <a:ext uri="{FF2B5EF4-FFF2-40B4-BE49-F238E27FC236}">
                <a16:creationId xmlns:a16="http://schemas.microsoft.com/office/drawing/2014/main" id="{C1B44046-A656-ADD7-6ECD-684AFF791484}"/>
              </a:ext>
            </a:extLst>
          </p:cNvPr>
          <p:cNvSpPr/>
          <p:nvPr/>
        </p:nvSpPr>
        <p:spPr>
          <a:xfrm>
            <a:off x="1340630" y="3019061"/>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30" name="Freeform 72">
            <a:extLst>
              <a:ext uri="{FF2B5EF4-FFF2-40B4-BE49-F238E27FC236}">
                <a16:creationId xmlns:a16="http://schemas.microsoft.com/office/drawing/2014/main" id="{A5145546-8F38-31C9-766E-E78C2E3A3B83}"/>
              </a:ext>
            </a:extLst>
          </p:cNvPr>
          <p:cNvSpPr/>
          <p:nvPr/>
        </p:nvSpPr>
        <p:spPr>
          <a:xfrm>
            <a:off x="1428228" y="3034623"/>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31" name="Freeform 73">
            <a:extLst>
              <a:ext uri="{FF2B5EF4-FFF2-40B4-BE49-F238E27FC236}">
                <a16:creationId xmlns:a16="http://schemas.microsoft.com/office/drawing/2014/main" id="{40CB97F2-9E87-7A79-327E-5A02F49D676D}"/>
              </a:ext>
            </a:extLst>
          </p:cNvPr>
          <p:cNvSpPr/>
          <p:nvPr/>
        </p:nvSpPr>
        <p:spPr>
          <a:xfrm>
            <a:off x="1784104" y="3119715"/>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32" name="Freeform 74">
            <a:extLst>
              <a:ext uri="{FF2B5EF4-FFF2-40B4-BE49-F238E27FC236}">
                <a16:creationId xmlns:a16="http://schemas.microsoft.com/office/drawing/2014/main" id="{046BC640-5366-8432-828C-9BBF86293710}"/>
              </a:ext>
            </a:extLst>
          </p:cNvPr>
          <p:cNvSpPr/>
          <p:nvPr/>
        </p:nvSpPr>
        <p:spPr>
          <a:xfrm>
            <a:off x="1865706" y="3099495"/>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33" name="Freeform 75">
            <a:extLst>
              <a:ext uri="{FF2B5EF4-FFF2-40B4-BE49-F238E27FC236}">
                <a16:creationId xmlns:a16="http://schemas.microsoft.com/office/drawing/2014/main" id="{04C04A8E-6BF2-0C9B-EEA7-CE3C536E0599}"/>
              </a:ext>
            </a:extLst>
          </p:cNvPr>
          <p:cNvSpPr/>
          <p:nvPr/>
        </p:nvSpPr>
        <p:spPr>
          <a:xfrm>
            <a:off x="1936902" y="3051029"/>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34" name="Freeform 76">
            <a:extLst>
              <a:ext uri="{FF2B5EF4-FFF2-40B4-BE49-F238E27FC236}">
                <a16:creationId xmlns:a16="http://schemas.microsoft.com/office/drawing/2014/main" id="{22322DA5-23FC-E929-DC4F-454357BD02E8}"/>
              </a:ext>
            </a:extLst>
          </p:cNvPr>
          <p:cNvSpPr/>
          <p:nvPr/>
        </p:nvSpPr>
        <p:spPr>
          <a:xfrm>
            <a:off x="2018504" y="3030809"/>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35" name="Freeform 77">
            <a:extLst>
              <a:ext uri="{FF2B5EF4-FFF2-40B4-BE49-F238E27FC236}">
                <a16:creationId xmlns:a16="http://schemas.microsoft.com/office/drawing/2014/main" id="{2BADAC8F-4FC1-7EAA-65AE-0ABDC84DFDA5}"/>
              </a:ext>
            </a:extLst>
          </p:cNvPr>
          <p:cNvSpPr/>
          <p:nvPr/>
        </p:nvSpPr>
        <p:spPr>
          <a:xfrm>
            <a:off x="2093620" y="3125659"/>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36" name="Freeform 78">
            <a:extLst>
              <a:ext uri="{FF2B5EF4-FFF2-40B4-BE49-F238E27FC236}">
                <a16:creationId xmlns:a16="http://schemas.microsoft.com/office/drawing/2014/main" id="{BC95840C-8599-32DA-3E2C-82DCBAA89BFE}"/>
              </a:ext>
            </a:extLst>
          </p:cNvPr>
          <p:cNvSpPr/>
          <p:nvPr/>
        </p:nvSpPr>
        <p:spPr>
          <a:xfrm>
            <a:off x="2175221" y="3105439"/>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37" name="Freeform 79">
            <a:extLst>
              <a:ext uri="{FF2B5EF4-FFF2-40B4-BE49-F238E27FC236}">
                <a16:creationId xmlns:a16="http://schemas.microsoft.com/office/drawing/2014/main" id="{F2326E34-7674-2B9C-3C90-FEB3677E7582}"/>
              </a:ext>
            </a:extLst>
          </p:cNvPr>
          <p:cNvSpPr/>
          <p:nvPr/>
        </p:nvSpPr>
        <p:spPr>
          <a:xfrm>
            <a:off x="2210765" y="3064277"/>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38" name="Freeform 80">
            <a:extLst>
              <a:ext uri="{FF2B5EF4-FFF2-40B4-BE49-F238E27FC236}">
                <a16:creationId xmlns:a16="http://schemas.microsoft.com/office/drawing/2014/main" id="{CEB272D6-31A3-C54B-AFE7-C798CDB9DEBB}"/>
              </a:ext>
            </a:extLst>
          </p:cNvPr>
          <p:cNvSpPr/>
          <p:nvPr/>
        </p:nvSpPr>
        <p:spPr>
          <a:xfrm>
            <a:off x="2292366" y="3044056"/>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39" name="Freeform 81">
            <a:extLst>
              <a:ext uri="{FF2B5EF4-FFF2-40B4-BE49-F238E27FC236}">
                <a16:creationId xmlns:a16="http://schemas.microsoft.com/office/drawing/2014/main" id="{B2E31B07-9346-11A2-1D84-89F097674EEC}"/>
              </a:ext>
            </a:extLst>
          </p:cNvPr>
          <p:cNvSpPr/>
          <p:nvPr/>
        </p:nvSpPr>
        <p:spPr>
          <a:xfrm>
            <a:off x="1613276" y="3062192"/>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40" name="Freeform 82">
            <a:extLst>
              <a:ext uri="{FF2B5EF4-FFF2-40B4-BE49-F238E27FC236}">
                <a16:creationId xmlns:a16="http://schemas.microsoft.com/office/drawing/2014/main" id="{5E62200C-6B1A-2A4B-9BAC-CFB10CA8AB11}"/>
              </a:ext>
            </a:extLst>
          </p:cNvPr>
          <p:cNvSpPr/>
          <p:nvPr/>
        </p:nvSpPr>
        <p:spPr>
          <a:xfrm>
            <a:off x="1694877" y="3041971"/>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nvGrpSpPr>
          <p:cNvPr id="3641" name="Group 3640">
            <a:extLst>
              <a:ext uri="{FF2B5EF4-FFF2-40B4-BE49-F238E27FC236}">
                <a16:creationId xmlns:a16="http://schemas.microsoft.com/office/drawing/2014/main" id="{845A2A6B-FBC0-44C5-3222-706BD9CE5673}"/>
              </a:ext>
            </a:extLst>
          </p:cNvPr>
          <p:cNvGrpSpPr/>
          <p:nvPr/>
        </p:nvGrpSpPr>
        <p:grpSpPr>
          <a:xfrm>
            <a:off x="1245814" y="2939421"/>
            <a:ext cx="1361059" cy="291456"/>
            <a:chOff x="732284" y="3224733"/>
            <a:chExt cx="1195738" cy="308918"/>
          </a:xfrm>
          <a:solidFill>
            <a:schemeClr val="accent5">
              <a:lumMod val="75000"/>
            </a:schemeClr>
          </a:solidFill>
          <a:effectLst/>
        </p:grpSpPr>
        <p:sp>
          <p:nvSpPr>
            <p:cNvPr id="3728" name="Oval 3727">
              <a:extLst>
                <a:ext uri="{FF2B5EF4-FFF2-40B4-BE49-F238E27FC236}">
                  <a16:creationId xmlns:a16="http://schemas.microsoft.com/office/drawing/2014/main" id="{1A065374-835E-E809-6284-586BEBE5C553}"/>
                </a:ext>
              </a:extLst>
            </p:cNvPr>
            <p:cNvSpPr/>
            <p:nvPr/>
          </p:nvSpPr>
          <p:spPr>
            <a:xfrm>
              <a:off x="1567982" y="3224733"/>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29" name="Oval 3728">
              <a:extLst>
                <a:ext uri="{FF2B5EF4-FFF2-40B4-BE49-F238E27FC236}">
                  <a16:creationId xmlns:a16="http://schemas.microsoft.com/office/drawing/2014/main" id="{BFA4F76F-F647-8C00-A36B-DA156920856D}"/>
                </a:ext>
              </a:extLst>
            </p:cNvPr>
            <p:cNvSpPr/>
            <p:nvPr/>
          </p:nvSpPr>
          <p:spPr>
            <a:xfrm>
              <a:off x="1458518" y="3296741"/>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30" name="Oval 3729">
              <a:extLst>
                <a:ext uri="{FF2B5EF4-FFF2-40B4-BE49-F238E27FC236}">
                  <a16:creationId xmlns:a16="http://schemas.microsoft.com/office/drawing/2014/main" id="{D408A711-2258-83DD-F89D-D9A4A0718B3A}"/>
                </a:ext>
              </a:extLst>
            </p:cNvPr>
            <p:cNvSpPr/>
            <p:nvPr/>
          </p:nvSpPr>
          <p:spPr>
            <a:xfrm>
              <a:off x="1323409" y="3228374"/>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31" name="Oval 3730">
              <a:extLst>
                <a:ext uri="{FF2B5EF4-FFF2-40B4-BE49-F238E27FC236}">
                  <a16:creationId xmlns:a16="http://schemas.microsoft.com/office/drawing/2014/main" id="{E8DD7832-5F46-5952-C4DD-2CAF7F23327E}"/>
                </a:ext>
              </a:extLst>
            </p:cNvPr>
            <p:cNvSpPr/>
            <p:nvPr/>
          </p:nvSpPr>
          <p:spPr>
            <a:xfrm>
              <a:off x="1188194" y="3301479"/>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32" name="Oval 3731">
              <a:extLst>
                <a:ext uri="{FF2B5EF4-FFF2-40B4-BE49-F238E27FC236}">
                  <a16:creationId xmlns:a16="http://schemas.microsoft.com/office/drawing/2014/main" id="{7F7FA715-3C09-9762-86AA-07FFA9B9F77F}"/>
                </a:ext>
              </a:extLst>
            </p:cNvPr>
            <p:cNvSpPr/>
            <p:nvPr/>
          </p:nvSpPr>
          <p:spPr>
            <a:xfrm>
              <a:off x="1044178" y="3229471"/>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33" name="Oval 3732">
              <a:extLst>
                <a:ext uri="{FF2B5EF4-FFF2-40B4-BE49-F238E27FC236}">
                  <a16:creationId xmlns:a16="http://schemas.microsoft.com/office/drawing/2014/main" id="{ED521AE7-EBD4-31EF-538A-5BCA32D5FAF7}"/>
                </a:ext>
              </a:extLst>
            </p:cNvPr>
            <p:cNvSpPr/>
            <p:nvPr/>
          </p:nvSpPr>
          <p:spPr>
            <a:xfrm>
              <a:off x="952500" y="33091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34" name="Oval 3733">
              <a:extLst>
                <a:ext uri="{FF2B5EF4-FFF2-40B4-BE49-F238E27FC236}">
                  <a16:creationId xmlns:a16="http://schemas.microsoft.com/office/drawing/2014/main" id="{B814DBE4-1F06-E2EC-F887-146BA0398FDA}"/>
                </a:ext>
              </a:extLst>
            </p:cNvPr>
            <p:cNvSpPr/>
            <p:nvPr/>
          </p:nvSpPr>
          <p:spPr>
            <a:xfrm>
              <a:off x="804292" y="3237160"/>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35" name="Oval 3734">
              <a:extLst>
                <a:ext uri="{FF2B5EF4-FFF2-40B4-BE49-F238E27FC236}">
                  <a16:creationId xmlns:a16="http://schemas.microsoft.com/office/drawing/2014/main" id="{AB3DA67B-DE17-78DB-D967-B1193093097F}"/>
                </a:ext>
              </a:extLst>
            </p:cNvPr>
            <p:cNvSpPr/>
            <p:nvPr/>
          </p:nvSpPr>
          <p:spPr>
            <a:xfrm>
              <a:off x="732284" y="338963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36" name="Oval 3735">
              <a:extLst>
                <a:ext uri="{FF2B5EF4-FFF2-40B4-BE49-F238E27FC236}">
                  <a16:creationId xmlns:a16="http://schemas.microsoft.com/office/drawing/2014/main" id="{3908D1D1-B6C2-9F3D-90ED-40141EB78522}"/>
                </a:ext>
              </a:extLst>
            </p:cNvPr>
            <p:cNvSpPr/>
            <p:nvPr/>
          </p:nvSpPr>
          <p:spPr>
            <a:xfrm>
              <a:off x="1784006" y="337348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sp>
        <p:nvSpPr>
          <p:cNvPr id="3642" name="Freeform 84">
            <a:extLst>
              <a:ext uri="{FF2B5EF4-FFF2-40B4-BE49-F238E27FC236}">
                <a16:creationId xmlns:a16="http://schemas.microsoft.com/office/drawing/2014/main" id="{CF08AE9B-904C-ADC4-E16B-83405BDCBF0C}"/>
              </a:ext>
            </a:extLst>
          </p:cNvPr>
          <p:cNvSpPr/>
          <p:nvPr/>
        </p:nvSpPr>
        <p:spPr>
          <a:xfrm rot="10800000">
            <a:off x="2278254" y="3350588"/>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43" name="Freeform 85">
            <a:extLst>
              <a:ext uri="{FF2B5EF4-FFF2-40B4-BE49-F238E27FC236}">
                <a16:creationId xmlns:a16="http://schemas.microsoft.com/office/drawing/2014/main" id="{4EAB1109-CB47-22C0-F351-56767BBC0EFC}"/>
              </a:ext>
            </a:extLst>
          </p:cNvPr>
          <p:cNvSpPr/>
          <p:nvPr/>
        </p:nvSpPr>
        <p:spPr>
          <a:xfrm rot="10800000">
            <a:off x="2169834" y="3350588"/>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44" name="Freeform 86">
            <a:extLst>
              <a:ext uri="{FF2B5EF4-FFF2-40B4-BE49-F238E27FC236}">
                <a16:creationId xmlns:a16="http://schemas.microsoft.com/office/drawing/2014/main" id="{B924F30F-969D-7392-52E6-8E39762F3737}"/>
              </a:ext>
            </a:extLst>
          </p:cNvPr>
          <p:cNvSpPr/>
          <p:nvPr/>
        </p:nvSpPr>
        <p:spPr>
          <a:xfrm rot="10800000">
            <a:off x="2321261" y="3438089"/>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45" name="Freeform 87">
            <a:extLst>
              <a:ext uri="{FF2B5EF4-FFF2-40B4-BE49-F238E27FC236}">
                <a16:creationId xmlns:a16="http://schemas.microsoft.com/office/drawing/2014/main" id="{DEB0C31D-FC97-20B9-2B7E-0FD06CA4420C}"/>
              </a:ext>
            </a:extLst>
          </p:cNvPr>
          <p:cNvSpPr/>
          <p:nvPr/>
        </p:nvSpPr>
        <p:spPr>
          <a:xfrm rot="10800000">
            <a:off x="2212841" y="3438089"/>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46" name="Freeform 88">
            <a:extLst>
              <a:ext uri="{FF2B5EF4-FFF2-40B4-BE49-F238E27FC236}">
                <a16:creationId xmlns:a16="http://schemas.microsoft.com/office/drawing/2014/main" id="{85E6C496-6462-6FF8-DE07-3DCEBAEB2B9B}"/>
              </a:ext>
            </a:extLst>
          </p:cNvPr>
          <p:cNvSpPr/>
          <p:nvPr/>
        </p:nvSpPr>
        <p:spPr>
          <a:xfrm rot="10800000">
            <a:off x="2177510" y="3302213"/>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47" name="Freeform 89">
            <a:extLst>
              <a:ext uri="{FF2B5EF4-FFF2-40B4-BE49-F238E27FC236}">
                <a16:creationId xmlns:a16="http://schemas.microsoft.com/office/drawing/2014/main" id="{83049C23-2EF3-577C-E3BC-5EE4FC408720}"/>
              </a:ext>
            </a:extLst>
          </p:cNvPr>
          <p:cNvSpPr/>
          <p:nvPr/>
        </p:nvSpPr>
        <p:spPr>
          <a:xfrm rot="10800000">
            <a:off x="2069090" y="3302213"/>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48" name="Freeform 90">
            <a:extLst>
              <a:ext uri="{FF2B5EF4-FFF2-40B4-BE49-F238E27FC236}">
                <a16:creationId xmlns:a16="http://schemas.microsoft.com/office/drawing/2014/main" id="{4BB91B01-C165-A2AE-C107-E535FDB66271}"/>
              </a:ext>
            </a:extLst>
          </p:cNvPr>
          <p:cNvSpPr/>
          <p:nvPr/>
        </p:nvSpPr>
        <p:spPr>
          <a:xfrm rot="10800000">
            <a:off x="1931030" y="3234839"/>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49" name="Freeform 91">
            <a:extLst>
              <a:ext uri="{FF2B5EF4-FFF2-40B4-BE49-F238E27FC236}">
                <a16:creationId xmlns:a16="http://schemas.microsoft.com/office/drawing/2014/main" id="{78B4F9CE-4001-F58B-E3A4-F94CBE4508EE}"/>
              </a:ext>
            </a:extLst>
          </p:cNvPr>
          <p:cNvSpPr/>
          <p:nvPr/>
        </p:nvSpPr>
        <p:spPr>
          <a:xfrm rot="10800000">
            <a:off x="1822609" y="3234839"/>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50" name="Freeform 92">
            <a:extLst>
              <a:ext uri="{FF2B5EF4-FFF2-40B4-BE49-F238E27FC236}">
                <a16:creationId xmlns:a16="http://schemas.microsoft.com/office/drawing/2014/main" id="{2BF911D4-3946-C24D-A0F8-4A4E703649B6}"/>
              </a:ext>
            </a:extLst>
          </p:cNvPr>
          <p:cNvSpPr/>
          <p:nvPr/>
        </p:nvSpPr>
        <p:spPr>
          <a:xfrm rot="10800000">
            <a:off x="1750895" y="3221359"/>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51" name="Freeform 93">
            <a:extLst>
              <a:ext uri="{FF2B5EF4-FFF2-40B4-BE49-F238E27FC236}">
                <a16:creationId xmlns:a16="http://schemas.microsoft.com/office/drawing/2014/main" id="{CE744591-964E-4587-AE26-67F24C33618C}"/>
              </a:ext>
            </a:extLst>
          </p:cNvPr>
          <p:cNvSpPr/>
          <p:nvPr/>
        </p:nvSpPr>
        <p:spPr>
          <a:xfrm rot="10800000">
            <a:off x="1642474" y="3221359"/>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52" name="Freeform 94">
            <a:extLst>
              <a:ext uri="{FF2B5EF4-FFF2-40B4-BE49-F238E27FC236}">
                <a16:creationId xmlns:a16="http://schemas.microsoft.com/office/drawing/2014/main" id="{4D57C184-23FC-F939-77F1-221D295C7527}"/>
              </a:ext>
            </a:extLst>
          </p:cNvPr>
          <p:cNvSpPr/>
          <p:nvPr/>
        </p:nvSpPr>
        <p:spPr>
          <a:xfrm rot="10800000">
            <a:off x="1506121" y="3324344"/>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53" name="Freeform 95">
            <a:extLst>
              <a:ext uri="{FF2B5EF4-FFF2-40B4-BE49-F238E27FC236}">
                <a16:creationId xmlns:a16="http://schemas.microsoft.com/office/drawing/2014/main" id="{FA2F3578-EB13-4419-22A1-EDD592F337CF}"/>
              </a:ext>
            </a:extLst>
          </p:cNvPr>
          <p:cNvSpPr/>
          <p:nvPr/>
        </p:nvSpPr>
        <p:spPr>
          <a:xfrm rot="10800000">
            <a:off x="1602402" y="3441084"/>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54" name="Freeform 96">
            <a:extLst>
              <a:ext uri="{FF2B5EF4-FFF2-40B4-BE49-F238E27FC236}">
                <a16:creationId xmlns:a16="http://schemas.microsoft.com/office/drawing/2014/main" id="{067D2C4E-3192-3DD5-C734-63834D41D8B7}"/>
              </a:ext>
            </a:extLst>
          </p:cNvPr>
          <p:cNvSpPr/>
          <p:nvPr/>
        </p:nvSpPr>
        <p:spPr>
          <a:xfrm rot="10800000">
            <a:off x="1493982" y="3441084"/>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55" name="Freeform 97">
            <a:extLst>
              <a:ext uri="{FF2B5EF4-FFF2-40B4-BE49-F238E27FC236}">
                <a16:creationId xmlns:a16="http://schemas.microsoft.com/office/drawing/2014/main" id="{0CF2B641-5FCE-3155-E9A5-F909B1457942}"/>
              </a:ext>
            </a:extLst>
          </p:cNvPr>
          <p:cNvSpPr/>
          <p:nvPr/>
        </p:nvSpPr>
        <p:spPr>
          <a:xfrm rot="10800000">
            <a:off x="1211250" y="3467329"/>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56" name="Freeform 98">
            <a:extLst>
              <a:ext uri="{FF2B5EF4-FFF2-40B4-BE49-F238E27FC236}">
                <a16:creationId xmlns:a16="http://schemas.microsoft.com/office/drawing/2014/main" id="{2EE6ACDA-7E2D-517D-D23F-C9A6304A32DC}"/>
              </a:ext>
            </a:extLst>
          </p:cNvPr>
          <p:cNvSpPr/>
          <p:nvPr/>
        </p:nvSpPr>
        <p:spPr>
          <a:xfrm rot="10800000">
            <a:off x="1859315" y="3416817"/>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57" name="Freeform 99">
            <a:extLst>
              <a:ext uri="{FF2B5EF4-FFF2-40B4-BE49-F238E27FC236}">
                <a16:creationId xmlns:a16="http://schemas.microsoft.com/office/drawing/2014/main" id="{3D1981A1-DB46-EF7F-BF21-661566450711}"/>
              </a:ext>
            </a:extLst>
          </p:cNvPr>
          <p:cNvSpPr/>
          <p:nvPr/>
        </p:nvSpPr>
        <p:spPr>
          <a:xfrm rot="10800000">
            <a:off x="1750895" y="3416817"/>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nvGrpSpPr>
          <p:cNvPr id="3658" name="Group 3657">
            <a:extLst>
              <a:ext uri="{FF2B5EF4-FFF2-40B4-BE49-F238E27FC236}">
                <a16:creationId xmlns:a16="http://schemas.microsoft.com/office/drawing/2014/main" id="{586C1F54-D551-83F5-6589-AA6CC7C45F11}"/>
              </a:ext>
            </a:extLst>
          </p:cNvPr>
          <p:cNvGrpSpPr/>
          <p:nvPr/>
        </p:nvGrpSpPr>
        <p:grpSpPr>
          <a:xfrm rot="10800000">
            <a:off x="1110154" y="3588450"/>
            <a:ext cx="1256277" cy="350125"/>
            <a:chOff x="703186" y="3173611"/>
            <a:chExt cx="1103683" cy="371102"/>
          </a:xfrm>
          <a:solidFill>
            <a:schemeClr val="accent5">
              <a:lumMod val="40000"/>
              <a:lumOff val="60000"/>
            </a:schemeClr>
          </a:solidFill>
          <a:effectLst/>
        </p:grpSpPr>
        <p:sp>
          <p:nvSpPr>
            <p:cNvPr id="3719" name="Oval 3718">
              <a:extLst>
                <a:ext uri="{FF2B5EF4-FFF2-40B4-BE49-F238E27FC236}">
                  <a16:creationId xmlns:a16="http://schemas.microsoft.com/office/drawing/2014/main" id="{315F3D58-F505-3EC4-EC6B-0B2BC3BD20F7}"/>
                </a:ext>
              </a:extLst>
            </p:cNvPr>
            <p:cNvSpPr/>
            <p:nvPr/>
          </p:nvSpPr>
          <p:spPr>
            <a:xfrm>
              <a:off x="1102419" y="31853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20" name="Oval 3719">
              <a:extLst>
                <a:ext uri="{FF2B5EF4-FFF2-40B4-BE49-F238E27FC236}">
                  <a16:creationId xmlns:a16="http://schemas.microsoft.com/office/drawing/2014/main" id="{5BF9539E-3751-F30D-A962-31E934C96434}"/>
                </a:ext>
              </a:extLst>
            </p:cNvPr>
            <p:cNvSpPr/>
            <p:nvPr/>
          </p:nvSpPr>
          <p:spPr>
            <a:xfrm>
              <a:off x="1030411" y="340069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21" name="Oval 3720">
              <a:extLst>
                <a:ext uri="{FF2B5EF4-FFF2-40B4-BE49-F238E27FC236}">
                  <a16:creationId xmlns:a16="http://schemas.microsoft.com/office/drawing/2014/main" id="{1AAFC614-78D9-9211-24FD-980FE47B8DAD}"/>
                </a:ext>
              </a:extLst>
            </p:cNvPr>
            <p:cNvSpPr/>
            <p:nvPr/>
          </p:nvSpPr>
          <p:spPr>
            <a:xfrm>
              <a:off x="819772" y="331762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22" name="Oval 3721">
              <a:extLst>
                <a:ext uri="{FF2B5EF4-FFF2-40B4-BE49-F238E27FC236}">
                  <a16:creationId xmlns:a16="http://schemas.microsoft.com/office/drawing/2014/main" id="{F123D187-6A83-6294-9C3A-F2DA3C8BC736}"/>
                </a:ext>
              </a:extLst>
            </p:cNvPr>
            <p:cNvSpPr/>
            <p:nvPr/>
          </p:nvSpPr>
          <p:spPr>
            <a:xfrm>
              <a:off x="703186" y="3178916"/>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23" name="Oval 3722">
              <a:extLst>
                <a:ext uri="{FF2B5EF4-FFF2-40B4-BE49-F238E27FC236}">
                  <a16:creationId xmlns:a16="http://schemas.microsoft.com/office/drawing/2014/main" id="{E0C73F71-52AC-0D24-55EA-072F957D5D6E}"/>
                </a:ext>
              </a:extLst>
            </p:cNvPr>
            <p:cNvSpPr/>
            <p:nvPr/>
          </p:nvSpPr>
          <p:spPr>
            <a:xfrm>
              <a:off x="1319212" y="318127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24" name="Oval 3723">
              <a:extLst>
                <a:ext uri="{FF2B5EF4-FFF2-40B4-BE49-F238E27FC236}">
                  <a16:creationId xmlns:a16="http://schemas.microsoft.com/office/drawing/2014/main" id="{94A2C074-FC74-34DC-2EBA-C9B009A108FB}"/>
                </a:ext>
              </a:extLst>
            </p:cNvPr>
            <p:cNvSpPr/>
            <p:nvPr/>
          </p:nvSpPr>
          <p:spPr>
            <a:xfrm>
              <a:off x="1662853" y="3173611"/>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25" name="Oval 3724">
              <a:extLst>
                <a:ext uri="{FF2B5EF4-FFF2-40B4-BE49-F238E27FC236}">
                  <a16:creationId xmlns:a16="http://schemas.microsoft.com/office/drawing/2014/main" id="{FBB10600-09AF-BD77-E65B-F7E2B430D7B8}"/>
                </a:ext>
              </a:extLst>
            </p:cNvPr>
            <p:cNvSpPr/>
            <p:nvPr/>
          </p:nvSpPr>
          <p:spPr>
            <a:xfrm>
              <a:off x="1314982" y="329708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26" name="Oval 3725">
              <a:extLst>
                <a:ext uri="{FF2B5EF4-FFF2-40B4-BE49-F238E27FC236}">
                  <a16:creationId xmlns:a16="http://schemas.microsoft.com/office/drawing/2014/main" id="{618D762B-B91B-A556-9A38-ABA0FA4A6244}"/>
                </a:ext>
              </a:extLst>
            </p:cNvPr>
            <p:cNvSpPr/>
            <p:nvPr/>
          </p:nvSpPr>
          <p:spPr>
            <a:xfrm>
              <a:off x="1194720" y="340069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27" name="Oval 3726">
              <a:extLst>
                <a:ext uri="{FF2B5EF4-FFF2-40B4-BE49-F238E27FC236}">
                  <a16:creationId xmlns:a16="http://schemas.microsoft.com/office/drawing/2014/main" id="{4B020F25-81A2-DC74-C43F-636940ADF54C}"/>
                </a:ext>
              </a:extLst>
            </p:cNvPr>
            <p:cNvSpPr/>
            <p:nvPr/>
          </p:nvSpPr>
          <p:spPr>
            <a:xfrm>
              <a:off x="732284" y="3284982"/>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sp>
        <p:nvSpPr>
          <p:cNvPr id="3659" name="Freeform 101">
            <a:extLst>
              <a:ext uri="{FF2B5EF4-FFF2-40B4-BE49-F238E27FC236}">
                <a16:creationId xmlns:a16="http://schemas.microsoft.com/office/drawing/2014/main" id="{A8A3BA8F-114C-EDFA-3A71-C1E3697C2270}"/>
              </a:ext>
            </a:extLst>
          </p:cNvPr>
          <p:cNvSpPr/>
          <p:nvPr/>
        </p:nvSpPr>
        <p:spPr>
          <a:xfrm rot="10800000">
            <a:off x="2355572" y="3232451"/>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60" name="Freeform 102">
            <a:extLst>
              <a:ext uri="{FF2B5EF4-FFF2-40B4-BE49-F238E27FC236}">
                <a16:creationId xmlns:a16="http://schemas.microsoft.com/office/drawing/2014/main" id="{437027B1-807A-E622-E380-8F31F3406632}"/>
              </a:ext>
            </a:extLst>
          </p:cNvPr>
          <p:cNvSpPr/>
          <p:nvPr/>
        </p:nvSpPr>
        <p:spPr>
          <a:xfrm rot="10800000">
            <a:off x="2271279" y="3243091"/>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61" name="Freeform 103">
            <a:extLst>
              <a:ext uri="{FF2B5EF4-FFF2-40B4-BE49-F238E27FC236}">
                <a16:creationId xmlns:a16="http://schemas.microsoft.com/office/drawing/2014/main" id="{2601395E-DBD5-4460-44E8-742A4587FC2A}"/>
              </a:ext>
            </a:extLst>
          </p:cNvPr>
          <p:cNvSpPr/>
          <p:nvPr/>
        </p:nvSpPr>
        <p:spPr>
          <a:xfrm rot="10800000">
            <a:off x="2102445" y="3273505"/>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62" name="Freeform 104">
            <a:extLst>
              <a:ext uri="{FF2B5EF4-FFF2-40B4-BE49-F238E27FC236}">
                <a16:creationId xmlns:a16="http://schemas.microsoft.com/office/drawing/2014/main" id="{BB3B07AA-FA9B-90B1-CA8A-2DB9039E7F5C}"/>
              </a:ext>
            </a:extLst>
          </p:cNvPr>
          <p:cNvSpPr/>
          <p:nvPr/>
        </p:nvSpPr>
        <p:spPr>
          <a:xfrm rot="10800000">
            <a:off x="2018152" y="3284146"/>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63" name="Freeform 105">
            <a:extLst>
              <a:ext uri="{FF2B5EF4-FFF2-40B4-BE49-F238E27FC236}">
                <a16:creationId xmlns:a16="http://schemas.microsoft.com/office/drawing/2014/main" id="{C84E2974-1E15-2B60-A6EA-A54614013277}"/>
              </a:ext>
            </a:extLst>
          </p:cNvPr>
          <p:cNvSpPr/>
          <p:nvPr/>
        </p:nvSpPr>
        <p:spPr>
          <a:xfrm rot="10800000">
            <a:off x="1821992" y="3254496"/>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64" name="Freeform 106">
            <a:extLst>
              <a:ext uri="{FF2B5EF4-FFF2-40B4-BE49-F238E27FC236}">
                <a16:creationId xmlns:a16="http://schemas.microsoft.com/office/drawing/2014/main" id="{68217411-D0D6-3346-A0E5-ED9FDD8DCEFE}"/>
              </a:ext>
            </a:extLst>
          </p:cNvPr>
          <p:cNvSpPr/>
          <p:nvPr/>
        </p:nvSpPr>
        <p:spPr>
          <a:xfrm rot="10800000">
            <a:off x="1737700" y="3265137"/>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65" name="Freeform 107">
            <a:extLst>
              <a:ext uri="{FF2B5EF4-FFF2-40B4-BE49-F238E27FC236}">
                <a16:creationId xmlns:a16="http://schemas.microsoft.com/office/drawing/2014/main" id="{A56E3426-F5BA-9917-A2EF-3FBD6B47F1FA}"/>
              </a:ext>
            </a:extLst>
          </p:cNvPr>
          <p:cNvSpPr/>
          <p:nvPr/>
        </p:nvSpPr>
        <p:spPr>
          <a:xfrm rot="10800000">
            <a:off x="1639680" y="3259061"/>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66" name="Freeform 108">
            <a:extLst>
              <a:ext uri="{FF2B5EF4-FFF2-40B4-BE49-F238E27FC236}">
                <a16:creationId xmlns:a16="http://schemas.microsoft.com/office/drawing/2014/main" id="{7EBFA564-02A5-3363-EED5-ACF06E439FBF}"/>
              </a:ext>
            </a:extLst>
          </p:cNvPr>
          <p:cNvSpPr/>
          <p:nvPr/>
        </p:nvSpPr>
        <p:spPr>
          <a:xfrm rot="10800000">
            <a:off x="1555387" y="3269701"/>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67" name="Freeform 109">
            <a:extLst>
              <a:ext uri="{FF2B5EF4-FFF2-40B4-BE49-F238E27FC236}">
                <a16:creationId xmlns:a16="http://schemas.microsoft.com/office/drawing/2014/main" id="{E11572C6-9D8C-87FA-0C95-7D4EC0A83691}"/>
              </a:ext>
            </a:extLst>
          </p:cNvPr>
          <p:cNvSpPr/>
          <p:nvPr/>
        </p:nvSpPr>
        <p:spPr>
          <a:xfrm rot="10800000">
            <a:off x="1516557" y="3332941"/>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68" name="Freeform 110">
            <a:extLst>
              <a:ext uri="{FF2B5EF4-FFF2-40B4-BE49-F238E27FC236}">
                <a16:creationId xmlns:a16="http://schemas.microsoft.com/office/drawing/2014/main" id="{C7610034-FC8E-90C0-0E14-FE4224DE7427}"/>
              </a:ext>
            </a:extLst>
          </p:cNvPr>
          <p:cNvSpPr/>
          <p:nvPr/>
        </p:nvSpPr>
        <p:spPr>
          <a:xfrm rot="10800000">
            <a:off x="1432264" y="3343582"/>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69" name="Freeform 111">
            <a:extLst>
              <a:ext uri="{FF2B5EF4-FFF2-40B4-BE49-F238E27FC236}">
                <a16:creationId xmlns:a16="http://schemas.microsoft.com/office/drawing/2014/main" id="{958051D6-9810-306B-0141-60E58238D6A5}"/>
              </a:ext>
            </a:extLst>
          </p:cNvPr>
          <p:cNvSpPr/>
          <p:nvPr/>
        </p:nvSpPr>
        <p:spPr>
          <a:xfrm rot="10800000">
            <a:off x="1411332" y="3256071"/>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70" name="Freeform 112">
            <a:extLst>
              <a:ext uri="{FF2B5EF4-FFF2-40B4-BE49-F238E27FC236}">
                <a16:creationId xmlns:a16="http://schemas.microsoft.com/office/drawing/2014/main" id="{73A4AD6B-BC2C-1726-4417-4138F7ACBE95}"/>
              </a:ext>
            </a:extLst>
          </p:cNvPr>
          <p:cNvSpPr/>
          <p:nvPr/>
        </p:nvSpPr>
        <p:spPr>
          <a:xfrm rot="10800000">
            <a:off x="1327039" y="3266711"/>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71" name="Freeform 113">
            <a:extLst>
              <a:ext uri="{FF2B5EF4-FFF2-40B4-BE49-F238E27FC236}">
                <a16:creationId xmlns:a16="http://schemas.microsoft.com/office/drawing/2014/main" id="{71C213E2-500F-DC47-2CE3-7F8167DE5531}"/>
              </a:ext>
            </a:extLst>
          </p:cNvPr>
          <p:cNvSpPr/>
          <p:nvPr/>
        </p:nvSpPr>
        <p:spPr>
          <a:xfrm rot="10800000">
            <a:off x="1722572" y="3449578"/>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72" name="Freeform 114">
            <a:extLst>
              <a:ext uri="{FF2B5EF4-FFF2-40B4-BE49-F238E27FC236}">
                <a16:creationId xmlns:a16="http://schemas.microsoft.com/office/drawing/2014/main" id="{40CDC112-9A5A-E88C-F43C-062936AF0BF8}"/>
              </a:ext>
            </a:extLst>
          </p:cNvPr>
          <p:cNvSpPr/>
          <p:nvPr/>
        </p:nvSpPr>
        <p:spPr>
          <a:xfrm rot="10800000">
            <a:off x="1638280" y="3460219"/>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73" name="Freeform 115">
            <a:extLst>
              <a:ext uri="{FF2B5EF4-FFF2-40B4-BE49-F238E27FC236}">
                <a16:creationId xmlns:a16="http://schemas.microsoft.com/office/drawing/2014/main" id="{36AAC3F6-3BB2-34AB-D439-F318B715E172}"/>
              </a:ext>
            </a:extLst>
          </p:cNvPr>
          <p:cNvSpPr/>
          <p:nvPr/>
        </p:nvSpPr>
        <p:spPr>
          <a:xfrm rot="10800000">
            <a:off x="2005026" y="3389414"/>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74" name="Freeform 116">
            <a:extLst>
              <a:ext uri="{FF2B5EF4-FFF2-40B4-BE49-F238E27FC236}">
                <a16:creationId xmlns:a16="http://schemas.microsoft.com/office/drawing/2014/main" id="{F455E274-CE05-1ABD-8CC6-1D7041C7EF1F}"/>
              </a:ext>
            </a:extLst>
          </p:cNvPr>
          <p:cNvSpPr/>
          <p:nvPr/>
        </p:nvSpPr>
        <p:spPr>
          <a:xfrm rot="10800000">
            <a:off x="1920733" y="3400054"/>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75" name="Freeform 117">
            <a:extLst>
              <a:ext uri="{FF2B5EF4-FFF2-40B4-BE49-F238E27FC236}">
                <a16:creationId xmlns:a16="http://schemas.microsoft.com/office/drawing/2014/main" id="{D841423C-F64B-6132-0338-90218E3DC264}"/>
              </a:ext>
            </a:extLst>
          </p:cNvPr>
          <p:cNvSpPr/>
          <p:nvPr/>
        </p:nvSpPr>
        <p:spPr>
          <a:xfrm rot="10800000">
            <a:off x="2352729" y="3449992"/>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76" name="Freeform 118">
            <a:extLst>
              <a:ext uri="{FF2B5EF4-FFF2-40B4-BE49-F238E27FC236}">
                <a16:creationId xmlns:a16="http://schemas.microsoft.com/office/drawing/2014/main" id="{3EBB4D07-DB65-804A-5A95-B6C24A20E526}"/>
              </a:ext>
            </a:extLst>
          </p:cNvPr>
          <p:cNvSpPr/>
          <p:nvPr/>
        </p:nvSpPr>
        <p:spPr>
          <a:xfrm rot="10800000">
            <a:off x="2268437" y="3460633"/>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nvGrpSpPr>
          <p:cNvPr id="3677" name="Group 3676">
            <a:extLst>
              <a:ext uri="{FF2B5EF4-FFF2-40B4-BE49-F238E27FC236}">
                <a16:creationId xmlns:a16="http://schemas.microsoft.com/office/drawing/2014/main" id="{930504D6-FA10-4747-E19F-3B8DB72A8E44}"/>
              </a:ext>
            </a:extLst>
          </p:cNvPr>
          <p:cNvGrpSpPr/>
          <p:nvPr/>
        </p:nvGrpSpPr>
        <p:grpSpPr>
          <a:xfrm rot="10800000">
            <a:off x="1328819" y="3609957"/>
            <a:ext cx="1088007" cy="339033"/>
            <a:chOff x="900162" y="3185368"/>
            <a:chExt cx="955852" cy="359345"/>
          </a:xfrm>
          <a:solidFill>
            <a:schemeClr val="accent5"/>
          </a:solidFill>
          <a:effectLst/>
        </p:grpSpPr>
        <p:sp>
          <p:nvSpPr>
            <p:cNvPr id="3710" name="Oval 3709">
              <a:extLst>
                <a:ext uri="{FF2B5EF4-FFF2-40B4-BE49-F238E27FC236}">
                  <a16:creationId xmlns:a16="http://schemas.microsoft.com/office/drawing/2014/main" id="{10F530D6-C325-6CAB-C225-F6E4A0A3D7BB}"/>
                </a:ext>
              </a:extLst>
            </p:cNvPr>
            <p:cNvSpPr/>
            <p:nvPr/>
          </p:nvSpPr>
          <p:spPr>
            <a:xfrm>
              <a:off x="1194720" y="3224733"/>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11" name="Oval 3710">
              <a:extLst>
                <a:ext uri="{FF2B5EF4-FFF2-40B4-BE49-F238E27FC236}">
                  <a16:creationId xmlns:a16="http://schemas.microsoft.com/office/drawing/2014/main" id="{94770011-A2E9-95B9-5FB9-734E8AE6A680}"/>
                </a:ext>
              </a:extLst>
            </p:cNvPr>
            <p:cNvSpPr/>
            <p:nvPr/>
          </p:nvSpPr>
          <p:spPr>
            <a:xfrm>
              <a:off x="1379269" y="3381722"/>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12" name="Oval 3711">
              <a:extLst>
                <a:ext uri="{FF2B5EF4-FFF2-40B4-BE49-F238E27FC236}">
                  <a16:creationId xmlns:a16="http://schemas.microsoft.com/office/drawing/2014/main" id="{3D445041-96E5-EC94-F34E-843A6BA75D2D}"/>
                </a:ext>
              </a:extLst>
            </p:cNvPr>
            <p:cNvSpPr/>
            <p:nvPr/>
          </p:nvSpPr>
          <p:spPr>
            <a:xfrm>
              <a:off x="1449991" y="31853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13" name="Oval 3712">
              <a:extLst>
                <a:ext uri="{FF2B5EF4-FFF2-40B4-BE49-F238E27FC236}">
                  <a16:creationId xmlns:a16="http://schemas.microsoft.com/office/drawing/2014/main" id="{B430E5C7-89ED-B5A8-0730-3ABC9A72006A}"/>
                </a:ext>
              </a:extLst>
            </p:cNvPr>
            <p:cNvSpPr/>
            <p:nvPr/>
          </p:nvSpPr>
          <p:spPr>
            <a:xfrm>
              <a:off x="1519739" y="33877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14" name="Oval 3713">
              <a:extLst>
                <a:ext uri="{FF2B5EF4-FFF2-40B4-BE49-F238E27FC236}">
                  <a16:creationId xmlns:a16="http://schemas.microsoft.com/office/drawing/2014/main" id="{09EEFEF5-3A94-E7A0-E0DB-5D0E001E00C3}"/>
                </a:ext>
              </a:extLst>
            </p:cNvPr>
            <p:cNvSpPr/>
            <p:nvPr/>
          </p:nvSpPr>
          <p:spPr>
            <a:xfrm>
              <a:off x="1631109" y="3304232"/>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15" name="Oval 3714">
              <a:extLst>
                <a:ext uri="{FF2B5EF4-FFF2-40B4-BE49-F238E27FC236}">
                  <a16:creationId xmlns:a16="http://schemas.microsoft.com/office/drawing/2014/main" id="{5B00108D-8B40-A137-CB8C-3171AFC1179B}"/>
                </a:ext>
              </a:extLst>
            </p:cNvPr>
            <p:cNvSpPr/>
            <p:nvPr/>
          </p:nvSpPr>
          <p:spPr>
            <a:xfrm>
              <a:off x="1711998" y="338963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16" name="Oval 3715">
              <a:extLst>
                <a:ext uri="{FF2B5EF4-FFF2-40B4-BE49-F238E27FC236}">
                  <a16:creationId xmlns:a16="http://schemas.microsoft.com/office/drawing/2014/main" id="{DBAAC0B7-93C3-D80B-3B84-6CF1967B1E16}"/>
                </a:ext>
              </a:extLst>
            </p:cNvPr>
            <p:cNvSpPr/>
            <p:nvPr/>
          </p:nvSpPr>
          <p:spPr>
            <a:xfrm>
              <a:off x="1122712" y="3365673"/>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17" name="Oval 3716">
              <a:extLst>
                <a:ext uri="{FF2B5EF4-FFF2-40B4-BE49-F238E27FC236}">
                  <a16:creationId xmlns:a16="http://schemas.microsoft.com/office/drawing/2014/main" id="{7B1CFEA3-2674-7AA5-3F8E-B39B086853FF}"/>
                </a:ext>
              </a:extLst>
            </p:cNvPr>
            <p:cNvSpPr/>
            <p:nvPr/>
          </p:nvSpPr>
          <p:spPr>
            <a:xfrm>
              <a:off x="900162" y="340069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18" name="Oval 3717">
              <a:extLst>
                <a:ext uri="{FF2B5EF4-FFF2-40B4-BE49-F238E27FC236}">
                  <a16:creationId xmlns:a16="http://schemas.microsoft.com/office/drawing/2014/main" id="{2D87A05A-7F72-F538-83B9-75765835E6D1}"/>
                </a:ext>
              </a:extLst>
            </p:cNvPr>
            <p:cNvSpPr/>
            <p:nvPr/>
          </p:nvSpPr>
          <p:spPr>
            <a:xfrm>
              <a:off x="900162" y="31853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sp>
        <p:nvSpPr>
          <p:cNvPr id="3678" name="Freeform 120">
            <a:extLst>
              <a:ext uri="{FF2B5EF4-FFF2-40B4-BE49-F238E27FC236}">
                <a16:creationId xmlns:a16="http://schemas.microsoft.com/office/drawing/2014/main" id="{6C4CA57B-4B9B-F65C-2910-65C5C0D65D00}"/>
              </a:ext>
            </a:extLst>
          </p:cNvPr>
          <p:cNvSpPr/>
          <p:nvPr/>
        </p:nvSpPr>
        <p:spPr>
          <a:xfrm rot="10800000">
            <a:off x="2438791" y="3277730"/>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79" name="Freeform 121">
            <a:extLst>
              <a:ext uri="{FF2B5EF4-FFF2-40B4-BE49-F238E27FC236}">
                <a16:creationId xmlns:a16="http://schemas.microsoft.com/office/drawing/2014/main" id="{8138C53A-C26F-6958-6D1E-A996C1015503}"/>
              </a:ext>
            </a:extLst>
          </p:cNvPr>
          <p:cNvSpPr/>
          <p:nvPr/>
        </p:nvSpPr>
        <p:spPr>
          <a:xfrm rot="10800000">
            <a:off x="2341214" y="3277730"/>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80" name="Freeform 122">
            <a:extLst>
              <a:ext uri="{FF2B5EF4-FFF2-40B4-BE49-F238E27FC236}">
                <a16:creationId xmlns:a16="http://schemas.microsoft.com/office/drawing/2014/main" id="{57E3CB88-2E0E-ECD6-3DE8-80711912830B}"/>
              </a:ext>
            </a:extLst>
          </p:cNvPr>
          <p:cNvSpPr/>
          <p:nvPr/>
        </p:nvSpPr>
        <p:spPr>
          <a:xfrm rot="10800000">
            <a:off x="2176275" y="3345294"/>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81" name="Freeform 123">
            <a:extLst>
              <a:ext uri="{FF2B5EF4-FFF2-40B4-BE49-F238E27FC236}">
                <a16:creationId xmlns:a16="http://schemas.microsoft.com/office/drawing/2014/main" id="{AB390485-9112-AF88-D213-B455679959D4}"/>
              </a:ext>
            </a:extLst>
          </p:cNvPr>
          <p:cNvSpPr/>
          <p:nvPr/>
        </p:nvSpPr>
        <p:spPr>
          <a:xfrm rot="10800000">
            <a:off x="2078698" y="3345294"/>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82" name="Freeform 124">
            <a:extLst>
              <a:ext uri="{FF2B5EF4-FFF2-40B4-BE49-F238E27FC236}">
                <a16:creationId xmlns:a16="http://schemas.microsoft.com/office/drawing/2014/main" id="{DF3FC23D-27FC-89E1-30E2-EA2FF9EC6D89}"/>
              </a:ext>
            </a:extLst>
          </p:cNvPr>
          <p:cNvSpPr/>
          <p:nvPr/>
        </p:nvSpPr>
        <p:spPr>
          <a:xfrm rot="10800000">
            <a:off x="1833748" y="3287840"/>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83" name="Freeform 125">
            <a:extLst>
              <a:ext uri="{FF2B5EF4-FFF2-40B4-BE49-F238E27FC236}">
                <a16:creationId xmlns:a16="http://schemas.microsoft.com/office/drawing/2014/main" id="{71609ED7-F4B1-32B5-BDD0-41996646C518}"/>
              </a:ext>
            </a:extLst>
          </p:cNvPr>
          <p:cNvSpPr/>
          <p:nvPr/>
        </p:nvSpPr>
        <p:spPr>
          <a:xfrm rot="10800000">
            <a:off x="1736171" y="3287840"/>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84" name="Freeform 126">
            <a:extLst>
              <a:ext uri="{FF2B5EF4-FFF2-40B4-BE49-F238E27FC236}">
                <a16:creationId xmlns:a16="http://schemas.microsoft.com/office/drawing/2014/main" id="{62E4F591-92F0-E92E-26B3-B14689E9D02B}"/>
              </a:ext>
            </a:extLst>
          </p:cNvPr>
          <p:cNvSpPr/>
          <p:nvPr/>
        </p:nvSpPr>
        <p:spPr>
          <a:xfrm rot="10800000">
            <a:off x="1470598" y="3292614"/>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85" name="Freeform 127">
            <a:extLst>
              <a:ext uri="{FF2B5EF4-FFF2-40B4-BE49-F238E27FC236}">
                <a16:creationId xmlns:a16="http://schemas.microsoft.com/office/drawing/2014/main" id="{003F8342-6DA8-1080-5BBD-6C429A429AB4}"/>
              </a:ext>
            </a:extLst>
          </p:cNvPr>
          <p:cNvSpPr/>
          <p:nvPr/>
        </p:nvSpPr>
        <p:spPr>
          <a:xfrm rot="10800000">
            <a:off x="1373021" y="3292614"/>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86" name="Freeform 128">
            <a:extLst>
              <a:ext uri="{FF2B5EF4-FFF2-40B4-BE49-F238E27FC236}">
                <a16:creationId xmlns:a16="http://schemas.microsoft.com/office/drawing/2014/main" id="{2F33C7E1-9096-2752-0B96-B4EE6E6B8481}"/>
              </a:ext>
            </a:extLst>
          </p:cNvPr>
          <p:cNvSpPr/>
          <p:nvPr/>
        </p:nvSpPr>
        <p:spPr>
          <a:xfrm rot="10800000">
            <a:off x="1220226" y="3315128"/>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87" name="Freeform 129">
            <a:extLst>
              <a:ext uri="{FF2B5EF4-FFF2-40B4-BE49-F238E27FC236}">
                <a16:creationId xmlns:a16="http://schemas.microsoft.com/office/drawing/2014/main" id="{D7351A0E-95C4-C7D6-8612-9850ED9874B7}"/>
              </a:ext>
            </a:extLst>
          </p:cNvPr>
          <p:cNvSpPr/>
          <p:nvPr/>
        </p:nvSpPr>
        <p:spPr>
          <a:xfrm rot="10800000">
            <a:off x="2347984" y="3453717"/>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88" name="Freeform 130">
            <a:extLst>
              <a:ext uri="{FF2B5EF4-FFF2-40B4-BE49-F238E27FC236}">
                <a16:creationId xmlns:a16="http://schemas.microsoft.com/office/drawing/2014/main" id="{F3A36135-83CE-CC3A-E851-549F3EC41E81}"/>
              </a:ext>
            </a:extLst>
          </p:cNvPr>
          <p:cNvSpPr/>
          <p:nvPr/>
        </p:nvSpPr>
        <p:spPr>
          <a:xfrm rot="10800000">
            <a:off x="2276361" y="3458375"/>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89" name="Freeform 131">
            <a:extLst>
              <a:ext uri="{FF2B5EF4-FFF2-40B4-BE49-F238E27FC236}">
                <a16:creationId xmlns:a16="http://schemas.microsoft.com/office/drawing/2014/main" id="{4F43C335-C30A-364D-D3F6-D629647FD488}"/>
              </a:ext>
            </a:extLst>
          </p:cNvPr>
          <p:cNvSpPr/>
          <p:nvPr/>
        </p:nvSpPr>
        <p:spPr>
          <a:xfrm rot="10800000">
            <a:off x="1920485" y="3373283"/>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90" name="Freeform 132">
            <a:extLst>
              <a:ext uri="{FF2B5EF4-FFF2-40B4-BE49-F238E27FC236}">
                <a16:creationId xmlns:a16="http://schemas.microsoft.com/office/drawing/2014/main" id="{5DEB113D-CD8A-7DCD-28A4-B5B831C87AE8}"/>
              </a:ext>
            </a:extLst>
          </p:cNvPr>
          <p:cNvSpPr/>
          <p:nvPr/>
        </p:nvSpPr>
        <p:spPr>
          <a:xfrm rot="10800000">
            <a:off x="1822908" y="3373283"/>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91" name="Freeform 133">
            <a:extLst>
              <a:ext uri="{FF2B5EF4-FFF2-40B4-BE49-F238E27FC236}">
                <a16:creationId xmlns:a16="http://schemas.microsoft.com/office/drawing/2014/main" id="{C5E7A09D-4A2D-A422-04E1-073B0941A404}"/>
              </a:ext>
            </a:extLst>
          </p:cNvPr>
          <p:cNvSpPr/>
          <p:nvPr/>
        </p:nvSpPr>
        <p:spPr>
          <a:xfrm rot="10800000">
            <a:off x="1767687" y="3441969"/>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92" name="Freeform 134">
            <a:extLst>
              <a:ext uri="{FF2B5EF4-FFF2-40B4-BE49-F238E27FC236}">
                <a16:creationId xmlns:a16="http://schemas.microsoft.com/office/drawing/2014/main" id="{5A92E977-51F8-F817-F43F-EBE9991AE212}"/>
              </a:ext>
            </a:extLst>
          </p:cNvPr>
          <p:cNvSpPr/>
          <p:nvPr/>
        </p:nvSpPr>
        <p:spPr>
          <a:xfrm rot="10800000">
            <a:off x="1670110" y="3441969"/>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93" name="Freeform 135">
            <a:extLst>
              <a:ext uri="{FF2B5EF4-FFF2-40B4-BE49-F238E27FC236}">
                <a16:creationId xmlns:a16="http://schemas.microsoft.com/office/drawing/2014/main" id="{D8CADE4D-EE0D-6501-010D-97E171F17C98}"/>
              </a:ext>
            </a:extLst>
          </p:cNvPr>
          <p:cNvSpPr/>
          <p:nvPr/>
        </p:nvSpPr>
        <p:spPr>
          <a:xfrm rot="10800000">
            <a:off x="1513392" y="3367339"/>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94" name="Freeform 136">
            <a:extLst>
              <a:ext uri="{FF2B5EF4-FFF2-40B4-BE49-F238E27FC236}">
                <a16:creationId xmlns:a16="http://schemas.microsoft.com/office/drawing/2014/main" id="{A6958843-FD55-1337-B431-326F572F1B06}"/>
              </a:ext>
            </a:extLst>
          </p:cNvPr>
          <p:cNvSpPr/>
          <p:nvPr/>
        </p:nvSpPr>
        <p:spPr>
          <a:xfrm rot="10800000">
            <a:off x="1493825" y="3428722"/>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95" name="Freeform 137">
            <a:extLst>
              <a:ext uri="{FF2B5EF4-FFF2-40B4-BE49-F238E27FC236}">
                <a16:creationId xmlns:a16="http://schemas.microsoft.com/office/drawing/2014/main" id="{B5A3ABAA-C3EA-9DE5-9EBD-9A8DAFE40D22}"/>
              </a:ext>
            </a:extLst>
          </p:cNvPr>
          <p:cNvSpPr/>
          <p:nvPr/>
        </p:nvSpPr>
        <p:spPr>
          <a:xfrm rot="10800000">
            <a:off x="1396247" y="3428722"/>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96" name="Freeform 138">
            <a:extLst>
              <a:ext uri="{FF2B5EF4-FFF2-40B4-BE49-F238E27FC236}">
                <a16:creationId xmlns:a16="http://schemas.microsoft.com/office/drawing/2014/main" id="{EB05EA43-638C-C072-1996-23B6990AA5BA}"/>
              </a:ext>
            </a:extLst>
          </p:cNvPr>
          <p:cNvSpPr/>
          <p:nvPr/>
        </p:nvSpPr>
        <p:spPr>
          <a:xfrm rot="10800000">
            <a:off x="1315491" y="3430807"/>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97" name="Freeform 139">
            <a:extLst>
              <a:ext uri="{FF2B5EF4-FFF2-40B4-BE49-F238E27FC236}">
                <a16:creationId xmlns:a16="http://schemas.microsoft.com/office/drawing/2014/main" id="{D133F549-4E43-2692-681E-7F8837CEC60B}"/>
              </a:ext>
            </a:extLst>
          </p:cNvPr>
          <p:cNvSpPr/>
          <p:nvPr/>
        </p:nvSpPr>
        <p:spPr>
          <a:xfrm rot="10800000">
            <a:off x="1217914" y="3430807"/>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698" name="Freeform 140">
            <a:extLst>
              <a:ext uri="{FF2B5EF4-FFF2-40B4-BE49-F238E27FC236}">
                <a16:creationId xmlns:a16="http://schemas.microsoft.com/office/drawing/2014/main" id="{FDEEF1AC-FF11-97E0-5BFA-BE64EE0C87F2}"/>
              </a:ext>
            </a:extLst>
          </p:cNvPr>
          <p:cNvSpPr/>
          <p:nvPr/>
        </p:nvSpPr>
        <p:spPr>
          <a:xfrm rot="10800000">
            <a:off x="2091314" y="3430807"/>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nvGrpSpPr>
          <p:cNvPr id="3699" name="Group 3698">
            <a:extLst>
              <a:ext uri="{FF2B5EF4-FFF2-40B4-BE49-F238E27FC236}">
                <a16:creationId xmlns:a16="http://schemas.microsoft.com/office/drawing/2014/main" id="{0ED61126-882B-8414-3AA6-E792BE45FD2B}"/>
              </a:ext>
            </a:extLst>
          </p:cNvPr>
          <p:cNvGrpSpPr/>
          <p:nvPr/>
        </p:nvGrpSpPr>
        <p:grpSpPr>
          <a:xfrm rot="10800000">
            <a:off x="1135950" y="3626078"/>
            <a:ext cx="1361059" cy="291456"/>
            <a:chOff x="732284" y="3224733"/>
            <a:chExt cx="1195738" cy="308918"/>
          </a:xfrm>
          <a:solidFill>
            <a:schemeClr val="accent5">
              <a:lumMod val="75000"/>
            </a:schemeClr>
          </a:solidFill>
          <a:effectLst/>
        </p:grpSpPr>
        <p:sp>
          <p:nvSpPr>
            <p:cNvPr id="3700" name="Oval 3699">
              <a:extLst>
                <a:ext uri="{FF2B5EF4-FFF2-40B4-BE49-F238E27FC236}">
                  <a16:creationId xmlns:a16="http://schemas.microsoft.com/office/drawing/2014/main" id="{49756ED7-AC9D-8E4C-1F35-4ECF1B5ED863}"/>
                </a:ext>
              </a:extLst>
            </p:cNvPr>
            <p:cNvSpPr/>
            <p:nvPr/>
          </p:nvSpPr>
          <p:spPr>
            <a:xfrm>
              <a:off x="1721522" y="3228952"/>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01" name="Oval 3700">
              <a:extLst>
                <a:ext uri="{FF2B5EF4-FFF2-40B4-BE49-F238E27FC236}">
                  <a16:creationId xmlns:a16="http://schemas.microsoft.com/office/drawing/2014/main" id="{E12506EF-AB54-4601-4ED8-D2F45EDB7372}"/>
                </a:ext>
              </a:extLst>
            </p:cNvPr>
            <p:cNvSpPr/>
            <p:nvPr/>
          </p:nvSpPr>
          <p:spPr>
            <a:xfrm>
              <a:off x="1567982" y="3224733"/>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02" name="Oval 3701">
              <a:extLst>
                <a:ext uri="{FF2B5EF4-FFF2-40B4-BE49-F238E27FC236}">
                  <a16:creationId xmlns:a16="http://schemas.microsoft.com/office/drawing/2014/main" id="{216E1E5A-9A71-62E3-6C65-B0ABD60967EC}"/>
                </a:ext>
              </a:extLst>
            </p:cNvPr>
            <p:cNvSpPr/>
            <p:nvPr/>
          </p:nvSpPr>
          <p:spPr>
            <a:xfrm>
              <a:off x="1323409" y="3228374"/>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03" name="Oval 3702">
              <a:extLst>
                <a:ext uri="{FF2B5EF4-FFF2-40B4-BE49-F238E27FC236}">
                  <a16:creationId xmlns:a16="http://schemas.microsoft.com/office/drawing/2014/main" id="{2CA2D9DB-3126-AB56-DD06-13AB37F7A6F8}"/>
                </a:ext>
              </a:extLst>
            </p:cNvPr>
            <p:cNvSpPr/>
            <p:nvPr/>
          </p:nvSpPr>
          <p:spPr>
            <a:xfrm>
              <a:off x="1188194" y="3301479"/>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04" name="Oval 3703">
              <a:extLst>
                <a:ext uri="{FF2B5EF4-FFF2-40B4-BE49-F238E27FC236}">
                  <a16:creationId xmlns:a16="http://schemas.microsoft.com/office/drawing/2014/main" id="{82CE3432-77D9-80BF-BB8F-3100314F491B}"/>
                </a:ext>
              </a:extLst>
            </p:cNvPr>
            <p:cNvSpPr/>
            <p:nvPr/>
          </p:nvSpPr>
          <p:spPr>
            <a:xfrm>
              <a:off x="952500" y="33091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05" name="Oval 3704">
              <a:extLst>
                <a:ext uri="{FF2B5EF4-FFF2-40B4-BE49-F238E27FC236}">
                  <a16:creationId xmlns:a16="http://schemas.microsoft.com/office/drawing/2014/main" id="{6E0F9C46-2891-FF60-426F-E146085F14E7}"/>
                </a:ext>
              </a:extLst>
            </p:cNvPr>
            <p:cNvSpPr/>
            <p:nvPr/>
          </p:nvSpPr>
          <p:spPr>
            <a:xfrm>
              <a:off x="804292" y="3237160"/>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06" name="Oval 3705">
              <a:extLst>
                <a:ext uri="{FF2B5EF4-FFF2-40B4-BE49-F238E27FC236}">
                  <a16:creationId xmlns:a16="http://schemas.microsoft.com/office/drawing/2014/main" id="{15F74245-7C57-5F7D-4177-067E01B5CE3F}"/>
                </a:ext>
              </a:extLst>
            </p:cNvPr>
            <p:cNvSpPr/>
            <p:nvPr/>
          </p:nvSpPr>
          <p:spPr>
            <a:xfrm>
              <a:off x="732284" y="338963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07" name="Oval 3706">
              <a:extLst>
                <a:ext uri="{FF2B5EF4-FFF2-40B4-BE49-F238E27FC236}">
                  <a16:creationId xmlns:a16="http://schemas.microsoft.com/office/drawing/2014/main" id="{F03BC65C-60D9-FB58-4247-584C54361C3E}"/>
                </a:ext>
              </a:extLst>
            </p:cNvPr>
            <p:cNvSpPr/>
            <p:nvPr/>
          </p:nvSpPr>
          <p:spPr>
            <a:xfrm>
              <a:off x="1266728" y="338963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08" name="Oval 3707">
              <a:extLst>
                <a:ext uri="{FF2B5EF4-FFF2-40B4-BE49-F238E27FC236}">
                  <a16:creationId xmlns:a16="http://schemas.microsoft.com/office/drawing/2014/main" id="{4858AD01-BA2F-EDFA-13E7-9B310BB5E4A8}"/>
                </a:ext>
              </a:extLst>
            </p:cNvPr>
            <p:cNvSpPr/>
            <p:nvPr/>
          </p:nvSpPr>
          <p:spPr>
            <a:xfrm>
              <a:off x="1607301" y="338963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09" name="Oval 3708">
              <a:extLst>
                <a:ext uri="{FF2B5EF4-FFF2-40B4-BE49-F238E27FC236}">
                  <a16:creationId xmlns:a16="http://schemas.microsoft.com/office/drawing/2014/main" id="{6AFEABFA-F626-A019-A891-E1952652E197}"/>
                </a:ext>
              </a:extLst>
            </p:cNvPr>
            <p:cNvSpPr/>
            <p:nvPr/>
          </p:nvSpPr>
          <p:spPr>
            <a:xfrm>
              <a:off x="1784006" y="337348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sp>
        <p:nvSpPr>
          <p:cNvPr id="3757" name="Freeform 199">
            <a:extLst>
              <a:ext uri="{FF2B5EF4-FFF2-40B4-BE49-F238E27FC236}">
                <a16:creationId xmlns:a16="http://schemas.microsoft.com/office/drawing/2014/main" id="{B727C66D-0986-1A32-183A-7BED7BA0B95D}"/>
              </a:ext>
            </a:extLst>
          </p:cNvPr>
          <p:cNvSpPr/>
          <p:nvPr/>
        </p:nvSpPr>
        <p:spPr>
          <a:xfrm flipH="1">
            <a:off x="4688668" y="3088260"/>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58" name="Freeform 200">
            <a:extLst>
              <a:ext uri="{FF2B5EF4-FFF2-40B4-BE49-F238E27FC236}">
                <a16:creationId xmlns:a16="http://schemas.microsoft.com/office/drawing/2014/main" id="{3AE1E06A-8D2B-020C-F192-4F331333B9CD}"/>
              </a:ext>
            </a:extLst>
          </p:cNvPr>
          <p:cNvSpPr/>
          <p:nvPr/>
        </p:nvSpPr>
        <p:spPr>
          <a:xfrm flipH="1">
            <a:off x="4580248" y="3083765"/>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59" name="Freeform 201">
            <a:extLst>
              <a:ext uri="{FF2B5EF4-FFF2-40B4-BE49-F238E27FC236}">
                <a16:creationId xmlns:a16="http://schemas.microsoft.com/office/drawing/2014/main" id="{97BF4ACE-6FB2-68E5-597F-810BA4982C6E}"/>
              </a:ext>
            </a:extLst>
          </p:cNvPr>
          <p:cNvSpPr/>
          <p:nvPr/>
        </p:nvSpPr>
        <p:spPr>
          <a:xfrm flipH="1">
            <a:off x="4731675" y="3000759"/>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60" name="Freeform 202">
            <a:extLst>
              <a:ext uri="{FF2B5EF4-FFF2-40B4-BE49-F238E27FC236}">
                <a16:creationId xmlns:a16="http://schemas.microsoft.com/office/drawing/2014/main" id="{E0BD4BE2-26EA-37C0-36D2-0B6DEEC60AEC}"/>
              </a:ext>
            </a:extLst>
          </p:cNvPr>
          <p:cNvSpPr/>
          <p:nvPr/>
        </p:nvSpPr>
        <p:spPr>
          <a:xfrm flipH="1">
            <a:off x="4623254" y="2996265"/>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61" name="Freeform 203">
            <a:extLst>
              <a:ext uri="{FF2B5EF4-FFF2-40B4-BE49-F238E27FC236}">
                <a16:creationId xmlns:a16="http://schemas.microsoft.com/office/drawing/2014/main" id="{F90AFBC7-0BAF-17D4-5BE0-CA85B262ACD1}"/>
              </a:ext>
            </a:extLst>
          </p:cNvPr>
          <p:cNvSpPr/>
          <p:nvPr/>
        </p:nvSpPr>
        <p:spPr>
          <a:xfrm flipH="1">
            <a:off x="4587924" y="3136635"/>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62" name="Freeform 204">
            <a:extLst>
              <a:ext uri="{FF2B5EF4-FFF2-40B4-BE49-F238E27FC236}">
                <a16:creationId xmlns:a16="http://schemas.microsoft.com/office/drawing/2014/main" id="{DF5E718A-48E1-706B-3617-F8E566402C12}"/>
              </a:ext>
            </a:extLst>
          </p:cNvPr>
          <p:cNvSpPr/>
          <p:nvPr/>
        </p:nvSpPr>
        <p:spPr>
          <a:xfrm flipH="1">
            <a:off x="4479504" y="3132140"/>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63" name="Freeform 205">
            <a:extLst>
              <a:ext uri="{FF2B5EF4-FFF2-40B4-BE49-F238E27FC236}">
                <a16:creationId xmlns:a16="http://schemas.microsoft.com/office/drawing/2014/main" id="{8A28C16D-8792-860D-B0BF-3A2BDCFDA5E7}"/>
              </a:ext>
            </a:extLst>
          </p:cNvPr>
          <p:cNvSpPr/>
          <p:nvPr/>
        </p:nvSpPr>
        <p:spPr>
          <a:xfrm flipH="1">
            <a:off x="4341443" y="3204009"/>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64" name="Freeform 206">
            <a:extLst>
              <a:ext uri="{FF2B5EF4-FFF2-40B4-BE49-F238E27FC236}">
                <a16:creationId xmlns:a16="http://schemas.microsoft.com/office/drawing/2014/main" id="{38A62366-EFCD-0B93-5B41-FEB5AD59CD7B}"/>
              </a:ext>
            </a:extLst>
          </p:cNvPr>
          <p:cNvSpPr/>
          <p:nvPr/>
        </p:nvSpPr>
        <p:spPr>
          <a:xfrm flipH="1">
            <a:off x="4233023" y="3199514"/>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65" name="Freeform 207">
            <a:extLst>
              <a:ext uri="{FF2B5EF4-FFF2-40B4-BE49-F238E27FC236}">
                <a16:creationId xmlns:a16="http://schemas.microsoft.com/office/drawing/2014/main" id="{FCB0FA8C-D88A-BF5A-B856-3274E6DFADD0}"/>
              </a:ext>
            </a:extLst>
          </p:cNvPr>
          <p:cNvSpPr/>
          <p:nvPr/>
        </p:nvSpPr>
        <p:spPr>
          <a:xfrm flipH="1">
            <a:off x="4161308" y="3217489"/>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66" name="Freeform 208">
            <a:extLst>
              <a:ext uri="{FF2B5EF4-FFF2-40B4-BE49-F238E27FC236}">
                <a16:creationId xmlns:a16="http://schemas.microsoft.com/office/drawing/2014/main" id="{F5F0AD07-D983-304A-6BC0-77FDBC6A8792}"/>
              </a:ext>
            </a:extLst>
          </p:cNvPr>
          <p:cNvSpPr/>
          <p:nvPr/>
        </p:nvSpPr>
        <p:spPr>
          <a:xfrm flipH="1">
            <a:off x="4052888" y="3212995"/>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67" name="Freeform 209">
            <a:extLst>
              <a:ext uri="{FF2B5EF4-FFF2-40B4-BE49-F238E27FC236}">
                <a16:creationId xmlns:a16="http://schemas.microsoft.com/office/drawing/2014/main" id="{051FFC4D-5F3C-E986-C015-C5FAEDDD9973}"/>
              </a:ext>
            </a:extLst>
          </p:cNvPr>
          <p:cNvSpPr/>
          <p:nvPr/>
        </p:nvSpPr>
        <p:spPr>
          <a:xfrm flipH="1">
            <a:off x="4024955" y="3114504"/>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68" name="Freeform 210">
            <a:extLst>
              <a:ext uri="{FF2B5EF4-FFF2-40B4-BE49-F238E27FC236}">
                <a16:creationId xmlns:a16="http://schemas.microsoft.com/office/drawing/2014/main" id="{5CB69E4D-1899-BA84-1ACC-F8E5EA516465}"/>
              </a:ext>
            </a:extLst>
          </p:cNvPr>
          <p:cNvSpPr/>
          <p:nvPr/>
        </p:nvSpPr>
        <p:spPr>
          <a:xfrm flipH="1">
            <a:off x="3916535" y="3110009"/>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69" name="Freeform 211">
            <a:extLst>
              <a:ext uri="{FF2B5EF4-FFF2-40B4-BE49-F238E27FC236}">
                <a16:creationId xmlns:a16="http://schemas.microsoft.com/office/drawing/2014/main" id="{C5E8A9AD-24C2-7EB4-6A48-F09128359261}"/>
              </a:ext>
            </a:extLst>
          </p:cNvPr>
          <p:cNvSpPr/>
          <p:nvPr/>
        </p:nvSpPr>
        <p:spPr>
          <a:xfrm flipH="1">
            <a:off x="4012815" y="2997764"/>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70" name="Freeform 212">
            <a:extLst>
              <a:ext uri="{FF2B5EF4-FFF2-40B4-BE49-F238E27FC236}">
                <a16:creationId xmlns:a16="http://schemas.microsoft.com/office/drawing/2014/main" id="{9F633E65-A10E-F2F8-B3D6-1F63FB912D34}"/>
              </a:ext>
            </a:extLst>
          </p:cNvPr>
          <p:cNvSpPr/>
          <p:nvPr/>
        </p:nvSpPr>
        <p:spPr>
          <a:xfrm flipH="1">
            <a:off x="3904395" y="2993269"/>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71" name="Freeform 213">
            <a:extLst>
              <a:ext uri="{FF2B5EF4-FFF2-40B4-BE49-F238E27FC236}">
                <a16:creationId xmlns:a16="http://schemas.microsoft.com/office/drawing/2014/main" id="{26CD151C-CA50-A6E8-FC8F-141B38BE98DE}"/>
              </a:ext>
            </a:extLst>
          </p:cNvPr>
          <p:cNvSpPr/>
          <p:nvPr/>
        </p:nvSpPr>
        <p:spPr>
          <a:xfrm flipH="1">
            <a:off x="3621663" y="2971519"/>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72" name="Freeform 214">
            <a:extLst>
              <a:ext uri="{FF2B5EF4-FFF2-40B4-BE49-F238E27FC236}">
                <a16:creationId xmlns:a16="http://schemas.microsoft.com/office/drawing/2014/main" id="{EDB6223D-F845-9FD7-CA91-93F943643CF1}"/>
              </a:ext>
            </a:extLst>
          </p:cNvPr>
          <p:cNvSpPr/>
          <p:nvPr/>
        </p:nvSpPr>
        <p:spPr>
          <a:xfrm flipH="1">
            <a:off x="3513243" y="2967024"/>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73" name="Freeform 215">
            <a:extLst>
              <a:ext uri="{FF2B5EF4-FFF2-40B4-BE49-F238E27FC236}">
                <a16:creationId xmlns:a16="http://schemas.microsoft.com/office/drawing/2014/main" id="{BC758D98-AC63-EA8E-6804-9301D64A9A81}"/>
              </a:ext>
            </a:extLst>
          </p:cNvPr>
          <p:cNvSpPr/>
          <p:nvPr/>
        </p:nvSpPr>
        <p:spPr>
          <a:xfrm flipH="1">
            <a:off x="4269728" y="3022031"/>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74" name="Freeform 216">
            <a:extLst>
              <a:ext uri="{FF2B5EF4-FFF2-40B4-BE49-F238E27FC236}">
                <a16:creationId xmlns:a16="http://schemas.microsoft.com/office/drawing/2014/main" id="{5126DCEF-3C43-4CC7-1EEF-130A34FCE860}"/>
              </a:ext>
            </a:extLst>
          </p:cNvPr>
          <p:cNvSpPr/>
          <p:nvPr/>
        </p:nvSpPr>
        <p:spPr>
          <a:xfrm flipH="1">
            <a:off x="4161308" y="3017536"/>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nvGrpSpPr>
          <p:cNvPr id="3775" name="Group 3774">
            <a:extLst>
              <a:ext uri="{FF2B5EF4-FFF2-40B4-BE49-F238E27FC236}">
                <a16:creationId xmlns:a16="http://schemas.microsoft.com/office/drawing/2014/main" id="{0963E46B-141A-60B5-2065-B2550CF06A16}"/>
              </a:ext>
            </a:extLst>
          </p:cNvPr>
          <p:cNvGrpSpPr/>
          <p:nvPr/>
        </p:nvGrpSpPr>
        <p:grpSpPr>
          <a:xfrm flipH="1">
            <a:off x="3438604" y="2891189"/>
            <a:ext cx="1338240" cy="350125"/>
            <a:chOff x="703186" y="3173611"/>
            <a:chExt cx="1175691" cy="371102"/>
          </a:xfrm>
          <a:solidFill>
            <a:schemeClr val="accent5">
              <a:lumMod val="40000"/>
              <a:lumOff val="60000"/>
            </a:schemeClr>
          </a:solidFill>
          <a:effectLst/>
        </p:grpSpPr>
        <p:sp>
          <p:nvSpPr>
            <p:cNvPr id="3919" name="Oval 3918">
              <a:extLst>
                <a:ext uri="{FF2B5EF4-FFF2-40B4-BE49-F238E27FC236}">
                  <a16:creationId xmlns:a16="http://schemas.microsoft.com/office/drawing/2014/main" id="{7AB34255-4F18-132A-3713-7CCA4F1F4729}"/>
                </a:ext>
              </a:extLst>
            </p:cNvPr>
            <p:cNvSpPr/>
            <p:nvPr/>
          </p:nvSpPr>
          <p:spPr>
            <a:xfrm>
              <a:off x="1102419" y="31853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20" name="Oval 3919">
              <a:extLst>
                <a:ext uri="{FF2B5EF4-FFF2-40B4-BE49-F238E27FC236}">
                  <a16:creationId xmlns:a16="http://schemas.microsoft.com/office/drawing/2014/main" id="{7B5F89E2-5438-C4A5-DF9E-068E67514F8D}"/>
                </a:ext>
              </a:extLst>
            </p:cNvPr>
            <p:cNvSpPr/>
            <p:nvPr/>
          </p:nvSpPr>
          <p:spPr>
            <a:xfrm>
              <a:off x="1030411" y="340069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21" name="Oval 3920">
              <a:extLst>
                <a:ext uri="{FF2B5EF4-FFF2-40B4-BE49-F238E27FC236}">
                  <a16:creationId xmlns:a16="http://schemas.microsoft.com/office/drawing/2014/main" id="{5745DFFC-5E72-0EBB-1302-EFDE5D892989}"/>
                </a:ext>
              </a:extLst>
            </p:cNvPr>
            <p:cNvSpPr/>
            <p:nvPr/>
          </p:nvSpPr>
          <p:spPr>
            <a:xfrm>
              <a:off x="819772" y="331762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22" name="Oval 3921">
              <a:extLst>
                <a:ext uri="{FF2B5EF4-FFF2-40B4-BE49-F238E27FC236}">
                  <a16:creationId xmlns:a16="http://schemas.microsoft.com/office/drawing/2014/main" id="{0C946539-CCE3-2091-2110-6349A58A8232}"/>
                </a:ext>
              </a:extLst>
            </p:cNvPr>
            <p:cNvSpPr/>
            <p:nvPr/>
          </p:nvSpPr>
          <p:spPr>
            <a:xfrm>
              <a:off x="703186" y="3178916"/>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23" name="Oval 3922">
              <a:extLst>
                <a:ext uri="{FF2B5EF4-FFF2-40B4-BE49-F238E27FC236}">
                  <a16:creationId xmlns:a16="http://schemas.microsoft.com/office/drawing/2014/main" id="{5098F055-4E91-D3F1-E693-AF5C2B7A9981}"/>
                </a:ext>
              </a:extLst>
            </p:cNvPr>
            <p:cNvSpPr/>
            <p:nvPr/>
          </p:nvSpPr>
          <p:spPr>
            <a:xfrm>
              <a:off x="1319212" y="318127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24" name="Oval 3923">
              <a:extLst>
                <a:ext uri="{FF2B5EF4-FFF2-40B4-BE49-F238E27FC236}">
                  <a16:creationId xmlns:a16="http://schemas.microsoft.com/office/drawing/2014/main" id="{6C85AF9C-22C0-0889-3E2A-D16C423DA011}"/>
                </a:ext>
              </a:extLst>
            </p:cNvPr>
            <p:cNvSpPr/>
            <p:nvPr/>
          </p:nvSpPr>
          <p:spPr>
            <a:xfrm>
              <a:off x="1662853" y="3173611"/>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25" name="Oval 3924">
              <a:extLst>
                <a:ext uri="{FF2B5EF4-FFF2-40B4-BE49-F238E27FC236}">
                  <a16:creationId xmlns:a16="http://schemas.microsoft.com/office/drawing/2014/main" id="{68581CE8-69B0-1436-EC03-1FAACDD74CFF}"/>
                </a:ext>
              </a:extLst>
            </p:cNvPr>
            <p:cNvSpPr/>
            <p:nvPr/>
          </p:nvSpPr>
          <p:spPr>
            <a:xfrm>
              <a:off x="1314982" y="329708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26" name="Oval 3925">
              <a:extLst>
                <a:ext uri="{FF2B5EF4-FFF2-40B4-BE49-F238E27FC236}">
                  <a16:creationId xmlns:a16="http://schemas.microsoft.com/office/drawing/2014/main" id="{903E39CF-EDE1-2168-A378-F64C05033D6F}"/>
                </a:ext>
              </a:extLst>
            </p:cNvPr>
            <p:cNvSpPr/>
            <p:nvPr/>
          </p:nvSpPr>
          <p:spPr>
            <a:xfrm>
              <a:off x="1194720" y="340069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27" name="Oval 3926">
              <a:extLst>
                <a:ext uri="{FF2B5EF4-FFF2-40B4-BE49-F238E27FC236}">
                  <a16:creationId xmlns:a16="http://schemas.microsoft.com/office/drawing/2014/main" id="{306689C4-CA64-DDBC-C0CD-0F32D5C4BFF6}"/>
                </a:ext>
              </a:extLst>
            </p:cNvPr>
            <p:cNvSpPr/>
            <p:nvPr/>
          </p:nvSpPr>
          <p:spPr>
            <a:xfrm>
              <a:off x="732284" y="3284982"/>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28" name="Oval 3927">
              <a:extLst>
                <a:ext uri="{FF2B5EF4-FFF2-40B4-BE49-F238E27FC236}">
                  <a16:creationId xmlns:a16="http://schemas.microsoft.com/office/drawing/2014/main" id="{1507DAAB-8AE0-8B37-345E-3DD130D06819}"/>
                </a:ext>
              </a:extLst>
            </p:cNvPr>
            <p:cNvSpPr/>
            <p:nvPr/>
          </p:nvSpPr>
          <p:spPr>
            <a:xfrm>
              <a:off x="1734861" y="3256681"/>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sp>
        <p:nvSpPr>
          <p:cNvPr id="3776" name="Freeform 218">
            <a:extLst>
              <a:ext uri="{FF2B5EF4-FFF2-40B4-BE49-F238E27FC236}">
                <a16:creationId xmlns:a16="http://schemas.microsoft.com/office/drawing/2014/main" id="{36468BCD-7F5B-4BC7-BE81-CB9348119698}"/>
              </a:ext>
            </a:extLst>
          </p:cNvPr>
          <p:cNvSpPr/>
          <p:nvPr/>
        </p:nvSpPr>
        <p:spPr>
          <a:xfrm flipH="1">
            <a:off x="4491380" y="3221165"/>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77" name="Freeform 219">
            <a:extLst>
              <a:ext uri="{FF2B5EF4-FFF2-40B4-BE49-F238E27FC236}">
                <a16:creationId xmlns:a16="http://schemas.microsoft.com/office/drawing/2014/main" id="{B8BC5B26-CA2E-FF98-CE48-34580F5C1FE6}"/>
              </a:ext>
            </a:extLst>
          </p:cNvPr>
          <p:cNvSpPr/>
          <p:nvPr/>
        </p:nvSpPr>
        <p:spPr>
          <a:xfrm flipH="1">
            <a:off x="4407088" y="3221165"/>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78" name="Freeform 220">
            <a:extLst>
              <a:ext uri="{FF2B5EF4-FFF2-40B4-BE49-F238E27FC236}">
                <a16:creationId xmlns:a16="http://schemas.microsoft.com/office/drawing/2014/main" id="{0F8A37D7-A12F-ED7C-8DD9-30DFAA8A5F07}"/>
              </a:ext>
            </a:extLst>
          </p:cNvPr>
          <p:cNvSpPr/>
          <p:nvPr/>
        </p:nvSpPr>
        <p:spPr>
          <a:xfrm flipH="1">
            <a:off x="4238253" y="3180111"/>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79" name="Freeform 221">
            <a:extLst>
              <a:ext uri="{FF2B5EF4-FFF2-40B4-BE49-F238E27FC236}">
                <a16:creationId xmlns:a16="http://schemas.microsoft.com/office/drawing/2014/main" id="{19A210C4-20DA-717D-FB70-2884FFB09E60}"/>
              </a:ext>
            </a:extLst>
          </p:cNvPr>
          <p:cNvSpPr/>
          <p:nvPr/>
        </p:nvSpPr>
        <p:spPr>
          <a:xfrm flipH="1">
            <a:off x="4153961" y="3180111"/>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80" name="Freeform 222">
            <a:extLst>
              <a:ext uri="{FF2B5EF4-FFF2-40B4-BE49-F238E27FC236}">
                <a16:creationId xmlns:a16="http://schemas.microsoft.com/office/drawing/2014/main" id="{D622B85C-2953-5FF4-B3D5-5F84EF6CA501}"/>
              </a:ext>
            </a:extLst>
          </p:cNvPr>
          <p:cNvSpPr/>
          <p:nvPr/>
        </p:nvSpPr>
        <p:spPr>
          <a:xfrm flipH="1">
            <a:off x="3957801" y="3199120"/>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81" name="Freeform 223">
            <a:extLst>
              <a:ext uri="{FF2B5EF4-FFF2-40B4-BE49-F238E27FC236}">
                <a16:creationId xmlns:a16="http://schemas.microsoft.com/office/drawing/2014/main" id="{5F93F4A8-8265-C047-690B-7FAD47967C8F}"/>
              </a:ext>
            </a:extLst>
          </p:cNvPr>
          <p:cNvSpPr/>
          <p:nvPr/>
        </p:nvSpPr>
        <p:spPr>
          <a:xfrm flipH="1">
            <a:off x="3873508" y="3199120"/>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82" name="Freeform 224">
            <a:extLst>
              <a:ext uri="{FF2B5EF4-FFF2-40B4-BE49-F238E27FC236}">
                <a16:creationId xmlns:a16="http://schemas.microsoft.com/office/drawing/2014/main" id="{F7E14E18-138C-29BC-48E7-B3E6A302D906}"/>
              </a:ext>
            </a:extLst>
          </p:cNvPr>
          <p:cNvSpPr/>
          <p:nvPr/>
        </p:nvSpPr>
        <p:spPr>
          <a:xfrm flipH="1">
            <a:off x="3775488" y="3194555"/>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83" name="Freeform 225">
            <a:extLst>
              <a:ext uri="{FF2B5EF4-FFF2-40B4-BE49-F238E27FC236}">
                <a16:creationId xmlns:a16="http://schemas.microsoft.com/office/drawing/2014/main" id="{402B0B27-A750-5A1E-7494-935BF4E600D1}"/>
              </a:ext>
            </a:extLst>
          </p:cNvPr>
          <p:cNvSpPr/>
          <p:nvPr/>
        </p:nvSpPr>
        <p:spPr>
          <a:xfrm flipH="1">
            <a:off x="3691196" y="3194555"/>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84" name="Freeform 226">
            <a:extLst>
              <a:ext uri="{FF2B5EF4-FFF2-40B4-BE49-F238E27FC236}">
                <a16:creationId xmlns:a16="http://schemas.microsoft.com/office/drawing/2014/main" id="{50D3FFF2-AACC-7BF2-2B6D-AC9E4C3AD77F}"/>
              </a:ext>
            </a:extLst>
          </p:cNvPr>
          <p:cNvSpPr/>
          <p:nvPr/>
        </p:nvSpPr>
        <p:spPr>
          <a:xfrm flipH="1">
            <a:off x="3568073" y="3120675"/>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85" name="Freeform 227">
            <a:extLst>
              <a:ext uri="{FF2B5EF4-FFF2-40B4-BE49-F238E27FC236}">
                <a16:creationId xmlns:a16="http://schemas.microsoft.com/office/drawing/2014/main" id="{3BDDD6F6-3241-AA29-D6BE-D2B1C145040F}"/>
              </a:ext>
            </a:extLst>
          </p:cNvPr>
          <p:cNvSpPr/>
          <p:nvPr/>
        </p:nvSpPr>
        <p:spPr>
          <a:xfrm flipH="1">
            <a:off x="3547140" y="3197545"/>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86" name="Freeform 228">
            <a:extLst>
              <a:ext uri="{FF2B5EF4-FFF2-40B4-BE49-F238E27FC236}">
                <a16:creationId xmlns:a16="http://schemas.microsoft.com/office/drawing/2014/main" id="{6B13258D-DB5E-C049-BD2F-1FF9A0CBEABB}"/>
              </a:ext>
            </a:extLst>
          </p:cNvPr>
          <p:cNvSpPr/>
          <p:nvPr/>
        </p:nvSpPr>
        <p:spPr>
          <a:xfrm flipH="1">
            <a:off x="3462847" y="3197545"/>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87" name="Freeform 229">
            <a:extLst>
              <a:ext uri="{FF2B5EF4-FFF2-40B4-BE49-F238E27FC236}">
                <a16:creationId xmlns:a16="http://schemas.microsoft.com/office/drawing/2014/main" id="{64465D60-5F23-73A4-8454-58D39CE5E073}"/>
              </a:ext>
            </a:extLst>
          </p:cNvPr>
          <p:cNvSpPr/>
          <p:nvPr/>
        </p:nvSpPr>
        <p:spPr>
          <a:xfrm flipH="1">
            <a:off x="3858381" y="3004038"/>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88" name="Freeform 230">
            <a:extLst>
              <a:ext uri="{FF2B5EF4-FFF2-40B4-BE49-F238E27FC236}">
                <a16:creationId xmlns:a16="http://schemas.microsoft.com/office/drawing/2014/main" id="{8BE7C756-4F4B-CD0C-4DC8-B122F0A98541}"/>
              </a:ext>
            </a:extLst>
          </p:cNvPr>
          <p:cNvSpPr/>
          <p:nvPr/>
        </p:nvSpPr>
        <p:spPr>
          <a:xfrm flipH="1">
            <a:off x="3774088" y="3004038"/>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89" name="Freeform 231">
            <a:extLst>
              <a:ext uri="{FF2B5EF4-FFF2-40B4-BE49-F238E27FC236}">
                <a16:creationId xmlns:a16="http://schemas.microsoft.com/office/drawing/2014/main" id="{ACB16048-ACCC-9888-DC5F-336E308B7C10}"/>
              </a:ext>
            </a:extLst>
          </p:cNvPr>
          <p:cNvSpPr/>
          <p:nvPr/>
        </p:nvSpPr>
        <p:spPr>
          <a:xfrm flipH="1">
            <a:off x="4140834" y="3064202"/>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90" name="Freeform 232">
            <a:extLst>
              <a:ext uri="{FF2B5EF4-FFF2-40B4-BE49-F238E27FC236}">
                <a16:creationId xmlns:a16="http://schemas.microsoft.com/office/drawing/2014/main" id="{BACE5CE0-2F68-D696-F3AE-01495C10CFAD}"/>
              </a:ext>
            </a:extLst>
          </p:cNvPr>
          <p:cNvSpPr/>
          <p:nvPr/>
        </p:nvSpPr>
        <p:spPr>
          <a:xfrm flipH="1">
            <a:off x="4056542" y="3064202"/>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91" name="Freeform 233">
            <a:extLst>
              <a:ext uri="{FF2B5EF4-FFF2-40B4-BE49-F238E27FC236}">
                <a16:creationId xmlns:a16="http://schemas.microsoft.com/office/drawing/2014/main" id="{DA689E82-A270-A231-CDA2-4D56523D5B71}"/>
              </a:ext>
            </a:extLst>
          </p:cNvPr>
          <p:cNvSpPr/>
          <p:nvPr/>
        </p:nvSpPr>
        <p:spPr>
          <a:xfrm flipH="1">
            <a:off x="4488538" y="3003624"/>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92" name="Freeform 234">
            <a:extLst>
              <a:ext uri="{FF2B5EF4-FFF2-40B4-BE49-F238E27FC236}">
                <a16:creationId xmlns:a16="http://schemas.microsoft.com/office/drawing/2014/main" id="{2C06B726-2A2B-A8C3-ECDB-FDDAF46C9502}"/>
              </a:ext>
            </a:extLst>
          </p:cNvPr>
          <p:cNvSpPr/>
          <p:nvPr/>
        </p:nvSpPr>
        <p:spPr>
          <a:xfrm flipH="1">
            <a:off x="4404245" y="3003624"/>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nvGrpSpPr>
          <p:cNvPr id="3793" name="Group 3792">
            <a:extLst>
              <a:ext uri="{FF2B5EF4-FFF2-40B4-BE49-F238E27FC236}">
                <a16:creationId xmlns:a16="http://schemas.microsoft.com/office/drawing/2014/main" id="{0CACFD01-D6A9-FB75-9366-D162003E5F85}"/>
              </a:ext>
            </a:extLst>
          </p:cNvPr>
          <p:cNvGrpSpPr/>
          <p:nvPr/>
        </p:nvGrpSpPr>
        <p:grpSpPr>
          <a:xfrm flipH="1">
            <a:off x="3464628" y="2902281"/>
            <a:ext cx="1088007" cy="339033"/>
            <a:chOff x="900162" y="3185368"/>
            <a:chExt cx="955852" cy="359345"/>
          </a:xfrm>
          <a:solidFill>
            <a:schemeClr val="accent5"/>
          </a:solidFill>
          <a:effectLst/>
        </p:grpSpPr>
        <p:sp>
          <p:nvSpPr>
            <p:cNvPr id="3910" name="Oval 3909">
              <a:extLst>
                <a:ext uri="{FF2B5EF4-FFF2-40B4-BE49-F238E27FC236}">
                  <a16:creationId xmlns:a16="http://schemas.microsoft.com/office/drawing/2014/main" id="{83982B9D-B953-2648-DA21-22EE1D1409B6}"/>
                </a:ext>
              </a:extLst>
            </p:cNvPr>
            <p:cNvSpPr/>
            <p:nvPr/>
          </p:nvSpPr>
          <p:spPr>
            <a:xfrm>
              <a:off x="1194720" y="3224733"/>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11" name="Oval 3910">
              <a:extLst>
                <a:ext uri="{FF2B5EF4-FFF2-40B4-BE49-F238E27FC236}">
                  <a16:creationId xmlns:a16="http://schemas.microsoft.com/office/drawing/2014/main" id="{C9A2F016-944F-110C-D04D-462221BB874E}"/>
                </a:ext>
              </a:extLst>
            </p:cNvPr>
            <p:cNvSpPr/>
            <p:nvPr/>
          </p:nvSpPr>
          <p:spPr>
            <a:xfrm>
              <a:off x="1379269" y="3381722"/>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12" name="Oval 3911">
              <a:extLst>
                <a:ext uri="{FF2B5EF4-FFF2-40B4-BE49-F238E27FC236}">
                  <a16:creationId xmlns:a16="http://schemas.microsoft.com/office/drawing/2014/main" id="{690F3DDF-5139-6B47-CFE6-C5C3E8ECBF75}"/>
                </a:ext>
              </a:extLst>
            </p:cNvPr>
            <p:cNvSpPr/>
            <p:nvPr/>
          </p:nvSpPr>
          <p:spPr>
            <a:xfrm>
              <a:off x="1449991" y="31853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13" name="Oval 3912">
              <a:extLst>
                <a:ext uri="{FF2B5EF4-FFF2-40B4-BE49-F238E27FC236}">
                  <a16:creationId xmlns:a16="http://schemas.microsoft.com/office/drawing/2014/main" id="{AFB3A7AA-B144-C1CB-8E5F-0FE48D78263C}"/>
                </a:ext>
              </a:extLst>
            </p:cNvPr>
            <p:cNvSpPr/>
            <p:nvPr/>
          </p:nvSpPr>
          <p:spPr>
            <a:xfrm>
              <a:off x="1519739" y="33877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14" name="Oval 3913">
              <a:extLst>
                <a:ext uri="{FF2B5EF4-FFF2-40B4-BE49-F238E27FC236}">
                  <a16:creationId xmlns:a16="http://schemas.microsoft.com/office/drawing/2014/main" id="{CFE8B727-F71E-DDBB-2F94-9606A9EE82E8}"/>
                </a:ext>
              </a:extLst>
            </p:cNvPr>
            <p:cNvSpPr/>
            <p:nvPr/>
          </p:nvSpPr>
          <p:spPr>
            <a:xfrm>
              <a:off x="1631109" y="3304232"/>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15" name="Oval 3914">
              <a:extLst>
                <a:ext uri="{FF2B5EF4-FFF2-40B4-BE49-F238E27FC236}">
                  <a16:creationId xmlns:a16="http://schemas.microsoft.com/office/drawing/2014/main" id="{936E8EA3-B1A2-23D8-7E1B-034C3ED9A8E7}"/>
                </a:ext>
              </a:extLst>
            </p:cNvPr>
            <p:cNvSpPr/>
            <p:nvPr/>
          </p:nvSpPr>
          <p:spPr>
            <a:xfrm>
              <a:off x="1711998" y="338963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16" name="Oval 3915">
              <a:extLst>
                <a:ext uri="{FF2B5EF4-FFF2-40B4-BE49-F238E27FC236}">
                  <a16:creationId xmlns:a16="http://schemas.microsoft.com/office/drawing/2014/main" id="{A1916ADE-2409-BCB7-4ED6-B162E61D0C34}"/>
                </a:ext>
              </a:extLst>
            </p:cNvPr>
            <p:cNvSpPr/>
            <p:nvPr/>
          </p:nvSpPr>
          <p:spPr>
            <a:xfrm>
              <a:off x="1122712" y="3365673"/>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17" name="Oval 3916">
              <a:extLst>
                <a:ext uri="{FF2B5EF4-FFF2-40B4-BE49-F238E27FC236}">
                  <a16:creationId xmlns:a16="http://schemas.microsoft.com/office/drawing/2014/main" id="{D97174AC-5E97-DA7D-06B8-34523110B4C5}"/>
                </a:ext>
              </a:extLst>
            </p:cNvPr>
            <p:cNvSpPr/>
            <p:nvPr/>
          </p:nvSpPr>
          <p:spPr>
            <a:xfrm>
              <a:off x="900162" y="340069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18" name="Oval 3917">
              <a:extLst>
                <a:ext uri="{FF2B5EF4-FFF2-40B4-BE49-F238E27FC236}">
                  <a16:creationId xmlns:a16="http://schemas.microsoft.com/office/drawing/2014/main" id="{649326BA-AE66-256C-32B6-4292874F822A}"/>
                </a:ext>
              </a:extLst>
            </p:cNvPr>
            <p:cNvSpPr/>
            <p:nvPr/>
          </p:nvSpPr>
          <p:spPr>
            <a:xfrm>
              <a:off x="900162" y="31853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sp>
        <p:nvSpPr>
          <p:cNvPr id="3794" name="Freeform 236">
            <a:extLst>
              <a:ext uri="{FF2B5EF4-FFF2-40B4-BE49-F238E27FC236}">
                <a16:creationId xmlns:a16="http://schemas.microsoft.com/office/drawing/2014/main" id="{37DCC90D-0189-C2A4-68A2-230195D728F8}"/>
              </a:ext>
            </a:extLst>
          </p:cNvPr>
          <p:cNvSpPr/>
          <p:nvPr/>
        </p:nvSpPr>
        <p:spPr>
          <a:xfrm flipH="1">
            <a:off x="4685505" y="3215268"/>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95" name="Freeform 237">
            <a:extLst>
              <a:ext uri="{FF2B5EF4-FFF2-40B4-BE49-F238E27FC236}">
                <a16:creationId xmlns:a16="http://schemas.microsoft.com/office/drawing/2014/main" id="{73C5D313-798B-19C4-2CE0-507ACEF34BB9}"/>
              </a:ext>
            </a:extLst>
          </p:cNvPr>
          <p:cNvSpPr/>
          <p:nvPr/>
        </p:nvSpPr>
        <p:spPr>
          <a:xfrm flipH="1">
            <a:off x="4587927" y="3195048"/>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96" name="Freeform 238">
            <a:extLst>
              <a:ext uri="{FF2B5EF4-FFF2-40B4-BE49-F238E27FC236}">
                <a16:creationId xmlns:a16="http://schemas.microsoft.com/office/drawing/2014/main" id="{35283A77-719B-36E7-DBB5-4849817CAC20}"/>
              </a:ext>
            </a:extLst>
          </p:cNvPr>
          <p:cNvSpPr/>
          <p:nvPr/>
        </p:nvSpPr>
        <p:spPr>
          <a:xfrm flipH="1">
            <a:off x="4422989" y="3147704"/>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97" name="Freeform 239">
            <a:extLst>
              <a:ext uri="{FF2B5EF4-FFF2-40B4-BE49-F238E27FC236}">
                <a16:creationId xmlns:a16="http://schemas.microsoft.com/office/drawing/2014/main" id="{92167ACA-75DD-BDF9-864C-8BEAEC4622B0}"/>
              </a:ext>
            </a:extLst>
          </p:cNvPr>
          <p:cNvSpPr/>
          <p:nvPr/>
        </p:nvSpPr>
        <p:spPr>
          <a:xfrm flipH="1">
            <a:off x="4325412" y="3127484"/>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98" name="Freeform 240">
            <a:extLst>
              <a:ext uri="{FF2B5EF4-FFF2-40B4-BE49-F238E27FC236}">
                <a16:creationId xmlns:a16="http://schemas.microsoft.com/office/drawing/2014/main" id="{B7599AF3-004E-471F-18C7-8AAF6C1982BA}"/>
              </a:ext>
            </a:extLst>
          </p:cNvPr>
          <p:cNvSpPr/>
          <p:nvPr/>
        </p:nvSpPr>
        <p:spPr>
          <a:xfrm flipH="1">
            <a:off x="4080462" y="3205158"/>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799" name="Freeform 241">
            <a:extLst>
              <a:ext uri="{FF2B5EF4-FFF2-40B4-BE49-F238E27FC236}">
                <a16:creationId xmlns:a16="http://schemas.microsoft.com/office/drawing/2014/main" id="{DDCCCC60-B5E8-17B5-9201-87E196F1B684}"/>
              </a:ext>
            </a:extLst>
          </p:cNvPr>
          <p:cNvSpPr/>
          <p:nvPr/>
        </p:nvSpPr>
        <p:spPr>
          <a:xfrm flipH="1">
            <a:off x="3982885" y="3184938"/>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00" name="Freeform 242">
            <a:extLst>
              <a:ext uri="{FF2B5EF4-FFF2-40B4-BE49-F238E27FC236}">
                <a16:creationId xmlns:a16="http://schemas.microsoft.com/office/drawing/2014/main" id="{CF31B436-8C62-B5BD-21B6-D9E7A53DB8C1}"/>
              </a:ext>
            </a:extLst>
          </p:cNvPr>
          <p:cNvSpPr/>
          <p:nvPr/>
        </p:nvSpPr>
        <p:spPr>
          <a:xfrm flipH="1">
            <a:off x="3466940" y="3177871"/>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01" name="Freeform 243">
            <a:extLst>
              <a:ext uri="{FF2B5EF4-FFF2-40B4-BE49-F238E27FC236}">
                <a16:creationId xmlns:a16="http://schemas.microsoft.com/office/drawing/2014/main" id="{B365415E-1F9A-64F6-9C2F-4CCC6EB7641F}"/>
              </a:ext>
            </a:extLst>
          </p:cNvPr>
          <p:cNvSpPr/>
          <p:nvPr/>
        </p:nvSpPr>
        <p:spPr>
          <a:xfrm flipH="1">
            <a:off x="3385603" y="3157651"/>
            <a:ext cx="46103" cy="38867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5388 w 38744"/>
              <a:gd name="connsiteY0" fmla="*/ 0 h 416719"/>
              <a:gd name="connsiteX1" fmla="*/ 38726 w 38744"/>
              <a:gd name="connsiteY1" fmla="*/ 83344 h 416719"/>
              <a:gd name="connsiteX2" fmla="*/ 10151 w 38744"/>
              <a:gd name="connsiteY2" fmla="*/ 192881 h 416719"/>
              <a:gd name="connsiteX3" fmla="*/ 10150 w 38744"/>
              <a:gd name="connsiteY3" fmla="*/ 416719 h 416719"/>
              <a:gd name="connsiteX0" fmla="*/ 0 w 33356"/>
              <a:gd name="connsiteY0" fmla="*/ 0 h 416719"/>
              <a:gd name="connsiteX1" fmla="*/ 33338 w 33356"/>
              <a:gd name="connsiteY1" fmla="*/ 83344 h 416719"/>
              <a:gd name="connsiteX2" fmla="*/ 4763 w 33356"/>
              <a:gd name="connsiteY2" fmla="*/ 192881 h 416719"/>
              <a:gd name="connsiteX3" fmla="*/ 4762 w 33356"/>
              <a:gd name="connsiteY3" fmla="*/ 416719 h 416719"/>
              <a:gd name="connsiteX0" fmla="*/ 7145 w 40503"/>
              <a:gd name="connsiteY0" fmla="*/ 0 h 411957"/>
              <a:gd name="connsiteX1" fmla="*/ 40483 w 40503"/>
              <a:gd name="connsiteY1" fmla="*/ 83344 h 411957"/>
              <a:gd name="connsiteX2" fmla="*/ 11908 w 40503"/>
              <a:gd name="connsiteY2" fmla="*/ 192881 h 411957"/>
              <a:gd name="connsiteX3" fmla="*/ 0 w 40503"/>
              <a:gd name="connsiteY3" fmla="*/ 411957 h 411957"/>
            </a:gdLst>
            <a:ahLst/>
            <a:cxnLst>
              <a:cxn ang="0">
                <a:pos x="connsiteX0" y="connsiteY0"/>
              </a:cxn>
              <a:cxn ang="0">
                <a:pos x="connsiteX1" y="connsiteY1"/>
              </a:cxn>
              <a:cxn ang="0">
                <a:pos x="connsiteX2" y="connsiteY2"/>
              </a:cxn>
              <a:cxn ang="0">
                <a:pos x="connsiteX3" y="connsiteY3"/>
              </a:cxn>
            </a:cxnLst>
            <a:rect l="l" t="t" r="r" b="b"/>
            <a:pathLst>
              <a:path w="40503" h="411957">
                <a:moveTo>
                  <a:pt x="7145" y="0"/>
                </a:moveTo>
                <a:cubicBezTo>
                  <a:pt x="23417" y="25598"/>
                  <a:pt x="39689" y="51197"/>
                  <a:pt x="40483" y="83344"/>
                </a:cubicBezTo>
                <a:cubicBezTo>
                  <a:pt x="41277" y="115491"/>
                  <a:pt x="18655" y="138112"/>
                  <a:pt x="11908" y="192881"/>
                </a:cubicBezTo>
                <a:cubicBezTo>
                  <a:pt x="5161" y="247650"/>
                  <a:pt x="13096" y="331788"/>
                  <a:pt x="0" y="411957"/>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02" name="Freeform 244">
            <a:extLst>
              <a:ext uri="{FF2B5EF4-FFF2-40B4-BE49-F238E27FC236}">
                <a16:creationId xmlns:a16="http://schemas.microsoft.com/office/drawing/2014/main" id="{5F8579A1-1ED1-BF91-74BE-1B84F76DE0A1}"/>
              </a:ext>
            </a:extLst>
          </p:cNvPr>
          <p:cNvSpPr/>
          <p:nvPr/>
        </p:nvSpPr>
        <p:spPr>
          <a:xfrm flipH="1">
            <a:off x="4594698" y="3019061"/>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03" name="Freeform 245">
            <a:extLst>
              <a:ext uri="{FF2B5EF4-FFF2-40B4-BE49-F238E27FC236}">
                <a16:creationId xmlns:a16="http://schemas.microsoft.com/office/drawing/2014/main" id="{7628FCD6-BB46-7517-9007-81A1598C0F7D}"/>
              </a:ext>
            </a:extLst>
          </p:cNvPr>
          <p:cNvSpPr/>
          <p:nvPr/>
        </p:nvSpPr>
        <p:spPr>
          <a:xfrm flipH="1">
            <a:off x="4523075" y="3034623"/>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04" name="Freeform 246">
            <a:extLst>
              <a:ext uri="{FF2B5EF4-FFF2-40B4-BE49-F238E27FC236}">
                <a16:creationId xmlns:a16="http://schemas.microsoft.com/office/drawing/2014/main" id="{3B89B7C6-D892-6B5E-1B9F-6193661FE54A}"/>
              </a:ext>
            </a:extLst>
          </p:cNvPr>
          <p:cNvSpPr/>
          <p:nvPr/>
        </p:nvSpPr>
        <p:spPr>
          <a:xfrm flipH="1">
            <a:off x="4167198" y="3119715"/>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05" name="Freeform 247">
            <a:extLst>
              <a:ext uri="{FF2B5EF4-FFF2-40B4-BE49-F238E27FC236}">
                <a16:creationId xmlns:a16="http://schemas.microsoft.com/office/drawing/2014/main" id="{C79A3425-F8D2-2316-F837-D434A550DDDC}"/>
              </a:ext>
            </a:extLst>
          </p:cNvPr>
          <p:cNvSpPr/>
          <p:nvPr/>
        </p:nvSpPr>
        <p:spPr>
          <a:xfrm flipH="1">
            <a:off x="4069621" y="3099495"/>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06" name="Freeform 248">
            <a:extLst>
              <a:ext uri="{FF2B5EF4-FFF2-40B4-BE49-F238E27FC236}">
                <a16:creationId xmlns:a16="http://schemas.microsoft.com/office/drawing/2014/main" id="{461F1EE0-5B52-C9C5-9F3E-6AD2F33B03E0}"/>
              </a:ext>
            </a:extLst>
          </p:cNvPr>
          <p:cNvSpPr/>
          <p:nvPr/>
        </p:nvSpPr>
        <p:spPr>
          <a:xfrm flipH="1">
            <a:off x="4014401" y="3051029"/>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07" name="Freeform 249">
            <a:extLst>
              <a:ext uri="{FF2B5EF4-FFF2-40B4-BE49-F238E27FC236}">
                <a16:creationId xmlns:a16="http://schemas.microsoft.com/office/drawing/2014/main" id="{169AAEB7-0BE2-D682-5A33-C28766C89B98}"/>
              </a:ext>
            </a:extLst>
          </p:cNvPr>
          <p:cNvSpPr/>
          <p:nvPr/>
        </p:nvSpPr>
        <p:spPr>
          <a:xfrm flipH="1">
            <a:off x="3916824" y="3030809"/>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08" name="Freeform 250">
            <a:extLst>
              <a:ext uri="{FF2B5EF4-FFF2-40B4-BE49-F238E27FC236}">
                <a16:creationId xmlns:a16="http://schemas.microsoft.com/office/drawing/2014/main" id="{1E3EF510-0CF3-2DF8-333A-ED73DEA535CB}"/>
              </a:ext>
            </a:extLst>
          </p:cNvPr>
          <p:cNvSpPr/>
          <p:nvPr/>
        </p:nvSpPr>
        <p:spPr>
          <a:xfrm flipH="1">
            <a:off x="3857683" y="3125659"/>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09" name="Freeform 251">
            <a:extLst>
              <a:ext uri="{FF2B5EF4-FFF2-40B4-BE49-F238E27FC236}">
                <a16:creationId xmlns:a16="http://schemas.microsoft.com/office/drawing/2014/main" id="{398BDF40-FEBE-5806-A04D-A87C15BCBCFF}"/>
              </a:ext>
            </a:extLst>
          </p:cNvPr>
          <p:cNvSpPr/>
          <p:nvPr/>
        </p:nvSpPr>
        <p:spPr>
          <a:xfrm flipH="1">
            <a:off x="3760106" y="3105439"/>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10" name="Freeform 252">
            <a:extLst>
              <a:ext uri="{FF2B5EF4-FFF2-40B4-BE49-F238E27FC236}">
                <a16:creationId xmlns:a16="http://schemas.microsoft.com/office/drawing/2014/main" id="{DB66B6A7-BCEE-6CCD-A3B3-B7A1400B03ED}"/>
              </a:ext>
            </a:extLst>
          </p:cNvPr>
          <p:cNvSpPr/>
          <p:nvPr/>
        </p:nvSpPr>
        <p:spPr>
          <a:xfrm flipH="1">
            <a:off x="3740538" y="3064277"/>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11" name="Freeform 253">
            <a:extLst>
              <a:ext uri="{FF2B5EF4-FFF2-40B4-BE49-F238E27FC236}">
                <a16:creationId xmlns:a16="http://schemas.microsoft.com/office/drawing/2014/main" id="{353AC6EB-FDFD-C666-FFD8-AA52F641E985}"/>
              </a:ext>
            </a:extLst>
          </p:cNvPr>
          <p:cNvSpPr/>
          <p:nvPr/>
        </p:nvSpPr>
        <p:spPr>
          <a:xfrm flipH="1">
            <a:off x="3642961" y="3044056"/>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12" name="Freeform 254">
            <a:extLst>
              <a:ext uri="{FF2B5EF4-FFF2-40B4-BE49-F238E27FC236}">
                <a16:creationId xmlns:a16="http://schemas.microsoft.com/office/drawing/2014/main" id="{CB82EA70-6D86-8B1A-1B11-782D86448EDA}"/>
              </a:ext>
            </a:extLst>
          </p:cNvPr>
          <p:cNvSpPr/>
          <p:nvPr/>
        </p:nvSpPr>
        <p:spPr>
          <a:xfrm flipH="1">
            <a:off x="4338027" y="3062192"/>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13" name="Freeform 255">
            <a:extLst>
              <a:ext uri="{FF2B5EF4-FFF2-40B4-BE49-F238E27FC236}">
                <a16:creationId xmlns:a16="http://schemas.microsoft.com/office/drawing/2014/main" id="{B08CF078-A69F-0287-FD68-36D6E42DAE75}"/>
              </a:ext>
            </a:extLst>
          </p:cNvPr>
          <p:cNvSpPr/>
          <p:nvPr/>
        </p:nvSpPr>
        <p:spPr>
          <a:xfrm flipH="1">
            <a:off x="4240450" y="3041971"/>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nvGrpSpPr>
          <p:cNvPr id="3814" name="Group 3813">
            <a:extLst>
              <a:ext uri="{FF2B5EF4-FFF2-40B4-BE49-F238E27FC236}">
                <a16:creationId xmlns:a16="http://schemas.microsoft.com/office/drawing/2014/main" id="{BA686F7B-850A-3650-98A7-6F91CA1E6DF5}"/>
              </a:ext>
            </a:extLst>
          </p:cNvPr>
          <p:cNvGrpSpPr/>
          <p:nvPr/>
        </p:nvGrpSpPr>
        <p:grpSpPr>
          <a:xfrm flipH="1">
            <a:off x="3382664" y="2939421"/>
            <a:ext cx="1361059" cy="291456"/>
            <a:chOff x="732284" y="3224733"/>
            <a:chExt cx="1195738" cy="308918"/>
          </a:xfrm>
          <a:solidFill>
            <a:schemeClr val="accent5">
              <a:lumMod val="75000"/>
            </a:schemeClr>
          </a:solidFill>
          <a:effectLst/>
        </p:grpSpPr>
        <p:sp>
          <p:nvSpPr>
            <p:cNvPr id="3901" name="Oval 3900">
              <a:extLst>
                <a:ext uri="{FF2B5EF4-FFF2-40B4-BE49-F238E27FC236}">
                  <a16:creationId xmlns:a16="http://schemas.microsoft.com/office/drawing/2014/main" id="{DB3C2440-8E19-A865-7E41-B2ABD99DF950}"/>
                </a:ext>
              </a:extLst>
            </p:cNvPr>
            <p:cNvSpPr/>
            <p:nvPr/>
          </p:nvSpPr>
          <p:spPr>
            <a:xfrm>
              <a:off x="1567982" y="3224733"/>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02" name="Oval 3901">
              <a:extLst>
                <a:ext uri="{FF2B5EF4-FFF2-40B4-BE49-F238E27FC236}">
                  <a16:creationId xmlns:a16="http://schemas.microsoft.com/office/drawing/2014/main" id="{D697508F-D370-B985-8558-2BCCE784F4AE}"/>
                </a:ext>
              </a:extLst>
            </p:cNvPr>
            <p:cNvSpPr/>
            <p:nvPr/>
          </p:nvSpPr>
          <p:spPr>
            <a:xfrm>
              <a:off x="1458518" y="3296741"/>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03" name="Oval 3902">
              <a:extLst>
                <a:ext uri="{FF2B5EF4-FFF2-40B4-BE49-F238E27FC236}">
                  <a16:creationId xmlns:a16="http://schemas.microsoft.com/office/drawing/2014/main" id="{51940F6A-94B9-D6A6-FE1F-60B561CB4FAB}"/>
                </a:ext>
              </a:extLst>
            </p:cNvPr>
            <p:cNvSpPr/>
            <p:nvPr/>
          </p:nvSpPr>
          <p:spPr>
            <a:xfrm>
              <a:off x="1323409" y="3228374"/>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04" name="Oval 3903">
              <a:extLst>
                <a:ext uri="{FF2B5EF4-FFF2-40B4-BE49-F238E27FC236}">
                  <a16:creationId xmlns:a16="http://schemas.microsoft.com/office/drawing/2014/main" id="{7BF56C00-7FB1-236C-0153-94CAB7B58695}"/>
                </a:ext>
              </a:extLst>
            </p:cNvPr>
            <p:cNvSpPr/>
            <p:nvPr/>
          </p:nvSpPr>
          <p:spPr>
            <a:xfrm>
              <a:off x="1188194" y="3301479"/>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05" name="Oval 3904">
              <a:extLst>
                <a:ext uri="{FF2B5EF4-FFF2-40B4-BE49-F238E27FC236}">
                  <a16:creationId xmlns:a16="http://schemas.microsoft.com/office/drawing/2014/main" id="{1DF02E3F-1FB6-7BF2-11B4-27EEB237F20B}"/>
                </a:ext>
              </a:extLst>
            </p:cNvPr>
            <p:cNvSpPr/>
            <p:nvPr/>
          </p:nvSpPr>
          <p:spPr>
            <a:xfrm>
              <a:off x="1044178" y="3229471"/>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06" name="Oval 3905">
              <a:extLst>
                <a:ext uri="{FF2B5EF4-FFF2-40B4-BE49-F238E27FC236}">
                  <a16:creationId xmlns:a16="http://schemas.microsoft.com/office/drawing/2014/main" id="{D204D3FB-F8BB-B46C-8574-18354F1B2FE1}"/>
                </a:ext>
              </a:extLst>
            </p:cNvPr>
            <p:cNvSpPr/>
            <p:nvPr/>
          </p:nvSpPr>
          <p:spPr>
            <a:xfrm>
              <a:off x="952500" y="33091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07" name="Oval 3906">
              <a:extLst>
                <a:ext uri="{FF2B5EF4-FFF2-40B4-BE49-F238E27FC236}">
                  <a16:creationId xmlns:a16="http://schemas.microsoft.com/office/drawing/2014/main" id="{9A014B92-63B1-9801-0A4F-8479444FAE8C}"/>
                </a:ext>
              </a:extLst>
            </p:cNvPr>
            <p:cNvSpPr/>
            <p:nvPr/>
          </p:nvSpPr>
          <p:spPr>
            <a:xfrm>
              <a:off x="804292" y="3237160"/>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08" name="Oval 3907">
              <a:extLst>
                <a:ext uri="{FF2B5EF4-FFF2-40B4-BE49-F238E27FC236}">
                  <a16:creationId xmlns:a16="http://schemas.microsoft.com/office/drawing/2014/main" id="{62028ED5-BB53-0132-DF3F-8709E0C76907}"/>
                </a:ext>
              </a:extLst>
            </p:cNvPr>
            <p:cNvSpPr/>
            <p:nvPr/>
          </p:nvSpPr>
          <p:spPr>
            <a:xfrm>
              <a:off x="732284" y="338963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09" name="Oval 3908">
              <a:extLst>
                <a:ext uri="{FF2B5EF4-FFF2-40B4-BE49-F238E27FC236}">
                  <a16:creationId xmlns:a16="http://schemas.microsoft.com/office/drawing/2014/main" id="{0AF9E639-6995-379B-C488-728B3D776766}"/>
                </a:ext>
              </a:extLst>
            </p:cNvPr>
            <p:cNvSpPr/>
            <p:nvPr/>
          </p:nvSpPr>
          <p:spPr>
            <a:xfrm>
              <a:off x="1784006" y="337348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sp>
        <p:nvSpPr>
          <p:cNvPr id="3815" name="Freeform 257">
            <a:extLst>
              <a:ext uri="{FF2B5EF4-FFF2-40B4-BE49-F238E27FC236}">
                <a16:creationId xmlns:a16="http://schemas.microsoft.com/office/drawing/2014/main" id="{3A4991A9-5C13-A59F-D722-780F7347490C}"/>
              </a:ext>
            </a:extLst>
          </p:cNvPr>
          <p:cNvSpPr/>
          <p:nvPr/>
        </p:nvSpPr>
        <p:spPr>
          <a:xfrm rot="10800000" flipH="1">
            <a:off x="3699532" y="3350588"/>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16" name="Freeform 258">
            <a:extLst>
              <a:ext uri="{FF2B5EF4-FFF2-40B4-BE49-F238E27FC236}">
                <a16:creationId xmlns:a16="http://schemas.microsoft.com/office/drawing/2014/main" id="{D357B325-AC7B-9FB7-3FF4-DEDD950C9CB9}"/>
              </a:ext>
            </a:extLst>
          </p:cNvPr>
          <p:cNvSpPr/>
          <p:nvPr/>
        </p:nvSpPr>
        <p:spPr>
          <a:xfrm rot="10800000" flipH="1">
            <a:off x="3751143" y="3350588"/>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17" name="Freeform 259">
            <a:extLst>
              <a:ext uri="{FF2B5EF4-FFF2-40B4-BE49-F238E27FC236}">
                <a16:creationId xmlns:a16="http://schemas.microsoft.com/office/drawing/2014/main" id="{B69069B6-2B92-DA7F-1AA8-C053F96C6317}"/>
              </a:ext>
            </a:extLst>
          </p:cNvPr>
          <p:cNvSpPr/>
          <p:nvPr/>
        </p:nvSpPr>
        <p:spPr>
          <a:xfrm rot="10800000" flipH="1">
            <a:off x="3656526" y="3438089"/>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18" name="Freeform 260">
            <a:extLst>
              <a:ext uri="{FF2B5EF4-FFF2-40B4-BE49-F238E27FC236}">
                <a16:creationId xmlns:a16="http://schemas.microsoft.com/office/drawing/2014/main" id="{F8C405BD-8536-033C-BB7F-58D0F083EE11}"/>
              </a:ext>
            </a:extLst>
          </p:cNvPr>
          <p:cNvSpPr/>
          <p:nvPr/>
        </p:nvSpPr>
        <p:spPr>
          <a:xfrm rot="10800000" flipH="1">
            <a:off x="3708137" y="3438089"/>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19" name="Freeform 261">
            <a:extLst>
              <a:ext uri="{FF2B5EF4-FFF2-40B4-BE49-F238E27FC236}">
                <a16:creationId xmlns:a16="http://schemas.microsoft.com/office/drawing/2014/main" id="{099EF9A1-3070-E412-372D-46DBA8F24C64}"/>
              </a:ext>
            </a:extLst>
          </p:cNvPr>
          <p:cNvSpPr/>
          <p:nvPr/>
        </p:nvSpPr>
        <p:spPr>
          <a:xfrm rot="10800000" flipH="1">
            <a:off x="3800276" y="3302213"/>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20" name="Freeform 262">
            <a:extLst>
              <a:ext uri="{FF2B5EF4-FFF2-40B4-BE49-F238E27FC236}">
                <a16:creationId xmlns:a16="http://schemas.microsoft.com/office/drawing/2014/main" id="{88857048-C213-0AF8-91D5-9765914614B6}"/>
              </a:ext>
            </a:extLst>
          </p:cNvPr>
          <p:cNvSpPr/>
          <p:nvPr/>
        </p:nvSpPr>
        <p:spPr>
          <a:xfrm rot="10800000" flipH="1">
            <a:off x="3851887" y="3302213"/>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21" name="Freeform 263">
            <a:extLst>
              <a:ext uri="{FF2B5EF4-FFF2-40B4-BE49-F238E27FC236}">
                <a16:creationId xmlns:a16="http://schemas.microsoft.com/office/drawing/2014/main" id="{18F411C9-67B8-438A-126F-7F39F58B54FA}"/>
              </a:ext>
            </a:extLst>
          </p:cNvPr>
          <p:cNvSpPr/>
          <p:nvPr/>
        </p:nvSpPr>
        <p:spPr>
          <a:xfrm rot="10800000" flipH="1">
            <a:off x="4046757" y="3234839"/>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22" name="Freeform 264">
            <a:extLst>
              <a:ext uri="{FF2B5EF4-FFF2-40B4-BE49-F238E27FC236}">
                <a16:creationId xmlns:a16="http://schemas.microsoft.com/office/drawing/2014/main" id="{248F1EB3-7CC6-6731-B096-E44641D09D8E}"/>
              </a:ext>
            </a:extLst>
          </p:cNvPr>
          <p:cNvSpPr/>
          <p:nvPr/>
        </p:nvSpPr>
        <p:spPr>
          <a:xfrm rot="10800000" flipH="1">
            <a:off x="4098368" y="3234839"/>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23" name="Freeform 265">
            <a:extLst>
              <a:ext uri="{FF2B5EF4-FFF2-40B4-BE49-F238E27FC236}">
                <a16:creationId xmlns:a16="http://schemas.microsoft.com/office/drawing/2014/main" id="{7DE41E9A-E8FA-738B-098B-CCB9012C482B}"/>
              </a:ext>
            </a:extLst>
          </p:cNvPr>
          <p:cNvSpPr/>
          <p:nvPr/>
        </p:nvSpPr>
        <p:spPr>
          <a:xfrm rot="10800000" flipH="1">
            <a:off x="4226892" y="3221359"/>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24" name="Freeform 266">
            <a:extLst>
              <a:ext uri="{FF2B5EF4-FFF2-40B4-BE49-F238E27FC236}">
                <a16:creationId xmlns:a16="http://schemas.microsoft.com/office/drawing/2014/main" id="{897CC364-579F-B749-8033-6A52C5229891}"/>
              </a:ext>
            </a:extLst>
          </p:cNvPr>
          <p:cNvSpPr/>
          <p:nvPr/>
        </p:nvSpPr>
        <p:spPr>
          <a:xfrm rot="10800000" flipH="1">
            <a:off x="4278503" y="3221359"/>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25" name="Freeform 267">
            <a:extLst>
              <a:ext uri="{FF2B5EF4-FFF2-40B4-BE49-F238E27FC236}">
                <a16:creationId xmlns:a16="http://schemas.microsoft.com/office/drawing/2014/main" id="{FE3AC411-FD11-74BF-4870-F243E14A7483}"/>
              </a:ext>
            </a:extLst>
          </p:cNvPr>
          <p:cNvSpPr/>
          <p:nvPr/>
        </p:nvSpPr>
        <p:spPr>
          <a:xfrm rot="10800000" flipH="1">
            <a:off x="4414856" y="3324344"/>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26" name="Freeform 268">
            <a:extLst>
              <a:ext uri="{FF2B5EF4-FFF2-40B4-BE49-F238E27FC236}">
                <a16:creationId xmlns:a16="http://schemas.microsoft.com/office/drawing/2014/main" id="{8363B985-4994-127A-F192-CAD0D5659E71}"/>
              </a:ext>
            </a:extLst>
          </p:cNvPr>
          <p:cNvSpPr/>
          <p:nvPr/>
        </p:nvSpPr>
        <p:spPr>
          <a:xfrm rot="10800000" flipH="1">
            <a:off x="4375385" y="3441084"/>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27" name="Freeform 269">
            <a:extLst>
              <a:ext uri="{FF2B5EF4-FFF2-40B4-BE49-F238E27FC236}">
                <a16:creationId xmlns:a16="http://schemas.microsoft.com/office/drawing/2014/main" id="{9F05B474-2747-5ADB-9E41-520B4840CAEA}"/>
              </a:ext>
            </a:extLst>
          </p:cNvPr>
          <p:cNvSpPr/>
          <p:nvPr/>
        </p:nvSpPr>
        <p:spPr>
          <a:xfrm rot="10800000" flipH="1">
            <a:off x="4426996" y="3441084"/>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28" name="Freeform 270">
            <a:extLst>
              <a:ext uri="{FF2B5EF4-FFF2-40B4-BE49-F238E27FC236}">
                <a16:creationId xmlns:a16="http://schemas.microsoft.com/office/drawing/2014/main" id="{34ACBFE5-DA3C-EB50-9C3B-1FA9A95FE0EB}"/>
              </a:ext>
            </a:extLst>
          </p:cNvPr>
          <p:cNvSpPr/>
          <p:nvPr/>
        </p:nvSpPr>
        <p:spPr>
          <a:xfrm rot="10800000" flipH="1">
            <a:off x="4766537" y="3467329"/>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29" name="Freeform 271">
            <a:extLst>
              <a:ext uri="{FF2B5EF4-FFF2-40B4-BE49-F238E27FC236}">
                <a16:creationId xmlns:a16="http://schemas.microsoft.com/office/drawing/2014/main" id="{374CC56F-20C5-08DE-090F-1FA7A512D01B}"/>
              </a:ext>
            </a:extLst>
          </p:cNvPr>
          <p:cNvSpPr/>
          <p:nvPr/>
        </p:nvSpPr>
        <p:spPr>
          <a:xfrm rot="10800000" flipH="1">
            <a:off x="4118472" y="3416817"/>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30" name="Freeform 272">
            <a:extLst>
              <a:ext uri="{FF2B5EF4-FFF2-40B4-BE49-F238E27FC236}">
                <a16:creationId xmlns:a16="http://schemas.microsoft.com/office/drawing/2014/main" id="{FF3BE354-33F9-9E1C-3584-A460A2A50159}"/>
              </a:ext>
            </a:extLst>
          </p:cNvPr>
          <p:cNvSpPr/>
          <p:nvPr/>
        </p:nvSpPr>
        <p:spPr>
          <a:xfrm rot="10800000" flipH="1">
            <a:off x="4170083" y="3416817"/>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nvGrpSpPr>
          <p:cNvPr id="3831" name="Group 3830">
            <a:extLst>
              <a:ext uri="{FF2B5EF4-FFF2-40B4-BE49-F238E27FC236}">
                <a16:creationId xmlns:a16="http://schemas.microsoft.com/office/drawing/2014/main" id="{CF9CCFB3-B4B9-5049-9C6F-A6471E0A183B}"/>
              </a:ext>
            </a:extLst>
          </p:cNvPr>
          <p:cNvGrpSpPr/>
          <p:nvPr/>
        </p:nvGrpSpPr>
        <p:grpSpPr>
          <a:xfrm rot="10800000" flipH="1">
            <a:off x="3623106" y="3588450"/>
            <a:ext cx="1256277" cy="350125"/>
            <a:chOff x="703186" y="3173611"/>
            <a:chExt cx="1103683" cy="371102"/>
          </a:xfrm>
          <a:solidFill>
            <a:schemeClr val="accent5">
              <a:lumMod val="40000"/>
              <a:lumOff val="60000"/>
            </a:schemeClr>
          </a:solidFill>
          <a:effectLst/>
        </p:grpSpPr>
        <p:sp>
          <p:nvSpPr>
            <p:cNvPr id="3892" name="Oval 3891">
              <a:extLst>
                <a:ext uri="{FF2B5EF4-FFF2-40B4-BE49-F238E27FC236}">
                  <a16:creationId xmlns:a16="http://schemas.microsoft.com/office/drawing/2014/main" id="{46C4230C-69FE-621B-FB81-4FCB91B46FE6}"/>
                </a:ext>
              </a:extLst>
            </p:cNvPr>
            <p:cNvSpPr/>
            <p:nvPr/>
          </p:nvSpPr>
          <p:spPr>
            <a:xfrm>
              <a:off x="1102419" y="31853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93" name="Oval 3892">
              <a:extLst>
                <a:ext uri="{FF2B5EF4-FFF2-40B4-BE49-F238E27FC236}">
                  <a16:creationId xmlns:a16="http://schemas.microsoft.com/office/drawing/2014/main" id="{5223DF6B-00AA-DB99-8D22-AA31687F39D9}"/>
                </a:ext>
              </a:extLst>
            </p:cNvPr>
            <p:cNvSpPr/>
            <p:nvPr/>
          </p:nvSpPr>
          <p:spPr>
            <a:xfrm>
              <a:off x="1030411" y="340069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94" name="Oval 3893">
              <a:extLst>
                <a:ext uri="{FF2B5EF4-FFF2-40B4-BE49-F238E27FC236}">
                  <a16:creationId xmlns:a16="http://schemas.microsoft.com/office/drawing/2014/main" id="{1FEB8BBE-25A5-14B8-DA02-CBE65D110621}"/>
                </a:ext>
              </a:extLst>
            </p:cNvPr>
            <p:cNvSpPr/>
            <p:nvPr/>
          </p:nvSpPr>
          <p:spPr>
            <a:xfrm>
              <a:off x="819772" y="331762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95" name="Oval 3894">
              <a:extLst>
                <a:ext uri="{FF2B5EF4-FFF2-40B4-BE49-F238E27FC236}">
                  <a16:creationId xmlns:a16="http://schemas.microsoft.com/office/drawing/2014/main" id="{8E9991C5-BA36-645F-BA2A-93C614F78A5D}"/>
                </a:ext>
              </a:extLst>
            </p:cNvPr>
            <p:cNvSpPr/>
            <p:nvPr/>
          </p:nvSpPr>
          <p:spPr>
            <a:xfrm>
              <a:off x="703186" y="3178916"/>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96" name="Oval 3895">
              <a:extLst>
                <a:ext uri="{FF2B5EF4-FFF2-40B4-BE49-F238E27FC236}">
                  <a16:creationId xmlns:a16="http://schemas.microsoft.com/office/drawing/2014/main" id="{D0600599-9B39-94BC-1F19-D8F4B96A5852}"/>
                </a:ext>
              </a:extLst>
            </p:cNvPr>
            <p:cNvSpPr/>
            <p:nvPr/>
          </p:nvSpPr>
          <p:spPr>
            <a:xfrm>
              <a:off x="1319212" y="318127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97" name="Oval 3896">
              <a:extLst>
                <a:ext uri="{FF2B5EF4-FFF2-40B4-BE49-F238E27FC236}">
                  <a16:creationId xmlns:a16="http://schemas.microsoft.com/office/drawing/2014/main" id="{5B17179D-A574-CE67-9D04-3AB4E53A9ED2}"/>
                </a:ext>
              </a:extLst>
            </p:cNvPr>
            <p:cNvSpPr/>
            <p:nvPr/>
          </p:nvSpPr>
          <p:spPr>
            <a:xfrm>
              <a:off x="1662853" y="3173611"/>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98" name="Oval 3897">
              <a:extLst>
                <a:ext uri="{FF2B5EF4-FFF2-40B4-BE49-F238E27FC236}">
                  <a16:creationId xmlns:a16="http://schemas.microsoft.com/office/drawing/2014/main" id="{FD4FABC2-3CFB-BA28-F58C-33635ADC4D3D}"/>
                </a:ext>
              </a:extLst>
            </p:cNvPr>
            <p:cNvSpPr/>
            <p:nvPr/>
          </p:nvSpPr>
          <p:spPr>
            <a:xfrm>
              <a:off x="1314982" y="329708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99" name="Oval 3898">
              <a:extLst>
                <a:ext uri="{FF2B5EF4-FFF2-40B4-BE49-F238E27FC236}">
                  <a16:creationId xmlns:a16="http://schemas.microsoft.com/office/drawing/2014/main" id="{EADC5160-FB2A-17C3-036F-D8EA56F72C78}"/>
                </a:ext>
              </a:extLst>
            </p:cNvPr>
            <p:cNvSpPr/>
            <p:nvPr/>
          </p:nvSpPr>
          <p:spPr>
            <a:xfrm>
              <a:off x="1194720" y="340069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00" name="Oval 3899">
              <a:extLst>
                <a:ext uri="{FF2B5EF4-FFF2-40B4-BE49-F238E27FC236}">
                  <a16:creationId xmlns:a16="http://schemas.microsoft.com/office/drawing/2014/main" id="{03408D52-88EE-30AA-6F8E-20862F9D1455}"/>
                </a:ext>
              </a:extLst>
            </p:cNvPr>
            <p:cNvSpPr/>
            <p:nvPr/>
          </p:nvSpPr>
          <p:spPr>
            <a:xfrm>
              <a:off x="732284" y="3284982"/>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sp>
        <p:nvSpPr>
          <p:cNvPr id="3832" name="Freeform 274">
            <a:extLst>
              <a:ext uri="{FF2B5EF4-FFF2-40B4-BE49-F238E27FC236}">
                <a16:creationId xmlns:a16="http://schemas.microsoft.com/office/drawing/2014/main" id="{FA61BE2A-0E53-AB5B-1C0D-F2B74176D120}"/>
              </a:ext>
            </a:extLst>
          </p:cNvPr>
          <p:cNvSpPr/>
          <p:nvPr/>
        </p:nvSpPr>
        <p:spPr>
          <a:xfrm rot="10800000" flipH="1">
            <a:off x="3598555" y="3232451"/>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33" name="Freeform 275">
            <a:extLst>
              <a:ext uri="{FF2B5EF4-FFF2-40B4-BE49-F238E27FC236}">
                <a16:creationId xmlns:a16="http://schemas.microsoft.com/office/drawing/2014/main" id="{A8ACF2D8-F214-F2A6-083C-6D32F9E4C9CE}"/>
              </a:ext>
            </a:extLst>
          </p:cNvPr>
          <p:cNvSpPr/>
          <p:nvPr/>
        </p:nvSpPr>
        <p:spPr>
          <a:xfrm rot="10800000" flipH="1">
            <a:off x="3680047" y="3243091"/>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34" name="Freeform 276">
            <a:extLst>
              <a:ext uri="{FF2B5EF4-FFF2-40B4-BE49-F238E27FC236}">
                <a16:creationId xmlns:a16="http://schemas.microsoft.com/office/drawing/2014/main" id="{3ACEC379-729E-BF6F-5E94-4A5DD6393AB2}"/>
              </a:ext>
            </a:extLst>
          </p:cNvPr>
          <p:cNvSpPr/>
          <p:nvPr/>
        </p:nvSpPr>
        <p:spPr>
          <a:xfrm rot="10800000" flipH="1">
            <a:off x="3851682" y="3273505"/>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35" name="Freeform 277">
            <a:extLst>
              <a:ext uri="{FF2B5EF4-FFF2-40B4-BE49-F238E27FC236}">
                <a16:creationId xmlns:a16="http://schemas.microsoft.com/office/drawing/2014/main" id="{6BB339D5-BD7F-8E6F-A0C9-7D7A2F675842}"/>
              </a:ext>
            </a:extLst>
          </p:cNvPr>
          <p:cNvSpPr/>
          <p:nvPr/>
        </p:nvSpPr>
        <p:spPr>
          <a:xfrm rot="10800000" flipH="1">
            <a:off x="3933174" y="3284146"/>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36" name="Freeform 278">
            <a:extLst>
              <a:ext uri="{FF2B5EF4-FFF2-40B4-BE49-F238E27FC236}">
                <a16:creationId xmlns:a16="http://schemas.microsoft.com/office/drawing/2014/main" id="{9D8FCFC7-D9D4-5A41-6706-17913E822A04}"/>
              </a:ext>
            </a:extLst>
          </p:cNvPr>
          <p:cNvSpPr/>
          <p:nvPr/>
        </p:nvSpPr>
        <p:spPr>
          <a:xfrm rot="10800000" flipH="1">
            <a:off x="4132134" y="3254496"/>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37" name="Freeform 279">
            <a:extLst>
              <a:ext uri="{FF2B5EF4-FFF2-40B4-BE49-F238E27FC236}">
                <a16:creationId xmlns:a16="http://schemas.microsoft.com/office/drawing/2014/main" id="{23F25636-3E28-9EDB-0F6A-FA8F7D1F1C07}"/>
              </a:ext>
            </a:extLst>
          </p:cNvPr>
          <p:cNvSpPr/>
          <p:nvPr/>
        </p:nvSpPr>
        <p:spPr>
          <a:xfrm rot="10800000" flipH="1">
            <a:off x="4213626" y="3265137"/>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38" name="Freeform 280">
            <a:extLst>
              <a:ext uri="{FF2B5EF4-FFF2-40B4-BE49-F238E27FC236}">
                <a16:creationId xmlns:a16="http://schemas.microsoft.com/office/drawing/2014/main" id="{0237DE68-FF73-4984-F401-4F976F329BDB}"/>
              </a:ext>
            </a:extLst>
          </p:cNvPr>
          <p:cNvSpPr/>
          <p:nvPr/>
        </p:nvSpPr>
        <p:spPr>
          <a:xfrm rot="10800000" flipH="1">
            <a:off x="4314447" y="3259061"/>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39" name="Freeform 281">
            <a:extLst>
              <a:ext uri="{FF2B5EF4-FFF2-40B4-BE49-F238E27FC236}">
                <a16:creationId xmlns:a16="http://schemas.microsoft.com/office/drawing/2014/main" id="{797B3BDD-8742-3834-88D2-558D76FCE811}"/>
              </a:ext>
            </a:extLst>
          </p:cNvPr>
          <p:cNvSpPr/>
          <p:nvPr/>
        </p:nvSpPr>
        <p:spPr>
          <a:xfrm rot="10800000" flipH="1">
            <a:off x="4395938" y="3269701"/>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40" name="Freeform 282">
            <a:extLst>
              <a:ext uri="{FF2B5EF4-FFF2-40B4-BE49-F238E27FC236}">
                <a16:creationId xmlns:a16="http://schemas.microsoft.com/office/drawing/2014/main" id="{AF297891-6C3D-68DE-9F3E-50787B8E4E39}"/>
              </a:ext>
            </a:extLst>
          </p:cNvPr>
          <p:cNvSpPr/>
          <p:nvPr/>
        </p:nvSpPr>
        <p:spPr>
          <a:xfrm rot="10800000" flipH="1">
            <a:off x="4437570" y="3332941"/>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41" name="Freeform 283">
            <a:extLst>
              <a:ext uri="{FF2B5EF4-FFF2-40B4-BE49-F238E27FC236}">
                <a16:creationId xmlns:a16="http://schemas.microsoft.com/office/drawing/2014/main" id="{1C5F559A-D53F-2A21-7DF4-7931A126D5FA}"/>
              </a:ext>
            </a:extLst>
          </p:cNvPr>
          <p:cNvSpPr/>
          <p:nvPr/>
        </p:nvSpPr>
        <p:spPr>
          <a:xfrm rot="10800000" flipH="1">
            <a:off x="4519062" y="3343582"/>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42" name="Freeform 284">
            <a:extLst>
              <a:ext uri="{FF2B5EF4-FFF2-40B4-BE49-F238E27FC236}">
                <a16:creationId xmlns:a16="http://schemas.microsoft.com/office/drawing/2014/main" id="{2331E552-89D6-0BFC-A689-68442E09E8E3}"/>
              </a:ext>
            </a:extLst>
          </p:cNvPr>
          <p:cNvSpPr/>
          <p:nvPr/>
        </p:nvSpPr>
        <p:spPr>
          <a:xfrm rot="10800000" flipH="1">
            <a:off x="4542795" y="3256071"/>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43" name="Freeform 285">
            <a:extLst>
              <a:ext uri="{FF2B5EF4-FFF2-40B4-BE49-F238E27FC236}">
                <a16:creationId xmlns:a16="http://schemas.microsoft.com/office/drawing/2014/main" id="{15EF4ECB-4F2E-F7B6-2445-66ED6B8E148C}"/>
              </a:ext>
            </a:extLst>
          </p:cNvPr>
          <p:cNvSpPr/>
          <p:nvPr/>
        </p:nvSpPr>
        <p:spPr>
          <a:xfrm rot="10800000" flipH="1">
            <a:off x="4624287" y="3266711"/>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44" name="Freeform 286">
            <a:extLst>
              <a:ext uri="{FF2B5EF4-FFF2-40B4-BE49-F238E27FC236}">
                <a16:creationId xmlns:a16="http://schemas.microsoft.com/office/drawing/2014/main" id="{1AEF0D3D-8CE9-4DB4-4050-48C8B77CF1AB}"/>
              </a:ext>
            </a:extLst>
          </p:cNvPr>
          <p:cNvSpPr/>
          <p:nvPr/>
        </p:nvSpPr>
        <p:spPr>
          <a:xfrm rot="10800000" flipH="1">
            <a:off x="4231554" y="3449578"/>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45" name="Freeform 287">
            <a:extLst>
              <a:ext uri="{FF2B5EF4-FFF2-40B4-BE49-F238E27FC236}">
                <a16:creationId xmlns:a16="http://schemas.microsoft.com/office/drawing/2014/main" id="{9233D9DA-50D3-5CBE-A9F6-5B3024CBCFAC}"/>
              </a:ext>
            </a:extLst>
          </p:cNvPr>
          <p:cNvSpPr/>
          <p:nvPr/>
        </p:nvSpPr>
        <p:spPr>
          <a:xfrm rot="10800000" flipH="1">
            <a:off x="4313046" y="3460219"/>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46" name="Freeform 288">
            <a:extLst>
              <a:ext uri="{FF2B5EF4-FFF2-40B4-BE49-F238E27FC236}">
                <a16:creationId xmlns:a16="http://schemas.microsoft.com/office/drawing/2014/main" id="{8665FA2A-1CE5-CCDD-AD3D-C646443F5ACA}"/>
              </a:ext>
            </a:extLst>
          </p:cNvPr>
          <p:cNvSpPr/>
          <p:nvPr/>
        </p:nvSpPr>
        <p:spPr>
          <a:xfrm rot="10800000" flipH="1">
            <a:off x="3949101" y="3389414"/>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47" name="Freeform 289">
            <a:extLst>
              <a:ext uri="{FF2B5EF4-FFF2-40B4-BE49-F238E27FC236}">
                <a16:creationId xmlns:a16="http://schemas.microsoft.com/office/drawing/2014/main" id="{BCD87259-F8AE-1A51-0F9E-2BB6A6FDAC39}"/>
              </a:ext>
            </a:extLst>
          </p:cNvPr>
          <p:cNvSpPr/>
          <p:nvPr/>
        </p:nvSpPr>
        <p:spPr>
          <a:xfrm rot="10800000" flipH="1">
            <a:off x="4030593" y="3400054"/>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48" name="Freeform 290">
            <a:extLst>
              <a:ext uri="{FF2B5EF4-FFF2-40B4-BE49-F238E27FC236}">
                <a16:creationId xmlns:a16="http://schemas.microsoft.com/office/drawing/2014/main" id="{890B53F1-F599-1B0D-72AD-9D00F14796F5}"/>
              </a:ext>
            </a:extLst>
          </p:cNvPr>
          <p:cNvSpPr/>
          <p:nvPr/>
        </p:nvSpPr>
        <p:spPr>
          <a:xfrm rot="10800000" flipH="1">
            <a:off x="3601397" y="3449992"/>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49" name="Freeform 291">
            <a:extLst>
              <a:ext uri="{FF2B5EF4-FFF2-40B4-BE49-F238E27FC236}">
                <a16:creationId xmlns:a16="http://schemas.microsoft.com/office/drawing/2014/main" id="{FB1DBBFF-3A43-7697-9295-9330950BA59F}"/>
              </a:ext>
            </a:extLst>
          </p:cNvPr>
          <p:cNvSpPr/>
          <p:nvPr/>
        </p:nvSpPr>
        <p:spPr>
          <a:xfrm rot="10800000" flipH="1">
            <a:off x="3682889" y="3460633"/>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nvGrpSpPr>
          <p:cNvPr id="3850" name="Group 3849">
            <a:extLst>
              <a:ext uri="{FF2B5EF4-FFF2-40B4-BE49-F238E27FC236}">
                <a16:creationId xmlns:a16="http://schemas.microsoft.com/office/drawing/2014/main" id="{5F4B4DA9-161A-6844-6366-0F582BB00E71}"/>
              </a:ext>
            </a:extLst>
          </p:cNvPr>
          <p:cNvGrpSpPr/>
          <p:nvPr/>
        </p:nvGrpSpPr>
        <p:grpSpPr>
          <a:xfrm rot="10800000" flipH="1">
            <a:off x="3572711" y="3609957"/>
            <a:ext cx="1088007" cy="339033"/>
            <a:chOff x="900162" y="3185368"/>
            <a:chExt cx="955852" cy="359345"/>
          </a:xfrm>
          <a:solidFill>
            <a:schemeClr val="accent5"/>
          </a:solidFill>
          <a:effectLst/>
        </p:grpSpPr>
        <p:sp>
          <p:nvSpPr>
            <p:cNvPr id="3883" name="Oval 3882">
              <a:extLst>
                <a:ext uri="{FF2B5EF4-FFF2-40B4-BE49-F238E27FC236}">
                  <a16:creationId xmlns:a16="http://schemas.microsoft.com/office/drawing/2014/main" id="{33C55A9C-FA40-E233-9CEF-26AFEDB5B26A}"/>
                </a:ext>
              </a:extLst>
            </p:cNvPr>
            <p:cNvSpPr/>
            <p:nvPr/>
          </p:nvSpPr>
          <p:spPr>
            <a:xfrm>
              <a:off x="1194720" y="3224733"/>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84" name="Oval 3883">
              <a:extLst>
                <a:ext uri="{FF2B5EF4-FFF2-40B4-BE49-F238E27FC236}">
                  <a16:creationId xmlns:a16="http://schemas.microsoft.com/office/drawing/2014/main" id="{911061E0-FE78-6CDC-5176-40F613B5CE73}"/>
                </a:ext>
              </a:extLst>
            </p:cNvPr>
            <p:cNvSpPr/>
            <p:nvPr/>
          </p:nvSpPr>
          <p:spPr>
            <a:xfrm>
              <a:off x="1379269" y="3381722"/>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85" name="Oval 3884">
              <a:extLst>
                <a:ext uri="{FF2B5EF4-FFF2-40B4-BE49-F238E27FC236}">
                  <a16:creationId xmlns:a16="http://schemas.microsoft.com/office/drawing/2014/main" id="{CC34FF77-81FA-6C12-1071-193336BBD774}"/>
                </a:ext>
              </a:extLst>
            </p:cNvPr>
            <p:cNvSpPr/>
            <p:nvPr/>
          </p:nvSpPr>
          <p:spPr>
            <a:xfrm>
              <a:off x="1449991" y="31853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86" name="Oval 3885">
              <a:extLst>
                <a:ext uri="{FF2B5EF4-FFF2-40B4-BE49-F238E27FC236}">
                  <a16:creationId xmlns:a16="http://schemas.microsoft.com/office/drawing/2014/main" id="{1A24760B-DF9B-7314-D6FB-93700C9F7042}"/>
                </a:ext>
              </a:extLst>
            </p:cNvPr>
            <p:cNvSpPr/>
            <p:nvPr/>
          </p:nvSpPr>
          <p:spPr>
            <a:xfrm>
              <a:off x="1519739" y="33877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87" name="Oval 3886">
              <a:extLst>
                <a:ext uri="{FF2B5EF4-FFF2-40B4-BE49-F238E27FC236}">
                  <a16:creationId xmlns:a16="http://schemas.microsoft.com/office/drawing/2014/main" id="{828C8952-C9FC-35A8-EC43-F9387C4750B2}"/>
                </a:ext>
              </a:extLst>
            </p:cNvPr>
            <p:cNvSpPr/>
            <p:nvPr/>
          </p:nvSpPr>
          <p:spPr>
            <a:xfrm>
              <a:off x="1631109" y="3304232"/>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88" name="Oval 3887">
              <a:extLst>
                <a:ext uri="{FF2B5EF4-FFF2-40B4-BE49-F238E27FC236}">
                  <a16:creationId xmlns:a16="http://schemas.microsoft.com/office/drawing/2014/main" id="{B80E74A6-4E7D-ED81-A227-B63525756904}"/>
                </a:ext>
              </a:extLst>
            </p:cNvPr>
            <p:cNvSpPr/>
            <p:nvPr/>
          </p:nvSpPr>
          <p:spPr>
            <a:xfrm>
              <a:off x="1711998" y="338963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89" name="Oval 3888">
              <a:extLst>
                <a:ext uri="{FF2B5EF4-FFF2-40B4-BE49-F238E27FC236}">
                  <a16:creationId xmlns:a16="http://schemas.microsoft.com/office/drawing/2014/main" id="{2DA38C0C-70B5-7470-6F30-F03A502F7232}"/>
                </a:ext>
              </a:extLst>
            </p:cNvPr>
            <p:cNvSpPr/>
            <p:nvPr/>
          </p:nvSpPr>
          <p:spPr>
            <a:xfrm>
              <a:off x="1122712" y="3365673"/>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90" name="Oval 3889">
              <a:extLst>
                <a:ext uri="{FF2B5EF4-FFF2-40B4-BE49-F238E27FC236}">
                  <a16:creationId xmlns:a16="http://schemas.microsoft.com/office/drawing/2014/main" id="{48D9827B-6E4A-BB60-7A9C-1675B6DA406D}"/>
                </a:ext>
              </a:extLst>
            </p:cNvPr>
            <p:cNvSpPr/>
            <p:nvPr/>
          </p:nvSpPr>
          <p:spPr>
            <a:xfrm>
              <a:off x="900162" y="340069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91" name="Oval 3890">
              <a:extLst>
                <a:ext uri="{FF2B5EF4-FFF2-40B4-BE49-F238E27FC236}">
                  <a16:creationId xmlns:a16="http://schemas.microsoft.com/office/drawing/2014/main" id="{B1292D41-6C07-679B-DA4D-210FA34205EA}"/>
                </a:ext>
              </a:extLst>
            </p:cNvPr>
            <p:cNvSpPr/>
            <p:nvPr/>
          </p:nvSpPr>
          <p:spPr>
            <a:xfrm>
              <a:off x="900162" y="31853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sp>
        <p:nvSpPr>
          <p:cNvPr id="3851" name="Freeform 293">
            <a:extLst>
              <a:ext uri="{FF2B5EF4-FFF2-40B4-BE49-F238E27FC236}">
                <a16:creationId xmlns:a16="http://schemas.microsoft.com/office/drawing/2014/main" id="{300E77B7-BE07-FDD0-812E-955A8F236461}"/>
              </a:ext>
            </a:extLst>
          </p:cNvPr>
          <p:cNvSpPr/>
          <p:nvPr/>
        </p:nvSpPr>
        <p:spPr>
          <a:xfrm rot="10800000" flipH="1">
            <a:off x="3512512" y="3277730"/>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52" name="Freeform 294">
            <a:extLst>
              <a:ext uri="{FF2B5EF4-FFF2-40B4-BE49-F238E27FC236}">
                <a16:creationId xmlns:a16="http://schemas.microsoft.com/office/drawing/2014/main" id="{C52B2BA8-8AC6-05D9-9BBB-BFFB314CA6EF}"/>
              </a:ext>
            </a:extLst>
          </p:cNvPr>
          <p:cNvSpPr/>
          <p:nvPr/>
        </p:nvSpPr>
        <p:spPr>
          <a:xfrm rot="10800000" flipH="1">
            <a:off x="3594114" y="3277730"/>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53" name="Freeform 295">
            <a:extLst>
              <a:ext uri="{FF2B5EF4-FFF2-40B4-BE49-F238E27FC236}">
                <a16:creationId xmlns:a16="http://schemas.microsoft.com/office/drawing/2014/main" id="{D6893D6B-2216-5114-A49D-07FC63506C39}"/>
              </a:ext>
            </a:extLst>
          </p:cNvPr>
          <p:cNvSpPr/>
          <p:nvPr/>
        </p:nvSpPr>
        <p:spPr>
          <a:xfrm rot="10800000" flipH="1">
            <a:off x="3775027" y="3345294"/>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54" name="Freeform 296">
            <a:extLst>
              <a:ext uri="{FF2B5EF4-FFF2-40B4-BE49-F238E27FC236}">
                <a16:creationId xmlns:a16="http://schemas.microsoft.com/office/drawing/2014/main" id="{13E5B81A-9B5C-8143-7FBE-76E31CC6F5E4}"/>
              </a:ext>
            </a:extLst>
          </p:cNvPr>
          <p:cNvSpPr/>
          <p:nvPr/>
        </p:nvSpPr>
        <p:spPr>
          <a:xfrm rot="10800000" flipH="1">
            <a:off x="3856629" y="3345294"/>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55" name="Freeform 297">
            <a:extLst>
              <a:ext uri="{FF2B5EF4-FFF2-40B4-BE49-F238E27FC236}">
                <a16:creationId xmlns:a16="http://schemas.microsoft.com/office/drawing/2014/main" id="{33ECE742-AA99-D6B5-9398-ABA5B205E48E}"/>
              </a:ext>
            </a:extLst>
          </p:cNvPr>
          <p:cNvSpPr/>
          <p:nvPr/>
        </p:nvSpPr>
        <p:spPr>
          <a:xfrm rot="10800000" flipH="1">
            <a:off x="4117554" y="3287840"/>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56" name="Freeform 298">
            <a:extLst>
              <a:ext uri="{FF2B5EF4-FFF2-40B4-BE49-F238E27FC236}">
                <a16:creationId xmlns:a16="http://schemas.microsoft.com/office/drawing/2014/main" id="{9126DB8D-5132-8974-1E60-95CC3B4AFBC2}"/>
              </a:ext>
            </a:extLst>
          </p:cNvPr>
          <p:cNvSpPr/>
          <p:nvPr/>
        </p:nvSpPr>
        <p:spPr>
          <a:xfrm rot="10800000" flipH="1">
            <a:off x="4199156" y="3287840"/>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57" name="Freeform 299">
            <a:extLst>
              <a:ext uri="{FF2B5EF4-FFF2-40B4-BE49-F238E27FC236}">
                <a16:creationId xmlns:a16="http://schemas.microsoft.com/office/drawing/2014/main" id="{7EB5E47B-735F-A37B-2A87-E765737B6448}"/>
              </a:ext>
            </a:extLst>
          </p:cNvPr>
          <p:cNvSpPr/>
          <p:nvPr/>
        </p:nvSpPr>
        <p:spPr>
          <a:xfrm rot="10800000" flipH="1">
            <a:off x="4480705" y="3292614"/>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58" name="Freeform 300">
            <a:extLst>
              <a:ext uri="{FF2B5EF4-FFF2-40B4-BE49-F238E27FC236}">
                <a16:creationId xmlns:a16="http://schemas.microsoft.com/office/drawing/2014/main" id="{64AB76E5-8B4E-2957-4697-1784283D1653}"/>
              </a:ext>
            </a:extLst>
          </p:cNvPr>
          <p:cNvSpPr/>
          <p:nvPr/>
        </p:nvSpPr>
        <p:spPr>
          <a:xfrm rot="10800000" flipH="1">
            <a:off x="4562306" y="3292614"/>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59" name="Freeform 301">
            <a:extLst>
              <a:ext uri="{FF2B5EF4-FFF2-40B4-BE49-F238E27FC236}">
                <a16:creationId xmlns:a16="http://schemas.microsoft.com/office/drawing/2014/main" id="{287D0915-C221-F118-8F0C-B6CD0FC01BC5}"/>
              </a:ext>
            </a:extLst>
          </p:cNvPr>
          <p:cNvSpPr/>
          <p:nvPr/>
        </p:nvSpPr>
        <p:spPr>
          <a:xfrm rot="10800000" flipH="1">
            <a:off x="4731077" y="3315128"/>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60" name="Freeform 302">
            <a:extLst>
              <a:ext uri="{FF2B5EF4-FFF2-40B4-BE49-F238E27FC236}">
                <a16:creationId xmlns:a16="http://schemas.microsoft.com/office/drawing/2014/main" id="{F71A7D6B-C313-CEF8-C778-B24499B3F9C2}"/>
              </a:ext>
            </a:extLst>
          </p:cNvPr>
          <p:cNvSpPr/>
          <p:nvPr/>
        </p:nvSpPr>
        <p:spPr>
          <a:xfrm rot="10800000" flipH="1">
            <a:off x="3587343" y="3453717"/>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61" name="Freeform 303">
            <a:extLst>
              <a:ext uri="{FF2B5EF4-FFF2-40B4-BE49-F238E27FC236}">
                <a16:creationId xmlns:a16="http://schemas.microsoft.com/office/drawing/2014/main" id="{D077C4E2-BD60-5A7B-35BD-681EC4A631FA}"/>
              </a:ext>
            </a:extLst>
          </p:cNvPr>
          <p:cNvSpPr/>
          <p:nvPr/>
        </p:nvSpPr>
        <p:spPr>
          <a:xfrm rot="10800000" flipH="1">
            <a:off x="3674941" y="3458375"/>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62" name="Freeform 304">
            <a:extLst>
              <a:ext uri="{FF2B5EF4-FFF2-40B4-BE49-F238E27FC236}">
                <a16:creationId xmlns:a16="http://schemas.microsoft.com/office/drawing/2014/main" id="{FA9AC944-7263-9C87-5F0A-47BB5A34E0C3}"/>
              </a:ext>
            </a:extLst>
          </p:cNvPr>
          <p:cNvSpPr/>
          <p:nvPr/>
        </p:nvSpPr>
        <p:spPr>
          <a:xfrm rot="10800000" flipH="1">
            <a:off x="4030818" y="3373283"/>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63" name="Freeform 305">
            <a:extLst>
              <a:ext uri="{FF2B5EF4-FFF2-40B4-BE49-F238E27FC236}">
                <a16:creationId xmlns:a16="http://schemas.microsoft.com/office/drawing/2014/main" id="{C658A1ED-ED71-51B2-DA9F-91CF42209D7A}"/>
              </a:ext>
            </a:extLst>
          </p:cNvPr>
          <p:cNvSpPr/>
          <p:nvPr/>
        </p:nvSpPr>
        <p:spPr>
          <a:xfrm rot="10800000" flipH="1">
            <a:off x="4112420" y="3373283"/>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64" name="Freeform 306">
            <a:extLst>
              <a:ext uri="{FF2B5EF4-FFF2-40B4-BE49-F238E27FC236}">
                <a16:creationId xmlns:a16="http://schemas.microsoft.com/office/drawing/2014/main" id="{6A15B5EE-BA16-26BD-1ED3-755E27C93E15}"/>
              </a:ext>
            </a:extLst>
          </p:cNvPr>
          <p:cNvSpPr/>
          <p:nvPr/>
        </p:nvSpPr>
        <p:spPr>
          <a:xfrm rot="10800000" flipH="1">
            <a:off x="4183616" y="3441969"/>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65" name="Freeform 307">
            <a:extLst>
              <a:ext uri="{FF2B5EF4-FFF2-40B4-BE49-F238E27FC236}">
                <a16:creationId xmlns:a16="http://schemas.microsoft.com/office/drawing/2014/main" id="{BE1B011E-DC0B-B49B-63D3-309ADE10F535}"/>
              </a:ext>
            </a:extLst>
          </p:cNvPr>
          <p:cNvSpPr/>
          <p:nvPr/>
        </p:nvSpPr>
        <p:spPr>
          <a:xfrm rot="10800000" flipH="1">
            <a:off x="4265217" y="3441969"/>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66" name="Freeform 308">
            <a:extLst>
              <a:ext uri="{FF2B5EF4-FFF2-40B4-BE49-F238E27FC236}">
                <a16:creationId xmlns:a16="http://schemas.microsoft.com/office/drawing/2014/main" id="{E830C3FF-25C1-F104-E8CB-B43450D27DB0}"/>
              </a:ext>
            </a:extLst>
          </p:cNvPr>
          <p:cNvSpPr/>
          <p:nvPr/>
        </p:nvSpPr>
        <p:spPr>
          <a:xfrm rot="10800000" flipH="1">
            <a:off x="4421935" y="3367339"/>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67" name="Freeform 309">
            <a:extLst>
              <a:ext uri="{FF2B5EF4-FFF2-40B4-BE49-F238E27FC236}">
                <a16:creationId xmlns:a16="http://schemas.microsoft.com/office/drawing/2014/main" id="{54497AC4-2987-3C59-8754-5FC19B2BB646}"/>
              </a:ext>
            </a:extLst>
          </p:cNvPr>
          <p:cNvSpPr/>
          <p:nvPr/>
        </p:nvSpPr>
        <p:spPr>
          <a:xfrm rot="10800000" flipH="1">
            <a:off x="4457478" y="3428722"/>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68" name="Freeform 310">
            <a:extLst>
              <a:ext uri="{FF2B5EF4-FFF2-40B4-BE49-F238E27FC236}">
                <a16:creationId xmlns:a16="http://schemas.microsoft.com/office/drawing/2014/main" id="{DE67A787-7A44-EDAD-B32E-5795C7C95CB0}"/>
              </a:ext>
            </a:extLst>
          </p:cNvPr>
          <p:cNvSpPr/>
          <p:nvPr/>
        </p:nvSpPr>
        <p:spPr>
          <a:xfrm rot="10800000" flipH="1">
            <a:off x="4539080" y="3428722"/>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69" name="Freeform 311">
            <a:extLst>
              <a:ext uri="{FF2B5EF4-FFF2-40B4-BE49-F238E27FC236}">
                <a16:creationId xmlns:a16="http://schemas.microsoft.com/office/drawing/2014/main" id="{4B69BFE6-53A1-FB9C-C48E-B58782AF3659}"/>
              </a:ext>
            </a:extLst>
          </p:cNvPr>
          <p:cNvSpPr/>
          <p:nvPr/>
        </p:nvSpPr>
        <p:spPr>
          <a:xfrm rot="10800000" flipH="1">
            <a:off x="4635812" y="3430807"/>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70" name="Freeform 312">
            <a:extLst>
              <a:ext uri="{FF2B5EF4-FFF2-40B4-BE49-F238E27FC236}">
                <a16:creationId xmlns:a16="http://schemas.microsoft.com/office/drawing/2014/main" id="{F77159BF-81DC-48D7-8616-70EE11AE6992}"/>
              </a:ext>
            </a:extLst>
          </p:cNvPr>
          <p:cNvSpPr/>
          <p:nvPr/>
        </p:nvSpPr>
        <p:spPr>
          <a:xfrm rot="10800000" flipH="1">
            <a:off x="4717413" y="3430807"/>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71" name="Freeform 313">
            <a:extLst>
              <a:ext uri="{FF2B5EF4-FFF2-40B4-BE49-F238E27FC236}">
                <a16:creationId xmlns:a16="http://schemas.microsoft.com/office/drawing/2014/main" id="{0AC31B2D-D91F-82BF-711D-0CAD5D972E82}"/>
              </a:ext>
            </a:extLst>
          </p:cNvPr>
          <p:cNvSpPr/>
          <p:nvPr/>
        </p:nvSpPr>
        <p:spPr>
          <a:xfrm rot="10800000" flipH="1">
            <a:off x="3859989" y="3430807"/>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nvGrpSpPr>
          <p:cNvPr id="3872" name="Group 3871">
            <a:extLst>
              <a:ext uri="{FF2B5EF4-FFF2-40B4-BE49-F238E27FC236}">
                <a16:creationId xmlns:a16="http://schemas.microsoft.com/office/drawing/2014/main" id="{B252C64B-6496-A37C-9157-70B3350A6576}"/>
              </a:ext>
            </a:extLst>
          </p:cNvPr>
          <p:cNvGrpSpPr/>
          <p:nvPr/>
        </p:nvGrpSpPr>
        <p:grpSpPr>
          <a:xfrm rot="10800000" flipH="1">
            <a:off x="3492528" y="3626078"/>
            <a:ext cx="1361059" cy="291456"/>
            <a:chOff x="732284" y="3224733"/>
            <a:chExt cx="1195738" cy="308918"/>
          </a:xfrm>
          <a:solidFill>
            <a:schemeClr val="accent5">
              <a:lumMod val="75000"/>
            </a:schemeClr>
          </a:solidFill>
          <a:effectLst/>
        </p:grpSpPr>
        <p:sp>
          <p:nvSpPr>
            <p:cNvPr id="3873" name="Oval 3872">
              <a:extLst>
                <a:ext uri="{FF2B5EF4-FFF2-40B4-BE49-F238E27FC236}">
                  <a16:creationId xmlns:a16="http://schemas.microsoft.com/office/drawing/2014/main" id="{8697591B-C5AE-2704-7266-60B85249B543}"/>
                </a:ext>
              </a:extLst>
            </p:cNvPr>
            <p:cNvSpPr/>
            <p:nvPr/>
          </p:nvSpPr>
          <p:spPr>
            <a:xfrm>
              <a:off x="1721522" y="3228952"/>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74" name="Oval 3873">
              <a:extLst>
                <a:ext uri="{FF2B5EF4-FFF2-40B4-BE49-F238E27FC236}">
                  <a16:creationId xmlns:a16="http://schemas.microsoft.com/office/drawing/2014/main" id="{92CBDEB4-7D3E-EB01-7D55-7A09B5A4E184}"/>
                </a:ext>
              </a:extLst>
            </p:cNvPr>
            <p:cNvSpPr/>
            <p:nvPr/>
          </p:nvSpPr>
          <p:spPr>
            <a:xfrm>
              <a:off x="1567982" y="3224733"/>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75" name="Oval 3874">
              <a:extLst>
                <a:ext uri="{FF2B5EF4-FFF2-40B4-BE49-F238E27FC236}">
                  <a16:creationId xmlns:a16="http://schemas.microsoft.com/office/drawing/2014/main" id="{1D7B827E-69D4-4FE0-F397-ADDC2F26C607}"/>
                </a:ext>
              </a:extLst>
            </p:cNvPr>
            <p:cNvSpPr/>
            <p:nvPr/>
          </p:nvSpPr>
          <p:spPr>
            <a:xfrm>
              <a:off x="1323409" y="3228374"/>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76" name="Oval 3875">
              <a:extLst>
                <a:ext uri="{FF2B5EF4-FFF2-40B4-BE49-F238E27FC236}">
                  <a16:creationId xmlns:a16="http://schemas.microsoft.com/office/drawing/2014/main" id="{496F0A5E-E27B-9225-19C7-542CD205D88C}"/>
                </a:ext>
              </a:extLst>
            </p:cNvPr>
            <p:cNvSpPr/>
            <p:nvPr/>
          </p:nvSpPr>
          <p:spPr>
            <a:xfrm>
              <a:off x="1188194" y="3301479"/>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77" name="Oval 3876">
              <a:extLst>
                <a:ext uri="{FF2B5EF4-FFF2-40B4-BE49-F238E27FC236}">
                  <a16:creationId xmlns:a16="http://schemas.microsoft.com/office/drawing/2014/main" id="{3AA80264-EF9A-B919-B599-B61E2906919B}"/>
                </a:ext>
              </a:extLst>
            </p:cNvPr>
            <p:cNvSpPr/>
            <p:nvPr/>
          </p:nvSpPr>
          <p:spPr>
            <a:xfrm>
              <a:off x="952500" y="33091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78" name="Oval 3877">
              <a:extLst>
                <a:ext uri="{FF2B5EF4-FFF2-40B4-BE49-F238E27FC236}">
                  <a16:creationId xmlns:a16="http://schemas.microsoft.com/office/drawing/2014/main" id="{9AF8C281-0D06-B5F1-8F29-2E7EAA4CEE05}"/>
                </a:ext>
              </a:extLst>
            </p:cNvPr>
            <p:cNvSpPr/>
            <p:nvPr/>
          </p:nvSpPr>
          <p:spPr>
            <a:xfrm>
              <a:off x="804292" y="3237160"/>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79" name="Oval 3878">
              <a:extLst>
                <a:ext uri="{FF2B5EF4-FFF2-40B4-BE49-F238E27FC236}">
                  <a16:creationId xmlns:a16="http://schemas.microsoft.com/office/drawing/2014/main" id="{09C9CA53-2734-9F93-21E3-71EC2B09FDBF}"/>
                </a:ext>
              </a:extLst>
            </p:cNvPr>
            <p:cNvSpPr/>
            <p:nvPr/>
          </p:nvSpPr>
          <p:spPr>
            <a:xfrm>
              <a:off x="732284" y="338963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80" name="Oval 3879">
              <a:extLst>
                <a:ext uri="{FF2B5EF4-FFF2-40B4-BE49-F238E27FC236}">
                  <a16:creationId xmlns:a16="http://schemas.microsoft.com/office/drawing/2014/main" id="{C9EE27A2-6F1D-D1B5-E9A6-4F659F769820}"/>
                </a:ext>
              </a:extLst>
            </p:cNvPr>
            <p:cNvSpPr/>
            <p:nvPr/>
          </p:nvSpPr>
          <p:spPr>
            <a:xfrm>
              <a:off x="1266728" y="338963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81" name="Oval 3880">
              <a:extLst>
                <a:ext uri="{FF2B5EF4-FFF2-40B4-BE49-F238E27FC236}">
                  <a16:creationId xmlns:a16="http://schemas.microsoft.com/office/drawing/2014/main" id="{A69A4639-2314-2584-9BC6-346B9B01B472}"/>
                </a:ext>
              </a:extLst>
            </p:cNvPr>
            <p:cNvSpPr/>
            <p:nvPr/>
          </p:nvSpPr>
          <p:spPr>
            <a:xfrm>
              <a:off x="1607301" y="338963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882" name="Oval 3881">
              <a:extLst>
                <a:ext uri="{FF2B5EF4-FFF2-40B4-BE49-F238E27FC236}">
                  <a16:creationId xmlns:a16="http://schemas.microsoft.com/office/drawing/2014/main" id="{8B641E21-9E99-08B0-2BA3-A7623E07A08A}"/>
                </a:ext>
              </a:extLst>
            </p:cNvPr>
            <p:cNvSpPr/>
            <p:nvPr/>
          </p:nvSpPr>
          <p:spPr>
            <a:xfrm>
              <a:off x="1784006" y="337348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sp>
        <p:nvSpPr>
          <p:cNvPr id="3929" name="Right Triangle 848">
            <a:extLst>
              <a:ext uri="{FF2B5EF4-FFF2-40B4-BE49-F238E27FC236}">
                <a16:creationId xmlns:a16="http://schemas.microsoft.com/office/drawing/2014/main" id="{A4B787D1-BB9D-31E1-85B3-A1EA95BA8B57}"/>
              </a:ext>
            </a:extLst>
          </p:cNvPr>
          <p:cNvSpPr/>
          <p:nvPr/>
        </p:nvSpPr>
        <p:spPr>
          <a:xfrm rot="10542496">
            <a:off x="3231697" y="2142945"/>
            <a:ext cx="235744" cy="148987"/>
          </a:xfrm>
          <a:custGeom>
            <a:avLst/>
            <a:gdLst>
              <a:gd name="connsiteX0" fmla="*/ 0 w 270315"/>
              <a:gd name="connsiteY0" fmla="*/ 124990 h 124990"/>
              <a:gd name="connsiteX1" fmla="*/ 0 w 270315"/>
              <a:gd name="connsiteY1" fmla="*/ 0 h 124990"/>
              <a:gd name="connsiteX2" fmla="*/ 270315 w 270315"/>
              <a:gd name="connsiteY2" fmla="*/ 124990 h 124990"/>
              <a:gd name="connsiteX3" fmla="*/ 0 w 270315"/>
              <a:gd name="connsiteY3" fmla="*/ 124990 h 124990"/>
              <a:gd name="connsiteX0" fmla="*/ 40481 w 310796"/>
              <a:gd name="connsiteY0" fmla="*/ 134515 h 134515"/>
              <a:gd name="connsiteX1" fmla="*/ 0 w 310796"/>
              <a:gd name="connsiteY1" fmla="*/ 0 h 134515"/>
              <a:gd name="connsiteX2" fmla="*/ 310796 w 310796"/>
              <a:gd name="connsiteY2" fmla="*/ 134515 h 134515"/>
              <a:gd name="connsiteX3" fmla="*/ 40481 w 310796"/>
              <a:gd name="connsiteY3" fmla="*/ 134515 h 134515"/>
              <a:gd name="connsiteX0" fmla="*/ 60261 w 310796"/>
              <a:gd name="connsiteY0" fmla="*/ 129398 h 134515"/>
              <a:gd name="connsiteX1" fmla="*/ 0 w 310796"/>
              <a:gd name="connsiteY1" fmla="*/ 0 h 134515"/>
              <a:gd name="connsiteX2" fmla="*/ 310796 w 310796"/>
              <a:gd name="connsiteY2" fmla="*/ 134515 h 134515"/>
              <a:gd name="connsiteX3" fmla="*/ 60261 w 310796"/>
              <a:gd name="connsiteY3" fmla="*/ 129398 h 134515"/>
            </a:gdLst>
            <a:ahLst/>
            <a:cxnLst>
              <a:cxn ang="0">
                <a:pos x="connsiteX0" y="connsiteY0"/>
              </a:cxn>
              <a:cxn ang="0">
                <a:pos x="connsiteX1" y="connsiteY1"/>
              </a:cxn>
              <a:cxn ang="0">
                <a:pos x="connsiteX2" y="connsiteY2"/>
              </a:cxn>
              <a:cxn ang="0">
                <a:pos x="connsiteX3" y="connsiteY3"/>
              </a:cxn>
            </a:cxnLst>
            <a:rect l="l" t="t" r="r" b="b"/>
            <a:pathLst>
              <a:path w="310796" h="134515">
                <a:moveTo>
                  <a:pt x="60261" y="129398"/>
                </a:moveTo>
                <a:lnTo>
                  <a:pt x="0" y="0"/>
                </a:lnTo>
                <a:lnTo>
                  <a:pt x="310796" y="134515"/>
                </a:lnTo>
                <a:lnTo>
                  <a:pt x="60261" y="129398"/>
                </a:lnTo>
                <a:close/>
              </a:path>
            </a:pathLst>
          </a:custGeom>
          <a:solidFill>
            <a:schemeClr val="accent3">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30" name="Right Triangle 848">
            <a:extLst>
              <a:ext uri="{FF2B5EF4-FFF2-40B4-BE49-F238E27FC236}">
                <a16:creationId xmlns:a16="http://schemas.microsoft.com/office/drawing/2014/main" id="{59F3FF59-AD0C-CD5B-49FF-D167A5C225BB}"/>
              </a:ext>
            </a:extLst>
          </p:cNvPr>
          <p:cNvSpPr/>
          <p:nvPr/>
        </p:nvSpPr>
        <p:spPr>
          <a:xfrm rot="1842725">
            <a:off x="3667771" y="2199445"/>
            <a:ext cx="235744" cy="148987"/>
          </a:xfrm>
          <a:custGeom>
            <a:avLst/>
            <a:gdLst>
              <a:gd name="connsiteX0" fmla="*/ 0 w 270315"/>
              <a:gd name="connsiteY0" fmla="*/ 124990 h 124990"/>
              <a:gd name="connsiteX1" fmla="*/ 0 w 270315"/>
              <a:gd name="connsiteY1" fmla="*/ 0 h 124990"/>
              <a:gd name="connsiteX2" fmla="*/ 270315 w 270315"/>
              <a:gd name="connsiteY2" fmla="*/ 124990 h 124990"/>
              <a:gd name="connsiteX3" fmla="*/ 0 w 270315"/>
              <a:gd name="connsiteY3" fmla="*/ 124990 h 124990"/>
              <a:gd name="connsiteX0" fmla="*/ 40481 w 310796"/>
              <a:gd name="connsiteY0" fmla="*/ 134515 h 134515"/>
              <a:gd name="connsiteX1" fmla="*/ 0 w 310796"/>
              <a:gd name="connsiteY1" fmla="*/ 0 h 134515"/>
              <a:gd name="connsiteX2" fmla="*/ 310796 w 310796"/>
              <a:gd name="connsiteY2" fmla="*/ 134515 h 134515"/>
              <a:gd name="connsiteX3" fmla="*/ 40481 w 310796"/>
              <a:gd name="connsiteY3" fmla="*/ 134515 h 134515"/>
              <a:gd name="connsiteX0" fmla="*/ 60261 w 310796"/>
              <a:gd name="connsiteY0" fmla="*/ 129398 h 134515"/>
              <a:gd name="connsiteX1" fmla="*/ 0 w 310796"/>
              <a:gd name="connsiteY1" fmla="*/ 0 h 134515"/>
              <a:gd name="connsiteX2" fmla="*/ 310796 w 310796"/>
              <a:gd name="connsiteY2" fmla="*/ 134515 h 134515"/>
              <a:gd name="connsiteX3" fmla="*/ 60261 w 310796"/>
              <a:gd name="connsiteY3" fmla="*/ 129398 h 134515"/>
            </a:gdLst>
            <a:ahLst/>
            <a:cxnLst>
              <a:cxn ang="0">
                <a:pos x="connsiteX0" y="connsiteY0"/>
              </a:cxn>
              <a:cxn ang="0">
                <a:pos x="connsiteX1" y="connsiteY1"/>
              </a:cxn>
              <a:cxn ang="0">
                <a:pos x="connsiteX2" y="connsiteY2"/>
              </a:cxn>
              <a:cxn ang="0">
                <a:pos x="connsiteX3" y="connsiteY3"/>
              </a:cxn>
            </a:cxnLst>
            <a:rect l="l" t="t" r="r" b="b"/>
            <a:pathLst>
              <a:path w="310796" h="134515">
                <a:moveTo>
                  <a:pt x="60261" y="129398"/>
                </a:moveTo>
                <a:lnTo>
                  <a:pt x="0" y="0"/>
                </a:lnTo>
                <a:lnTo>
                  <a:pt x="310796" y="134515"/>
                </a:lnTo>
                <a:lnTo>
                  <a:pt x="60261" y="129398"/>
                </a:lnTo>
                <a:close/>
              </a:path>
            </a:pathLst>
          </a:custGeom>
          <a:solidFill>
            <a:schemeClr val="accent3">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31" name="Right Triangle 848">
            <a:extLst>
              <a:ext uri="{FF2B5EF4-FFF2-40B4-BE49-F238E27FC236}">
                <a16:creationId xmlns:a16="http://schemas.microsoft.com/office/drawing/2014/main" id="{09D2A57B-F905-FF77-9B65-6710503759BC}"/>
              </a:ext>
            </a:extLst>
          </p:cNvPr>
          <p:cNvSpPr/>
          <p:nvPr/>
        </p:nvSpPr>
        <p:spPr>
          <a:xfrm rot="15781300">
            <a:off x="3057898" y="2375742"/>
            <a:ext cx="195402" cy="179745"/>
          </a:xfrm>
          <a:custGeom>
            <a:avLst/>
            <a:gdLst>
              <a:gd name="connsiteX0" fmla="*/ 0 w 270315"/>
              <a:gd name="connsiteY0" fmla="*/ 124990 h 124990"/>
              <a:gd name="connsiteX1" fmla="*/ 0 w 270315"/>
              <a:gd name="connsiteY1" fmla="*/ 0 h 124990"/>
              <a:gd name="connsiteX2" fmla="*/ 270315 w 270315"/>
              <a:gd name="connsiteY2" fmla="*/ 124990 h 124990"/>
              <a:gd name="connsiteX3" fmla="*/ 0 w 270315"/>
              <a:gd name="connsiteY3" fmla="*/ 124990 h 124990"/>
              <a:gd name="connsiteX0" fmla="*/ 40481 w 310796"/>
              <a:gd name="connsiteY0" fmla="*/ 134515 h 134515"/>
              <a:gd name="connsiteX1" fmla="*/ 0 w 310796"/>
              <a:gd name="connsiteY1" fmla="*/ 0 h 134515"/>
              <a:gd name="connsiteX2" fmla="*/ 310796 w 310796"/>
              <a:gd name="connsiteY2" fmla="*/ 134515 h 134515"/>
              <a:gd name="connsiteX3" fmla="*/ 40481 w 310796"/>
              <a:gd name="connsiteY3" fmla="*/ 134515 h 134515"/>
              <a:gd name="connsiteX0" fmla="*/ 60261 w 310796"/>
              <a:gd name="connsiteY0" fmla="*/ 129398 h 134515"/>
              <a:gd name="connsiteX1" fmla="*/ 0 w 310796"/>
              <a:gd name="connsiteY1" fmla="*/ 0 h 134515"/>
              <a:gd name="connsiteX2" fmla="*/ 310796 w 310796"/>
              <a:gd name="connsiteY2" fmla="*/ 134515 h 134515"/>
              <a:gd name="connsiteX3" fmla="*/ 60261 w 310796"/>
              <a:gd name="connsiteY3" fmla="*/ 129398 h 134515"/>
            </a:gdLst>
            <a:ahLst/>
            <a:cxnLst>
              <a:cxn ang="0">
                <a:pos x="connsiteX0" y="connsiteY0"/>
              </a:cxn>
              <a:cxn ang="0">
                <a:pos x="connsiteX1" y="connsiteY1"/>
              </a:cxn>
              <a:cxn ang="0">
                <a:pos x="connsiteX2" y="connsiteY2"/>
              </a:cxn>
              <a:cxn ang="0">
                <a:pos x="connsiteX3" y="connsiteY3"/>
              </a:cxn>
            </a:cxnLst>
            <a:rect l="l" t="t" r="r" b="b"/>
            <a:pathLst>
              <a:path w="310796" h="134515">
                <a:moveTo>
                  <a:pt x="60261" y="129398"/>
                </a:moveTo>
                <a:lnTo>
                  <a:pt x="0" y="0"/>
                </a:lnTo>
                <a:lnTo>
                  <a:pt x="310796" y="134515"/>
                </a:lnTo>
                <a:lnTo>
                  <a:pt x="60261" y="129398"/>
                </a:lnTo>
                <a:close/>
              </a:path>
            </a:pathLst>
          </a:custGeom>
          <a:solidFill>
            <a:schemeClr val="accent3">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32" name="Right Triangle 848">
            <a:extLst>
              <a:ext uri="{FF2B5EF4-FFF2-40B4-BE49-F238E27FC236}">
                <a16:creationId xmlns:a16="http://schemas.microsoft.com/office/drawing/2014/main" id="{06550262-7AEE-3A29-42F7-22FAE279E8A3}"/>
              </a:ext>
            </a:extLst>
          </p:cNvPr>
          <p:cNvSpPr/>
          <p:nvPr/>
        </p:nvSpPr>
        <p:spPr>
          <a:xfrm rot="289045">
            <a:off x="2859155" y="2163969"/>
            <a:ext cx="235744" cy="148987"/>
          </a:xfrm>
          <a:custGeom>
            <a:avLst/>
            <a:gdLst>
              <a:gd name="connsiteX0" fmla="*/ 0 w 270315"/>
              <a:gd name="connsiteY0" fmla="*/ 124990 h 124990"/>
              <a:gd name="connsiteX1" fmla="*/ 0 w 270315"/>
              <a:gd name="connsiteY1" fmla="*/ 0 h 124990"/>
              <a:gd name="connsiteX2" fmla="*/ 270315 w 270315"/>
              <a:gd name="connsiteY2" fmla="*/ 124990 h 124990"/>
              <a:gd name="connsiteX3" fmla="*/ 0 w 270315"/>
              <a:gd name="connsiteY3" fmla="*/ 124990 h 124990"/>
              <a:gd name="connsiteX0" fmla="*/ 40481 w 310796"/>
              <a:gd name="connsiteY0" fmla="*/ 134515 h 134515"/>
              <a:gd name="connsiteX1" fmla="*/ 0 w 310796"/>
              <a:gd name="connsiteY1" fmla="*/ 0 h 134515"/>
              <a:gd name="connsiteX2" fmla="*/ 310796 w 310796"/>
              <a:gd name="connsiteY2" fmla="*/ 134515 h 134515"/>
              <a:gd name="connsiteX3" fmla="*/ 40481 w 310796"/>
              <a:gd name="connsiteY3" fmla="*/ 134515 h 134515"/>
              <a:gd name="connsiteX0" fmla="*/ 60261 w 310796"/>
              <a:gd name="connsiteY0" fmla="*/ 129398 h 134515"/>
              <a:gd name="connsiteX1" fmla="*/ 0 w 310796"/>
              <a:gd name="connsiteY1" fmla="*/ 0 h 134515"/>
              <a:gd name="connsiteX2" fmla="*/ 310796 w 310796"/>
              <a:gd name="connsiteY2" fmla="*/ 134515 h 134515"/>
              <a:gd name="connsiteX3" fmla="*/ 60261 w 310796"/>
              <a:gd name="connsiteY3" fmla="*/ 129398 h 134515"/>
            </a:gdLst>
            <a:ahLst/>
            <a:cxnLst>
              <a:cxn ang="0">
                <a:pos x="connsiteX0" y="connsiteY0"/>
              </a:cxn>
              <a:cxn ang="0">
                <a:pos x="connsiteX1" y="connsiteY1"/>
              </a:cxn>
              <a:cxn ang="0">
                <a:pos x="connsiteX2" y="connsiteY2"/>
              </a:cxn>
              <a:cxn ang="0">
                <a:pos x="connsiteX3" y="connsiteY3"/>
              </a:cxn>
            </a:cxnLst>
            <a:rect l="l" t="t" r="r" b="b"/>
            <a:pathLst>
              <a:path w="310796" h="134515">
                <a:moveTo>
                  <a:pt x="60261" y="129398"/>
                </a:moveTo>
                <a:lnTo>
                  <a:pt x="0" y="0"/>
                </a:lnTo>
                <a:lnTo>
                  <a:pt x="310796" y="134515"/>
                </a:lnTo>
                <a:lnTo>
                  <a:pt x="60261" y="129398"/>
                </a:lnTo>
                <a:close/>
              </a:path>
            </a:pathLst>
          </a:custGeom>
          <a:solidFill>
            <a:schemeClr val="accent3">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33" name="Right Triangle 848">
            <a:extLst>
              <a:ext uri="{FF2B5EF4-FFF2-40B4-BE49-F238E27FC236}">
                <a16:creationId xmlns:a16="http://schemas.microsoft.com/office/drawing/2014/main" id="{165E4692-E392-C425-F884-6A0576440DAB}"/>
              </a:ext>
            </a:extLst>
          </p:cNvPr>
          <p:cNvSpPr/>
          <p:nvPr/>
        </p:nvSpPr>
        <p:spPr>
          <a:xfrm rot="1752142">
            <a:off x="2507984" y="4636515"/>
            <a:ext cx="235744" cy="148987"/>
          </a:xfrm>
          <a:custGeom>
            <a:avLst/>
            <a:gdLst>
              <a:gd name="connsiteX0" fmla="*/ 0 w 270315"/>
              <a:gd name="connsiteY0" fmla="*/ 124990 h 124990"/>
              <a:gd name="connsiteX1" fmla="*/ 0 w 270315"/>
              <a:gd name="connsiteY1" fmla="*/ 0 h 124990"/>
              <a:gd name="connsiteX2" fmla="*/ 270315 w 270315"/>
              <a:gd name="connsiteY2" fmla="*/ 124990 h 124990"/>
              <a:gd name="connsiteX3" fmla="*/ 0 w 270315"/>
              <a:gd name="connsiteY3" fmla="*/ 124990 h 124990"/>
              <a:gd name="connsiteX0" fmla="*/ 40481 w 310796"/>
              <a:gd name="connsiteY0" fmla="*/ 134515 h 134515"/>
              <a:gd name="connsiteX1" fmla="*/ 0 w 310796"/>
              <a:gd name="connsiteY1" fmla="*/ 0 h 134515"/>
              <a:gd name="connsiteX2" fmla="*/ 310796 w 310796"/>
              <a:gd name="connsiteY2" fmla="*/ 134515 h 134515"/>
              <a:gd name="connsiteX3" fmla="*/ 40481 w 310796"/>
              <a:gd name="connsiteY3" fmla="*/ 134515 h 134515"/>
              <a:gd name="connsiteX0" fmla="*/ 60261 w 310796"/>
              <a:gd name="connsiteY0" fmla="*/ 129398 h 134515"/>
              <a:gd name="connsiteX1" fmla="*/ 0 w 310796"/>
              <a:gd name="connsiteY1" fmla="*/ 0 h 134515"/>
              <a:gd name="connsiteX2" fmla="*/ 310796 w 310796"/>
              <a:gd name="connsiteY2" fmla="*/ 134515 h 134515"/>
              <a:gd name="connsiteX3" fmla="*/ 60261 w 310796"/>
              <a:gd name="connsiteY3" fmla="*/ 129398 h 134515"/>
            </a:gdLst>
            <a:ahLst/>
            <a:cxnLst>
              <a:cxn ang="0">
                <a:pos x="connsiteX0" y="connsiteY0"/>
              </a:cxn>
              <a:cxn ang="0">
                <a:pos x="connsiteX1" y="connsiteY1"/>
              </a:cxn>
              <a:cxn ang="0">
                <a:pos x="connsiteX2" y="connsiteY2"/>
              </a:cxn>
              <a:cxn ang="0">
                <a:pos x="connsiteX3" y="connsiteY3"/>
              </a:cxn>
            </a:cxnLst>
            <a:rect l="l" t="t" r="r" b="b"/>
            <a:pathLst>
              <a:path w="310796" h="134515">
                <a:moveTo>
                  <a:pt x="60261" y="129398"/>
                </a:moveTo>
                <a:lnTo>
                  <a:pt x="0" y="0"/>
                </a:lnTo>
                <a:lnTo>
                  <a:pt x="310796" y="134515"/>
                </a:lnTo>
                <a:lnTo>
                  <a:pt x="60261" y="129398"/>
                </a:lnTo>
                <a:close/>
              </a:path>
            </a:pathLst>
          </a:custGeom>
          <a:solidFill>
            <a:schemeClr val="accent3">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34" name="Right Triangle 848">
            <a:extLst>
              <a:ext uri="{FF2B5EF4-FFF2-40B4-BE49-F238E27FC236}">
                <a16:creationId xmlns:a16="http://schemas.microsoft.com/office/drawing/2014/main" id="{8B7756BF-E03D-78F3-EF78-602439F496BA}"/>
              </a:ext>
            </a:extLst>
          </p:cNvPr>
          <p:cNvSpPr/>
          <p:nvPr/>
        </p:nvSpPr>
        <p:spPr>
          <a:xfrm rot="1842725">
            <a:off x="3516093" y="4413251"/>
            <a:ext cx="235744" cy="148987"/>
          </a:xfrm>
          <a:custGeom>
            <a:avLst/>
            <a:gdLst>
              <a:gd name="connsiteX0" fmla="*/ 0 w 270315"/>
              <a:gd name="connsiteY0" fmla="*/ 124990 h 124990"/>
              <a:gd name="connsiteX1" fmla="*/ 0 w 270315"/>
              <a:gd name="connsiteY1" fmla="*/ 0 h 124990"/>
              <a:gd name="connsiteX2" fmla="*/ 270315 w 270315"/>
              <a:gd name="connsiteY2" fmla="*/ 124990 h 124990"/>
              <a:gd name="connsiteX3" fmla="*/ 0 w 270315"/>
              <a:gd name="connsiteY3" fmla="*/ 124990 h 124990"/>
              <a:gd name="connsiteX0" fmla="*/ 40481 w 310796"/>
              <a:gd name="connsiteY0" fmla="*/ 134515 h 134515"/>
              <a:gd name="connsiteX1" fmla="*/ 0 w 310796"/>
              <a:gd name="connsiteY1" fmla="*/ 0 h 134515"/>
              <a:gd name="connsiteX2" fmla="*/ 310796 w 310796"/>
              <a:gd name="connsiteY2" fmla="*/ 134515 h 134515"/>
              <a:gd name="connsiteX3" fmla="*/ 40481 w 310796"/>
              <a:gd name="connsiteY3" fmla="*/ 134515 h 134515"/>
              <a:gd name="connsiteX0" fmla="*/ 60261 w 310796"/>
              <a:gd name="connsiteY0" fmla="*/ 129398 h 134515"/>
              <a:gd name="connsiteX1" fmla="*/ 0 w 310796"/>
              <a:gd name="connsiteY1" fmla="*/ 0 h 134515"/>
              <a:gd name="connsiteX2" fmla="*/ 310796 w 310796"/>
              <a:gd name="connsiteY2" fmla="*/ 134515 h 134515"/>
              <a:gd name="connsiteX3" fmla="*/ 60261 w 310796"/>
              <a:gd name="connsiteY3" fmla="*/ 129398 h 134515"/>
            </a:gdLst>
            <a:ahLst/>
            <a:cxnLst>
              <a:cxn ang="0">
                <a:pos x="connsiteX0" y="connsiteY0"/>
              </a:cxn>
              <a:cxn ang="0">
                <a:pos x="connsiteX1" y="connsiteY1"/>
              </a:cxn>
              <a:cxn ang="0">
                <a:pos x="connsiteX2" y="connsiteY2"/>
              </a:cxn>
              <a:cxn ang="0">
                <a:pos x="connsiteX3" y="connsiteY3"/>
              </a:cxn>
            </a:cxnLst>
            <a:rect l="l" t="t" r="r" b="b"/>
            <a:pathLst>
              <a:path w="310796" h="134515">
                <a:moveTo>
                  <a:pt x="60261" y="129398"/>
                </a:moveTo>
                <a:lnTo>
                  <a:pt x="0" y="0"/>
                </a:lnTo>
                <a:lnTo>
                  <a:pt x="310796" y="134515"/>
                </a:lnTo>
                <a:lnTo>
                  <a:pt x="60261" y="129398"/>
                </a:lnTo>
                <a:close/>
              </a:path>
            </a:pathLst>
          </a:custGeom>
          <a:solidFill>
            <a:schemeClr val="accent3">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35" name="Right Triangle 848">
            <a:extLst>
              <a:ext uri="{FF2B5EF4-FFF2-40B4-BE49-F238E27FC236}">
                <a16:creationId xmlns:a16="http://schemas.microsoft.com/office/drawing/2014/main" id="{A6C23789-E40D-C74B-5F64-7375612E55ED}"/>
              </a:ext>
            </a:extLst>
          </p:cNvPr>
          <p:cNvSpPr/>
          <p:nvPr/>
        </p:nvSpPr>
        <p:spPr>
          <a:xfrm rot="1752142">
            <a:off x="3066553" y="4842984"/>
            <a:ext cx="235744" cy="148987"/>
          </a:xfrm>
          <a:custGeom>
            <a:avLst/>
            <a:gdLst>
              <a:gd name="connsiteX0" fmla="*/ 0 w 270315"/>
              <a:gd name="connsiteY0" fmla="*/ 124990 h 124990"/>
              <a:gd name="connsiteX1" fmla="*/ 0 w 270315"/>
              <a:gd name="connsiteY1" fmla="*/ 0 h 124990"/>
              <a:gd name="connsiteX2" fmla="*/ 270315 w 270315"/>
              <a:gd name="connsiteY2" fmla="*/ 124990 h 124990"/>
              <a:gd name="connsiteX3" fmla="*/ 0 w 270315"/>
              <a:gd name="connsiteY3" fmla="*/ 124990 h 124990"/>
              <a:gd name="connsiteX0" fmla="*/ 40481 w 310796"/>
              <a:gd name="connsiteY0" fmla="*/ 134515 h 134515"/>
              <a:gd name="connsiteX1" fmla="*/ 0 w 310796"/>
              <a:gd name="connsiteY1" fmla="*/ 0 h 134515"/>
              <a:gd name="connsiteX2" fmla="*/ 310796 w 310796"/>
              <a:gd name="connsiteY2" fmla="*/ 134515 h 134515"/>
              <a:gd name="connsiteX3" fmla="*/ 40481 w 310796"/>
              <a:gd name="connsiteY3" fmla="*/ 134515 h 134515"/>
              <a:gd name="connsiteX0" fmla="*/ 60261 w 310796"/>
              <a:gd name="connsiteY0" fmla="*/ 129398 h 134515"/>
              <a:gd name="connsiteX1" fmla="*/ 0 w 310796"/>
              <a:gd name="connsiteY1" fmla="*/ 0 h 134515"/>
              <a:gd name="connsiteX2" fmla="*/ 310796 w 310796"/>
              <a:gd name="connsiteY2" fmla="*/ 134515 h 134515"/>
              <a:gd name="connsiteX3" fmla="*/ 60261 w 310796"/>
              <a:gd name="connsiteY3" fmla="*/ 129398 h 134515"/>
            </a:gdLst>
            <a:ahLst/>
            <a:cxnLst>
              <a:cxn ang="0">
                <a:pos x="connsiteX0" y="connsiteY0"/>
              </a:cxn>
              <a:cxn ang="0">
                <a:pos x="connsiteX1" y="connsiteY1"/>
              </a:cxn>
              <a:cxn ang="0">
                <a:pos x="connsiteX2" y="connsiteY2"/>
              </a:cxn>
              <a:cxn ang="0">
                <a:pos x="connsiteX3" y="connsiteY3"/>
              </a:cxn>
            </a:cxnLst>
            <a:rect l="l" t="t" r="r" b="b"/>
            <a:pathLst>
              <a:path w="310796" h="134515">
                <a:moveTo>
                  <a:pt x="60261" y="129398"/>
                </a:moveTo>
                <a:lnTo>
                  <a:pt x="0" y="0"/>
                </a:lnTo>
                <a:lnTo>
                  <a:pt x="310796" y="134515"/>
                </a:lnTo>
                <a:lnTo>
                  <a:pt x="60261" y="129398"/>
                </a:lnTo>
                <a:close/>
              </a:path>
            </a:pathLst>
          </a:custGeom>
          <a:solidFill>
            <a:schemeClr val="accent3">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36" name="Right Triangle 848">
            <a:extLst>
              <a:ext uri="{FF2B5EF4-FFF2-40B4-BE49-F238E27FC236}">
                <a16:creationId xmlns:a16="http://schemas.microsoft.com/office/drawing/2014/main" id="{50C57097-974B-EC86-556C-7573E216E83A}"/>
              </a:ext>
            </a:extLst>
          </p:cNvPr>
          <p:cNvSpPr/>
          <p:nvPr/>
        </p:nvSpPr>
        <p:spPr>
          <a:xfrm rot="10542496">
            <a:off x="3308608" y="4706996"/>
            <a:ext cx="235744" cy="148987"/>
          </a:xfrm>
          <a:custGeom>
            <a:avLst/>
            <a:gdLst>
              <a:gd name="connsiteX0" fmla="*/ 0 w 270315"/>
              <a:gd name="connsiteY0" fmla="*/ 124990 h 124990"/>
              <a:gd name="connsiteX1" fmla="*/ 0 w 270315"/>
              <a:gd name="connsiteY1" fmla="*/ 0 h 124990"/>
              <a:gd name="connsiteX2" fmla="*/ 270315 w 270315"/>
              <a:gd name="connsiteY2" fmla="*/ 124990 h 124990"/>
              <a:gd name="connsiteX3" fmla="*/ 0 w 270315"/>
              <a:gd name="connsiteY3" fmla="*/ 124990 h 124990"/>
              <a:gd name="connsiteX0" fmla="*/ 40481 w 310796"/>
              <a:gd name="connsiteY0" fmla="*/ 134515 h 134515"/>
              <a:gd name="connsiteX1" fmla="*/ 0 w 310796"/>
              <a:gd name="connsiteY1" fmla="*/ 0 h 134515"/>
              <a:gd name="connsiteX2" fmla="*/ 310796 w 310796"/>
              <a:gd name="connsiteY2" fmla="*/ 134515 h 134515"/>
              <a:gd name="connsiteX3" fmla="*/ 40481 w 310796"/>
              <a:gd name="connsiteY3" fmla="*/ 134515 h 134515"/>
              <a:gd name="connsiteX0" fmla="*/ 60261 w 310796"/>
              <a:gd name="connsiteY0" fmla="*/ 129398 h 134515"/>
              <a:gd name="connsiteX1" fmla="*/ 0 w 310796"/>
              <a:gd name="connsiteY1" fmla="*/ 0 h 134515"/>
              <a:gd name="connsiteX2" fmla="*/ 310796 w 310796"/>
              <a:gd name="connsiteY2" fmla="*/ 134515 h 134515"/>
              <a:gd name="connsiteX3" fmla="*/ 60261 w 310796"/>
              <a:gd name="connsiteY3" fmla="*/ 129398 h 134515"/>
            </a:gdLst>
            <a:ahLst/>
            <a:cxnLst>
              <a:cxn ang="0">
                <a:pos x="connsiteX0" y="connsiteY0"/>
              </a:cxn>
              <a:cxn ang="0">
                <a:pos x="connsiteX1" y="connsiteY1"/>
              </a:cxn>
              <a:cxn ang="0">
                <a:pos x="connsiteX2" y="connsiteY2"/>
              </a:cxn>
              <a:cxn ang="0">
                <a:pos x="connsiteX3" y="connsiteY3"/>
              </a:cxn>
            </a:cxnLst>
            <a:rect l="l" t="t" r="r" b="b"/>
            <a:pathLst>
              <a:path w="310796" h="134515">
                <a:moveTo>
                  <a:pt x="60261" y="129398"/>
                </a:moveTo>
                <a:lnTo>
                  <a:pt x="0" y="0"/>
                </a:lnTo>
                <a:lnTo>
                  <a:pt x="310796" y="134515"/>
                </a:lnTo>
                <a:lnTo>
                  <a:pt x="60261" y="129398"/>
                </a:lnTo>
                <a:close/>
              </a:path>
            </a:pathLst>
          </a:custGeom>
          <a:solidFill>
            <a:schemeClr val="accent3">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cxnSp>
        <p:nvCxnSpPr>
          <p:cNvPr id="3937" name="Straight Connector 3936">
            <a:extLst>
              <a:ext uri="{FF2B5EF4-FFF2-40B4-BE49-F238E27FC236}">
                <a16:creationId xmlns:a16="http://schemas.microsoft.com/office/drawing/2014/main" id="{E36A952E-9826-0678-63B1-1C183C2356BC}"/>
              </a:ext>
            </a:extLst>
          </p:cNvPr>
          <p:cNvCxnSpPr>
            <a:cxnSpLocks/>
          </p:cNvCxnSpPr>
          <p:nvPr/>
        </p:nvCxnSpPr>
        <p:spPr>
          <a:xfrm flipH="1">
            <a:off x="2090738" y="4035789"/>
            <a:ext cx="408142" cy="148922"/>
          </a:xfrm>
          <a:prstGeom prst="line">
            <a:avLst/>
          </a:prstGeom>
          <a:noFill/>
          <a:ln w="9525" cap="flat" cmpd="sng" algn="ctr">
            <a:solidFill>
              <a:srgbClr val="000000"/>
            </a:solidFill>
            <a:prstDash val="solid"/>
            <a:miter lim="800000"/>
          </a:ln>
          <a:effectLst/>
        </p:spPr>
      </p:cxnSp>
      <p:sp>
        <p:nvSpPr>
          <p:cNvPr id="3938" name="TextBox 3937">
            <a:extLst>
              <a:ext uri="{FF2B5EF4-FFF2-40B4-BE49-F238E27FC236}">
                <a16:creationId xmlns:a16="http://schemas.microsoft.com/office/drawing/2014/main" id="{520114BD-55CD-EFDF-8485-5A3D9465B9AC}"/>
              </a:ext>
            </a:extLst>
          </p:cNvPr>
          <p:cNvSpPr txBox="1"/>
          <p:nvPr/>
        </p:nvSpPr>
        <p:spPr>
          <a:xfrm>
            <a:off x="1217903" y="4050324"/>
            <a:ext cx="801822" cy="400110"/>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srgbClr val="000000"/>
                </a:solidFill>
                <a:effectLst/>
                <a:uLnTx/>
                <a:uFillTx/>
              </a:rPr>
              <a:t>Serotonin</a:t>
            </a:r>
            <a:br>
              <a:rPr kumimoji="0" lang="en-GB" sz="1000" b="0" i="0" u="none" strike="noStrike" kern="0" cap="none" spc="0" normalizeH="0" baseline="0" noProof="0" dirty="0">
                <a:ln>
                  <a:noFill/>
                </a:ln>
                <a:solidFill>
                  <a:srgbClr val="000000"/>
                </a:solidFill>
                <a:effectLst/>
                <a:uLnTx/>
                <a:uFillTx/>
              </a:rPr>
            </a:br>
            <a:r>
              <a:rPr kumimoji="0" lang="en-GB" sz="1000" b="0" i="0" u="none" strike="noStrike" kern="0" cap="none" spc="0" normalizeH="0" baseline="0" noProof="0" dirty="0">
                <a:ln>
                  <a:noFill/>
                </a:ln>
                <a:solidFill>
                  <a:srgbClr val="000000"/>
                </a:solidFill>
                <a:effectLst/>
                <a:uLnTx/>
                <a:uFillTx/>
              </a:rPr>
              <a:t>transporter</a:t>
            </a:r>
          </a:p>
        </p:txBody>
      </p:sp>
      <p:cxnSp>
        <p:nvCxnSpPr>
          <p:cNvPr id="3939" name="Straight Connector 3938">
            <a:extLst>
              <a:ext uri="{FF2B5EF4-FFF2-40B4-BE49-F238E27FC236}">
                <a16:creationId xmlns:a16="http://schemas.microsoft.com/office/drawing/2014/main" id="{6846A2D9-1AAD-D4D5-629E-6482B3953717}"/>
              </a:ext>
            </a:extLst>
          </p:cNvPr>
          <p:cNvCxnSpPr/>
          <p:nvPr/>
        </p:nvCxnSpPr>
        <p:spPr>
          <a:xfrm flipH="1">
            <a:off x="1968384" y="4184802"/>
            <a:ext cx="122932" cy="0"/>
          </a:xfrm>
          <a:prstGeom prst="line">
            <a:avLst/>
          </a:prstGeom>
          <a:noFill/>
          <a:ln w="9525" cap="flat" cmpd="sng" algn="ctr">
            <a:solidFill>
              <a:srgbClr val="000000"/>
            </a:solidFill>
            <a:prstDash val="solid"/>
            <a:miter lim="800000"/>
          </a:ln>
          <a:effectLst/>
        </p:spPr>
      </p:cxnSp>
      <p:sp>
        <p:nvSpPr>
          <p:cNvPr id="3940" name="TextBox 3939">
            <a:extLst>
              <a:ext uri="{FF2B5EF4-FFF2-40B4-BE49-F238E27FC236}">
                <a16:creationId xmlns:a16="http://schemas.microsoft.com/office/drawing/2014/main" id="{E38B23FF-1A21-10D0-6B4A-D75DC4FE32E5}"/>
              </a:ext>
            </a:extLst>
          </p:cNvPr>
          <p:cNvSpPr txBox="1"/>
          <p:nvPr/>
        </p:nvSpPr>
        <p:spPr>
          <a:xfrm>
            <a:off x="1290037" y="4542026"/>
            <a:ext cx="729687" cy="400110"/>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srgbClr val="000000"/>
                </a:solidFill>
                <a:effectLst/>
                <a:uLnTx/>
                <a:uFillTx/>
              </a:rPr>
              <a:t>Serotonin</a:t>
            </a:r>
          </a:p>
          <a:p>
            <a:pPr marL="0" marR="0" lvl="0" indent="0" algn="r"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srgbClr val="000000"/>
                </a:solidFill>
                <a:effectLst/>
                <a:uLnTx/>
                <a:uFillTx/>
              </a:rPr>
              <a:t>molecule</a:t>
            </a:r>
          </a:p>
        </p:txBody>
      </p:sp>
      <p:cxnSp>
        <p:nvCxnSpPr>
          <p:cNvPr id="3941" name="Straight Connector 3940">
            <a:extLst>
              <a:ext uri="{FF2B5EF4-FFF2-40B4-BE49-F238E27FC236}">
                <a16:creationId xmlns:a16="http://schemas.microsoft.com/office/drawing/2014/main" id="{B7E9628A-4ACD-8AF9-0856-3E2F7993DC91}"/>
              </a:ext>
            </a:extLst>
          </p:cNvPr>
          <p:cNvCxnSpPr/>
          <p:nvPr/>
        </p:nvCxnSpPr>
        <p:spPr>
          <a:xfrm flipH="1">
            <a:off x="1970505" y="4684365"/>
            <a:ext cx="122932" cy="0"/>
          </a:xfrm>
          <a:prstGeom prst="line">
            <a:avLst/>
          </a:prstGeom>
          <a:noFill/>
          <a:ln w="9525" cap="flat" cmpd="sng" algn="ctr">
            <a:solidFill>
              <a:srgbClr val="000000"/>
            </a:solidFill>
            <a:prstDash val="solid"/>
            <a:miter lim="800000"/>
          </a:ln>
          <a:effectLst/>
        </p:spPr>
      </p:cxnSp>
      <p:cxnSp>
        <p:nvCxnSpPr>
          <p:cNvPr id="3942" name="Straight Connector 3941">
            <a:extLst>
              <a:ext uri="{FF2B5EF4-FFF2-40B4-BE49-F238E27FC236}">
                <a16:creationId xmlns:a16="http://schemas.microsoft.com/office/drawing/2014/main" id="{562A715F-2DEF-71E3-E42B-CDB9B4702F68}"/>
              </a:ext>
            </a:extLst>
          </p:cNvPr>
          <p:cNvCxnSpPr>
            <a:cxnSpLocks/>
          </p:cNvCxnSpPr>
          <p:nvPr/>
        </p:nvCxnSpPr>
        <p:spPr>
          <a:xfrm flipH="1" flipV="1">
            <a:off x="2085975" y="4684774"/>
            <a:ext cx="498192" cy="20516"/>
          </a:xfrm>
          <a:prstGeom prst="line">
            <a:avLst/>
          </a:prstGeom>
          <a:noFill/>
          <a:ln w="9525" cap="flat" cmpd="sng" algn="ctr">
            <a:solidFill>
              <a:srgbClr val="000000"/>
            </a:solidFill>
            <a:prstDash val="solid"/>
            <a:miter lim="800000"/>
          </a:ln>
          <a:effectLst/>
        </p:spPr>
      </p:cxnSp>
      <p:sp>
        <p:nvSpPr>
          <p:cNvPr id="3943" name="Freeform 388">
            <a:extLst>
              <a:ext uri="{FF2B5EF4-FFF2-40B4-BE49-F238E27FC236}">
                <a16:creationId xmlns:a16="http://schemas.microsoft.com/office/drawing/2014/main" id="{0222EE31-00C9-6224-66AF-F1ECEA9B97D0}"/>
              </a:ext>
            </a:extLst>
          </p:cNvPr>
          <p:cNvSpPr/>
          <p:nvPr/>
        </p:nvSpPr>
        <p:spPr>
          <a:xfrm>
            <a:off x="5945621" y="2751626"/>
            <a:ext cx="985245" cy="1492367"/>
          </a:xfrm>
          <a:custGeom>
            <a:avLst/>
            <a:gdLst>
              <a:gd name="connsiteX0" fmla="*/ 286250 w 865571"/>
              <a:gd name="connsiteY0" fmla="*/ 7102 h 1581777"/>
              <a:gd name="connsiteX1" fmla="*/ 443412 w 865571"/>
              <a:gd name="connsiteY1" fmla="*/ 66634 h 1581777"/>
              <a:gd name="connsiteX2" fmla="*/ 626769 w 865571"/>
              <a:gd name="connsiteY2" fmla="*/ 16627 h 1581777"/>
              <a:gd name="connsiteX3" fmla="*/ 700587 w 865571"/>
              <a:gd name="connsiteY3" fmla="*/ 38059 h 1581777"/>
              <a:gd name="connsiteX4" fmla="*/ 798219 w 865571"/>
              <a:gd name="connsiteY4" fmla="*/ 180934 h 1581777"/>
              <a:gd name="connsiteX5" fmla="*/ 724400 w 865571"/>
              <a:gd name="connsiteY5" fmla="*/ 469065 h 1581777"/>
              <a:gd name="connsiteX6" fmla="*/ 743450 w 865571"/>
              <a:gd name="connsiteY6" fmla="*/ 797677 h 1581777"/>
              <a:gd name="connsiteX7" fmla="*/ 852987 w 865571"/>
              <a:gd name="connsiteY7" fmla="*/ 1131052 h 1581777"/>
              <a:gd name="connsiteX8" fmla="*/ 843462 w 865571"/>
              <a:gd name="connsiteY8" fmla="*/ 1376321 h 1581777"/>
              <a:gd name="connsiteX9" fmla="*/ 676775 w 865571"/>
              <a:gd name="connsiteY9" fmla="*/ 1566821 h 1581777"/>
              <a:gd name="connsiteX10" fmla="*/ 469606 w 865571"/>
              <a:gd name="connsiteY10" fmla="*/ 1533484 h 1581777"/>
              <a:gd name="connsiteX11" fmla="*/ 283869 w 865571"/>
              <a:gd name="connsiteY11" fmla="*/ 1581109 h 1581777"/>
              <a:gd name="connsiteX12" fmla="*/ 119562 w 865571"/>
              <a:gd name="connsiteY12" fmla="*/ 1490621 h 1581777"/>
              <a:gd name="connsiteX13" fmla="*/ 500 w 865571"/>
              <a:gd name="connsiteY13" fmla="*/ 1200109 h 1581777"/>
              <a:gd name="connsiteX14" fmla="*/ 164806 w 865571"/>
              <a:gd name="connsiteY14" fmla="*/ 847684 h 1581777"/>
              <a:gd name="connsiteX15" fmla="*/ 171950 w 865571"/>
              <a:gd name="connsiteY15" fmla="*/ 557171 h 1581777"/>
              <a:gd name="connsiteX16" fmla="*/ 219575 w 865571"/>
              <a:gd name="connsiteY16" fmla="*/ 395246 h 1581777"/>
              <a:gd name="connsiteX17" fmla="*/ 105275 w 865571"/>
              <a:gd name="connsiteY17" fmla="*/ 221415 h 1581777"/>
              <a:gd name="connsiteX18" fmla="*/ 224337 w 865571"/>
              <a:gd name="connsiteY18" fmla="*/ 23771 h 1581777"/>
              <a:gd name="connsiteX19" fmla="*/ 286250 w 865571"/>
              <a:gd name="connsiteY19" fmla="*/ 7102 h 1581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65571" h="1581777">
                <a:moveTo>
                  <a:pt x="286250" y="7102"/>
                </a:moveTo>
                <a:cubicBezTo>
                  <a:pt x="322762" y="14246"/>
                  <a:pt x="386659" y="65047"/>
                  <a:pt x="443412" y="66634"/>
                </a:cubicBezTo>
                <a:cubicBezTo>
                  <a:pt x="500165" y="68221"/>
                  <a:pt x="583907" y="21390"/>
                  <a:pt x="626769" y="16627"/>
                </a:cubicBezTo>
                <a:cubicBezTo>
                  <a:pt x="669632" y="11865"/>
                  <a:pt x="672012" y="10675"/>
                  <a:pt x="700587" y="38059"/>
                </a:cubicBezTo>
                <a:cubicBezTo>
                  <a:pt x="729162" y="65443"/>
                  <a:pt x="794250" y="109100"/>
                  <a:pt x="798219" y="180934"/>
                </a:cubicBezTo>
                <a:cubicBezTo>
                  <a:pt x="802188" y="252768"/>
                  <a:pt x="733528" y="366274"/>
                  <a:pt x="724400" y="469065"/>
                </a:cubicBezTo>
                <a:cubicBezTo>
                  <a:pt x="715272" y="571856"/>
                  <a:pt x="722019" y="687346"/>
                  <a:pt x="743450" y="797677"/>
                </a:cubicBezTo>
                <a:cubicBezTo>
                  <a:pt x="764881" y="908008"/>
                  <a:pt x="836318" y="1034611"/>
                  <a:pt x="852987" y="1131052"/>
                </a:cubicBezTo>
                <a:cubicBezTo>
                  <a:pt x="869656" y="1227493"/>
                  <a:pt x="872831" y="1303693"/>
                  <a:pt x="843462" y="1376321"/>
                </a:cubicBezTo>
                <a:cubicBezTo>
                  <a:pt x="814093" y="1448949"/>
                  <a:pt x="739084" y="1540627"/>
                  <a:pt x="676775" y="1566821"/>
                </a:cubicBezTo>
                <a:cubicBezTo>
                  <a:pt x="614466" y="1593015"/>
                  <a:pt x="535090" y="1531103"/>
                  <a:pt x="469606" y="1533484"/>
                </a:cubicBezTo>
                <a:cubicBezTo>
                  <a:pt x="404122" y="1535865"/>
                  <a:pt x="342210" y="1588253"/>
                  <a:pt x="283869" y="1581109"/>
                </a:cubicBezTo>
                <a:cubicBezTo>
                  <a:pt x="225528" y="1573965"/>
                  <a:pt x="166790" y="1554121"/>
                  <a:pt x="119562" y="1490621"/>
                </a:cubicBezTo>
                <a:cubicBezTo>
                  <a:pt x="72334" y="1427121"/>
                  <a:pt x="-7041" y="1307265"/>
                  <a:pt x="500" y="1200109"/>
                </a:cubicBezTo>
                <a:cubicBezTo>
                  <a:pt x="8041" y="1092953"/>
                  <a:pt x="136231" y="954840"/>
                  <a:pt x="164806" y="847684"/>
                </a:cubicBezTo>
                <a:cubicBezTo>
                  <a:pt x="193381" y="740528"/>
                  <a:pt x="162822" y="632577"/>
                  <a:pt x="171950" y="557171"/>
                </a:cubicBezTo>
                <a:cubicBezTo>
                  <a:pt x="181078" y="481765"/>
                  <a:pt x="230687" y="451205"/>
                  <a:pt x="219575" y="395246"/>
                </a:cubicBezTo>
                <a:cubicBezTo>
                  <a:pt x="208462" y="339287"/>
                  <a:pt x="104481" y="283327"/>
                  <a:pt x="105275" y="221415"/>
                </a:cubicBezTo>
                <a:cubicBezTo>
                  <a:pt x="106069" y="159503"/>
                  <a:pt x="192587" y="57505"/>
                  <a:pt x="224337" y="23771"/>
                </a:cubicBezTo>
                <a:cubicBezTo>
                  <a:pt x="256087" y="-9963"/>
                  <a:pt x="249738" y="-42"/>
                  <a:pt x="286250" y="7102"/>
                </a:cubicBezTo>
                <a:close/>
              </a:path>
            </a:pathLst>
          </a:custGeom>
          <a:gradFill flip="none" rotWithShape="1">
            <a:gsLst>
              <a:gs pos="0">
                <a:srgbClr val="FFFFFF"/>
              </a:gs>
              <a:gs pos="50000">
                <a:srgbClr val="FFFFFF"/>
              </a:gs>
              <a:gs pos="100000">
                <a:srgbClr val="44546A"/>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44" name="Freeform 389">
            <a:extLst>
              <a:ext uri="{FF2B5EF4-FFF2-40B4-BE49-F238E27FC236}">
                <a16:creationId xmlns:a16="http://schemas.microsoft.com/office/drawing/2014/main" id="{0D1ED5E6-FAD9-83F9-D46C-4C615101791E}"/>
              </a:ext>
            </a:extLst>
          </p:cNvPr>
          <p:cNvSpPr/>
          <p:nvPr/>
        </p:nvSpPr>
        <p:spPr>
          <a:xfrm flipH="1">
            <a:off x="6502835" y="2739986"/>
            <a:ext cx="551595" cy="1514962"/>
          </a:xfrm>
          <a:custGeom>
            <a:avLst/>
            <a:gdLst>
              <a:gd name="connsiteX0" fmla="*/ 263221 w 471627"/>
              <a:gd name="connsiteY0" fmla="*/ 7534 h 1605679"/>
              <a:gd name="connsiteX1" fmla="*/ 158446 w 471627"/>
              <a:gd name="connsiteY1" fmla="*/ 69447 h 1605679"/>
              <a:gd name="connsiteX2" fmla="*/ 106058 w 471627"/>
              <a:gd name="connsiteY2" fmla="*/ 193272 h 1605679"/>
              <a:gd name="connsiteX3" fmla="*/ 132252 w 471627"/>
              <a:gd name="connsiteY3" fmla="*/ 359959 h 1605679"/>
              <a:gd name="connsiteX4" fmla="*/ 187021 w 471627"/>
              <a:gd name="connsiteY4" fmla="*/ 469497 h 1605679"/>
              <a:gd name="connsiteX5" fmla="*/ 153683 w 471627"/>
              <a:gd name="connsiteY5" fmla="*/ 667140 h 1605679"/>
              <a:gd name="connsiteX6" fmla="*/ 148921 w 471627"/>
              <a:gd name="connsiteY6" fmla="*/ 826684 h 1605679"/>
              <a:gd name="connsiteX7" fmla="*/ 67958 w 471627"/>
              <a:gd name="connsiteY7" fmla="*/ 993372 h 1605679"/>
              <a:gd name="connsiteX8" fmla="*/ 3664 w 471627"/>
              <a:gd name="connsiteY8" fmla="*/ 1167203 h 1605679"/>
              <a:gd name="connsiteX9" fmla="*/ 17952 w 471627"/>
              <a:gd name="connsiteY9" fmla="*/ 1374372 h 1605679"/>
              <a:gd name="connsiteX10" fmla="*/ 101296 w 471627"/>
              <a:gd name="connsiteY10" fmla="*/ 1514865 h 1605679"/>
              <a:gd name="connsiteX11" fmla="*/ 298939 w 471627"/>
              <a:gd name="connsiteY11" fmla="*/ 1605353 h 1605679"/>
              <a:gd name="connsiteX12" fmla="*/ 427527 w 471627"/>
              <a:gd name="connsiteY12" fmla="*/ 1483909 h 1605679"/>
              <a:gd name="connsiteX13" fmla="*/ 468008 w 471627"/>
              <a:gd name="connsiteY13" fmla="*/ 1241022 h 1605679"/>
              <a:gd name="connsiteX14" fmla="*/ 465627 w 471627"/>
              <a:gd name="connsiteY14" fmla="*/ 945747 h 1605679"/>
              <a:gd name="connsiteX15" fmla="*/ 432289 w 471627"/>
              <a:gd name="connsiteY15" fmla="*/ 586178 h 1605679"/>
              <a:gd name="connsiteX16" fmla="*/ 415621 w 471627"/>
              <a:gd name="connsiteY16" fmla="*/ 224228 h 1605679"/>
              <a:gd name="connsiteX17" fmla="*/ 344183 w 471627"/>
              <a:gd name="connsiteY17" fmla="*/ 24203 h 1605679"/>
              <a:gd name="connsiteX18" fmla="*/ 263221 w 471627"/>
              <a:gd name="connsiteY18" fmla="*/ 7534 h 1605679"/>
              <a:gd name="connsiteX0" fmla="*/ 263221 w 477348"/>
              <a:gd name="connsiteY0" fmla="*/ 7534 h 1605679"/>
              <a:gd name="connsiteX1" fmla="*/ 158446 w 477348"/>
              <a:gd name="connsiteY1" fmla="*/ 69447 h 1605679"/>
              <a:gd name="connsiteX2" fmla="*/ 106058 w 477348"/>
              <a:gd name="connsiteY2" fmla="*/ 193272 h 1605679"/>
              <a:gd name="connsiteX3" fmla="*/ 132252 w 477348"/>
              <a:gd name="connsiteY3" fmla="*/ 359959 h 1605679"/>
              <a:gd name="connsiteX4" fmla="*/ 187021 w 477348"/>
              <a:gd name="connsiteY4" fmla="*/ 469497 h 1605679"/>
              <a:gd name="connsiteX5" fmla="*/ 153683 w 477348"/>
              <a:gd name="connsiteY5" fmla="*/ 667140 h 1605679"/>
              <a:gd name="connsiteX6" fmla="*/ 148921 w 477348"/>
              <a:gd name="connsiteY6" fmla="*/ 826684 h 1605679"/>
              <a:gd name="connsiteX7" fmla="*/ 67958 w 477348"/>
              <a:gd name="connsiteY7" fmla="*/ 993372 h 1605679"/>
              <a:gd name="connsiteX8" fmla="*/ 3664 w 477348"/>
              <a:gd name="connsiteY8" fmla="*/ 1167203 h 1605679"/>
              <a:gd name="connsiteX9" fmla="*/ 17952 w 477348"/>
              <a:gd name="connsiteY9" fmla="*/ 1374372 h 1605679"/>
              <a:gd name="connsiteX10" fmla="*/ 101296 w 477348"/>
              <a:gd name="connsiteY10" fmla="*/ 1514865 h 1605679"/>
              <a:gd name="connsiteX11" fmla="*/ 298939 w 477348"/>
              <a:gd name="connsiteY11" fmla="*/ 1605353 h 1605679"/>
              <a:gd name="connsiteX12" fmla="*/ 427527 w 477348"/>
              <a:gd name="connsiteY12" fmla="*/ 1483909 h 1605679"/>
              <a:gd name="connsiteX13" fmla="*/ 475152 w 477348"/>
              <a:gd name="connsiteY13" fmla="*/ 1224354 h 1605679"/>
              <a:gd name="connsiteX14" fmla="*/ 465627 w 477348"/>
              <a:gd name="connsiteY14" fmla="*/ 945747 h 1605679"/>
              <a:gd name="connsiteX15" fmla="*/ 432289 w 477348"/>
              <a:gd name="connsiteY15" fmla="*/ 586178 h 1605679"/>
              <a:gd name="connsiteX16" fmla="*/ 415621 w 477348"/>
              <a:gd name="connsiteY16" fmla="*/ 224228 h 1605679"/>
              <a:gd name="connsiteX17" fmla="*/ 344183 w 477348"/>
              <a:gd name="connsiteY17" fmla="*/ 24203 h 1605679"/>
              <a:gd name="connsiteX18" fmla="*/ 263221 w 477348"/>
              <a:gd name="connsiteY18" fmla="*/ 7534 h 1605679"/>
              <a:gd name="connsiteX0" fmla="*/ 263221 w 483546"/>
              <a:gd name="connsiteY0" fmla="*/ 7534 h 1605679"/>
              <a:gd name="connsiteX1" fmla="*/ 158446 w 483546"/>
              <a:gd name="connsiteY1" fmla="*/ 69447 h 1605679"/>
              <a:gd name="connsiteX2" fmla="*/ 106058 w 483546"/>
              <a:gd name="connsiteY2" fmla="*/ 193272 h 1605679"/>
              <a:gd name="connsiteX3" fmla="*/ 132252 w 483546"/>
              <a:gd name="connsiteY3" fmla="*/ 359959 h 1605679"/>
              <a:gd name="connsiteX4" fmla="*/ 187021 w 483546"/>
              <a:gd name="connsiteY4" fmla="*/ 469497 h 1605679"/>
              <a:gd name="connsiteX5" fmla="*/ 153683 w 483546"/>
              <a:gd name="connsiteY5" fmla="*/ 667140 h 1605679"/>
              <a:gd name="connsiteX6" fmla="*/ 148921 w 483546"/>
              <a:gd name="connsiteY6" fmla="*/ 826684 h 1605679"/>
              <a:gd name="connsiteX7" fmla="*/ 67958 w 483546"/>
              <a:gd name="connsiteY7" fmla="*/ 993372 h 1605679"/>
              <a:gd name="connsiteX8" fmla="*/ 3664 w 483546"/>
              <a:gd name="connsiteY8" fmla="*/ 1167203 h 1605679"/>
              <a:gd name="connsiteX9" fmla="*/ 17952 w 483546"/>
              <a:gd name="connsiteY9" fmla="*/ 1374372 h 1605679"/>
              <a:gd name="connsiteX10" fmla="*/ 101296 w 483546"/>
              <a:gd name="connsiteY10" fmla="*/ 1514865 h 1605679"/>
              <a:gd name="connsiteX11" fmla="*/ 298939 w 483546"/>
              <a:gd name="connsiteY11" fmla="*/ 1605353 h 1605679"/>
              <a:gd name="connsiteX12" fmla="*/ 427527 w 483546"/>
              <a:gd name="connsiteY12" fmla="*/ 1483909 h 1605679"/>
              <a:gd name="connsiteX13" fmla="*/ 475152 w 483546"/>
              <a:gd name="connsiteY13" fmla="*/ 1224354 h 1605679"/>
              <a:gd name="connsiteX14" fmla="*/ 465627 w 483546"/>
              <a:gd name="connsiteY14" fmla="*/ 945747 h 1605679"/>
              <a:gd name="connsiteX15" fmla="*/ 432289 w 483546"/>
              <a:gd name="connsiteY15" fmla="*/ 586178 h 1605679"/>
              <a:gd name="connsiteX16" fmla="*/ 415621 w 483546"/>
              <a:gd name="connsiteY16" fmla="*/ 224228 h 1605679"/>
              <a:gd name="connsiteX17" fmla="*/ 344183 w 483546"/>
              <a:gd name="connsiteY17" fmla="*/ 24203 h 1605679"/>
              <a:gd name="connsiteX18" fmla="*/ 263221 w 483546"/>
              <a:gd name="connsiteY18" fmla="*/ 7534 h 1605679"/>
              <a:gd name="connsiteX0" fmla="*/ 263221 w 476375"/>
              <a:gd name="connsiteY0" fmla="*/ 7534 h 1605727"/>
              <a:gd name="connsiteX1" fmla="*/ 158446 w 476375"/>
              <a:gd name="connsiteY1" fmla="*/ 69447 h 1605727"/>
              <a:gd name="connsiteX2" fmla="*/ 106058 w 476375"/>
              <a:gd name="connsiteY2" fmla="*/ 193272 h 1605727"/>
              <a:gd name="connsiteX3" fmla="*/ 132252 w 476375"/>
              <a:gd name="connsiteY3" fmla="*/ 359959 h 1605727"/>
              <a:gd name="connsiteX4" fmla="*/ 187021 w 476375"/>
              <a:gd name="connsiteY4" fmla="*/ 469497 h 1605727"/>
              <a:gd name="connsiteX5" fmla="*/ 153683 w 476375"/>
              <a:gd name="connsiteY5" fmla="*/ 667140 h 1605727"/>
              <a:gd name="connsiteX6" fmla="*/ 148921 w 476375"/>
              <a:gd name="connsiteY6" fmla="*/ 826684 h 1605727"/>
              <a:gd name="connsiteX7" fmla="*/ 67958 w 476375"/>
              <a:gd name="connsiteY7" fmla="*/ 993372 h 1605727"/>
              <a:gd name="connsiteX8" fmla="*/ 3664 w 476375"/>
              <a:gd name="connsiteY8" fmla="*/ 1167203 h 1605727"/>
              <a:gd name="connsiteX9" fmla="*/ 17952 w 476375"/>
              <a:gd name="connsiteY9" fmla="*/ 1374372 h 1605727"/>
              <a:gd name="connsiteX10" fmla="*/ 101296 w 476375"/>
              <a:gd name="connsiteY10" fmla="*/ 1514865 h 1605727"/>
              <a:gd name="connsiteX11" fmla="*/ 298939 w 476375"/>
              <a:gd name="connsiteY11" fmla="*/ 1605353 h 1605727"/>
              <a:gd name="connsiteX12" fmla="*/ 441815 w 476375"/>
              <a:gd name="connsiteY12" fmla="*/ 1481528 h 1605727"/>
              <a:gd name="connsiteX13" fmla="*/ 475152 w 476375"/>
              <a:gd name="connsiteY13" fmla="*/ 1224354 h 1605727"/>
              <a:gd name="connsiteX14" fmla="*/ 465627 w 476375"/>
              <a:gd name="connsiteY14" fmla="*/ 945747 h 1605727"/>
              <a:gd name="connsiteX15" fmla="*/ 432289 w 476375"/>
              <a:gd name="connsiteY15" fmla="*/ 586178 h 1605727"/>
              <a:gd name="connsiteX16" fmla="*/ 415621 w 476375"/>
              <a:gd name="connsiteY16" fmla="*/ 224228 h 1605727"/>
              <a:gd name="connsiteX17" fmla="*/ 344183 w 476375"/>
              <a:gd name="connsiteY17" fmla="*/ 24203 h 1605727"/>
              <a:gd name="connsiteX18" fmla="*/ 263221 w 476375"/>
              <a:gd name="connsiteY18" fmla="*/ 7534 h 1605727"/>
              <a:gd name="connsiteX0" fmla="*/ 263221 w 476375"/>
              <a:gd name="connsiteY0" fmla="*/ 7534 h 1605727"/>
              <a:gd name="connsiteX1" fmla="*/ 158446 w 476375"/>
              <a:gd name="connsiteY1" fmla="*/ 69447 h 1605727"/>
              <a:gd name="connsiteX2" fmla="*/ 106058 w 476375"/>
              <a:gd name="connsiteY2" fmla="*/ 193272 h 1605727"/>
              <a:gd name="connsiteX3" fmla="*/ 132252 w 476375"/>
              <a:gd name="connsiteY3" fmla="*/ 359959 h 1605727"/>
              <a:gd name="connsiteX4" fmla="*/ 187021 w 476375"/>
              <a:gd name="connsiteY4" fmla="*/ 469497 h 1605727"/>
              <a:gd name="connsiteX5" fmla="*/ 153683 w 476375"/>
              <a:gd name="connsiteY5" fmla="*/ 667140 h 1605727"/>
              <a:gd name="connsiteX6" fmla="*/ 148921 w 476375"/>
              <a:gd name="connsiteY6" fmla="*/ 826684 h 1605727"/>
              <a:gd name="connsiteX7" fmla="*/ 67958 w 476375"/>
              <a:gd name="connsiteY7" fmla="*/ 993372 h 1605727"/>
              <a:gd name="connsiteX8" fmla="*/ 3664 w 476375"/>
              <a:gd name="connsiteY8" fmla="*/ 1167203 h 1605727"/>
              <a:gd name="connsiteX9" fmla="*/ 17952 w 476375"/>
              <a:gd name="connsiteY9" fmla="*/ 1374372 h 1605727"/>
              <a:gd name="connsiteX10" fmla="*/ 101296 w 476375"/>
              <a:gd name="connsiteY10" fmla="*/ 1514865 h 1605727"/>
              <a:gd name="connsiteX11" fmla="*/ 298939 w 476375"/>
              <a:gd name="connsiteY11" fmla="*/ 1605353 h 1605727"/>
              <a:gd name="connsiteX12" fmla="*/ 441815 w 476375"/>
              <a:gd name="connsiteY12" fmla="*/ 1481528 h 1605727"/>
              <a:gd name="connsiteX13" fmla="*/ 475152 w 476375"/>
              <a:gd name="connsiteY13" fmla="*/ 1224354 h 1605727"/>
              <a:gd name="connsiteX14" fmla="*/ 465627 w 476375"/>
              <a:gd name="connsiteY14" fmla="*/ 945747 h 1605727"/>
              <a:gd name="connsiteX15" fmla="*/ 432289 w 476375"/>
              <a:gd name="connsiteY15" fmla="*/ 586178 h 1605727"/>
              <a:gd name="connsiteX16" fmla="*/ 415621 w 476375"/>
              <a:gd name="connsiteY16" fmla="*/ 224228 h 1605727"/>
              <a:gd name="connsiteX17" fmla="*/ 344183 w 476375"/>
              <a:gd name="connsiteY17" fmla="*/ 24203 h 1605727"/>
              <a:gd name="connsiteX18" fmla="*/ 263221 w 476375"/>
              <a:gd name="connsiteY18" fmla="*/ 7534 h 1605727"/>
              <a:gd name="connsiteX0" fmla="*/ 263221 w 484596"/>
              <a:gd name="connsiteY0" fmla="*/ 7534 h 1605727"/>
              <a:gd name="connsiteX1" fmla="*/ 158446 w 484596"/>
              <a:gd name="connsiteY1" fmla="*/ 69447 h 1605727"/>
              <a:gd name="connsiteX2" fmla="*/ 106058 w 484596"/>
              <a:gd name="connsiteY2" fmla="*/ 193272 h 1605727"/>
              <a:gd name="connsiteX3" fmla="*/ 132252 w 484596"/>
              <a:gd name="connsiteY3" fmla="*/ 359959 h 1605727"/>
              <a:gd name="connsiteX4" fmla="*/ 187021 w 484596"/>
              <a:gd name="connsiteY4" fmla="*/ 469497 h 1605727"/>
              <a:gd name="connsiteX5" fmla="*/ 153683 w 484596"/>
              <a:gd name="connsiteY5" fmla="*/ 667140 h 1605727"/>
              <a:gd name="connsiteX6" fmla="*/ 148921 w 484596"/>
              <a:gd name="connsiteY6" fmla="*/ 826684 h 1605727"/>
              <a:gd name="connsiteX7" fmla="*/ 67958 w 484596"/>
              <a:gd name="connsiteY7" fmla="*/ 993372 h 1605727"/>
              <a:gd name="connsiteX8" fmla="*/ 3664 w 484596"/>
              <a:gd name="connsiteY8" fmla="*/ 1167203 h 1605727"/>
              <a:gd name="connsiteX9" fmla="*/ 17952 w 484596"/>
              <a:gd name="connsiteY9" fmla="*/ 1374372 h 1605727"/>
              <a:gd name="connsiteX10" fmla="*/ 101296 w 484596"/>
              <a:gd name="connsiteY10" fmla="*/ 1514865 h 1605727"/>
              <a:gd name="connsiteX11" fmla="*/ 298939 w 484596"/>
              <a:gd name="connsiteY11" fmla="*/ 1605353 h 1605727"/>
              <a:gd name="connsiteX12" fmla="*/ 441815 w 484596"/>
              <a:gd name="connsiteY12" fmla="*/ 1481528 h 1605727"/>
              <a:gd name="connsiteX13" fmla="*/ 475152 w 484596"/>
              <a:gd name="connsiteY13" fmla="*/ 1224354 h 1605727"/>
              <a:gd name="connsiteX14" fmla="*/ 465627 w 484596"/>
              <a:gd name="connsiteY14" fmla="*/ 945747 h 1605727"/>
              <a:gd name="connsiteX15" fmla="*/ 432289 w 484596"/>
              <a:gd name="connsiteY15" fmla="*/ 586178 h 1605727"/>
              <a:gd name="connsiteX16" fmla="*/ 415621 w 484596"/>
              <a:gd name="connsiteY16" fmla="*/ 224228 h 1605727"/>
              <a:gd name="connsiteX17" fmla="*/ 344183 w 484596"/>
              <a:gd name="connsiteY17" fmla="*/ 24203 h 1605727"/>
              <a:gd name="connsiteX18" fmla="*/ 263221 w 484596"/>
              <a:gd name="connsiteY18" fmla="*/ 7534 h 1605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84596" h="1605727">
                <a:moveTo>
                  <a:pt x="263221" y="7534"/>
                </a:moveTo>
                <a:cubicBezTo>
                  <a:pt x="232265" y="15075"/>
                  <a:pt x="184640" y="38491"/>
                  <a:pt x="158446" y="69447"/>
                </a:cubicBezTo>
                <a:cubicBezTo>
                  <a:pt x="132252" y="100403"/>
                  <a:pt x="110424" y="144853"/>
                  <a:pt x="106058" y="193272"/>
                </a:cubicBezTo>
                <a:cubicBezTo>
                  <a:pt x="101692" y="241691"/>
                  <a:pt x="118758" y="313922"/>
                  <a:pt x="132252" y="359959"/>
                </a:cubicBezTo>
                <a:cubicBezTo>
                  <a:pt x="145746" y="405996"/>
                  <a:pt x="183449" y="418300"/>
                  <a:pt x="187021" y="469497"/>
                </a:cubicBezTo>
                <a:cubicBezTo>
                  <a:pt x="190593" y="520694"/>
                  <a:pt x="160033" y="607609"/>
                  <a:pt x="153683" y="667140"/>
                </a:cubicBezTo>
                <a:cubicBezTo>
                  <a:pt x="147333" y="726671"/>
                  <a:pt x="163208" y="772312"/>
                  <a:pt x="148921" y="826684"/>
                </a:cubicBezTo>
                <a:cubicBezTo>
                  <a:pt x="134634" y="881056"/>
                  <a:pt x="92167" y="936619"/>
                  <a:pt x="67958" y="993372"/>
                </a:cubicBezTo>
                <a:cubicBezTo>
                  <a:pt x="43748" y="1050125"/>
                  <a:pt x="11998" y="1103703"/>
                  <a:pt x="3664" y="1167203"/>
                </a:cubicBezTo>
                <a:cubicBezTo>
                  <a:pt x="-4670" y="1230703"/>
                  <a:pt x="1680" y="1316428"/>
                  <a:pt x="17952" y="1374372"/>
                </a:cubicBezTo>
                <a:cubicBezTo>
                  <a:pt x="34224" y="1432316"/>
                  <a:pt x="54465" y="1476368"/>
                  <a:pt x="101296" y="1514865"/>
                </a:cubicBezTo>
                <a:cubicBezTo>
                  <a:pt x="148127" y="1553362"/>
                  <a:pt x="242186" y="1610909"/>
                  <a:pt x="298939" y="1605353"/>
                </a:cubicBezTo>
                <a:cubicBezTo>
                  <a:pt x="355692" y="1599797"/>
                  <a:pt x="441021" y="1564078"/>
                  <a:pt x="441815" y="1481528"/>
                </a:cubicBezTo>
                <a:cubicBezTo>
                  <a:pt x="442609" y="1398978"/>
                  <a:pt x="452133" y="1318413"/>
                  <a:pt x="475152" y="1224354"/>
                </a:cubicBezTo>
                <a:cubicBezTo>
                  <a:pt x="498171" y="1130295"/>
                  <a:pt x="472771" y="1052110"/>
                  <a:pt x="465627" y="945747"/>
                </a:cubicBezTo>
                <a:cubicBezTo>
                  <a:pt x="458483" y="839384"/>
                  <a:pt x="440623" y="706431"/>
                  <a:pt x="432289" y="586178"/>
                </a:cubicBezTo>
                <a:cubicBezTo>
                  <a:pt x="423955" y="465925"/>
                  <a:pt x="430305" y="317891"/>
                  <a:pt x="415621" y="224228"/>
                </a:cubicBezTo>
                <a:cubicBezTo>
                  <a:pt x="400937" y="130565"/>
                  <a:pt x="373155" y="58731"/>
                  <a:pt x="344183" y="24203"/>
                </a:cubicBezTo>
                <a:cubicBezTo>
                  <a:pt x="315211" y="-10325"/>
                  <a:pt x="294177" y="-7"/>
                  <a:pt x="263221" y="7534"/>
                </a:cubicBezTo>
                <a:close/>
              </a:path>
            </a:pathLst>
          </a:custGeom>
          <a:solidFill>
            <a:srgbClr val="44546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dirty="0">
              <a:ln>
                <a:noFill/>
              </a:ln>
              <a:solidFill>
                <a:srgbClr val="FFFFFF"/>
              </a:solidFill>
              <a:effectLst/>
              <a:uLnTx/>
              <a:uFillTx/>
              <a:latin typeface="Arial"/>
              <a:ea typeface="+mn-ea"/>
              <a:cs typeface="+mn-cs"/>
            </a:endParaRPr>
          </a:p>
        </p:txBody>
      </p:sp>
      <p:sp>
        <p:nvSpPr>
          <p:cNvPr id="3945" name="Freeform 390">
            <a:extLst>
              <a:ext uri="{FF2B5EF4-FFF2-40B4-BE49-F238E27FC236}">
                <a16:creationId xmlns:a16="http://schemas.microsoft.com/office/drawing/2014/main" id="{8FBFDD97-EB54-9E8A-E910-7D76612E1A7A}"/>
              </a:ext>
            </a:extLst>
          </p:cNvPr>
          <p:cNvSpPr/>
          <p:nvPr/>
        </p:nvSpPr>
        <p:spPr>
          <a:xfrm>
            <a:off x="5882387" y="2739986"/>
            <a:ext cx="631023" cy="1514612"/>
          </a:xfrm>
          <a:custGeom>
            <a:avLst/>
            <a:gdLst>
              <a:gd name="connsiteX0" fmla="*/ 263221 w 471627"/>
              <a:gd name="connsiteY0" fmla="*/ 7534 h 1605679"/>
              <a:gd name="connsiteX1" fmla="*/ 158446 w 471627"/>
              <a:gd name="connsiteY1" fmla="*/ 69447 h 1605679"/>
              <a:gd name="connsiteX2" fmla="*/ 106058 w 471627"/>
              <a:gd name="connsiteY2" fmla="*/ 193272 h 1605679"/>
              <a:gd name="connsiteX3" fmla="*/ 132252 w 471627"/>
              <a:gd name="connsiteY3" fmla="*/ 359959 h 1605679"/>
              <a:gd name="connsiteX4" fmla="*/ 187021 w 471627"/>
              <a:gd name="connsiteY4" fmla="*/ 469497 h 1605679"/>
              <a:gd name="connsiteX5" fmla="*/ 153683 w 471627"/>
              <a:gd name="connsiteY5" fmla="*/ 667140 h 1605679"/>
              <a:gd name="connsiteX6" fmla="*/ 148921 w 471627"/>
              <a:gd name="connsiteY6" fmla="*/ 826684 h 1605679"/>
              <a:gd name="connsiteX7" fmla="*/ 67958 w 471627"/>
              <a:gd name="connsiteY7" fmla="*/ 993372 h 1605679"/>
              <a:gd name="connsiteX8" fmla="*/ 3664 w 471627"/>
              <a:gd name="connsiteY8" fmla="*/ 1167203 h 1605679"/>
              <a:gd name="connsiteX9" fmla="*/ 17952 w 471627"/>
              <a:gd name="connsiteY9" fmla="*/ 1374372 h 1605679"/>
              <a:gd name="connsiteX10" fmla="*/ 101296 w 471627"/>
              <a:gd name="connsiteY10" fmla="*/ 1514865 h 1605679"/>
              <a:gd name="connsiteX11" fmla="*/ 298939 w 471627"/>
              <a:gd name="connsiteY11" fmla="*/ 1605353 h 1605679"/>
              <a:gd name="connsiteX12" fmla="*/ 427527 w 471627"/>
              <a:gd name="connsiteY12" fmla="*/ 1483909 h 1605679"/>
              <a:gd name="connsiteX13" fmla="*/ 468008 w 471627"/>
              <a:gd name="connsiteY13" fmla="*/ 1241022 h 1605679"/>
              <a:gd name="connsiteX14" fmla="*/ 465627 w 471627"/>
              <a:gd name="connsiteY14" fmla="*/ 945747 h 1605679"/>
              <a:gd name="connsiteX15" fmla="*/ 432289 w 471627"/>
              <a:gd name="connsiteY15" fmla="*/ 586178 h 1605679"/>
              <a:gd name="connsiteX16" fmla="*/ 415621 w 471627"/>
              <a:gd name="connsiteY16" fmla="*/ 224228 h 1605679"/>
              <a:gd name="connsiteX17" fmla="*/ 344183 w 471627"/>
              <a:gd name="connsiteY17" fmla="*/ 24203 h 1605679"/>
              <a:gd name="connsiteX18" fmla="*/ 263221 w 471627"/>
              <a:gd name="connsiteY18" fmla="*/ 7534 h 1605679"/>
              <a:gd name="connsiteX0" fmla="*/ 263221 w 554117"/>
              <a:gd name="connsiteY0" fmla="*/ 7534 h 1605679"/>
              <a:gd name="connsiteX1" fmla="*/ 158446 w 554117"/>
              <a:gd name="connsiteY1" fmla="*/ 69447 h 1605679"/>
              <a:gd name="connsiteX2" fmla="*/ 106058 w 554117"/>
              <a:gd name="connsiteY2" fmla="*/ 193272 h 1605679"/>
              <a:gd name="connsiteX3" fmla="*/ 132252 w 554117"/>
              <a:gd name="connsiteY3" fmla="*/ 359959 h 1605679"/>
              <a:gd name="connsiteX4" fmla="*/ 187021 w 554117"/>
              <a:gd name="connsiteY4" fmla="*/ 469497 h 1605679"/>
              <a:gd name="connsiteX5" fmla="*/ 153683 w 554117"/>
              <a:gd name="connsiteY5" fmla="*/ 667140 h 1605679"/>
              <a:gd name="connsiteX6" fmla="*/ 148921 w 554117"/>
              <a:gd name="connsiteY6" fmla="*/ 826684 h 1605679"/>
              <a:gd name="connsiteX7" fmla="*/ 67958 w 554117"/>
              <a:gd name="connsiteY7" fmla="*/ 993372 h 1605679"/>
              <a:gd name="connsiteX8" fmla="*/ 3664 w 554117"/>
              <a:gd name="connsiteY8" fmla="*/ 1167203 h 1605679"/>
              <a:gd name="connsiteX9" fmla="*/ 17952 w 554117"/>
              <a:gd name="connsiteY9" fmla="*/ 1374372 h 1605679"/>
              <a:gd name="connsiteX10" fmla="*/ 101296 w 554117"/>
              <a:gd name="connsiteY10" fmla="*/ 1514865 h 1605679"/>
              <a:gd name="connsiteX11" fmla="*/ 298939 w 554117"/>
              <a:gd name="connsiteY11" fmla="*/ 1605353 h 1605679"/>
              <a:gd name="connsiteX12" fmla="*/ 427527 w 554117"/>
              <a:gd name="connsiteY12" fmla="*/ 1483909 h 1605679"/>
              <a:gd name="connsiteX13" fmla="*/ 553733 w 554117"/>
              <a:gd name="connsiteY13" fmla="*/ 1291028 h 1605679"/>
              <a:gd name="connsiteX14" fmla="*/ 465627 w 554117"/>
              <a:gd name="connsiteY14" fmla="*/ 945747 h 1605679"/>
              <a:gd name="connsiteX15" fmla="*/ 432289 w 554117"/>
              <a:gd name="connsiteY15" fmla="*/ 586178 h 1605679"/>
              <a:gd name="connsiteX16" fmla="*/ 415621 w 554117"/>
              <a:gd name="connsiteY16" fmla="*/ 224228 h 1605679"/>
              <a:gd name="connsiteX17" fmla="*/ 344183 w 554117"/>
              <a:gd name="connsiteY17" fmla="*/ 24203 h 1605679"/>
              <a:gd name="connsiteX18" fmla="*/ 263221 w 554117"/>
              <a:gd name="connsiteY18" fmla="*/ 7534 h 1605679"/>
              <a:gd name="connsiteX0" fmla="*/ 263221 w 553744"/>
              <a:gd name="connsiteY0" fmla="*/ 7534 h 1605428"/>
              <a:gd name="connsiteX1" fmla="*/ 158446 w 553744"/>
              <a:gd name="connsiteY1" fmla="*/ 69447 h 1605428"/>
              <a:gd name="connsiteX2" fmla="*/ 106058 w 553744"/>
              <a:gd name="connsiteY2" fmla="*/ 193272 h 1605428"/>
              <a:gd name="connsiteX3" fmla="*/ 132252 w 553744"/>
              <a:gd name="connsiteY3" fmla="*/ 359959 h 1605428"/>
              <a:gd name="connsiteX4" fmla="*/ 187021 w 553744"/>
              <a:gd name="connsiteY4" fmla="*/ 469497 h 1605428"/>
              <a:gd name="connsiteX5" fmla="*/ 153683 w 553744"/>
              <a:gd name="connsiteY5" fmla="*/ 667140 h 1605428"/>
              <a:gd name="connsiteX6" fmla="*/ 148921 w 553744"/>
              <a:gd name="connsiteY6" fmla="*/ 826684 h 1605428"/>
              <a:gd name="connsiteX7" fmla="*/ 67958 w 553744"/>
              <a:gd name="connsiteY7" fmla="*/ 993372 h 1605428"/>
              <a:gd name="connsiteX8" fmla="*/ 3664 w 553744"/>
              <a:gd name="connsiteY8" fmla="*/ 1167203 h 1605428"/>
              <a:gd name="connsiteX9" fmla="*/ 17952 w 553744"/>
              <a:gd name="connsiteY9" fmla="*/ 1374372 h 1605428"/>
              <a:gd name="connsiteX10" fmla="*/ 101296 w 553744"/>
              <a:gd name="connsiteY10" fmla="*/ 1514865 h 1605428"/>
              <a:gd name="connsiteX11" fmla="*/ 298939 w 553744"/>
              <a:gd name="connsiteY11" fmla="*/ 1605353 h 1605428"/>
              <a:gd name="connsiteX12" fmla="*/ 470389 w 553744"/>
              <a:gd name="connsiteY12" fmla="*/ 1500577 h 1605428"/>
              <a:gd name="connsiteX13" fmla="*/ 553733 w 553744"/>
              <a:gd name="connsiteY13" fmla="*/ 1291028 h 1605428"/>
              <a:gd name="connsiteX14" fmla="*/ 465627 w 553744"/>
              <a:gd name="connsiteY14" fmla="*/ 945747 h 1605428"/>
              <a:gd name="connsiteX15" fmla="*/ 432289 w 553744"/>
              <a:gd name="connsiteY15" fmla="*/ 586178 h 1605428"/>
              <a:gd name="connsiteX16" fmla="*/ 415621 w 553744"/>
              <a:gd name="connsiteY16" fmla="*/ 224228 h 1605428"/>
              <a:gd name="connsiteX17" fmla="*/ 344183 w 553744"/>
              <a:gd name="connsiteY17" fmla="*/ 24203 h 1605428"/>
              <a:gd name="connsiteX18" fmla="*/ 263221 w 553744"/>
              <a:gd name="connsiteY18" fmla="*/ 7534 h 1605428"/>
              <a:gd name="connsiteX0" fmla="*/ 263221 w 557608"/>
              <a:gd name="connsiteY0" fmla="*/ 7534 h 1605428"/>
              <a:gd name="connsiteX1" fmla="*/ 158446 w 557608"/>
              <a:gd name="connsiteY1" fmla="*/ 69447 h 1605428"/>
              <a:gd name="connsiteX2" fmla="*/ 106058 w 557608"/>
              <a:gd name="connsiteY2" fmla="*/ 193272 h 1605428"/>
              <a:gd name="connsiteX3" fmla="*/ 132252 w 557608"/>
              <a:gd name="connsiteY3" fmla="*/ 359959 h 1605428"/>
              <a:gd name="connsiteX4" fmla="*/ 187021 w 557608"/>
              <a:gd name="connsiteY4" fmla="*/ 469497 h 1605428"/>
              <a:gd name="connsiteX5" fmla="*/ 153683 w 557608"/>
              <a:gd name="connsiteY5" fmla="*/ 667140 h 1605428"/>
              <a:gd name="connsiteX6" fmla="*/ 148921 w 557608"/>
              <a:gd name="connsiteY6" fmla="*/ 826684 h 1605428"/>
              <a:gd name="connsiteX7" fmla="*/ 67958 w 557608"/>
              <a:gd name="connsiteY7" fmla="*/ 993372 h 1605428"/>
              <a:gd name="connsiteX8" fmla="*/ 3664 w 557608"/>
              <a:gd name="connsiteY8" fmla="*/ 1167203 h 1605428"/>
              <a:gd name="connsiteX9" fmla="*/ 17952 w 557608"/>
              <a:gd name="connsiteY9" fmla="*/ 1374372 h 1605428"/>
              <a:gd name="connsiteX10" fmla="*/ 101296 w 557608"/>
              <a:gd name="connsiteY10" fmla="*/ 1514865 h 1605428"/>
              <a:gd name="connsiteX11" fmla="*/ 298939 w 557608"/>
              <a:gd name="connsiteY11" fmla="*/ 1605353 h 1605428"/>
              <a:gd name="connsiteX12" fmla="*/ 470389 w 557608"/>
              <a:gd name="connsiteY12" fmla="*/ 1500577 h 1605428"/>
              <a:gd name="connsiteX13" fmla="*/ 553733 w 557608"/>
              <a:gd name="connsiteY13" fmla="*/ 1291028 h 1605428"/>
              <a:gd name="connsiteX14" fmla="*/ 465627 w 557608"/>
              <a:gd name="connsiteY14" fmla="*/ 945747 h 1605428"/>
              <a:gd name="connsiteX15" fmla="*/ 432289 w 557608"/>
              <a:gd name="connsiteY15" fmla="*/ 586178 h 1605428"/>
              <a:gd name="connsiteX16" fmla="*/ 415621 w 557608"/>
              <a:gd name="connsiteY16" fmla="*/ 224228 h 1605428"/>
              <a:gd name="connsiteX17" fmla="*/ 344183 w 557608"/>
              <a:gd name="connsiteY17" fmla="*/ 24203 h 1605428"/>
              <a:gd name="connsiteX18" fmla="*/ 263221 w 557608"/>
              <a:gd name="connsiteY18" fmla="*/ 7534 h 1605428"/>
              <a:gd name="connsiteX0" fmla="*/ 263221 w 554041"/>
              <a:gd name="connsiteY0" fmla="*/ 7534 h 1605372"/>
              <a:gd name="connsiteX1" fmla="*/ 158446 w 554041"/>
              <a:gd name="connsiteY1" fmla="*/ 69447 h 1605372"/>
              <a:gd name="connsiteX2" fmla="*/ 106058 w 554041"/>
              <a:gd name="connsiteY2" fmla="*/ 193272 h 1605372"/>
              <a:gd name="connsiteX3" fmla="*/ 132252 w 554041"/>
              <a:gd name="connsiteY3" fmla="*/ 359959 h 1605372"/>
              <a:gd name="connsiteX4" fmla="*/ 187021 w 554041"/>
              <a:gd name="connsiteY4" fmla="*/ 469497 h 1605372"/>
              <a:gd name="connsiteX5" fmla="*/ 153683 w 554041"/>
              <a:gd name="connsiteY5" fmla="*/ 667140 h 1605372"/>
              <a:gd name="connsiteX6" fmla="*/ 148921 w 554041"/>
              <a:gd name="connsiteY6" fmla="*/ 826684 h 1605372"/>
              <a:gd name="connsiteX7" fmla="*/ 67958 w 554041"/>
              <a:gd name="connsiteY7" fmla="*/ 993372 h 1605372"/>
              <a:gd name="connsiteX8" fmla="*/ 3664 w 554041"/>
              <a:gd name="connsiteY8" fmla="*/ 1167203 h 1605372"/>
              <a:gd name="connsiteX9" fmla="*/ 17952 w 554041"/>
              <a:gd name="connsiteY9" fmla="*/ 1374372 h 1605372"/>
              <a:gd name="connsiteX10" fmla="*/ 101296 w 554041"/>
              <a:gd name="connsiteY10" fmla="*/ 1514865 h 1605372"/>
              <a:gd name="connsiteX11" fmla="*/ 298939 w 554041"/>
              <a:gd name="connsiteY11" fmla="*/ 1605353 h 1605372"/>
              <a:gd name="connsiteX12" fmla="*/ 487057 w 554041"/>
              <a:gd name="connsiteY12" fmla="*/ 1507720 h 1605372"/>
              <a:gd name="connsiteX13" fmla="*/ 553733 w 554041"/>
              <a:gd name="connsiteY13" fmla="*/ 1291028 h 1605372"/>
              <a:gd name="connsiteX14" fmla="*/ 465627 w 554041"/>
              <a:gd name="connsiteY14" fmla="*/ 945747 h 1605372"/>
              <a:gd name="connsiteX15" fmla="*/ 432289 w 554041"/>
              <a:gd name="connsiteY15" fmla="*/ 586178 h 1605372"/>
              <a:gd name="connsiteX16" fmla="*/ 415621 w 554041"/>
              <a:gd name="connsiteY16" fmla="*/ 224228 h 1605372"/>
              <a:gd name="connsiteX17" fmla="*/ 344183 w 554041"/>
              <a:gd name="connsiteY17" fmla="*/ 24203 h 1605372"/>
              <a:gd name="connsiteX18" fmla="*/ 263221 w 554041"/>
              <a:gd name="connsiteY18" fmla="*/ 7534 h 1605372"/>
              <a:gd name="connsiteX0" fmla="*/ 263221 w 554376"/>
              <a:gd name="connsiteY0" fmla="*/ 7534 h 1605356"/>
              <a:gd name="connsiteX1" fmla="*/ 158446 w 554376"/>
              <a:gd name="connsiteY1" fmla="*/ 69447 h 1605356"/>
              <a:gd name="connsiteX2" fmla="*/ 106058 w 554376"/>
              <a:gd name="connsiteY2" fmla="*/ 193272 h 1605356"/>
              <a:gd name="connsiteX3" fmla="*/ 132252 w 554376"/>
              <a:gd name="connsiteY3" fmla="*/ 359959 h 1605356"/>
              <a:gd name="connsiteX4" fmla="*/ 187021 w 554376"/>
              <a:gd name="connsiteY4" fmla="*/ 469497 h 1605356"/>
              <a:gd name="connsiteX5" fmla="*/ 153683 w 554376"/>
              <a:gd name="connsiteY5" fmla="*/ 667140 h 1605356"/>
              <a:gd name="connsiteX6" fmla="*/ 148921 w 554376"/>
              <a:gd name="connsiteY6" fmla="*/ 826684 h 1605356"/>
              <a:gd name="connsiteX7" fmla="*/ 67958 w 554376"/>
              <a:gd name="connsiteY7" fmla="*/ 993372 h 1605356"/>
              <a:gd name="connsiteX8" fmla="*/ 3664 w 554376"/>
              <a:gd name="connsiteY8" fmla="*/ 1167203 h 1605356"/>
              <a:gd name="connsiteX9" fmla="*/ 17952 w 554376"/>
              <a:gd name="connsiteY9" fmla="*/ 1374372 h 1605356"/>
              <a:gd name="connsiteX10" fmla="*/ 101296 w 554376"/>
              <a:gd name="connsiteY10" fmla="*/ 1514865 h 1605356"/>
              <a:gd name="connsiteX11" fmla="*/ 298939 w 554376"/>
              <a:gd name="connsiteY11" fmla="*/ 1605353 h 1605356"/>
              <a:gd name="connsiteX12" fmla="*/ 494201 w 554376"/>
              <a:gd name="connsiteY12" fmla="*/ 1517245 h 1605356"/>
              <a:gd name="connsiteX13" fmla="*/ 553733 w 554376"/>
              <a:gd name="connsiteY13" fmla="*/ 1291028 h 1605356"/>
              <a:gd name="connsiteX14" fmla="*/ 465627 w 554376"/>
              <a:gd name="connsiteY14" fmla="*/ 945747 h 1605356"/>
              <a:gd name="connsiteX15" fmla="*/ 432289 w 554376"/>
              <a:gd name="connsiteY15" fmla="*/ 586178 h 1605356"/>
              <a:gd name="connsiteX16" fmla="*/ 415621 w 554376"/>
              <a:gd name="connsiteY16" fmla="*/ 224228 h 1605356"/>
              <a:gd name="connsiteX17" fmla="*/ 344183 w 554376"/>
              <a:gd name="connsiteY17" fmla="*/ 24203 h 1605356"/>
              <a:gd name="connsiteX18" fmla="*/ 263221 w 554376"/>
              <a:gd name="connsiteY18" fmla="*/ 7534 h 1605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54376" h="1605356">
                <a:moveTo>
                  <a:pt x="263221" y="7534"/>
                </a:moveTo>
                <a:cubicBezTo>
                  <a:pt x="232265" y="15075"/>
                  <a:pt x="184640" y="38491"/>
                  <a:pt x="158446" y="69447"/>
                </a:cubicBezTo>
                <a:cubicBezTo>
                  <a:pt x="132252" y="100403"/>
                  <a:pt x="110424" y="144853"/>
                  <a:pt x="106058" y="193272"/>
                </a:cubicBezTo>
                <a:cubicBezTo>
                  <a:pt x="101692" y="241691"/>
                  <a:pt x="118758" y="313922"/>
                  <a:pt x="132252" y="359959"/>
                </a:cubicBezTo>
                <a:cubicBezTo>
                  <a:pt x="145746" y="405996"/>
                  <a:pt x="183449" y="418300"/>
                  <a:pt x="187021" y="469497"/>
                </a:cubicBezTo>
                <a:cubicBezTo>
                  <a:pt x="190593" y="520694"/>
                  <a:pt x="160033" y="607609"/>
                  <a:pt x="153683" y="667140"/>
                </a:cubicBezTo>
                <a:cubicBezTo>
                  <a:pt x="147333" y="726671"/>
                  <a:pt x="163208" y="772312"/>
                  <a:pt x="148921" y="826684"/>
                </a:cubicBezTo>
                <a:cubicBezTo>
                  <a:pt x="134634" y="881056"/>
                  <a:pt x="92167" y="936619"/>
                  <a:pt x="67958" y="993372"/>
                </a:cubicBezTo>
                <a:cubicBezTo>
                  <a:pt x="43748" y="1050125"/>
                  <a:pt x="11998" y="1103703"/>
                  <a:pt x="3664" y="1167203"/>
                </a:cubicBezTo>
                <a:cubicBezTo>
                  <a:pt x="-4670" y="1230703"/>
                  <a:pt x="1680" y="1316428"/>
                  <a:pt x="17952" y="1374372"/>
                </a:cubicBezTo>
                <a:cubicBezTo>
                  <a:pt x="34224" y="1432316"/>
                  <a:pt x="54465" y="1476368"/>
                  <a:pt x="101296" y="1514865"/>
                </a:cubicBezTo>
                <a:cubicBezTo>
                  <a:pt x="148127" y="1553362"/>
                  <a:pt x="233455" y="1604956"/>
                  <a:pt x="298939" y="1605353"/>
                </a:cubicBezTo>
                <a:cubicBezTo>
                  <a:pt x="364423" y="1605750"/>
                  <a:pt x="451735" y="1569632"/>
                  <a:pt x="494201" y="1517245"/>
                </a:cubicBezTo>
                <a:cubicBezTo>
                  <a:pt x="536667" y="1464858"/>
                  <a:pt x="558495" y="1386278"/>
                  <a:pt x="553733" y="1291028"/>
                </a:cubicBezTo>
                <a:cubicBezTo>
                  <a:pt x="548971" y="1195778"/>
                  <a:pt x="485868" y="1063222"/>
                  <a:pt x="465627" y="945747"/>
                </a:cubicBezTo>
                <a:cubicBezTo>
                  <a:pt x="445386" y="828272"/>
                  <a:pt x="440623" y="706431"/>
                  <a:pt x="432289" y="586178"/>
                </a:cubicBezTo>
                <a:cubicBezTo>
                  <a:pt x="423955" y="465925"/>
                  <a:pt x="430305" y="317891"/>
                  <a:pt x="415621" y="224228"/>
                </a:cubicBezTo>
                <a:cubicBezTo>
                  <a:pt x="400937" y="130565"/>
                  <a:pt x="373155" y="58731"/>
                  <a:pt x="344183" y="24203"/>
                </a:cubicBezTo>
                <a:cubicBezTo>
                  <a:pt x="315211" y="-10325"/>
                  <a:pt x="294177" y="-7"/>
                  <a:pt x="263221" y="7534"/>
                </a:cubicBezTo>
                <a:close/>
              </a:path>
            </a:pathLst>
          </a:custGeom>
          <a:gradFill flip="none" rotWithShape="1">
            <a:gsLst>
              <a:gs pos="0">
                <a:srgbClr val="E7E6E6"/>
              </a:gs>
              <a:gs pos="100000">
                <a:srgbClr val="44546A"/>
              </a:gs>
              <a:gs pos="50000">
                <a:srgbClr val="44546A"/>
              </a:gs>
            </a:gsLst>
            <a:lin ang="162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46" name="Freeform 391">
            <a:extLst>
              <a:ext uri="{FF2B5EF4-FFF2-40B4-BE49-F238E27FC236}">
                <a16:creationId xmlns:a16="http://schemas.microsoft.com/office/drawing/2014/main" id="{5FD43EB4-4D87-F4DA-4EE2-DB24A18DA949}"/>
              </a:ext>
            </a:extLst>
          </p:cNvPr>
          <p:cNvSpPr/>
          <p:nvPr/>
        </p:nvSpPr>
        <p:spPr>
          <a:xfrm>
            <a:off x="6017222" y="3837140"/>
            <a:ext cx="231401" cy="409726"/>
          </a:xfrm>
          <a:custGeom>
            <a:avLst/>
            <a:gdLst>
              <a:gd name="connsiteX0" fmla="*/ 4271 w 203293"/>
              <a:gd name="connsiteY0" fmla="*/ 382935 h 434274"/>
              <a:gd name="connsiteX1" fmla="*/ 63802 w 203293"/>
              <a:gd name="connsiteY1" fmla="*/ 216247 h 434274"/>
              <a:gd name="connsiteX2" fmla="*/ 1890 w 203293"/>
              <a:gd name="connsiteY2" fmla="*/ 128141 h 434274"/>
              <a:gd name="connsiteX3" fmla="*/ 28083 w 203293"/>
              <a:gd name="connsiteY3" fmla="*/ 13841 h 434274"/>
              <a:gd name="connsiteX4" fmla="*/ 147146 w 203293"/>
              <a:gd name="connsiteY4" fmla="*/ 11460 h 434274"/>
              <a:gd name="connsiteX5" fmla="*/ 199533 w 203293"/>
              <a:gd name="connsiteY5" fmla="*/ 99566 h 434274"/>
              <a:gd name="connsiteX6" fmla="*/ 49515 w 203293"/>
              <a:gd name="connsiteY6" fmla="*/ 413891 h 434274"/>
              <a:gd name="connsiteX7" fmla="*/ 4271 w 203293"/>
              <a:gd name="connsiteY7" fmla="*/ 382935 h 434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3293" h="434274">
                <a:moveTo>
                  <a:pt x="4271" y="382935"/>
                </a:moveTo>
                <a:cubicBezTo>
                  <a:pt x="6652" y="349994"/>
                  <a:pt x="64199" y="258713"/>
                  <a:pt x="63802" y="216247"/>
                </a:cubicBezTo>
                <a:cubicBezTo>
                  <a:pt x="63405" y="173781"/>
                  <a:pt x="7843" y="161875"/>
                  <a:pt x="1890" y="128141"/>
                </a:cubicBezTo>
                <a:cubicBezTo>
                  <a:pt x="-4063" y="94407"/>
                  <a:pt x="3874" y="33288"/>
                  <a:pt x="28083" y="13841"/>
                </a:cubicBezTo>
                <a:cubicBezTo>
                  <a:pt x="52292" y="-5606"/>
                  <a:pt x="118571" y="-2827"/>
                  <a:pt x="147146" y="11460"/>
                </a:cubicBezTo>
                <a:cubicBezTo>
                  <a:pt x="175721" y="25747"/>
                  <a:pt x="215805" y="32494"/>
                  <a:pt x="199533" y="99566"/>
                </a:cubicBezTo>
                <a:cubicBezTo>
                  <a:pt x="183261" y="166638"/>
                  <a:pt x="82455" y="366663"/>
                  <a:pt x="49515" y="413891"/>
                </a:cubicBezTo>
                <a:cubicBezTo>
                  <a:pt x="16575" y="461119"/>
                  <a:pt x="1890" y="415876"/>
                  <a:pt x="4271" y="382935"/>
                </a:cubicBezTo>
                <a:close/>
              </a:path>
            </a:pathLst>
          </a:cu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48" name="Freeform 393">
            <a:extLst>
              <a:ext uri="{FF2B5EF4-FFF2-40B4-BE49-F238E27FC236}">
                <a16:creationId xmlns:a16="http://schemas.microsoft.com/office/drawing/2014/main" id="{414EEA5C-5174-7615-5946-67A8097F1761}"/>
              </a:ext>
            </a:extLst>
          </p:cNvPr>
          <p:cNvSpPr/>
          <p:nvPr/>
        </p:nvSpPr>
        <p:spPr>
          <a:xfrm>
            <a:off x="4765768" y="3080650"/>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49" name="Freeform 394">
            <a:extLst>
              <a:ext uri="{FF2B5EF4-FFF2-40B4-BE49-F238E27FC236}">
                <a16:creationId xmlns:a16="http://schemas.microsoft.com/office/drawing/2014/main" id="{8142C722-0ECA-D40C-E59D-46D80AC38254}"/>
              </a:ext>
            </a:extLst>
          </p:cNvPr>
          <p:cNvSpPr/>
          <p:nvPr/>
        </p:nvSpPr>
        <p:spPr>
          <a:xfrm>
            <a:off x="4817379" y="3076155"/>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50" name="Freeform 395">
            <a:extLst>
              <a:ext uri="{FF2B5EF4-FFF2-40B4-BE49-F238E27FC236}">
                <a16:creationId xmlns:a16="http://schemas.microsoft.com/office/drawing/2014/main" id="{01F4897E-BD8F-3F08-93A0-0375B7CDA8E2}"/>
              </a:ext>
            </a:extLst>
          </p:cNvPr>
          <p:cNvSpPr/>
          <p:nvPr/>
        </p:nvSpPr>
        <p:spPr>
          <a:xfrm>
            <a:off x="4722761" y="2993149"/>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51" name="Freeform 396">
            <a:extLst>
              <a:ext uri="{FF2B5EF4-FFF2-40B4-BE49-F238E27FC236}">
                <a16:creationId xmlns:a16="http://schemas.microsoft.com/office/drawing/2014/main" id="{A591E0BD-2C43-81E0-BFB1-0EFF1CAF9E89}"/>
              </a:ext>
            </a:extLst>
          </p:cNvPr>
          <p:cNvSpPr/>
          <p:nvPr/>
        </p:nvSpPr>
        <p:spPr>
          <a:xfrm>
            <a:off x="4774372" y="2988655"/>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52" name="Freeform 397">
            <a:extLst>
              <a:ext uri="{FF2B5EF4-FFF2-40B4-BE49-F238E27FC236}">
                <a16:creationId xmlns:a16="http://schemas.microsoft.com/office/drawing/2014/main" id="{889D58DC-00CC-772C-737C-53B88773C4F4}"/>
              </a:ext>
            </a:extLst>
          </p:cNvPr>
          <p:cNvSpPr/>
          <p:nvPr/>
        </p:nvSpPr>
        <p:spPr>
          <a:xfrm>
            <a:off x="4866512" y="3129025"/>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53" name="Freeform 398">
            <a:extLst>
              <a:ext uri="{FF2B5EF4-FFF2-40B4-BE49-F238E27FC236}">
                <a16:creationId xmlns:a16="http://schemas.microsoft.com/office/drawing/2014/main" id="{6AF63F22-B2FE-2F3E-5C2D-5FC71ED4A9CE}"/>
              </a:ext>
            </a:extLst>
          </p:cNvPr>
          <p:cNvSpPr/>
          <p:nvPr/>
        </p:nvSpPr>
        <p:spPr>
          <a:xfrm>
            <a:off x="4918123" y="3124530"/>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54" name="Freeform 399">
            <a:extLst>
              <a:ext uri="{FF2B5EF4-FFF2-40B4-BE49-F238E27FC236}">
                <a16:creationId xmlns:a16="http://schemas.microsoft.com/office/drawing/2014/main" id="{6088B9CB-6636-9506-1EB4-9D98150CCCFB}"/>
              </a:ext>
            </a:extLst>
          </p:cNvPr>
          <p:cNvSpPr/>
          <p:nvPr/>
        </p:nvSpPr>
        <p:spPr>
          <a:xfrm>
            <a:off x="5112993" y="3196399"/>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55" name="Freeform 400">
            <a:extLst>
              <a:ext uri="{FF2B5EF4-FFF2-40B4-BE49-F238E27FC236}">
                <a16:creationId xmlns:a16="http://schemas.microsoft.com/office/drawing/2014/main" id="{E6C2E303-DD96-A236-885B-99C16404BFF5}"/>
              </a:ext>
            </a:extLst>
          </p:cNvPr>
          <p:cNvSpPr/>
          <p:nvPr/>
        </p:nvSpPr>
        <p:spPr>
          <a:xfrm>
            <a:off x="5164604" y="3191904"/>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56" name="Freeform 401">
            <a:extLst>
              <a:ext uri="{FF2B5EF4-FFF2-40B4-BE49-F238E27FC236}">
                <a16:creationId xmlns:a16="http://schemas.microsoft.com/office/drawing/2014/main" id="{30E83AAC-9324-561A-7270-FA2F63119E91}"/>
              </a:ext>
            </a:extLst>
          </p:cNvPr>
          <p:cNvSpPr/>
          <p:nvPr/>
        </p:nvSpPr>
        <p:spPr>
          <a:xfrm>
            <a:off x="5293128" y="3209879"/>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57" name="Freeform 402">
            <a:extLst>
              <a:ext uri="{FF2B5EF4-FFF2-40B4-BE49-F238E27FC236}">
                <a16:creationId xmlns:a16="http://schemas.microsoft.com/office/drawing/2014/main" id="{21852ADA-8F50-90EF-EE10-E04163F38567}"/>
              </a:ext>
            </a:extLst>
          </p:cNvPr>
          <p:cNvSpPr/>
          <p:nvPr/>
        </p:nvSpPr>
        <p:spPr>
          <a:xfrm>
            <a:off x="5344739" y="3205385"/>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58" name="Freeform 403">
            <a:extLst>
              <a:ext uri="{FF2B5EF4-FFF2-40B4-BE49-F238E27FC236}">
                <a16:creationId xmlns:a16="http://schemas.microsoft.com/office/drawing/2014/main" id="{BC96E3F9-BE60-0B32-C60D-8E210DCEA7E6}"/>
              </a:ext>
            </a:extLst>
          </p:cNvPr>
          <p:cNvSpPr/>
          <p:nvPr/>
        </p:nvSpPr>
        <p:spPr>
          <a:xfrm>
            <a:off x="5429481" y="3106894"/>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59" name="Freeform 404">
            <a:extLst>
              <a:ext uri="{FF2B5EF4-FFF2-40B4-BE49-F238E27FC236}">
                <a16:creationId xmlns:a16="http://schemas.microsoft.com/office/drawing/2014/main" id="{66E084E3-C751-2E9E-150B-24468E73A4AB}"/>
              </a:ext>
            </a:extLst>
          </p:cNvPr>
          <p:cNvSpPr/>
          <p:nvPr/>
        </p:nvSpPr>
        <p:spPr>
          <a:xfrm>
            <a:off x="5481092" y="3102399"/>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60" name="Freeform 405">
            <a:extLst>
              <a:ext uri="{FF2B5EF4-FFF2-40B4-BE49-F238E27FC236}">
                <a16:creationId xmlns:a16="http://schemas.microsoft.com/office/drawing/2014/main" id="{AF68D162-C5A8-F80D-72C1-4FAE8EACAA13}"/>
              </a:ext>
            </a:extLst>
          </p:cNvPr>
          <p:cNvSpPr/>
          <p:nvPr/>
        </p:nvSpPr>
        <p:spPr>
          <a:xfrm>
            <a:off x="5441620" y="2990154"/>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61" name="Freeform 406">
            <a:extLst>
              <a:ext uri="{FF2B5EF4-FFF2-40B4-BE49-F238E27FC236}">
                <a16:creationId xmlns:a16="http://schemas.microsoft.com/office/drawing/2014/main" id="{B8A2391E-04CC-92ED-85B3-D02DA8FCECB0}"/>
              </a:ext>
            </a:extLst>
          </p:cNvPr>
          <p:cNvSpPr/>
          <p:nvPr/>
        </p:nvSpPr>
        <p:spPr>
          <a:xfrm>
            <a:off x="5493231" y="2985659"/>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62" name="Freeform 407">
            <a:extLst>
              <a:ext uri="{FF2B5EF4-FFF2-40B4-BE49-F238E27FC236}">
                <a16:creationId xmlns:a16="http://schemas.microsoft.com/office/drawing/2014/main" id="{5AFF8045-3360-63F8-91DF-F94F1480DD21}"/>
              </a:ext>
            </a:extLst>
          </p:cNvPr>
          <p:cNvSpPr/>
          <p:nvPr/>
        </p:nvSpPr>
        <p:spPr>
          <a:xfrm>
            <a:off x="5832773" y="2963909"/>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63" name="Freeform 408">
            <a:extLst>
              <a:ext uri="{FF2B5EF4-FFF2-40B4-BE49-F238E27FC236}">
                <a16:creationId xmlns:a16="http://schemas.microsoft.com/office/drawing/2014/main" id="{857F7EC4-A3CC-31B6-36A5-9A821FE9B927}"/>
              </a:ext>
            </a:extLst>
          </p:cNvPr>
          <p:cNvSpPr/>
          <p:nvPr/>
        </p:nvSpPr>
        <p:spPr>
          <a:xfrm>
            <a:off x="5884384" y="2959414"/>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64" name="Freeform 409">
            <a:extLst>
              <a:ext uri="{FF2B5EF4-FFF2-40B4-BE49-F238E27FC236}">
                <a16:creationId xmlns:a16="http://schemas.microsoft.com/office/drawing/2014/main" id="{58C1F3FB-6C0D-539F-2A77-37770F9C1F66}"/>
              </a:ext>
            </a:extLst>
          </p:cNvPr>
          <p:cNvSpPr/>
          <p:nvPr/>
        </p:nvSpPr>
        <p:spPr>
          <a:xfrm>
            <a:off x="5184707" y="3014421"/>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65" name="Freeform 410">
            <a:extLst>
              <a:ext uri="{FF2B5EF4-FFF2-40B4-BE49-F238E27FC236}">
                <a16:creationId xmlns:a16="http://schemas.microsoft.com/office/drawing/2014/main" id="{1EA9390A-624D-2431-3F2F-F5D1B268DDF3}"/>
              </a:ext>
            </a:extLst>
          </p:cNvPr>
          <p:cNvSpPr/>
          <p:nvPr/>
        </p:nvSpPr>
        <p:spPr>
          <a:xfrm>
            <a:off x="5236318" y="3009926"/>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nvGrpSpPr>
          <p:cNvPr id="3966" name="Group 3965">
            <a:extLst>
              <a:ext uri="{FF2B5EF4-FFF2-40B4-BE49-F238E27FC236}">
                <a16:creationId xmlns:a16="http://schemas.microsoft.com/office/drawing/2014/main" id="{A0E68EF8-E699-E753-D4CB-7D6C385FC60F}"/>
              </a:ext>
            </a:extLst>
          </p:cNvPr>
          <p:cNvGrpSpPr/>
          <p:nvPr/>
        </p:nvGrpSpPr>
        <p:grpSpPr>
          <a:xfrm>
            <a:off x="4689342" y="2883579"/>
            <a:ext cx="1338240" cy="350125"/>
            <a:chOff x="703186" y="3173611"/>
            <a:chExt cx="1175691" cy="371102"/>
          </a:xfrm>
          <a:solidFill>
            <a:schemeClr val="accent5">
              <a:lumMod val="40000"/>
              <a:lumOff val="60000"/>
            </a:schemeClr>
          </a:solidFill>
          <a:effectLst/>
        </p:grpSpPr>
        <p:sp>
          <p:nvSpPr>
            <p:cNvPr id="4110" name="Oval 4109">
              <a:extLst>
                <a:ext uri="{FF2B5EF4-FFF2-40B4-BE49-F238E27FC236}">
                  <a16:creationId xmlns:a16="http://schemas.microsoft.com/office/drawing/2014/main" id="{FBBC6B8B-B435-2B4B-2070-6888C6FEBFCD}"/>
                </a:ext>
              </a:extLst>
            </p:cNvPr>
            <p:cNvSpPr/>
            <p:nvPr/>
          </p:nvSpPr>
          <p:spPr>
            <a:xfrm>
              <a:off x="1102419" y="31853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11" name="Oval 4110">
              <a:extLst>
                <a:ext uri="{FF2B5EF4-FFF2-40B4-BE49-F238E27FC236}">
                  <a16:creationId xmlns:a16="http://schemas.microsoft.com/office/drawing/2014/main" id="{0EE5DCBB-0CF6-541D-B056-43F8D9D44B7F}"/>
                </a:ext>
              </a:extLst>
            </p:cNvPr>
            <p:cNvSpPr/>
            <p:nvPr/>
          </p:nvSpPr>
          <p:spPr>
            <a:xfrm>
              <a:off x="1030411" y="340069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12" name="Oval 4111">
              <a:extLst>
                <a:ext uri="{FF2B5EF4-FFF2-40B4-BE49-F238E27FC236}">
                  <a16:creationId xmlns:a16="http://schemas.microsoft.com/office/drawing/2014/main" id="{D93DA383-6A8D-D731-E269-9EE89997551F}"/>
                </a:ext>
              </a:extLst>
            </p:cNvPr>
            <p:cNvSpPr/>
            <p:nvPr/>
          </p:nvSpPr>
          <p:spPr>
            <a:xfrm>
              <a:off x="819772" y="331762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13" name="Oval 4112">
              <a:extLst>
                <a:ext uri="{FF2B5EF4-FFF2-40B4-BE49-F238E27FC236}">
                  <a16:creationId xmlns:a16="http://schemas.microsoft.com/office/drawing/2014/main" id="{8BDE3C3E-06EF-14AD-56CE-2B1AEB9283E9}"/>
                </a:ext>
              </a:extLst>
            </p:cNvPr>
            <p:cNvSpPr/>
            <p:nvPr/>
          </p:nvSpPr>
          <p:spPr>
            <a:xfrm>
              <a:off x="703186" y="3178916"/>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14" name="Oval 4113">
              <a:extLst>
                <a:ext uri="{FF2B5EF4-FFF2-40B4-BE49-F238E27FC236}">
                  <a16:creationId xmlns:a16="http://schemas.microsoft.com/office/drawing/2014/main" id="{CEE7E8D3-11D3-BEA9-CC6F-362D3B2D3281}"/>
                </a:ext>
              </a:extLst>
            </p:cNvPr>
            <p:cNvSpPr/>
            <p:nvPr/>
          </p:nvSpPr>
          <p:spPr>
            <a:xfrm>
              <a:off x="1319212" y="318127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15" name="Oval 4114">
              <a:extLst>
                <a:ext uri="{FF2B5EF4-FFF2-40B4-BE49-F238E27FC236}">
                  <a16:creationId xmlns:a16="http://schemas.microsoft.com/office/drawing/2014/main" id="{1A329065-175E-15FE-0AD9-145CFF3CC153}"/>
                </a:ext>
              </a:extLst>
            </p:cNvPr>
            <p:cNvSpPr/>
            <p:nvPr/>
          </p:nvSpPr>
          <p:spPr>
            <a:xfrm>
              <a:off x="1662853" y="3173611"/>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16" name="Oval 4115">
              <a:extLst>
                <a:ext uri="{FF2B5EF4-FFF2-40B4-BE49-F238E27FC236}">
                  <a16:creationId xmlns:a16="http://schemas.microsoft.com/office/drawing/2014/main" id="{CB5066F8-EAE0-2644-B300-EB6B92C7ED6A}"/>
                </a:ext>
              </a:extLst>
            </p:cNvPr>
            <p:cNvSpPr/>
            <p:nvPr/>
          </p:nvSpPr>
          <p:spPr>
            <a:xfrm>
              <a:off x="1314982" y="329708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17" name="Oval 4116">
              <a:extLst>
                <a:ext uri="{FF2B5EF4-FFF2-40B4-BE49-F238E27FC236}">
                  <a16:creationId xmlns:a16="http://schemas.microsoft.com/office/drawing/2014/main" id="{1749E87C-2704-14E0-37C4-A09CF536F41B}"/>
                </a:ext>
              </a:extLst>
            </p:cNvPr>
            <p:cNvSpPr/>
            <p:nvPr/>
          </p:nvSpPr>
          <p:spPr>
            <a:xfrm>
              <a:off x="1194720" y="340069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18" name="Oval 4117">
              <a:extLst>
                <a:ext uri="{FF2B5EF4-FFF2-40B4-BE49-F238E27FC236}">
                  <a16:creationId xmlns:a16="http://schemas.microsoft.com/office/drawing/2014/main" id="{53433461-AB18-8ED4-B63B-108EE08EF719}"/>
                </a:ext>
              </a:extLst>
            </p:cNvPr>
            <p:cNvSpPr/>
            <p:nvPr/>
          </p:nvSpPr>
          <p:spPr>
            <a:xfrm>
              <a:off x="732284" y="3284982"/>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19" name="Oval 4118">
              <a:extLst>
                <a:ext uri="{FF2B5EF4-FFF2-40B4-BE49-F238E27FC236}">
                  <a16:creationId xmlns:a16="http://schemas.microsoft.com/office/drawing/2014/main" id="{F32DC332-8A23-B464-0387-89BA53B522D7}"/>
                </a:ext>
              </a:extLst>
            </p:cNvPr>
            <p:cNvSpPr/>
            <p:nvPr/>
          </p:nvSpPr>
          <p:spPr>
            <a:xfrm>
              <a:off x="1734861" y="3256681"/>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sp>
        <p:nvSpPr>
          <p:cNvPr id="3967" name="Freeform 412">
            <a:extLst>
              <a:ext uri="{FF2B5EF4-FFF2-40B4-BE49-F238E27FC236}">
                <a16:creationId xmlns:a16="http://schemas.microsoft.com/office/drawing/2014/main" id="{F1729BCF-5B27-FD67-7227-089F59B048F3}"/>
              </a:ext>
            </a:extLst>
          </p:cNvPr>
          <p:cNvSpPr/>
          <p:nvPr/>
        </p:nvSpPr>
        <p:spPr>
          <a:xfrm>
            <a:off x="4939396" y="3213555"/>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68" name="Freeform 413">
            <a:extLst>
              <a:ext uri="{FF2B5EF4-FFF2-40B4-BE49-F238E27FC236}">
                <a16:creationId xmlns:a16="http://schemas.microsoft.com/office/drawing/2014/main" id="{D46CE9EB-663B-D7FC-0EE4-CD9FF1994AE1}"/>
              </a:ext>
            </a:extLst>
          </p:cNvPr>
          <p:cNvSpPr/>
          <p:nvPr/>
        </p:nvSpPr>
        <p:spPr>
          <a:xfrm>
            <a:off x="5020887" y="3213555"/>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69" name="Freeform 414">
            <a:extLst>
              <a:ext uri="{FF2B5EF4-FFF2-40B4-BE49-F238E27FC236}">
                <a16:creationId xmlns:a16="http://schemas.microsoft.com/office/drawing/2014/main" id="{83322790-B7C4-6358-CADA-FC27CB198888}"/>
              </a:ext>
            </a:extLst>
          </p:cNvPr>
          <p:cNvSpPr/>
          <p:nvPr/>
        </p:nvSpPr>
        <p:spPr>
          <a:xfrm>
            <a:off x="5192523" y="3172501"/>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70" name="Freeform 415">
            <a:extLst>
              <a:ext uri="{FF2B5EF4-FFF2-40B4-BE49-F238E27FC236}">
                <a16:creationId xmlns:a16="http://schemas.microsoft.com/office/drawing/2014/main" id="{8A141A7C-7B3D-C308-D022-83241384A936}"/>
              </a:ext>
            </a:extLst>
          </p:cNvPr>
          <p:cNvSpPr/>
          <p:nvPr/>
        </p:nvSpPr>
        <p:spPr>
          <a:xfrm>
            <a:off x="5274014" y="3172501"/>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71" name="Freeform 416">
            <a:extLst>
              <a:ext uri="{FF2B5EF4-FFF2-40B4-BE49-F238E27FC236}">
                <a16:creationId xmlns:a16="http://schemas.microsoft.com/office/drawing/2014/main" id="{4914AFB7-A3E9-10A2-3F8E-FB011FC8E4F3}"/>
              </a:ext>
            </a:extLst>
          </p:cNvPr>
          <p:cNvSpPr/>
          <p:nvPr/>
        </p:nvSpPr>
        <p:spPr>
          <a:xfrm>
            <a:off x="5472975" y="3191510"/>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72" name="Freeform 417">
            <a:extLst>
              <a:ext uri="{FF2B5EF4-FFF2-40B4-BE49-F238E27FC236}">
                <a16:creationId xmlns:a16="http://schemas.microsoft.com/office/drawing/2014/main" id="{F07A783F-89EE-F65E-6F9D-1C9DA8875567}"/>
              </a:ext>
            </a:extLst>
          </p:cNvPr>
          <p:cNvSpPr/>
          <p:nvPr/>
        </p:nvSpPr>
        <p:spPr>
          <a:xfrm>
            <a:off x="5554466" y="3191510"/>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73" name="Freeform 418">
            <a:extLst>
              <a:ext uri="{FF2B5EF4-FFF2-40B4-BE49-F238E27FC236}">
                <a16:creationId xmlns:a16="http://schemas.microsoft.com/office/drawing/2014/main" id="{7BFF12A7-1370-DF1C-6B22-3DE454620246}"/>
              </a:ext>
            </a:extLst>
          </p:cNvPr>
          <p:cNvSpPr/>
          <p:nvPr/>
        </p:nvSpPr>
        <p:spPr>
          <a:xfrm>
            <a:off x="5655287" y="3186945"/>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74" name="Freeform 419">
            <a:extLst>
              <a:ext uri="{FF2B5EF4-FFF2-40B4-BE49-F238E27FC236}">
                <a16:creationId xmlns:a16="http://schemas.microsoft.com/office/drawing/2014/main" id="{A3185594-3750-7DA9-C8BF-FE0EFDEBC4C4}"/>
              </a:ext>
            </a:extLst>
          </p:cNvPr>
          <p:cNvSpPr/>
          <p:nvPr/>
        </p:nvSpPr>
        <p:spPr>
          <a:xfrm>
            <a:off x="5736779" y="3186945"/>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75" name="Freeform 420">
            <a:extLst>
              <a:ext uri="{FF2B5EF4-FFF2-40B4-BE49-F238E27FC236}">
                <a16:creationId xmlns:a16="http://schemas.microsoft.com/office/drawing/2014/main" id="{7FA0E21E-CB0C-DDD0-F133-55A0E5B317D2}"/>
              </a:ext>
            </a:extLst>
          </p:cNvPr>
          <p:cNvSpPr/>
          <p:nvPr/>
        </p:nvSpPr>
        <p:spPr>
          <a:xfrm>
            <a:off x="5859902" y="3113065"/>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76" name="Freeform 421">
            <a:extLst>
              <a:ext uri="{FF2B5EF4-FFF2-40B4-BE49-F238E27FC236}">
                <a16:creationId xmlns:a16="http://schemas.microsoft.com/office/drawing/2014/main" id="{347DAD1B-E9AA-AB7D-33F6-4E8725C40A42}"/>
              </a:ext>
            </a:extLst>
          </p:cNvPr>
          <p:cNvSpPr/>
          <p:nvPr/>
        </p:nvSpPr>
        <p:spPr>
          <a:xfrm>
            <a:off x="5883636" y="3189935"/>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77" name="Freeform 422">
            <a:extLst>
              <a:ext uri="{FF2B5EF4-FFF2-40B4-BE49-F238E27FC236}">
                <a16:creationId xmlns:a16="http://schemas.microsoft.com/office/drawing/2014/main" id="{9CC3F2B4-6F81-1E90-F659-0A94E496A0AC}"/>
              </a:ext>
            </a:extLst>
          </p:cNvPr>
          <p:cNvSpPr/>
          <p:nvPr/>
        </p:nvSpPr>
        <p:spPr>
          <a:xfrm>
            <a:off x="5965127" y="3189935"/>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78" name="Freeform 423">
            <a:extLst>
              <a:ext uri="{FF2B5EF4-FFF2-40B4-BE49-F238E27FC236}">
                <a16:creationId xmlns:a16="http://schemas.microsoft.com/office/drawing/2014/main" id="{62387960-1A0A-EA36-CB95-791216D3C155}"/>
              </a:ext>
            </a:extLst>
          </p:cNvPr>
          <p:cNvSpPr/>
          <p:nvPr/>
        </p:nvSpPr>
        <p:spPr>
          <a:xfrm>
            <a:off x="5572395" y="2996428"/>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79" name="Freeform 424">
            <a:extLst>
              <a:ext uri="{FF2B5EF4-FFF2-40B4-BE49-F238E27FC236}">
                <a16:creationId xmlns:a16="http://schemas.microsoft.com/office/drawing/2014/main" id="{02C9C951-D3A7-860F-2F7B-44D10415C5F1}"/>
              </a:ext>
            </a:extLst>
          </p:cNvPr>
          <p:cNvSpPr/>
          <p:nvPr/>
        </p:nvSpPr>
        <p:spPr>
          <a:xfrm>
            <a:off x="5653886" y="2996428"/>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80" name="Freeform 425">
            <a:extLst>
              <a:ext uri="{FF2B5EF4-FFF2-40B4-BE49-F238E27FC236}">
                <a16:creationId xmlns:a16="http://schemas.microsoft.com/office/drawing/2014/main" id="{6DBE3D93-96DE-DC81-D92A-73A2E4F4AA87}"/>
              </a:ext>
            </a:extLst>
          </p:cNvPr>
          <p:cNvSpPr/>
          <p:nvPr/>
        </p:nvSpPr>
        <p:spPr>
          <a:xfrm>
            <a:off x="5289942" y="3056592"/>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81" name="Freeform 426">
            <a:extLst>
              <a:ext uri="{FF2B5EF4-FFF2-40B4-BE49-F238E27FC236}">
                <a16:creationId xmlns:a16="http://schemas.microsoft.com/office/drawing/2014/main" id="{38813A63-B4AD-A69A-25DD-B68A18263C7C}"/>
              </a:ext>
            </a:extLst>
          </p:cNvPr>
          <p:cNvSpPr/>
          <p:nvPr/>
        </p:nvSpPr>
        <p:spPr>
          <a:xfrm>
            <a:off x="5371433" y="3056592"/>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82" name="Freeform 427">
            <a:extLst>
              <a:ext uri="{FF2B5EF4-FFF2-40B4-BE49-F238E27FC236}">
                <a16:creationId xmlns:a16="http://schemas.microsoft.com/office/drawing/2014/main" id="{953D4815-74F8-0DE9-B92A-39B515F9C37E}"/>
              </a:ext>
            </a:extLst>
          </p:cNvPr>
          <p:cNvSpPr/>
          <p:nvPr/>
        </p:nvSpPr>
        <p:spPr>
          <a:xfrm>
            <a:off x="4942238" y="2996014"/>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83" name="Freeform 428">
            <a:extLst>
              <a:ext uri="{FF2B5EF4-FFF2-40B4-BE49-F238E27FC236}">
                <a16:creationId xmlns:a16="http://schemas.microsoft.com/office/drawing/2014/main" id="{E9BCA199-4919-1D87-F680-8CA3284B7D88}"/>
              </a:ext>
            </a:extLst>
          </p:cNvPr>
          <p:cNvSpPr/>
          <p:nvPr/>
        </p:nvSpPr>
        <p:spPr>
          <a:xfrm>
            <a:off x="5023729" y="2996014"/>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nvGrpSpPr>
          <p:cNvPr id="3984" name="Group 3983">
            <a:extLst>
              <a:ext uri="{FF2B5EF4-FFF2-40B4-BE49-F238E27FC236}">
                <a16:creationId xmlns:a16="http://schemas.microsoft.com/office/drawing/2014/main" id="{4DF6D4EC-3995-1417-97C6-FECEAEE6C23B}"/>
              </a:ext>
            </a:extLst>
          </p:cNvPr>
          <p:cNvGrpSpPr/>
          <p:nvPr/>
        </p:nvGrpSpPr>
        <p:grpSpPr>
          <a:xfrm>
            <a:off x="4913552" y="2894671"/>
            <a:ext cx="1088007" cy="339033"/>
            <a:chOff x="900162" y="3185368"/>
            <a:chExt cx="955852" cy="359345"/>
          </a:xfrm>
          <a:solidFill>
            <a:schemeClr val="accent5"/>
          </a:solidFill>
          <a:effectLst/>
        </p:grpSpPr>
        <p:sp>
          <p:nvSpPr>
            <p:cNvPr id="4101" name="Oval 4100">
              <a:extLst>
                <a:ext uri="{FF2B5EF4-FFF2-40B4-BE49-F238E27FC236}">
                  <a16:creationId xmlns:a16="http://schemas.microsoft.com/office/drawing/2014/main" id="{1BDB6670-CDFB-9E90-E752-EE38EA30C729}"/>
                </a:ext>
              </a:extLst>
            </p:cNvPr>
            <p:cNvSpPr/>
            <p:nvPr/>
          </p:nvSpPr>
          <p:spPr>
            <a:xfrm>
              <a:off x="1194720" y="3224733"/>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02" name="Oval 4101">
              <a:extLst>
                <a:ext uri="{FF2B5EF4-FFF2-40B4-BE49-F238E27FC236}">
                  <a16:creationId xmlns:a16="http://schemas.microsoft.com/office/drawing/2014/main" id="{B4087C1E-372F-E0C0-6ADF-655204EF8313}"/>
                </a:ext>
              </a:extLst>
            </p:cNvPr>
            <p:cNvSpPr/>
            <p:nvPr/>
          </p:nvSpPr>
          <p:spPr>
            <a:xfrm>
              <a:off x="1379269" y="3381722"/>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03" name="Oval 4102">
              <a:extLst>
                <a:ext uri="{FF2B5EF4-FFF2-40B4-BE49-F238E27FC236}">
                  <a16:creationId xmlns:a16="http://schemas.microsoft.com/office/drawing/2014/main" id="{E1324BAA-38A5-9A19-B1EF-90FBE6B080FD}"/>
                </a:ext>
              </a:extLst>
            </p:cNvPr>
            <p:cNvSpPr/>
            <p:nvPr/>
          </p:nvSpPr>
          <p:spPr>
            <a:xfrm>
              <a:off x="1449991" y="31853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04" name="Oval 4103">
              <a:extLst>
                <a:ext uri="{FF2B5EF4-FFF2-40B4-BE49-F238E27FC236}">
                  <a16:creationId xmlns:a16="http://schemas.microsoft.com/office/drawing/2014/main" id="{F3D6684A-5786-9CF5-D5FC-F0D84B73E774}"/>
                </a:ext>
              </a:extLst>
            </p:cNvPr>
            <p:cNvSpPr/>
            <p:nvPr/>
          </p:nvSpPr>
          <p:spPr>
            <a:xfrm>
              <a:off x="1519739" y="33877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05" name="Oval 4104">
              <a:extLst>
                <a:ext uri="{FF2B5EF4-FFF2-40B4-BE49-F238E27FC236}">
                  <a16:creationId xmlns:a16="http://schemas.microsoft.com/office/drawing/2014/main" id="{C62E779A-6EDF-094A-2A75-6D30512CBB62}"/>
                </a:ext>
              </a:extLst>
            </p:cNvPr>
            <p:cNvSpPr/>
            <p:nvPr/>
          </p:nvSpPr>
          <p:spPr>
            <a:xfrm>
              <a:off x="1631109" y="3304232"/>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06" name="Oval 4105">
              <a:extLst>
                <a:ext uri="{FF2B5EF4-FFF2-40B4-BE49-F238E27FC236}">
                  <a16:creationId xmlns:a16="http://schemas.microsoft.com/office/drawing/2014/main" id="{6E886521-7CA3-20D8-DE56-7D63575AF002}"/>
                </a:ext>
              </a:extLst>
            </p:cNvPr>
            <p:cNvSpPr/>
            <p:nvPr/>
          </p:nvSpPr>
          <p:spPr>
            <a:xfrm>
              <a:off x="1711998" y="338963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07" name="Oval 4106">
              <a:extLst>
                <a:ext uri="{FF2B5EF4-FFF2-40B4-BE49-F238E27FC236}">
                  <a16:creationId xmlns:a16="http://schemas.microsoft.com/office/drawing/2014/main" id="{791300A7-A951-59EC-EC79-B50F671F6080}"/>
                </a:ext>
              </a:extLst>
            </p:cNvPr>
            <p:cNvSpPr/>
            <p:nvPr/>
          </p:nvSpPr>
          <p:spPr>
            <a:xfrm>
              <a:off x="1122712" y="3365673"/>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08" name="Oval 4107">
              <a:extLst>
                <a:ext uri="{FF2B5EF4-FFF2-40B4-BE49-F238E27FC236}">
                  <a16:creationId xmlns:a16="http://schemas.microsoft.com/office/drawing/2014/main" id="{166C56B3-E19C-746C-BF19-ABDFBA5AF624}"/>
                </a:ext>
              </a:extLst>
            </p:cNvPr>
            <p:cNvSpPr/>
            <p:nvPr/>
          </p:nvSpPr>
          <p:spPr>
            <a:xfrm>
              <a:off x="900162" y="340069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09" name="Oval 4108">
              <a:extLst>
                <a:ext uri="{FF2B5EF4-FFF2-40B4-BE49-F238E27FC236}">
                  <a16:creationId xmlns:a16="http://schemas.microsoft.com/office/drawing/2014/main" id="{87BBF1AB-D5F8-AD53-6281-04D6536A7F1F}"/>
                </a:ext>
              </a:extLst>
            </p:cNvPr>
            <p:cNvSpPr/>
            <p:nvPr/>
          </p:nvSpPr>
          <p:spPr>
            <a:xfrm>
              <a:off x="900162" y="31853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sp>
        <p:nvSpPr>
          <p:cNvPr id="3985" name="Freeform 430">
            <a:extLst>
              <a:ext uri="{FF2B5EF4-FFF2-40B4-BE49-F238E27FC236}">
                <a16:creationId xmlns:a16="http://schemas.microsoft.com/office/drawing/2014/main" id="{675F9C1B-26EC-06E4-E044-56E63570352D}"/>
              </a:ext>
            </a:extLst>
          </p:cNvPr>
          <p:cNvSpPr/>
          <p:nvPr/>
        </p:nvSpPr>
        <p:spPr>
          <a:xfrm>
            <a:off x="4742447" y="3207658"/>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86" name="Freeform 431">
            <a:extLst>
              <a:ext uri="{FF2B5EF4-FFF2-40B4-BE49-F238E27FC236}">
                <a16:creationId xmlns:a16="http://schemas.microsoft.com/office/drawing/2014/main" id="{D44390EE-FBB9-51B8-5FE2-821383808A51}"/>
              </a:ext>
            </a:extLst>
          </p:cNvPr>
          <p:cNvSpPr/>
          <p:nvPr/>
        </p:nvSpPr>
        <p:spPr>
          <a:xfrm>
            <a:off x="4824049" y="3187438"/>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87" name="Freeform 432">
            <a:extLst>
              <a:ext uri="{FF2B5EF4-FFF2-40B4-BE49-F238E27FC236}">
                <a16:creationId xmlns:a16="http://schemas.microsoft.com/office/drawing/2014/main" id="{BC0B02FB-63F7-5F81-5DE5-864677666604}"/>
              </a:ext>
            </a:extLst>
          </p:cNvPr>
          <p:cNvSpPr/>
          <p:nvPr/>
        </p:nvSpPr>
        <p:spPr>
          <a:xfrm>
            <a:off x="5004963" y="3140094"/>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88" name="Freeform 433">
            <a:extLst>
              <a:ext uri="{FF2B5EF4-FFF2-40B4-BE49-F238E27FC236}">
                <a16:creationId xmlns:a16="http://schemas.microsoft.com/office/drawing/2014/main" id="{39EADBAA-1CB2-F169-1B67-B88C28CFEC9C}"/>
              </a:ext>
            </a:extLst>
          </p:cNvPr>
          <p:cNvSpPr/>
          <p:nvPr/>
        </p:nvSpPr>
        <p:spPr>
          <a:xfrm>
            <a:off x="5086565" y="3119874"/>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89" name="Freeform 434">
            <a:extLst>
              <a:ext uri="{FF2B5EF4-FFF2-40B4-BE49-F238E27FC236}">
                <a16:creationId xmlns:a16="http://schemas.microsoft.com/office/drawing/2014/main" id="{D44F2BD6-733F-00B3-1E7F-6DA00E9FE67F}"/>
              </a:ext>
            </a:extLst>
          </p:cNvPr>
          <p:cNvSpPr/>
          <p:nvPr/>
        </p:nvSpPr>
        <p:spPr>
          <a:xfrm>
            <a:off x="5347490" y="3197548"/>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90" name="Freeform 435">
            <a:extLst>
              <a:ext uri="{FF2B5EF4-FFF2-40B4-BE49-F238E27FC236}">
                <a16:creationId xmlns:a16="http://schemas.microsoft.com/office/drawing/2014/main" id="{AC638C63-B042-BFEE-ECD2-78662A7B7A87}"/>
              </a:ext>
            </a:extLst>
          </p:cNvPr>
          <p:cNvSpPr/>
          <p:nvPr/>
        </p:nvSpPr>
        <p:spPr>
          <a:xfrm>
            <a:off x="5429092" y="3177328"/>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91" name="Freeform 436">
            <a:extLst>
              <a:ext uri="{FF2B5EF4-FFF2-40B4-BE49-F238E27FC236}">
                <a16:creationId xmlns:a16="http://schemas.microsoft.com/office/drawing/2014/main" id="{10188866-EFB5-422E-A3D0-FCFCAA23D571}"/>
              </a:ext>
            </a:extLst>
          </p:cNvPr>
          <p:cNvSpPr/>
          <p:nvPr/>
        </p:nvSpPr>
        <p:spPr>
          <a:xfrm>
            <a:off x="5961012" y="3170261"/>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92" name="Freeform 437">
            <a:extLst>
              <a:ext uri="{FF2B5EF4-FFF2-40B4-BE49-F238E27FC236}">
                <a16:creationId xmlns:a16="http://schemas.microsoft.com/office/drawing/2014/main" id="{3F6669F3-9FA9-7BA0-72FC-5C50F3931740}"/>
              </a:ext>
            </a:extLst>
          </p:cNvPr>
          <p:cNvSpPr/>
          <p:nvPr/>
        </p:nvSpPr>
        <p:spPr>
          <a:xfrm>
            <a:off x="6034480" y="3150041"/>
            <a:ext cx="46103" cy="38867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5388 w 38744"/>
              <a:gd name="connsiteY0" fmla="*/ 0 h 416719"/>
              <a:gd name="connsiteX1" fmla="*/ 38726 w 38744"/>
              <a:gd name="connsiteY1" fmla="*/ 83344 h 416719"/>
              <a:gd name="connsiteX2" fmla="*/ 10151 w 38744"/>
              <a:gd name="connsiteY2" fmla="*/ 192881 h 416719"/>
              <a:gd name="connsiteX3" fmla="*/ 10150 w 38744"/>
              <a:gd name="connsiteY3" fmla="*/ 416719 h 416719"/>
              <a:gd name="connsiteX0" fmla="*/ 0 w 33356"/>
              <a:gd name="connsiteY0" fmla="*/ 0 h 416719"/>
              <a:gd name="connsiteX1" fmla="*/ 33338 w 33356"/>
              <a:gd name="connsiteY1" fmla="*/ 83344 h 416719"/>
              <a:gd name="connsiteX2" fmla="*/ 4763 w 33356"/>
              <a:gd name="connsiteY2" fmla="*/ 192881 h 416719"/>
              <a:gd name="connsiteX3" fmla="*/ 4762 w 33356"/>
              <a:gd name="connsiteY3" fmla="*/ 416719 h 416719"/>
              <a:gd name="connsiteX0" fmla="*/ 7145 w 40503"/>
              <a:gd name="connsiteY0" fmla="*/ 0 h 411957"/>
              <a:gd name="connsiteX1" fmla="*/ 40483 w 40503"/>
              <a:gd name="connsiteY1" fmla="*/ 83344 h 411957"/>
              <a:gd name="connsiteX2" fmla="*/ 11908 w 40503"/>
              <a:gd name="connsiteY2" fmla="*/ 192881 h 411957"/>
              <a:gd name="connsiteX3" fmla="*/ 0 w 40503"/>
              <a:gd name="connsiteY3" fmla="*/ 411957 h 411957"/>
            </a:gdLst>
            <a:ahLst/>
            <a:cxnLst>
              <a:cxn ang="0">
                <a:pos x="connsiteX0" y="connsiteY0"/>
              </a:cxn>
              <a:cxn ang="0">
                <a:pos x="connsiteX1" y="connsiteY1"/>
              </a:cxn>
              <a:cxn ang="0">
                <a:pos x="connsiteX2" y="connsiteY2"/>
              </a:cxn>
              <a:cxn ang="0">
                <a:pos x="connsiteX3" y="connsiteY3"/>
              </a:cxn>
            </a:cxnLst>
            <a:rect l="l" t="t" r="r" b="b"/>
            <a:pathLst>
              <a:path w="40503" h="411957">
                <a:moveTo>
                  <a:pt x="7145" y="0"/>
                </a:moveTo>
                <a:cubicBezTo>
                  <a:pt x="23417" y="25598"/>
                  <a:pt x="39689" y="51197"/>
                  <a:pt x="40483" y="83344"/>
                </a:cubicBezTo>
                <a:cubicBezTo>
                  <a:pt x="41277" y="115491"/>
                  <a:pt x="18655" y="138112"/>
                  <a:pt x="11908" y="192881"/>
                </a:cubicBezTo>
                <a:cubicBezTo>
                  <a:pt x="5161" y="247650"/>
                  <a:pt x="13096" y="331788"/>
                  <a:pt x="0" y="411957"/>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93" name="Freeform 438">
            <a:extLst>
              <a:ext uri="{FF2B5EF4-FFF2-40B4-BE49-F238E27FC236}">
                <a16:creationId xmlns:a16="http://schemas.microsoft.com/office/drawing/2014/main" id="{37F4DA88-50A5-3913-9AAF-27C2B506B755}"/>
              </a:ext>
            </a:extLst>
          </p:cNvPr>
          <p:cNvSpPr/>
          <p:nvPr/>
        </p:nvSpPr>
        <p:spPr>
          <a:xfrm>
            <a:off x="4817279" y="3011451"/>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94" name="Freeform 439">
            <a:extLst>
              <a:ext uri="{FF2B5EF4-FFF2-40B4-BE49-F238E27FC236}">
                <a16:creationId xmlns:a16="http://schemas.microsoft.com/office/drawing/2014/main" id="{66DA117D-5E06-4F80-06B5-C1BED4436347}"/>
              </a:ext>
            </a:extLst>
          </p:cNvPr>
          <p:cNvSpPr/>
          <p:nvPr/>
        </p:nvSpPr>
        <p:spPr>
          <a:xfrm>
            <a:off x="4904877" y="3027013"/>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95" name="Freeform 440">
            <a:extLst>
              <a:ext uri="{FF2B5EF4-FFF2-40B4-BE49-F238E27FC236}">
                <a16:creationId xmlns:a16="http://schemas.microsoft.com/office/drawing/2014/main" id="{6C26039C-0A99-71BB-6D41-0B4B74DF61AD}"/>
              </a:ext>
            </a:extLst>
          </p:cNvPr>
          <p:cNvSpPr/>
          <p:nvPr/>
        </p:nvSpPr>
        <p:spPr>
          <a:xfrm>
            <a:off x="5260753" y="3112105"/>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96" name="Freeform 441">
            <a:extLst>
              <a:ext uri="{FF2B5EF4-FFF2-40B4-BE49-F238E27FC236}">
                <a16:creationId xmlns:a16="http://schemas.microsoft.com/office/drawing/2014/main" id="{2FBF733F-4440-5DF4-13C4-BBE4262093BC}"/>
              </a:ext>
            </a:extLst>
          </p:cNvPr>
          <p:cNvSpPr/>
          <p:nvPr/>
        </p:nvSpPr>
        <p:spPr>
          <a:xfrm>
            <a:off x="5342355" y="3091885"/>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97" name="Freeform 442">
            <a:extLst>
              <a:ext uri="{FF2B5EF4-FFF2-40B4-BE49-F238E27FC236}">
                <a16:creationId xmlns:a16="http://schemas.microsoft.com/office/drawing/2014/main" id="{453FA641-8B2C-6203-35EC-59A874B28995}"/>
              </a:ext>
            </a:extLst>
          </p:cNvPr>
          <p:cNvSpPr/>
          <p:nvPr/>
        </p:nvSpPr>
        <p:spPr>
          <a:xfrm>
            <a:off x="5413551" y="3043419"/>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98" name="Freeform 443">
            <a:extLst>
              <a:ext uri="{FF2B5EF4-FFF2-40B4-BE49-F238E27FC236}">
                <a16:creationId xmlns:a16="http://schemas.microsoft.com/office/drawing/2014/main" id="{D24A522E-6926-1C4A-BF34-D2280ADA6B8F}"/>
              </a:ext>
            </a:extLst>
          </p:cNvPr>
          <p:cNvSpPr/>
          <p:nvPr/>
        </p:nvSpPr>
        <p:spPr>
          <a:xfrm>
            <a:off x="5495153" y="3023199"/>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3999" name="Freeform 444">
            <a:extLst>
              <a:ext uri="{FF2B5EF4-FFF2-40B4-BE49-F238E27FC236}">
                <a16:creationId xmlns:a16="http://schemas.microsoft.com/office/drawing/2014/main" id="{0548DC5B-72EA-34BF-4D82-984EE3A3A086}"/>
              </a:ext>
            </a:extLst>
          </p:cNvPr>
          <p:cNvSpPr/>
          <p:nvPr/>
        </p:nvSpPr>
        <p:spPr>
          <a:xfrm>
            <a:off x="5570269" y="3118049"/>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00" name="Freeform 445">
            <a:extLst>
              <a:ext uri="{FF2B5EF4-FFF2-40B4-BE49-F238E27FC236}">
                <a16:creationId xmlns:a16="http://schemas.microsoft.com/office/drawing/2014/main" id="{B0E74032-94B1-3B54-EC89-FE1B90D4C8AF}"/>
              </a:ext>
            </a:extLst>
          </p:cNvPr>
          <p:cNvSpPr/>
          <p:nvPr/>
        </p:nvSpPr>
        <p:spPr>
          <a:xfrm>
            <a:off x="5651870" y="3097829"/>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01" name="Freeform 446">
            <a:extLst>
              <a:ext uri="{FF2B5EF4-FFF2-40B4-BE49-F238E27FC236}">
                <a16:creationId xmlns:a16="http://schemas.microsoft.com/office/drawing/2014/main" id="{29EAD5C7-A8A0-FD73-C09C-CB0217453B92}"/>
              </a:ext>
            </a:extLst>
          </p:cNvPr>
          <p:cNvSpPr/>
          <p:nvPr/>
        </p:nvSpPr>
        <p:spPr>
          <a:xfrm>
            <a:off x="5687414" y="3056667"/>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02" name="Freeform 447">
            <a:extLst>
              <a:ext uri="{FF2B5EF4-FFF2-40B4-BE49-F238E27FC236}">
                <a16:creationId xmlns:a16="http://schemas.microsoft.com/office/drawing/2014/main" id="{AC34281C-E176-B09E-D84E-33A4D016F891}"/>
              </a:ext>
            </a:extLst>
          </p:cNvPr>
          <p:cNvSpPr/>
          <p:nvPr/>
        </p:nvSpPr>
        <p:spPr>
          <a:xfrm>
            <a:off x="5769015" y="3036446"/>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03" name="Freeform 448">
            <a:extLst>
              <a:ext uri="{FF2B5EF4-FFF2-40B4-BE49-F238E27FC236}">
                <a16:creationId xmlns:a16="http://schemas.microsoft.com/office/drawing/2014/main" id="{10C397ED-CE63-BF51-C3CE-123CEDA98D2F}"/>
              </a:ext>
            </a:extLst>
          </p:cNvPr>
          <p:cNvSpPr/>
          <p:nvPr/>
        </p:nvSpPr>
        <p:spPr>
          <a:xfrm>
            <a:off x="5089925" y="3054582"/>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04" name="Freeform 449">
            <a:extLst>
              <a:ext uri="{FF2B5EF4-FFF2-40B4-BE49-F238E27FC236}">
                <a16:creationId xmlns:a16="http://schemas.microsoft.com/office/drawing/2014/main" id="{8AD426D3-9303-70AD-FE9D-2B248E31E8C9}"/>
              </a:ext>
            </a:extLst>
          </p:cNvPr>
          <p:cNvSpPr/>
          <p:nvPr/>
        </p:nvSpPr>
        <p:spPr>
          <a:xfrm>
            <a:off x="5171526" y="3034361"/>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nvGrpSpPr>
          <p:cNvPr id="4005" name="Group 4004">
            <a:extLst>
              <a:ext uri="{FF2B5EF4-FFF2-40B4-BE49-F238E27FC236}">
                <a16:creationId xmlns:a16="http://schemas.microsoft.com/office/drawing/2014/main" id="{40AE92E7-EFE6-D78A-26B6-AB6C1EC8A91C}"/>
              </a:ext>
            </a:extLst>
          </p:cNvPr>
          <p:cNvGrpSpPr/>
          <p:nvPr/>
        </p:nvGrpSpPr>
        <p:grpSpPr>
          <a:xfrm>
            <a:off x="4722463" y="2931811"/>
            <a:ext cx="1361059" cy="291456"/>
            <a:chOff x="732284" y="3224733"/>
            <a:chExt cx="1195738" cy="308918"/>
          </a:xfrm>
          <a:solidFill>
            <a:schemeClr val="accent5">
              <a:lumMod val="75000"/>
            </a:schemeClr>
          </a:solidFill>
          <a:effectLst/>
        </p:grpSpPr>
        <p:sp>
          <p:nvSpPr>
            <p:cNvPr id="4092" name="Oval 4091">
              <a:extLst>
                <a:ext uri="{FF2B5EF4-FFF2-40B4-BE49-F238E27FC236}">
                  <a16:creationId xmlns:a16="http://schemas.microsoft.com/office/drawing/2014/main" id="{014BD3AC-CB3E-B461-A6B2-2121148DFCD7}"/>
                </a:ext>
              </a:extLst>
            </p:cNvPr>
            <p:cNvSpPr/>
            <p:nvPr/>
          </p:nvSpPr>
          <p:spPr>
            <a:xfrm>
              <a:off x="1567982" y="3224733"/>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93" name="Oval 4092">
              <a:extLst>
                <a:ext uri="{FF2B5EF4-FFF2-40B4-BE49-F238E27FC236}">
                  <a16:creationId xmlns:a16="http://schemas.microsoft.com/office/drawing/2014/main" id="{BB9927C8-7C89-CCD8-6416-3C410B3FCA23}"/>
                </a:ext>
              </a:extLst>
            </p:cNvPr>
            <p:cNvSpPr/>
            <p:nvPr/>
          </p:nvSpPr>
          <p:spPr>
            <a:xfrm>
              <a:off x="1458518" y="3296741"/>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94" name="Oval 4093">
              <a:extLst>
                <a:ext uri="{FF2B5EF4-FFF2-40B4-BE49-F238E27FC236}">
                  <a16:creationId xmlns:a16="http://schemas.microsoft.com/office/drawing/2014/main" id="{97BE64AE-07DF-5E7A-E93C-7D091A6FE068}"/>
                </a:ext>
              </a:extLst>
            </p:cNvPr>
            <p:cNvSpPr/>
            <p:nvPr/>
          </p:nvSpPr>
          <p:spPr>
            <a:xfrm>
              <a:off x="1323409" y="3228374"/>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95" name="Oval 4094">
              <a:extLst>
                <a:ext uri="{FF2B5EF4-FFF2-40B4-BE49-F238E27FC236}">
                  <a16:creationId xmlns:a16="http://schemas.microsoft.com/office/drawing/2014/main" id="{673FE1EE-D5ED-5C29-8A42-86F9CE15C72E}"/>
                </a:ext>
              </a:extLst>
            </p:cNvPr>
            <p:cNvSpPr/>
            <p:nvPr/>
          </p:nvSpPr>
          <p:spPr>
            <a:xfrm>
              <a:off x="1188194" y="3301479"/>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96" name="Oval 4095">
              <a:extLst>
                <a:ext uri="{FF2B5EF4-FFF2-40B4-BE49-F238E27FC236}">
                  <a16:creationId xmlns:a16="http://schemas.microsoft.com/office/drawing/2014/main" id="{FD727F53-D715-209C-25D9-F5AE638B7F60}"/>
                </a:ext>
              </a:extLst>
            </p:cNvPr>
            <p:cNvSpPr/>
            <p:nvPr/>
          </p:nvSpPr>
          <p:spPr>
            <a:xfrm>
              <a:off x="1044178" y="3229471"/>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97" name="Oval 4096">
              <a:extLst>
                <a:ext uri="{FF2B5EF4-FFF2-40B4-BE49-F238E27FC236}">
                  <a16:creationId xmlns:a16="http://schemas.microsoft.com/office/drawing/2014/main" id="{6C9DDF9F-509B-77BF-940F-FCCA09F86D41}"/>
                </a:ext>
              </a:extLst>
            </p:cNvPr>
            <p:cNvSpPr/>
            <p:nvPr/>
          </p:nvSpPr>
          <p:spPr>
            <a:xfrm>
              <a:off x="952499" y="3309169"/>
              <a:ext cx="144017"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98" name="Oval 4097">
              <a:extLst>
                <a:ext uri="{FF2B5EF4-FFF2-40B4-BE49-F238E27FC236}">
                  <a16:creationId xmlns:a16="http://schemas.microsoft.com/office/drawing/2014/main" id="{AC00DF67-5D24-C9F3-9CEE-62BD44B95610}"/>
                </a:ext>
              </a:extLst>
            </p:cNvPr>
            <p:cNvSpPr/>
            <p:nvPr/>
          </p:nvSpPr>
          <p:spPr>
            <a:xfrm>
              <a:off x="804292" y="3237160"/>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99" name="Oval 4098">
              <a:extLst>
                <a:ext uri="{FF2B5EF4-FFF2-40B4-BE49-F238E27FC236}">
                  <a16:creationId xmlns:a16="http://schemas.microsoft.com/office/drawing/2014/main" id="{30801196-7CA8-9E04-7E9B-974B821101DA}"/>
                </a:ext>
              </a:extLst>
            </p:cNvPr>
            <p:cNvSpPr/>
            <p:nvPr/>
          </p:nvSpPr>
          <p:spPr>
            <a:xfrm>
              <a:off x="732284" y="338963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00" name="Oval 4099">
              <a:extLst>
                <a:ext uri="{FF2B5EF4-FFF2-40B4-BE49-F238E27FC236}">
                  <a16:creationId xmlns:a16="http://schemas.microsoft.com/office/drawing/2014/main" id="{BD546209-80B0-6F71-BBFD-EE2E16B38CBA}"/>
                </a:ext>
              </a:extLst>
            </p:cNvPr>
            <p:cNvSpPr/>
            <p:nvPr/>
          </p:nvSpPr>
          <p:spPr>
            <a:xfrm>
              <a:off x="1784006" y="337348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sp>
        <p:nvSpPr>
          <p:cNvPr id="4006" name="Freeform 451">
            <a:extLst>
              <a:ext uri="{FF2B5EF4-FFF2-40B4-BE49-F238E27FC236}">
                <a16:creationId xmlns:a16="http://schemas.microsoft.com/office/drawing/2014/main" id="{9F586F4E-E63A-317A-923F-5FA50BBA07E5}"/>
              </a:ext>
            </a:extLst>
          </p:cNvPr>
          <p:cNvSpPr/>
          <p:nvPr/>
        </p:nvSpPr>
        <p:spPr>
          <a:xfrm rot="10800000">
            <a:off x="5754903" y="3342978"/>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07" name="Freeform 452">
            <a:extLst>
              <a:ext uri="{FF2B5EF4-FFF2-40B4-BE49-F238E27FC236}">
                <a16:creationId xmlns:a16="http://schemas.microsoft.com/office/drawing/2014/main" id="{43FA9DD9-0C18-EB01-A0DF-0F17DD3D1F27}"/>
              </a:ext>
            </a:extLst>
          </p:cNvPr>
          <p:cNvSpPr/>
          <p:nvPr/>
        </p:nvSpPr>
        <p:spPr>
          <a:xfrm rot="10800000">
            <a:off x="5646483" y="3342978"/>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08" name="Freeform 453">
            <a:extLst>
              <a:ext uri="{FF2B5EF4-FFF2-40B4-BE49-F238E27FC236}">
                <a16:creationId xmlns:a16="http://schemas.microsoft.com/office/drawing/2014/main" id="{D6913229-98BB-2303-6D57-9170CACEF6AC}"/>
              </a:ext>
            </a:extLst>
          </p:cNvPr>
          <p:cNvSpPr/>
          <p:nvPr/>
        </p:nvSpPr>
        <p:spPr>
          <a:xfrm rot="10800000">
            <a:off x="5797910" y="3430479"/>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09" name="Freeform 454">
            <a:extLst>
              <a:ext uri="{FF2B5EF4-FFF2-40B4-BE49-F238E27FC236}">
                <a16:creationId xmlns:a16="http://schemas.microsoft.com/office/drawing/2014/main" id="{B4E34BDF-1E7B-413D-4E51-CC0DDE14A774}"/>
              </a:ext>
            </a:extLst>
          </p:cNvPr>
          <p:cNvSpPr/>
          <p:nvPr/>
        </p:nvSpPr>
        <p:spPr>
          <a:xfrm rot="10800000">
            <a:off x="5689490" y="3430479"/>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10" name="Freeform 455">
            <a:extLst>
              <a:ext uri="{FF2B5EF4-FFF2-40B4-BE49-F238E27FC236}">
                <a16:creationId xmlns:a16="http://schemas.microsoft.com/office/drawing/2014/main" id="{60390F03-D7D0-A902-79F1-8BD38A8F3E5A}"/>
              </a:ext>
            </a:extLst>
          </p:cNvPr>
          <p:cNvSpPr/>
          <p:nvPr/>
        </p:nvSpPr>
        <p:spPr>
          <a:xfrm rot="10800000">
            <a:off x="5654159" y="3294603"/>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11" name="Freeform 456">
            <a:extLst>
              <a:ext uri="{FF2B5EF4-FFF2-40B4-BE49-F238E27FC236}">
                <a16:creationId xmlns:a16="http://schemas.microsoft.com/office/drawing/2014/main" id="{622E4202-6F7A-ADF5-C08F-7B29B7E003FC}"/>
              </a:ext>
            </a:extLst>
          </p:cNvPr>
          <p:cNvSpPr/>
          <p:nvPr/>
        </p:nvSpPr>
        <p:spPr>
          <a:xfrm rot="10800000">
            <a:off x="5545739" y="3294603"/>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12" name="Freeform 457">
            <a:extLst>
              <a:ext uri="{FF2B5EF4-FFF2-40B4-BE49-F238E27FC236}">
                <a16:creationId xmlns:a16="http://schemas.microsoft.com/office/drawing/2014/main" id="{C91F03C3-FAFE-29E9-B358-B78B31C7A6FE}"/>
              </a:ext>
            </a:extLst>
          </p:cNvPr>
          <p:cNvSpPr/>
          <p:nvPr/>
        </p:nvSpPr>
        <p:spPr>
          <a:xfrm rot="10800000">
            <a:off x="5407679" y="3227229"/>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13" name="Freeform 458">
            <a:extLst>
              <a:ext uri="{FF2B5EF4-FFF2-40B4-BE49-F238E27FC236}">
                <a16:creationId xmlns:a16="http://schemas.microsoft.com/office/drawing/2014/main" id="{F4E42B6E-41AD-80F5-9488-18091327D026}"/>
              </a:ext>
            </a:extLst>
          </p:cNvPr>
          <p:cNvSpPr/>
          <p:nvPr/>
        </p:nvSpPr>
        <p:spPr>
          <a:xfrm rot="10800000">
            <a:off x="5299258" y="3227229"/>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14" name="Freeform 459">
            <a:extLst>
              <a:ext uri="{FF2B5EF4-FFF2-40B4-BE49-F238E27FC236}">
                <a16:creationId xmlns:a16="http://schemas.microsoft.com/office/drawing/2014/main" id="{87FFDD21-EACC-E8DD-E7D4-6AE485FA4AC6}"/>
              </a:ext>
            </a:extLst>
          </p:cNvPr>
          <p:cNvSpPr/>
          <p:nvPr/>
        </p:nvSpPr>
        <p:spPr>
          <a:xfrm rot="10800000">
            <a:off x="5227544" y="3213749"/>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15" name="Freeform 460">
            <a:extLst>
              <a:ext uri="{FF2B5EF4-FFF2-40B4-BE49-F238E27FC236}">
                <a16:creationId xmlns:a16="http://schemas.microsoft.com/office/drawing/2014/main" id="{BFD726D4-9F21-763A-1E0F-D1729480DFC8}"/>
              </a:ext>
            </a:extLst>
          </p:cNvPr>
          <p:cNvSpPr/>
          <p:nvPr/>
        </p:nvSpPr>
        <p:spPr>
          <a:xfrm rot="10800000">
            <a:off x="5119123" y="3213749"/>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16" name="Freeform 461">
            <a:extLst>
              <a:ext uri="{FF2B5EF4-FFF2-40B4-BE49-F238E27FC236}">
                <a16:creationId xmlns:a16="http://schemas.microsoft.com/office/drawing/2014/main" id="{6CDDB341-6271-4AAD-B35A-044B342DFDD9}"/>
              </a:ext>
            </a:extLst>
          </p:cNvPr>
          <p:cNvSpPr/>
          <p:nvPr/>
        </p:nvSpPr>
        <p:spPr>
          <a:xfrm rot="10800000">
            <a:off x="4982770" y="3316734"/>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17" name="Freeform 462">
            <a:extLst>
              <a:ext uri="{FF2B5EF4-FFF2-40B4-BE49-F238E27FC236}">
                <a16:creationId xmlns:a16="http://schemas.microsoft.com/office/drawing/2014/main" id="{5FF99CC6-DAFE-EF81-9C14-A6C711649873}"/>
              </a:ext>
            </a:extLst>
          </p:cNvPr>
          <p:cNvSpPr/>
          <p:nvPr/>
        </p:nvSpPr>
        <p:spPr>
          <a:xfrm rot="10800000">
            <a:off x="5079051" y="3433474"/>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18" name="Freeform 463">
            <a:extLst>
              <a:ext uri="{FF2B5EF4-FFF2-40B4-BE49-F238E27FC236}">
                <a16:creationId xmlns:a16="http://schemas.microsoft.com/office/drawing/2014/main" id="{014947C0-8BDD-A97F-252A-4D2508D9C685}"/>
              </a:ext>
            </a:extLst>
          </p:cNvPr>
          <p:cNvSpPr/>
          <p:nvPr/>
        </p:nvSpPr>
        <p:spPr>
          <a:xfrm rot="10800000">
            <a:off x="4970631" y="3433474"/>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19" name="Freeform 464">
            <a:extLst>
              <a:ext uri="{FF2B5EF4-FFF2-40B4-BE49-F238E27FC236}">
                <a16:creationId xmlns:a16="http://schemas.microsoft.com/office/drawing/2014/main" id="{132E42C5-9E18-728E-D7AC-8ED04CEE7D70}"/>
              </a:ext>
            </a:extLst>
          </p:cNvPr>
          <p:cNvSpPr/>
          <p:nvPr/>
        </p:nvSpPr>
        <p:spPr>
          <a:xfrm rot="10800000">
            <a:off x="4687899" y="3459719"/>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20" name="Freeform 465">
            <a:extLst>
              <a:ext uri="{FF2B5EF4-FFF2-40B4-BE49-F238E27FC236}">
                <a16:creationId xmlns:a16="http://schemas.microsoft.com/office/drawing/2014/main" id="{7C522E75-63D9-4B49-848E-6D4945294CF3}"/>
              </a:ext>
            </a:extLst>
          </p:cNvPr>
          <p:cNvSpPr/>
          <p:nvPr/>
        </p:nvSpPr>
        <p:spPr>
          <a:xfrm rot="10800000">
            <a:off x="5335964" y="3409207"/>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21" name="Freeform 466">
            <a:extLst>
              <a:ext uri="{FF2B5EF4-FFF2-40B4-BE49-F238E27FC236}">
                <a16:creationId xmlns:a16="http://schemas.microsoft.com/office/drawing/2014/main" id="{BB338F67-058B-EE64-DBA8-685B2378848C}"/>
              </a:ext>
            </a:extLst>
          </p:cNvPr>
          <p:cNvSpPr/>
          <p:nvPr/>
        </p:nvSpPr>
        <p:spPr>
          <a:xfrm rot="10800000">
            <a:off x="5227544" y="3409207"/>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nvGrpSpPr>
          <p:cNvPr id="4022" name="Group 4021">
            <a:extLst>
              <a:ext uri="{FF2B5EF4-FFF2-40B4-BE49-F238E27FC236}">
                <a16:creationId xmlns:a16="http://schemas.microsoft.com/office/drawing/2014/main" id="{8DF40552-55F0-C62B-DE25-596D68BF2D09}"/>
              </a:ext>
            </a:extLst>
          </p:cNvPr>
          <p:cNvGrpSpPr/>
          <p:nvPr/>
        </p:nvGrpSpPr>
        <p:grpSpPr>
          <a:xfrm rot="10800000">
            <a:off x="4586803" y="3580840"/>
            <a:ext cx="1256277" cy="350125"/>
            <a:chOff x="703186" y="3173611"/>
            <a:chExt cx="1103683" cy="371102"/>
          </a:xfrm>
          <a:solidFill>
            <a:schemeClr val="accent5">
              <a:lumMod val="40000"/>
              <a:lumOff val="60000"/>
            </a:schemeClr>
          </a:solidFill>
          <a:effectLst/>
        </p:grpSpPr>
        <p:sp>
          <p:nvSpPr>
            <p:cNvPr id="4083" name="Oval 4082">
              <a:extLst>
                <a:ext uri="{FF2B5EF4-FFF2-40B4-BE49-F238E27FC236}">
                  <a16:creationId xmlns:a16="http://schemas.microsoft.com/office/drawing/2014/main" id="{B6AD3747-B32B-7F28-0DC5-DF7A1937B7BE}"/>
                </a:ext>
              </a:extLst>
            </p:cNvPr>
            <p:cNvSpPr/>
            <p:nvPr/>
          </p:nvSpPr>
          <p:spPr>
            <a:xfrm>
              <a:off x="1102419" y="31853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84" name="Oval 4083">
              <a:extLst>
                <a:ext uri="{FF2B5EF4-FFF2-40B4-BE49-F238E27FC236}">
                  <a16:creationId xmlns:a16="http://schemas.microsoft.com/office/drawing/2014/main" id="{D0DF14FC-5825-FFBB-7220-25087A179AE5}"/>
                </a:ext>
              </a:extLst>
            </p:cNvPr>
            <p:cNvSpPr/>
            <p:nvPr/>
          </p:nvSpPr>
          <p:spPr>
            <a:xfrm>
              <a:off x="1030411" y="340069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85" name="Oval 4084">
              <a:extLst>
                <a:ext uri="{FF2B5EF4-FFF2-40B4-BE49-F238E27FC236}">
                  <a16:creationId xmlns:a16="http://schemas.microsoft.com/office/drawing/2014/main" id="{770153CA-8D34-5093-9FBD-01196AC43F8E}"/>
                </a:ext>
              </a:extLst>
            </p:cNvPr>
            <p:cNvSpPr/>
            <p:nvPr/>
          </p:nvSpPr>
          <p:spPr>
            <a:xfrm>
              <a:off x="819772" y="331762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86" name="Oval 4085">
              <a:extLst>
                <a:ext uri="{FF2B5EF4-FFF2-40B4-BE49-F238E27FC236}">
                  <a16:creationId xmlns:a16="http://schemas.microsoft.com/office/drawing/2014/main" id="{B563A74A-AD12-618D-B101-E1D2E1D8A115}"/>
                </a:ext>
              </a:extLst>
            </p:cNvPr>
            <p:cNvSpPr/>
            <p:nvPr/>
          </p:nvSpPr>
          <p:spPr>
            <a:xfrm>
              <a:off x="703186" y="3178916"/>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87" name="Oval 4086">
              <a:extLst>
                <a:ext uri="{FF2B5EF4-FFF2-40B4-BE49-F238E27FC236}">
                  <a16:creationId xmlns:a16="http://schemas.microsoft.com/office/drawing/2014/main" id="{2D528164-48CC-3B9A-6AC6-ECF4F17ABE75}"/>
                </a:ext>
              </a:extLst>
            </p:cNvPr>
            <p:cNvSpPr/>
            <p:nvPr/>
          </p:nvSpPr>
          <p:spPr>
            <a:xfrm>
              <a:off x="1319212" y="318127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88" name="Oval 4087">
              <a:extLst>
                <a:ext uri="{FF2B5EF4-FFF2-40B4-BE49-F238E27FC236}">
                  <a16:creationId xmlns:a16="http://schemas.microsoft.com/office/drawing/2014/main" id="{9AD6A32C-0A1F-1170-6C30-7F66EC053592}"/>
                </a:ext>
              </a:extLst>
            </p:cNvPr>
            <p:cNvSpPr/>
            <p:nvPr/>
          </p:nvSpPr>
          <p:spPr>
            <a:xfrm>
              <a:off x="1662853" y="3173611"/>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89" name="Oval 4088">
              <a:extLst>
                <a:ext uri="{FF2B5EF4-FFF2-40B4-BE49-F238E27FC236}">
                  <a16:creationId xmlns:a16="http://schemas.microsoft.com/office/drawing/2014/main" id="{6C7AD028-297D-EAFF-D59C-A9CB66FACBA5}"/>
                </a:ext>
              </a:extLst>
            </p:cNvPr>
            <p:cNvSpPr/>
            <p:nvPr/>
          </p:nvSpPr>
          <p:spPr>
            <a:xfrm>
              <a:off x="1314982" y="329708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90" name="Oval 4089">
              <a:extLst>
                <a:ext uri="{FF2B5EF4-FFF2-40B4-BE49-F238E27FC236}">
                  <a16:creationId xmlns:a16="http://schemas.microsoft.com/office/drawing/2014/main" id="{A5E77A3D-D32B-A20B-F065-29C253566979}"/>
                </a:ext>
              </a:extLst>
            </p:cNvPr>
            <p:cNvSpPr/>
            <p:nvPr/>
          </p:nvSpPr>
          <p:spPr>
            <a:xfrm>
              <a:off x="1194720" y="340069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91" name="Oval 4090">
              <a:extLst>
                <a:ext uri="{FF2B5EF4-FFF2-40B4-BE49-F238E27FC236}">
                  <a16:creationId xmlns:a16="http://schemas.microsoft.com/office/drawing/2014/main" id="{F2CAFA1B-B391-02EE-60C7-3044E6D9621F}"/>
                </a:ext>
              </a:extLst>
            </p:cNvPr>
            <p:cNvSpPr/>
            <p:nvPr/>
          </p:nvSpPr>
          <p:spPr>
            <a:xfrm>
              <a:off x="732284" y="3284982"/>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sp>
        <p:nvSpPr>
          <p:cNvPr id="4023" name="Freeform 468">
            <a:extLst>
              <a:ext uri="{FF2B5EF4-FFF2-40B4-BE49-F238E27FC236}">
                <a16:creationId xmlns:a16="http://schemas.microsoft.com/office/drawing/2014/main" id="{17D568D3-016B-820B-DAD2-96C8EB86F273}"/>
              </a:ext>
            </a:extLst>
          </p:cNvPr>
          <p:cNvSpPr/>
          <p:nvPr/>
        </p:nvSpPr>
        <p:spPr>
          <a:xfrm rot="10800000">
            <a:off x="5832221" y="3224841"/>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24" name="Freeform 469">
            <a:extLst>
              <a:ext uri="{FF2B5EF4-FFF2-40B4-BE49-F238E27FC236}">
                <a16:creationId xmlns:a16="http://schemas.microsoft.com/office/drawing/2014/main" id="{6A538BEF-9E21-ED43-8DBD-FF53587C3607}"/>
              </a:ext>
            </a:extLst>
          </p:cNvPr>
          <p:cNvSpPr/>
          <p:nvPr/>
        </p:nvSpPr>
        <p:spPr>
          <a:xfrm rot="10800000">
            <a:off x="5747928" y="3235481"/>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25" name="Freeform 470">
            <a:extLst>
              <a:ext uri="{FF2B5EF4-FFF2-40B4-BE49-F238E27FC236}">
                <a16:creationId xmlns:a16="http://schemas.microsoft.com/office/drawing/2014/main" id="{8AE76DFC-EB9E-3932-1CEE-EB4CE4D51ED9}"/>
              </a:ext>
            </a:extLst>
          </p:cNvPr>
          <p:cNvSpPr/>
          <p:nvPr/>
        </p:nvSpPr>
        <p:spPr>
          <a:xfrm rot="10800000">
            <a:off x="5579094" y="3265895"/>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26" name="Freeform 471">
            <a:extLst>
              <a:ext uri="{FF2B5EF4-FFF2-40B4-BE49-F238E27FC236}">
                <a16:creationId xmlns:a16="http://schemas.microsoft.com/office/drawing/2014/main" id="{17837042-D14E-CC37-F695-D673FD92EA03}"/>
              </a:ext>
            </a:extLst>
          </p:cNvPr>
          <p:cNvSpPr/>
          <p:nvPr/>
        </p:nvSpPr>
        <p:spPr>
          <a:xfrm rot="10800000">
            <a:off x="5494801" y="3276536"/>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27" name="Freeform 472">
            <a:extLst>
              <a:ext uri="{FF2B5EF4-FFF2-40B4-BE49-F238E27FC236}">
                <a16:creationId xmlns:a16="http://schemas.microsoft.com/office/drawing/2014/main" id="{FD3022E5-AA83-6DD0-1046-48FD90E96794}"/>
              </a:ext>
            </a:extLst>
          </p:cNvPr>
          <p:cNvSpPr/>
          <p:nvPr/>
        </p:nvSpPr>
        <p:spPr>
          <a:xfrm rot="10800000">
            <a:off x="5298641" y="3246886"/>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28" name="Freeform 473">
            <a:extLst>
              <a:ext uri="{FF2B5EF4-FFF2-40B4-BE49-F238E27FC236}">
                <a16:creationId xmlns:a16="http://schemas.microsoft.com/office/drawing/2014/main" id="{E453F07D-0276-E818-E042-916583B91319}"/>
              </a:ext>
            </a:extLst>
          </p:cNvPr>
          <p:cNvSpPr/>
          <p:nvPr/>
        </p:nvSpPr>
        <p:spPr>
          <a:xfrm rot="10800000">
            <a:off x="5214349" y="3257527"/>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29" name="Freeform 474">
            <a:extLst>
              <a:ext uri="{FF2B5EF4-FFF2-40B4-BE49-F238E27FC236}">
                <a16:creationId xmlns:a16="http://schemas.microsoft.com/office/drawing/2014/main" id="{A28F0FDB-3235-1463-15A8-064A64E54515}"/>
              </a:ext>
            </a:extLst>
          </p:cNvPr>
          <p:cNvSpPr/>
          <p:nvPr/>
        </p:nvSpPr>
        <p:spPr>
          <a:xfrm rot="10800000">
            <a:off x="5116329" y="3251451"/>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30" name="Freeform 475">
            <a:extLst>
              <a:ext uri="{FF2B5EF4-FFF2-40B4-BE49-F238E27FC236}">
                <a16:creationId xmlns:a16="http://schemas.microsoft.com/office/drawing/2014/main" id="{3DBBD9BC-5F85-14EA-0A64-FFC48F4F457B}"/>
              </a:ext>
            </a:extLst>
          </p:cNvPr>
          <p:cNvSpPr/>
          <p:nvPr/>
        </p:nvSpPr>
        <p:spPr>
          <a:xfrm rot="10800000">
            <a:off x="5032036" y="3262091"/>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31" name="Freeform 476">
            <a:extLst>
              <a:ext uri="{FF2B5EF4-FFF2-40B4-BE49-F238E27FC236}">
                <a16:creationId xmlns:a16="http://schemas.microsoft.com/office/drawing/2014/main" id="{7220379B-1B1C-E060-DA1E-68C55269617B}"/>
              </a:ext>
            </a:extLst>
          </p:cNvPr>
          <p:cNvSpPr/>
          <p:nvPr/>
        </p:nvSpPr>
        <p:spPr>
          <a:xfrm rot="10800000">
            <a:off x="4993206" y="3325331"/>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32" name="Freeform 477">
            <a:extLst>
              <a:ext uri="{FF2B5EF4-FFF2-40B4-BE49-F238E27FC236}">
                <a16:creationId xmlns:a16="http://schemas.microsoft.com/office/drawing/2014/main" id="{D2C9DDED-5271-2519-348B-5F0482AC294F}"/>
              </a:ext>
            </a:extLst>
          </p:cNvPr>
          <p:cNvSpPr/>
          <p:nvPr/>
        </p:nvSpPr>
        <p:spPr>
          <a:xfrm rot="10800000">
            <a:off x="4908913" y="3335972"/>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33" name="Freeform 478">
            <a:extLst>
              <a:ext uri="{FF2B5EF4-FFF2-40B4-BE49-F238E27FC236}">
                <a16:creationId xmlns:a16="http://schemas.microsoft.com/office/drawing/2014/main" id="{07746B23-E1EB-1B89-C52F-10CEE50B0B66}"/>
              </a:ext>
            </a:extLst>
          </p:cNvPr>
          <p:cNvSpPr/>
          <p:nvPr/>
        </p:nvSpPr>
        <p:spPr>
          <a:xfrm rot="10800000">
            <a:off x="4887981" y="3248461"/>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34" name="Freeform 479">
            <a:extLst>
              <a:ext uri="{FF2B5EF4-FFF2-40B4-BE49-F238E27FC236}">
                <a16:creationId xmlns:a16="http://schemas.microsoft.com/office/drawing/2014/main" id="{E678FAD7-9004-7D91-1FC2-9E9CEE6A2C32}"/>
              </a:ext>
            </a:extLst>
          </p:cNvPr>
          <p:cNvSpPr/>
          <p:nvPr/>
        </p:nvSpPr>
        <p:spPr>
          <a:xfrm rot="10800000">
            <a:off x="4803688" y="3259101"/>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35" name="Freeform 480">
            <a:extLst>
              <a:ext uri="{FF2B5EF4-FFF2-40B4-BE49-F238E27FC236}">
                <a16:creationId xmlns:a16="http://schemas.microsoft.com/office/drawing/2014/main" id="{788C6CCE-5C5D-1276-4D61-327F11E4992A}"/>
              </a:ext>
            </a:extLst>
          </p:cNvPr>
          <p:cNvSpPr/>
          <p:nvPr/>
        </p:nvSpPr>
        <p:spPr>
          <a:xfrm rot="10800000">
            <a:off x="5199221" y="3441968"/>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36" name="Freeform 481">
            <a:extLst>
              <a:ext uri="{FF2B5EF4-FFF2-40B4-BE49-F238E27FC236}">
                <a16:creationId xmlns:a16="http://schemas.microsoft.com/office/drawing/2014/main" id="{71B00E7F-A917-A772-3619-64C479E34D73}"/>
              </a:ext>
            </a:extLst>
          </p:cNvPr>
          <p:cNvSpPr/>
          <p:nvPr/>
        </p:nvSpPr>
        <p:spPr>
          <a:xfrm rot="10800000">
            <a:off x="5114929" y="3452609"/>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37" name="Freeform 482">
            <a:extLst>
              <a:ext uri="{FF2B5EF4-FFF2-40B4-BE49-F238E27FC236}">
                <a16:creationId xmlns:a16="http://schemas.microsoft.com/office/drawing/2014/main" id="{C093EA82-0091-9900-3D45-6AE762A144CD}"/>
              </a:ext>
            </a:extLst>
          </p:cNvPr>
          <p:cNvSpPr/>
          <p:nvPr/>
        </p:nvSpPr>
        <p:spPr>
          <a:xfrm rot="10800000">
            <a:off x="5481675" y="3381804"/>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38" name="Freeform 483">
            <a:extLst>
              <a:ext uri="{FF2B5EF4-FFF2-40B4-BE49-F238E27FC236}">
                <a16:creationId xmlns:a16="http://schemas.microsoft.com/office/drawing/2014/main" id="{18DA6137-2066-9796-0BAB-8D47B898D360}"/>
              </a:ext>
            </a:extLst>
          </p:cNvPr>
          <p:cNvSpPr/>
          <p:nvPr/>
        </p:nvSpPr>
        <p:spPr>
          <a:xfrm rot="10800000">
            <a:off x="5397382" y="3392444"/>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39" name="Freeform 484">
            <a:extLst>
              <a:ext uri="{FF2B5EF4-FFF2-40B4-BE49-F238E27FC236}">
                <a16:creationId xmlns:a16="http://schemas.microsoft.com/office/drawing/2014/main" id="{D0B76C64-05B2-C68A-8D39-CAFC90072378}"/>
              </a:ext>
            </a:extLst>
          </p:cNvPr>
          <p:cNvSpPr/>
          <p:nvPr/>
        </p:nvSpPr>
        <p:spPr>
          <a:xfrm rot="10800000">
            <a:off x="5829378" y="3442382"/>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40" name="Freeform 485">
            <a:extLst>
              <a:ext uri="{FF2B5EF4-FFF2-40B4-BE49-F238E27FC236}">
                <a16:creationId xmlns:a16="http://schemas.microsoft.com/office/drawing/2014/main" id="{D459CA88-8A7B-4E73-D81D-3A1C01A596C3}"/>
              </a:ext>
            </a:extLst>
          </p:cNvPr>
          <p:cNvSpPr/>
          <p:nvPr/>
        </p:nvSpPr>
        <p:spPr>
          <a:xfrm rot="10800000">
            <a:off x="5745086" y="3453023"/>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nvGrpSpPr>
          <p:cNvPr id="4041" name="Group 4040">
            <a:extLst>
              <a:ext uri="{FF2B5EF4-FFF2-40B4-BE49-F238E27FC236}">
                <a16:creationId xmlns:a16="http://schemas.microsoft.com/office/drawing/2014/main" id="{F301A2CF-1CC8-B62D-3861-C9CB41815542}"/>
              </a:ext>
            </a:extLst>
          </p:cNvPr>
          <p:cNvGrpSpPr/>
          <p:nvPr/>
        </p:nvGrpSpPr>
        <p:grpSpPr>
          <a:xfrm rot="10800000">
            <a:off x="4805468" y="3602347"/>
            <a:ext cx="1088007" cy="339033"/>
            <a:chOff x="900162" y="3185368"/>
            <a:chExt cx="955852" cy="359345"/>
          </a:xfrm>
          <a:solidFill>
            <a:schemeClr val="accent5"/>
          </a:solidFill>
          <a:effectLst/>
        </p:grpSpPr>
        <p:sp>
          <p:nvSpPr>
            <p:cNvPr id="4074" name="Oval 4073">
              <a:extLst>
                <a:ext uri="{FF2B5EF4-FFF2-40B4-BE49-F238E27FC236}">
                  <a16:creationId xmlns:a16="http://schemas.microsoft.com/office/drawing/2014/main" id="{824A3268-221C-F167-3378-077B323CD24F}"/>
                </a:ext>
              </a:extLst>
            </p:cNvPr>
            <p:cNvSpPr/>
            <p:nvPr/>
          </p:nvSpPr>
          <p:spPr>
            <a:xfrm>
              <a:off x="1194720" y="3224733"/>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75" name="Oval 4074">
              <a:extLst>
                <a:ext uri="{FF2B5EF4-FFF2-40B4-BE49-F238E27FC236}">
                  <a16:creationId xmlns:a16="http://schemas.microsoft.com/office/drawing/2014/main" id="{E3CE1F2B-6CD7-A0B6-4585-4623C61681A8}"/>
                </a:ext>
              </a:extLst>
            </p:cNvPr>
            <p:cNvSpPr/>
            <p:nvPr/>
          </p:nvSpPr>
          <p:spPr>
            <a:xfrm>
              <a:off x="1379269" y="3381722"/>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76" name="Oval 4075">
              <a:extLst>
                <a:ext uri="{FF2B5EF4-FFF2-40B4-BE49-F238E27FC236}">
                  <a16:creationId xmlns:a16="http://schemas.microsoft.com/office/drawing/2014/main" id="{A7425A7D-4D1B-C457-285C-C0DCFB8A27BF}"/>
                </a:ext>
              </a:extLst>
            </p:cNvPr>
            <p:cNvSpPr/>
            <p:nvPr/>
          </p:nvSpPr>
          <p:spPr>
            <a:xfrm>
              <a:off x="1449991" y="31853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77" name="Oval 4076">
              <a:extLst>
                <a:ext uri="{FF2B5EF4-FFF2-40B4-BE49-F238E27FC236}">
                  <a16:creationId xmlns:a16="http://schemas.microsoft.com/office/drawing/2014/main" id="{0C9E568D-B866-DF37-030E-0EBAC46FB26E}"/>
                </a:ext>
              </a:extLst>
            </p:cNvPr>
            <p:cNvSpPr/>
            <p:nvPr/>
          </p:nvSpPr>
          <p:spPr>
            <a:xfrm>
              <a:off x="1519739" y="33877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78" name="Oval 4077">
              <a:extLst>
                <a:ext uri="{FF2B5EF4-FFF2-40B4-BE49-F238E27FC236}">
                  <a16:creationId xmlns:a16="http://schemas.microsoft.com/office/drawing/2014/main" id="{0473F988-3103-3585-84C1-5062AC2E52A9}"/>
                </a:ext>
              </a:extLst>
            </p:cNvPr>
            <p:cNvSpPr/>
            <p:nvPr/>
          </p:nvSpPr>
          <p:spPr>
            <a:xfrm>
              <a:off x="1631109" y="3304232"/>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79" name="Oval 4078">
              <a:extLst>
                <a:ext uri="{FF2B5EF4-FFF2-40B4-BE49-F238E27FC236}">
                  <a16:creationId xmlns:a16="http://schemas.microsoft.com/office/drawing/2014/main" id="{A2EE989C-A625-1221-DB14-09F72C14EA2E}"/>
                </a:ext>
              </a:extLst>
            </p:cNvPr>
            <p:cNvSpPr/>
            <p:nvPr/>
          </p:nvSpPr>
          <p:spPr>
            <a:xfrm>
              <a:off x="1711998" y="338963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80" name="Oval 4079">
              <a:extLst>
                <a:ext uri="{FF2B5EF4-FFF2-40B4-BE49-F238E27FC236}">
                  <a16:creationId xmlns:a16="http://schemas.microsoft.com/office/drawing/2014/main" id="{40BB4266-8A4E-F82F-8B4A-3A95F533216E}"/>
                </a:ext>
              </a:extLst>
            </p:cNvPr>
            <p:cNvSpPr/>
            <p:nvPr/>
          </p:nvSpPr>
          <p:spPr>
            <a:xfrm>
              <a:off x="1122712" y="3365673"/>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81" name="Oval 4080">
              <a:extLst>
                <a:ext uri="{FF2B5EF4-FFF2-40B4-BE49-F238E27FC236}">
                  <a16:creationId xmlns:a16="http://schemas.microsoft.com/office/drawing/2014/main" id="{740A1337-1EC5-33FA-D5DF-7B938FF621F2}"/>
                </a:ext>
              </a:extLst>
            </p:cNvPr>
            <p:cNvSpPr/>
            <p:nvPr/>
          </p:nvSpPr>
          <p:spPr>
            <a:xfrm>
              <a:off x="900162" y="340069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82" name="Oval 4081">
              <a:extLst>
                <a:ext uri="{FF2B5EF4-FFF2-40B4-BE49-F238E27FC236}">
                  <a16:creationId xmlns:a16="http://schemas.microsoft.com/office/drawing/2014/main" id="{1EA74B64-743A-A511-6C31-1F1EB5F9B084}"/>
                </a:ext>
              </a:extLst>
            </p:cNvPr>
            <p:cNvSpPr/>
            <p:nvPr/>
          </p:nvSpPr>
          <p:spPr>
            <a:xfrm>
              <a:off x="900162" y="31853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sp>
        <p:nvSpPr>
          <p:cNvPr id="4042" name="Freeform 487">
            <a:extLst>
              <a:ext uri="{FF2B5EF4-FFF2-40B4-BE49-F238E27FC236}">
                <a16:creationId xmlns:a16="http://schemas.microsoft.com/office/drawing/2014/main" id="{237C4DAC-8F29-52BE-07A4-71A2291607A6}"/>
              </a:ext>
            </a:extLst>
          </p:cNvPr>
          <p:cNvSpPr/>
          <p:nvPr/>
        </p:nvSpPr>
        <p:spPr>
          <a:xfrm rot="10800000">
            <a:off x="5915440" y="3270120"/>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43" name="Freeform 488">
            <a:extLst>
              <a:ext uri="{FF2B5EF4-FFF2-40B4-BE49-F238E27FC236}">
                <a16:creationId xmlns:a16="http://schemas.microsoft.com/office/drawing/2014/main" id="{DE84CE53-3DB0-1B27-2C21-0A5754D550E7}"/>
              </a:ext>
            </a:extLst>
          </p:cNvPr>
          <p:cNvSpPr/>
          <p:nvPr/>
        </p:nvSpPr>
        <p:spPr>
          <a:xfrm rot="10800000">
            <a:off x="5817863" y="3270120"/>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44" name="Freeform 489">
            <a:extLst>
              <a:ext uri="{FF2B5EF4-FFF2-40B4-BE49-F238E27FC236}">
                <a16:creationId xmlns:a16="http://schemas.microsoft.com/office/drawing/2014/main" id="{4884D0C5-43F0-ED9E-AA3B-24454E86123E}"/>
              </a:ext>
            </a:extLst>
          </p:cNvPr>
          <p:cNvSpPr/>
          <p:nvPr/>
        </p:nvSpPr>
        <p:spPr>
          <a:xfrm rot="10800000">
            <a:off x="5652924" y="3337684"/>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45" name="Freeform 490">
            <a:extLst>
              <a:ext uri="{FF2B5EF4-FFF2-40B4-BE49-F238E27FC236}">
                <a16:creationId xmlns:a16="http://schemas.microsoft.com/office/drawing/2014/main" id="{9F17A58D-7B3D-A916-6926-6503F79B0649}"/>
              </a:ext>
            </a:extLst>
          </p:cNvPr>
          <p:cNvSpPr/>
          <p:nvPr/>
        </p:nvSpPr>
        <p:spPr>
          <a:xfrm rot="10800000">
            <a:off x="5555347" y="3337684"/>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46" name="Freeform 491">
            <a:extLst>
              <a:ext uri="{FF2B5EF4-FFF2-40B4-BE49-F238E27FC236}">
                <a16:creationId xmlns:a16="http://schemas.microsoft.com/office/drawing/2014/main" id="{69172A9F-0203-C897-A8DF-14931AF9B7D8}"/>
              </a:ext>
            </a:extLst>
          </p:cNvPr>
          <p:cNvSpPr/>
          <p:nvPr/>
        </p:nvSpPr>
        <p:spPr>
          <a:xfrm rot="10800000">
            <a:off x="5310397" y="3280230"/>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47" name="Freeform 492">
            <a:extLst>
              <a:ext uri="{FF2B5EF4-FFF2-40B4-BE49-F238E27FC236}">
                <a16:creationId xmlns:a16="http://schemas.microsoft.com/office/drawing/2014/main" id="{A891EF91-D29F-C05F-08F3-EB207F394D84}"/>
              </a:ext>
            </a:extLst>
          </p:cNvPr>
          <p:cNvSpPr/>
          <p:nvPr/>
        </p:nvSpPr>
        <p:spPr>
          <a:xfrm rot="10800000">
            <a:off x="5212820" y="3280230"/>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48" name="Freeform 493">
            <a:extLst>
              <a:ext uri="{FF2B5EF4-FFF2-40B4-BE49-F238E27FC236}">
                <a16:creationId xmlns:a16="http://schemas.microsoft.com/office/drawing/2014/main" id="{88B829E5-42F1-87C6-5884-F24F7425BD2F}"/>
              </a:ext>
            </a:extLst>
          </p:cNvPr>
          <p:cNvSpPr/>
          <p:nvPr/>
        </p:nvSpPr>
        <p:spPr>
          <a:xfrm rot="10800000">
            <a:off x="4947247" y="3285004"/>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49" name="Freeform 494">
            <a:extLst>
              <a:ext uri="{FF2B5EF4-FFF2-40B4-BE49-F238E27FC236}">
                <a16:creationId xmlns:a16="http://schemas.microsoft.com/office/drawing/2014/main" id="{19CF94EB-1C6D-48F9-856B-A9A1AE4C08DD}"/>
              </a:ext>
            </a:extLst>
          </p:cNvPr>
          <p:cNvSpPr/>
          <p:nvPr/>
        </p:nvSpPr>
        <p:spPr>
          <a:xfrm rot="10800000">
            <a:off x="4849670" y="3285004"/>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50" name="Freeform 495">
            <a:extLst>
              <a:ext uri="{FF2B5EF4-FFF2-40B4-BE49-F238E27FC236}">
                <a16:creationId xmlns:a16="http://schemas.microsoft.com/office/drawing/2014/main" id="{4EB1A06D-C820-4D60-DD0C-EB6E601389AE}"/>
              </a:ext>
            </a:extLst>
          </p:cNvPr>
          <p:cNvSpPr/>
          <p:nvPr/>
        </p:nvSpPr>
        <p:spPr>
          <a:xfrm rot="10800000">
            <a:off x="4696875" y="3307518"/>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51" name="Freeform 496">
            <a:extLst>
              <a:ext uri="{FF2B5EF4-FFF2-40B4-BE49-F238E27FC236}">
                <a16:creationId xmlns:a16="http://schemas.microsoft.com/office/drawing/2014/main" id="{564F05C5-AC90-4493-3670-79BA42A543DF}"/>
              </a:ext>
            </a:extLst>
          </p:cNvPr>
          <p:cNvSpPr/>
          <p:nvPr/>
        </p:nvSpPr>
        <p:spPr>
          <a:xfrm rot="10800000">
            <a:off x="5824633" y="3446107"/>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52" name="Freeform 497">
            <a:extLst>
              <a:ext uri="{FF2B5EF4-FFF2-40B4-BE49-F238E27FC236}">
                <a16:creationId xmlns:a16="http://schemas.microsoft.com/office/drawing/2014/main" id="{3706BF30-64E9-C7EF-A5BD-C2B80B707D73}"/>
              </a:ext>
            </a:extLst>
          </p:cNvPr>
          <p:cNvSpPr/>
          <p:nvPr/>
        </p:nvSpPr>
        <p:spPr>
          <a:xfrm rot="10800000">
            <a:off x="5753010" y="3450765"/>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53" name="Freeform 498">
            <a:extLst>
              <a:ext uri="{FF2B5EF4-FFF2-40B4-BE49-F238E27FC236}">
                <a16:creationId xmlns:a16="http://schemas.microsoft.com/office/drawing/2014/main" id="{C68EBFBB-6381-8B8B-4DBF-EFBA4D1F7D2B}"/>
              </a:ext>
            </a:extLst>
          </p:cNvPr>
          <p:cNvSpPr/>
          <p:nvPr/>
        </p:nvSpPr>
        <p:spPr>
          <a:xfrm rot="10800000">
            <a:off x="5397134" y="3365673"/>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54" name="Freeform 499">
            <a:extLst>
              <a:ext uri="{FF2B5EF4-FFF2-40B4-BE49-F238E27FC236}">
                <a16:creationId xmlns:a16="http://schemas.microsoft.com/office/drawing/2014/main" id="{838825EB-D68C-294E-0C2C-30A9C6560AFA}"/>
              </a:ext>
            </a:extLst>
          </p:cNvPr>
          <p:cNvSpPr/>
          <p:nvPr/>
        </p:nvSpPr>
        <p:spPr>
          <a:xfrm rot="10800000">
            <a:off x="5299557" y="3365673"/>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55" name="Freeform 500">
            <a:extLst>
              <a:ext uri="{FF2B5EF4-FFF2-40B4-BE49-F238E27FC236}">
                <a16:creationId xmlns:a16="http://schemas.microsoft.com/office/drawing/2014/main" id="{66476D3A-7590-0335-ECBF-7F1CBE1D1CD2}"/>
              </a:ext>
            </a:extLst>
          </p:cNvPr>
          <p:cNvSpPr/>
          <p:nvPr/>
        </p:nvSpPr>
        <p:spPr>
          <a:xfrm rot="10800000">
            <a:off x="5244336" y="3434359"/>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56" name="Freeform 501">
            <a:extLst>
              <a:ext uri="{FF2B5EF4-FFF2-40B4-BE49-F238E27FC236}">
                <a16:creationId xmlns:a16="http://schemas.microsoft.com/office/drawing/2014/main" id="{58152DCF-FE4B-4EEE-FBE1-17ECCDF3FE8F}"/>
              </a:ext>
            </a:extLst>
          </p:cNvPr>
          <p:cNvSpPr/>
          <p:nvPr/>
        </p:nvSpPr>
        <p:spPr>
          <a:xfrm rot="10800000">
            <a:off x="5146759" y="3434359"/>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57" name="Freeform 502">
            <a:extLst>
              <a:ext uri="{FF2B5EF4-FFF2-40B4-BE49-F238E27FC236}">
                <a16:creationId xmlns:a16="http://schemas.microsoft.com/office/drawing/2014/main" id="{13E773D7-D345-CAC0-30EB-ECF07ADC9E81}"/>
              </a:ext>
            </a:extLst>
          </p:cNvPr>
          <p:cNvSpPr/>
          <p:nvPr/>
        </p:nvSpPr>
        <p:spPr>
          <a:xfrm rot="10800000">
            <a:off x="4990041" y="3359729"/>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58" name="Freeform 503">
            <a:extLst>
              <a:ext uri="{FF2B5EF4-FFF2-40B4-BE49-F238E27FC236}">
                <a16:creationId xmlns:a16="http://schemas.microsoft.com/office/drawing/2014/main" id="{053BEF01-FB48-9051-FE03-653A142B290F}"/>
              </a:ext>
            </a:extLst>
          </p:cNvPr>
          <p:cNvSpPr/>
          <p:nvPr/>
        </p:nvSpPr>
        <p:spPr>
          <a:xfrm rot="10800000">
            <a:off x="4970474" y="3421112"/>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59" name="Freeform 504">
            <a:extLst>
              <a:ext uri="{FF2B5EF4-FFF2-40B4-BE49-F238E27FC236}">
                <a16:creationId xmlns:a16="http://schemas.microsoft.com/office/drawing/2014/main" id="{D85A9ACF-2D07-2B8D-AE43-3FA60C1769FA}"/>
              </a:ext>
            </a:extLst>
          </p:cNvPr>
          <p:cNvSpPr/>
          <p:nvPr/>
        </p:nvSpPr>
        <p:spPr>
          <a:xfrm rot="10800000">
            <a:off x="4872896" y="3421112"/>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60" name="Freeform 505">
            <a:extLst>
              <a:ext uri="{FF2B5EF4-FFF2-40B4-BE49-F238E27FC236}">
                <a16:creationId xmlns:a16="http://schemas.microsoft.com/office/drawing/2014/main" id="{33CE2895-7F24-1828-061C-713931EF6A58}"/>
              </a:ext>
            </a:extLst>
          </p:cNvPr>
          <p:cNvSpPr/>
          <p:nvPr/>
        </p:nvSpPr>
        <p:spPr>
          <a:xfrm rot="10800000">
            <a:off x="4792140" y="3423197"/>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61" name="Freeform 506">
            <a:extLst>
              <a:ext uri="{FF2B5EF4-FFF2-40B4-BE49-F238E27FC236}">
                <a16:creationId xmlns:a16="http://schemas.microsoft.com/office/drawing/2014/main" id="{41B26763-DE33-9ADD-1A72-524EB1C65043}"/>
              </a:ext>
            </a:extLst>
          </p:cNvPr>
          <p:cNvSpPr/>
          <p:nvPr/>
        </p:nvSpPr>
        <p:spPr>
          <a:xfrm rot="10800000">
            <a:off x="4694563" y="3423197"/>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62" name="Freeform 507">
            <a:extLst>
              <a:ext uri="{FF2B5EF4-FFF2-40B4-BE49-F238E27FC236}">
                <a16:creationId xmlns:a16="http://schemas.microsoft.com/office/drawing/2014/main" id="{426C9F74-D147-2070-9C02-3682F4F58826}"/>
              </a:ext>
            </a:extLst>
          </p:cNvPr>
          <p:cNvSpPr/>
          <p:nvPr/>
        </p:nvSpPr>
        <p:spPr>
          <a:xfrm rot="10800000">
            <a:off x="5567963" y="3423197"/>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nvGrpSpPr>
          <p:cNvPr id="4063" name="Group 4062">
            <a:extLst>
              <a:ext uri="{FF2B5EF4-FFF2-40B4-BE49-F238E27FC236}">
                <a16:creationId xmlns:a16="http://schemas.microsoft.com/office/drawing/2014/main" id="{FED9E245-EE6D-4EDD-9F9F-5453E7945D20}"/>
              </a:ext>
            </a:extLst>
          </p:cNvPr>
          <p:cNvGrpSpPr/>
          <p:nvPr/>
        </p:nvGrpSpPr>
        <p:grpSpPr>
          <a:xfrm rot="10800000">
            <a:off x="4612599" y="3618468"/>
            <a:ext cx="1361059" cy="291456"/>
            <a:chOff x="732284" y="3224733"/>
            <a:chExt cx="1195738" cy="308918"/>
          </a:xfrm>
          <a:solidFill>
            <a:schemeClr val="accent5">
              <a:lumMod val="75000"/>
            </a:schemeClr>
          </a:solidFill>
          <a:effectLst/>
        </p:grpSpPr>
        <p:sp>
          <p:nvSpPr>
            <p:cNvPr id="4064" name="Oval 4063">
              <a:extLst>
                <a:ext uri="{FF2B5EF4-FFF2-40B4-BE49-F238E27FC236}">
                  <a16:creationId xmlns:a16="http://schemas.microsoft.com/office/drawing/2014/main" id="{1E621B74-58BB-BDE4-59C3-0032414234C8}"/>
                </a:ext>
              </a:extLst>
            </p:cNvPr>
            <p:cNvSpPr/>
            <p:nvPr/>
          </p:nvSpPr>
          <p:spPr>
            <a:xfrm>
              <a:off x="1721522" y="3228952"/>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65" name="Oval 4064">
              <a:extLst>
                <a:ext uri="{FF2B5EF4-FFF2-40B4-BE49-F238E27FC236}">
                  <a16:creationId xmlns:a16="http://schemas.microsoft.com/office/drawing/2014/main" id="{CF96ED71-7E26-5D3B-10E0-C12D5F41E9D6}"/>
                </a:ext>
              </a:extLst>
            </p:cNvPr>
            <p:cNvSpPr/>
            <p:nvPr/>
          </p:nvSpPr>
          <p:spPr>
            <a:xfrm>
              <a:off x="1567982" y="3224733"/>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66" name="Oval 4065">
              <a:extLst>
                <a:ext uri="{FF2B5EF4-FFF2-40B4-BE49-F238E27FC236}">
                  <a16:creationId xmlns:a16="http://schemas.microsoft.com/office/drawing/2014/main" id="{1DF9562C-E18B-8017-B58F-0E11C6A33B8C}"/>
                </a:ext>
              </a:extLst>
            </p:cNvPr>
            <p:cNvSpPr/>
            <p:nvPr/>
          </p:nvSpPr>
          <p:spPr>
            <a:xfrm>
              <a:off x="1323409" y="3228374"/>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67" name="Oval 4066">
              <a:extLst>
                <a:ext uri="{FF2B5EF4-FFF2-40B4-BE49-F238E27FC236}">
                  <a16:creationId xmlns:a16="http://schemas.microsoft.com/office/drawing/2014/main" id="{6CC45777-83FB-439F-1AAF-ACFFE67FBCF7}"/>
                </a:ext>
              </a:extLst>
            </p:cNvPr>
            <p:cNvSpPr/>
            <p:nvPr/>
          </p:nvSpPr>
          <p:spPr>
            <a:xfrm>
              <a:off x="1188194" y="3301479"/>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68" name="Oval 4067">
              <a:extLst>
                <a:ext uri="{FF2B5EF4-FFF2-40B4-BE49-F238E27FC236}">
                  <a16:creationId xmlns:a16="http://schemas.microsoft.com/office/drawing/2014/main" id="{F5DA02F6-3DB8-50D2-AC89-F6E70461FDC5}"/>
                </a:ext>
              </a:extLst>
            </p:cNvPr>
            <p:cNvSpPr/>
            <p:nvPr/>
          </p:nvSpPr>
          <p:spPr>
            <a:xfrm>
              <a:off x="952500" y="33091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69" name="Oval 4068">
              <a:extLst>
                <a:ext uri="{FF2B5EF4-FFF2-40B4-BE49-F238E27FC236}">
                  <a16:creationId xmlns:a16="http://schemas.microsoft.com/office/drawing/2014/main" id="{E7923094-ABAF-F9C6-B50A-4C2230082A54}"/>
                </a:ext>
              </a:extLst>
            </p:cNvPr>
            <p:cNvSpPr/>
            <p:nvPr/>
          </p:nvSpPr>
          <p:spPr>
            <a:xfrm>
              <a:off x="804292" y="3237160"/>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70" name="Oval 4069">
              <a:extLst>
                <a:ext uri="{FF2B5EF4-FFF2-40B4-BE49-F238E27FC236}">
                  <a16:creationId xmlns:a16="http://schemas.microsoft.com/office/drawing/2014/main" id="{B982413C-C151-CEF8-CC8E-D71736E89390}"/>
                </a:ext>
              </a:extLst>
            </p:cNvPr>
            <p:cNvSpPr/>
            <p:nvPr/>
          </p:nvSpPr>
          <p:spPr>
            <a:xfrm>
              <a:off x="732284" y="338963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71" name="Oval 4070">
              <a:extLst>
                <a:ext uri="{FF2B5EF4-FFF2-40B4-BE49-F238E27FC236}">
                  <a16:creationId xmlns:a16="http://schemas.microsoft.com/office/drawing/2014/main" id="{7F1F5D8E-8DD3-6507-A310-D12ACB1E87D6}"/>
                </a:ext>
              </a:extLst>
            </p:cNvPr>
            <p:cNvSpPr/>
            <p:nvPr/>
          </p:nvSpPr>
          <p:spPr>
            <a:xfrm>
              <a:off x="1266728" y="338963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72" name="Oval 4071">
              <a:extLst>
                <a:ext uri="{FF2B5EF4-FFF2-40B4-BE49-F238E27FC236}">
                  <a16:creationId xmlns:a16="http://schemas.microsoft.com/office/drawing/2014/main" id="{9A3A0C9E-6E6C-D727-9D35-8D9F642B3971}"/>
                </a:ext>
              </a:extLst>
            </p:cNvPr>
            <p:cNvSpPr/>
            <p:nvPr/>
          </p:nvSpPr>
          <p:spPr>
            <a:xfrm>
              <a:off x="1607301" y="338963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073" name="Oval 4072">
              <a:extLst>
                <a:ext uri="{FF2B5EF4-FFF2-40B4-BE49-F238E27FC236}">
                  <a16:creationId xmlns:a16="http://schemas.microsoft.com/office/drawing/2014/main" id="{14B69FFE-D585-3101-E776-E317F131641A}"/>
                </a:ext>
              </a:extLst>
            </p:cNvPr>
            <p:cNvSpPr/>
            <p:nvPr/>
          </p:nvSpPr>
          <p:spPr>
            <a:xfrm>
              <a:off x="1784006" y="337348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sp>
        <p:nvSpPr>
          <p:cNvPr id="4121" name="Freeform 566">
            <a:extLst>
              <a:ext uri="{FF2B5EF4-FFF2-40B4-BE49-F238E27FC236}">
                <a16:creationId xmlns:a16="http://schemas.microsoft.com/office/drawing/2014/main" id="{82A9D8ED-12A7-2F01-08B0-962F67B97C19}"/>
              </a:ext>
            </a:extLst>
          </p:cNvPr>
          <p:cNvSpPr/>
          <p:nvPr/>
        </p:nvSpPr>
        <p:spPr>
          <a:xfrm flipH="1">
            <a:off x="8165317" y="3080650"/>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22" name="Freeform 567">
            <a:extLst>
              <a:ext uri="{FF2B5EF4-FFF2-40B4-BE49-F238E27FC236}">
                <a16:creationId xmlns:a16="http://schemas.microsoft.com/office/drawing/2014/main" id="{3010B4E6-136B-28F5-6772-986C73259D0B}"/>
              </a:ext>
            </a:extLst>
          </p:cNvPr>
          <p:cNvSpPr/>
          <p:nvPr/>
        </p:nvSpPr>
        <p:spPr>
          <a:xfrm flipH="1">
            <a:off x="8056897" y="3076155"/>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23" name="Freeform 568">
            <a:extLst>
              <a:ext uri="{FF2B5EF4-FFF2-40B4-BE49-F238E27FC236}">
                <a16:creationId xmlns:a16="http://schemas.microsoft.com/office/drawing/2014/main" id="{1A79D61A-E636-0E42-D0C1-C3E710AC2111}"/>
              </a:ext>
            </a:extLst>
          </p:cNvPr>
          <p:cNvSpPr/>
          <p:nvPr/>
        </p:nvSpPr>
        <p:spPr>
          <a:xfrm flipH="1">
            <a:off x="8208324" y="2993149"/>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24" name="Freeform 569">
            <a:extLst>
              <a:ext uri="{FF2B5EF4-FFF2-40B4-BE49-F238E27FC236}">
                <a16:creationId xmlns:a16="http://schemas.microsoft.com/office/drawing/2014/main" id="{0F063D7D-4152-27C9-54E1-21B459494D71}"/>
              </a:ext>
            </a:extLst>
          </p:cNvPr>
          <p:cNvSpPr/>
          <p:nvPr/>
        </p:nvSpPr>
        <p:spPr>
          <a:xfrm flipH="1">
            <a:off x="8099903" y="2988655"/>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25" name="Freeform 570">
            <a:extLst>
              <a:ext uri="{FF2B5EF4-FFF2-40B4-BE49-F238E27FC236}">
                <a16:creationId xmlns:a16="http://schemas.microsoft.com/office/drawing/2014/main" id="{B7C40DB5-0786-0F1D-EE15-5A850873F45A}"/>
              </a:ext>
            </a:extLst>
          </p:cNvPr>
          <p:cNvSpPr/>
          <p:nvPr/>
        </p:nvSpPr>
        <p:spPr>
          <a:xfrm flipH="1">
            <a:off x="8064573" y="3129025"/>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26" name="Freeform 571">
            <a:extLst>
              <a:ext uri="{FF2B5EF4-FFF2-40B4-BE49-F238E27FC236}">
                <a16:creationId xmlns:a16="http://schemas.microsoft.com/office/drawing/2014/main" id="{3CDEE437-2C98-BE93-F692-4678CD3830EE}"/>
              </a:ext>
            </a:extLst>
          </p:cNvPr>
          <p:cNvSpPr/>
          <p:nvPr/>
        </p:nvSpPr>
        <p:spPr>
          <a:xfrm flipH="1">
            <a:off x="7956153" y="3124530"/>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27" name="Freeform 572">
            <a:extLst>
              <a:ext uri="{FF2B5EF4-FFF2-40B4-BE49-F238E27FC236}">
                <a16:creationId xmlns:a16="http://schemas.microsoft.com/office/drawing/2014/main" id="{E06E1236-379F-3827-AC13-27BAB9385170}"/>
              </a:ext>
            </a:extLst>
          </p:cNvPr>
          <p:cNvSpPr/>
          <p:nvPr/>
        </p:nvSpPr>
        <p:spPr>
          <a:xfrm flipH="1">
            <a:off x="7818092" y="3196399"/>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28" name="Freeform 573">
            <a:extLst>
              <a:ext uri="{FF2B5EF4-FFF2-40B4-BE49-F238E27FC236}">
                <a16:creationId xmlns:a16="http://schemas.microsoft.com/office/drawing/2014/main" id="{3912F210-F9F7-1F2B-EDBA-65F037BBCA21}"/>
              </a:ext>
            </a:extLst>
          </p:cNvPr>
          <p:cNvSpPr/>
          <p:nvPr/>
        </p:nvSpPr>
        <p:spPr>
          <a:xfrm flipH="1">
            <a:off x="7709672" y="3191904"/>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29" name="Freeform 574">
            <a:extLst>
              <a:ext uri="{FF2B5EF4-FFF2-40B4-BE49-F238E27FC236}">
                <a16:creationId xmlns:a16="http://schemas.microsoft.com/office/drawing/2014/main" id="{4E566744-7EF5-0AE7-43A9-7FBBB93D40C8}"/>
              </a:ext>
            </a:extLst>
          </p:cNvPr>
          <p:cNvSpPr/>
          <p:nvPr/>
        </p:nvSpPr>
        <p:spPr>
          <a:xfrm flipH="1">
            <a:off x="7637957" y="3209879"/>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30" name="Freeform 575">
            <a:extLst>
              <a:ext uri="{FF2B5EF4-FFF2-40B4-BE49-F238E27FC236}">
                <a16:creationId xmlns:a16="http://schemas.microsoft.com/office/drawing/2014/main" id="{784F8DCF-EDF4-BAD8-4274-7CCBD993EFFD}"/>
              </a:ext>
            </a:extLst>
          </p:cNvPr>
          <p:cNvSpPr/>
          <p:nvPr/>
        </p:nvSpPr>
        <p:spPr>
          <a:xfrm flipH="1">
            <a:off x="7529537" y="3205385"/>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31" name="Freeform 576">
            <a:extLst>
              <a:ext uri="{FF2B5EF4-FFF2-40B4-BE49-F238E27FC236}">
                <a16:creationId xmlns:a16="http://schemas.microsoft.com/office/drawing/2014/main" id="{5D8ECE6C-A69A-42AD-7BB6-E84356DC5904}"/>
              </a:ext>
            </a:extLst>
          </p:cNvPr>
          <p:cNvSpPr/>
          <p:nvPr/>
        </p:nvSpPr>
        <p:spPr>
          <a:xfrm flipH="1">
            <a:off x="7501604" y="3106894"/>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32" name="Freeform 577">
            <a:extLst>
              <a:ext uri="{FF2B5EF4-FFF2-40B4-BE49-F238E27FC236}">
                <a16:creationId xmlns:a16="http://schemas.microsoft.com/office/drawing/2014/main" id="{2621BD32-567B-25C4-C67E-6780975BED6B}"/>
              </a:ext>
            </a:extLst>
          </p:cNvPr>
          <p:cNvSpPr/>
          <p:nvPr/>
        </p:nvSpPr>
        <p:spPr>
          <a:xfrm flipH="1">
            <a:off x="7393184" y="3102399"/>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33" name="Freeform 578">
            <a:extLst>
              <a:ext uri="{FF2B5EF4-FFF2-40B4-BE49-F238E27FC236}">
                <a16:creationId xmlns:a16="http://schemas.microsoft.com/office/drawing/2014/main" id="{5CA75593-51A6-02E2-AD44-212954F3AE72}"/>
              </a:ext>
            </a:extLst>
          </p:cNvPr>
          <p:cNvSpPr/>
          <p:nvPr/>
        </p:nvSpPr>
        <p:spPr>
          <a:xfrm flipH="1">
            <a:off x="7489464" y="2990154"/>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34" name="Freeform 579">
            <a:extLst>
              <a:ext uri="{FF2B5EF4-FFF2-40B4-BE49-F238E27FC236}">
                <a16:creationId xmlns:a16="http://schemas.microsoft.com/office/drawing/2014/main" id="{9AC74CC5-97C5-D697-5D05-71CBEF309C71}"/>
              </a:ext>
            </a:extLst>
          </p:cNvPr>
          <p:cNvSpPr/>
          <p:nvPr/>
        </p:nvSpPr>
        <p:spPr>
          <a:xfrm flipH="1">
            <a:off x="7381044" y="2985659"/>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35" name="Freeform 580">
            <a:extLst>
              <a:ext uri="{FF2B5EF4-FFF2-40B4-BE49-F238E27FC236}">
                <a16:creationId xmlns:a16="http://schemas.microsoft.com/office/drawing/2014/main" id="{4EAE9A73-DA2F-B6A2-6075-206DB2BA4984}"/>
              </a:ext>
            </a:extLst>
          </p:cNvPr>
          <p:cNvSpPr/>
          <p:nvPr/>
        </p:nvSpPr>
        <p:spPr>
          <a:xfrm flipH="1">
            <a:off x="7098312" y="2963909"/>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36" name="Freeform 581">
            <a:extLst>
              <a:ext uri="{FF2B5EF4-FFF2-40B4-BE49-F238E27FC236}">
                <a16:creationId xmlns:a16="http://schemas.microsoft.com/office/drawing/2014/main" id="{21AE8EBC-CDF1-E696-FB65-1C0FE346700D}"/>
              </a:ext>
            </a:extLst>
          </p:cNvPr>
          <p:cNvSpPr/>
          <p:nvPr/>
        </p:nvSpPr>
        <p:spPr>
          <a:xfrm flipH="1">
            <a:off x="6989892" y="2959414"/>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37" name="Freeform 582">
            <a:extLst>
              <a:ext uri="{FF2B5EF4-FFF2-40B4-BE49-F238E27FC236}">
                <a16:creationId xmlns:a16="http://schemas.microsoft.com/office/drawing/2014/main" id="{61FCCDFF-1CB7-3917-CF73-0C0138D1D674}"/>
              </a:ext>
            </a:extLst>
          </p:cNvPr>
          <p:cNvSpPr/>
          <p:nvPr/>
        </p:nvSpPr>
        <p:spPr>
          <a:xfrm flipH="1">
            <a:off x="7746377" y="3014421"/>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38" name="Freeform 583">
            <a:extLst>
              <a:ext uri="{FF2B5EF4-FFF2-40B4-BE49-F238E27FC236}">
                <a16:creationId xmlns:a16="http://schemas.microsoft.com/office/drawing/2014/main" id="{0410776C-19B5-29C3-B183-10FF90380089}"/>
              </a:ext>
            </a:extLst>
          </p:cNvPr>
          <p:cNvSpPr/>
          <p:nvPr/>
        </p:nvSpPr>
        <p:spPr>
          <a:xfrm flipH="1">
            <a:off x="7637957" y="3009926"/>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nvGrpSpPr>
          <p:cNvPr id="4139" name="Group 4138">
            <a:extLst>
              <a:ext uri="{FF2B5EF4-FFF2-40B4-BE49-F238E27FC236}">
                <a16:creationId xmlns:a16="http://schemas.microsoft.com/office/drawing/2014/main" id="{1C58CEAC-F338-6AA6-DF6C-05DB62F40E4C}"/>
              </a:ext>
            </a:extLst>
          </p:cNvPr>
          <p:cNvGrpSpPr/>
          <p:nvPr/>
        </p:nvGrpSpPr>
        <p:grpSpPr>
          <a:xfrm flipH="1">
            <a:off x="6915253" y="2883579"/>
            <a:ext cx="1338240" cy="350125"/>
            <a:chOff x="703186" y="3173611"/>
            <a:chExt cx="1175691" cy="371102"/>
          </a:xfrm>
          <a:solidFill>
            <a:schemeClr val="accent5">
              <a:lumMod val="40000"/>
              <a:lumOff val="60000"/>
            </a:schemeClr>
          </a:solidFill>
          <a:effectLst/>
        </p:grpSpPr>
        <p:sp>
          <p:nvSpPr>
            <p:cNvPr id="4282" name="Oval 4281">
              <a:extLst>
                <a:ext uri="{FF2B5EF4-FFF2-40B4-BE49-F238E27FC236}">
                  <a16:creationId xmlns:a16="http://schemas.microsoft.com/office/drawing/2014/main" id="{A402CABD-F208-5A0C-DF6E-7810599A944B}"/>
                </a:ext>
              </a:extLst>
            </p:cNvPr>
            <p:cNvSpPr/>
            <p:nvPr/>
          </p:nvSpPr>
          <p:spPr>
            <a:xfrm>
              <a:off x="1102419" y="31853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83" name="Oval 4282">
              <a:extLst>
                <a:ext uri="{FF2B5EF4-FFF2-40B4-BE49-F238E27FC236}">
                  <a16:creationId xmlns:a16="http://schemas.microsoft.com/office/drawing/2014/main" id="{28B7DB62-67AC-AFFE-A92E-37D5824FE9A7}"/>
                </a:ext>
              </a:extLst>
            </p:cNvPr>
            <p:cNvSpPr/>
            <p:nvPr/>
          </p:nvSpPr>
          <p:spPr>
            <a:xfrm>
              <a:off x="1030411" y="340069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84" name="Oval 4283">
              <a:extLst>
                <a:ext uri="{FF2B5EF4-FFF2-40B4-BE49-F238E27FC236}">
                  <a16:creationId xmlns:a16="http://schemas.microsoft.com/office/drawing/2014/main" id="{B83F020D-EF20-5771-C96A-49A748CCB119}"/>
                </a:ext>
              </a:extLst>
            </p:cNvPr>
            <p:cNvSpPr/>
            <p:nvPr/>
          </p:nvSpPr>
          <p:spPr>
            <a:xfrm>
              <a:off x="819772" y="331762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85" name="Oval 4284">
              <a:extLst>
                <a:ext uri="{FF2B5EF4-FFF2-40B4-BE49-F238E27FC236}">
                  <a16:creationId xmlns:a16="http://schemas.microsoft.com/office/drawing/2014/main" id="{3D86DC78-0546-AD07-0A12-11C8F132A07E}"/>
                </a:ext>
              </a:extLst>
            </p:cNvPr>
            <p:cNvSpPr/>
            <p:nvPr/>
          </p:nvSpPr>
          <p:spPr>
            <a:xfrm>
              <a:off x="703186" y="3178916"/>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86" name="Oval 4285">
              <a:extLst>
                <a:ext uri="{FF2B5EF4-FFF2-40B4-BE49-F238E27FC236}">
                  <a16:creationId xmlns:a16="http://schemas.microsoft.com/office/drawing/2014/main" id="{C5A57991-7C29-5527-5ECF-FF98CA5AC036}"/>
                </a:ext>
              </a:extLst>
            </p:cNvPr>
            <p:cNvSpPr/>
            <p:nvPr/>
          </p:nvSpPr>
          <p:spPr>
            <a:xfrm>
              <a:off x="1319212" y="318127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87" name="Oval 4286">
              <a:extLst>
                <a:ext uri="{FF2B5EF4-FFF2-40B4-BE49-F238E27FC236}">
                  <a16:creationId xmlns:a16="http://schemas.microsoft.com/office/drawing/2014/main" id="{73EAEC45-2172-4FAB-3452-F5EDD9C1CA9C}"/>
                </a:ext>
              </a:extLst>
            </p:cNvPr>
            <p:cNvSpPr/>
            <p:nvPr/>
          </p:nvSpPr>
          <p:spPr>
            <a:xfrm>
              <a:off x="1662853" y="3173611"/>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88" name="Oval 4287">
              <a:extLst>
                <a:ext uri="{FF2B5EF4-FFF2-40B4-BE49-F238E27FC236}">
                  <a16:creationId xmlns:a16="http://schemas.microsoft.com/office/drawing/2014/main" id="{29A35F54-737D-24F9-B8DE-951F2B61730C}"/>
                </a:ext>
              </a:extLst>
            </p:cNvPr>
            <p:cNvSpPr/>
            <p:nvPr/>
          </p:nvSpPr>
          <p:spPr>
            <a:xfrm>
              <a:off x="1314982" y="329708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89" name="Oval 4288">
              <a:extLst>
                <a:ext uri="{FF2B5EF4-FFF2-40B4-BE49-F238E27FC236}">
                  <a16:creationId xmlns:a16="http://schemas.microsoft.com/office/drawing/2014/main" id="{05DF603D-BDE9-1363-B6EE-7C9C619D1C8C}"/>
                </a:ext>
              </a:extLst>
            </p:cNvPr>
            <p:cNvSpPr/>
            <p:nvPr/>
          </p:nvSpPr>
          <p:spPr>
            <a:xfrm>
              <a:off x="1194720" y="340069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90" name="Oval 4289">
              <a:extLst>
                <a:ext uri="{FF2B5EF4-FFF2-40B4-BE49-F238E27FC236}">
                  <a16:creationId xmlns:a16="http://schemas.microsoft.com/office/drawing/2014/main" id="{1BD8A271-6853-9757-A756-5DEDF48CDC18}"/>
                </a:ext>
              </a:extLst>
            </p:cNvPr>
            <p:cNvSpPr/>
            <p:nvPr/>
          </p:nvSpPr>
          <p:spPr>
            <a:xfrm>
              <a:off x="732284" y="3284982"/>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91" name="Oval 4290">
              <a:extLst>
                <a:ext uri="{FF2B5EF4-FFF2-40B4-BE49-F238E27FC236}">
                  <a16:creationId xmlns:a16="http://schemas.microsoft.com/office/drawing/2014/main" id="{388FF2ED-EA1C-5620-59A5-BC5D50FE7A35}"/>
                </a:ext>
              </a:extLst>
            </p:cNvPr>
            <p:cNvSpPr/>
            <p:nvPr/>
          </p:nvSpPr>
          <p:spPr>
            <a:xfrm>
              <a:off x="1734861" y="3256681"/>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sp>
        <p:nvSpPr>
          <p:cNvPr id="4140" name="Freeform 585">
            <a:extLst>
              <a:ext uri="{FF2B5EF4-FFF2-40B4-BE49-F238E27FC236}">
                <a16:creationId xmlns:a16="http://schemas.microsoft.com/office/drawing/2014/main" id="{7890B112-9E1C-1BB3-931B-98CD35A16B36}"/>
              </a:ext>
            </a:extLst>
          </p:cNvPr>
          <p:cNvSpPr/>
          <p:nvPr/>
        </p:nvSpPr>
        <p:spPr>
          <a:xfrm flipH="1">
            <a:off x="7968029" y="3213555"/>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41" name="Freeform 586">
            <a:extLst>
              <a:ext uri="{FF2B5EF4-FFF2-40B4-BE49-F238E27FC236}">
                <a16:creationId xmlns:a16="http://schemas.microsoft.com/office/drawing/2014/main" id="{9F2646B2-9813-DB2B-74ED-AE3B6E2360C9}"/>
              </a:ext>
            </a:extLst>
          </p:cNvPr>
          <p:cNvSpPr/>
          <p:nvPr/>
        </p:nvSpPr>
        <p:spPr>
          <a:xfrm flipH="1">
            <a:off x="7883737" y="3213555"/>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42" name="Freeform 587">
            <a:extLst>
              <a:ext uri="{FF2B5EF4-FFF2-40B4-BE49-F238E27FC236}">
                <a16:creationId xmlns:a16="http://schemas.microsoft.com/office/drawing/2014/main" id="{6CE085F6-851E-6665-87B5-57443D2AE4D1}"/>
              </a:ext>
            </a:extLst>
          </p:cNvPr>
          <p:cNvSpPr/>
          <p:nvPr/>
        </p:nvSpPr>
        <p:spPr>
          <a:xfrm flipH="1">
            <a:off x="7714902" y="3172501"/>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43" name="Freeform 588">
            <a:extLst>
              <a:ext uri="{FF2B5EF4-FFF2-40B4-BE49-F238E27FC236}">
                <a16:creationId xmlns:a16="http://schemas.microsoft.com/office/drawing/2014/main" id="{0711C92B-2CC5-59F0-A6B4-E4347ACEF7FA}"/>
              </a:ext>
            </a:extLst>
          </p:cNvPr>
          <p:cNvSpPr/>
          <p:nvPr/>
        </p:nvSpPr>
        <p:spPr>
          <a:xfrm flipH="1">
            <a:off x="7630610" y="3172501"/>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44" name="Freeform 589">
            <a:extLst>
              <a:ext uri="{FF2B5EF4-FFF2-40B4-BE49-F238E27FC236}">
                <a16:creationId xmlns:a16="http://schemas.microsoft.com/office/drawing/2014/main" id="{8660DCF6-8243-412D-C947-2BC818CA8A08}"/>
              </a:ext>
            </a:extLst>
          </p:cNvPr>
          <p:cNvSpPr/>
          <p:nvPr/>
        </p:nvSpPr>
        <p:spPr>
          <a:xfrm flipH="1">
            <a:off x="7434450" y="3191510"/>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45" name="Freeform 590">
            <a:extLst>
              <a:ext uri="{FF2B5EF4-FFF2-40B4-BE49-F238E27FC236}">
                <a16:creationId xmlns:a16="http://schemas.microsoft.com/office/drawing/2014/main" id="{F6127A8A-CED2-3146-7C61-A9A386403A13}"/>
              </a:ext>
            </a:extLst>
          </p:cNvPr>
          <p:cNvSpPr/>
          <p:nvPr/>
        </p:nvSpPr>
        <p:spPr>
          <a:xfrm flipH="1">
            <a:off x="7350157" y="3191510"/>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46" name="Freeform 591">
            <a:extLst>
              <a:ext uri="{FF2B5EF4-FFF2-40B4-BE49-F238E27FC236}">
                <a16:creationId xmlns:a16="http://schemas.microsoft.com/office/drawing/2014/main" id="{7D0ECE04-E54F-E5C6-46E5-FED18651B2BB}"/>
              </a:ext>
            </a:extLst>
          </p:cNvPr>
          <p:cNvSpPr/>
          <p:nvPr/>
        </p:nvSpPr>
        <p:spPr>
          <a:xfrm flipH="1">
            <a:off x="7252137" y="3186945"/>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47" name="Freeform 592">
            <a:extLst>
              <a:ext uri="{FF2B5EF4-FFF2-40B4-BE49-F238E27FC236}">
                <a16:creationId xmlns:a16="http://schemas.microsoft.com/office/drawing/2014/main" id="{AAC015E2-59B1-B2C3-9939-3A0F8FE6388A}"/>
              </a:ext>
            </a:extLst>
          </p:cNvPr>
          <p:cNvSpPr/>
          <p:nvPr/>
        </p:nvSpPr>
        <p:spPr>
          <a:xfrm flipH="1">
            <a:off x="7167845" y="3186945"/>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48" name="Freeform 593">
            <a:extLst>
              <a:ext uri="{FF2B5EF4-FFF2-40B4-BE49-F238E27FC236}">
                <a16:creationId xmlns:a16="http://schemas.microsoft.com/office/drawing/2014/main" id="{F13EF01C-59E2-4ECD-D074-A6DA697461E8}"/>
              </a:ext>
            </a:extLst>
          </p:cNvPr>
          <p:cNvSpPr/>
          <p:nvPr/>
        </p:nvSpPr>
        <p:spPr>
          <a:xfrm flipH="1">
            <a:off x="7044722" y="3113065"/>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49" name="Freeform 594">
            <a:extLst>
              <a:ext uri="{FF2B5EF4-FFF2-40B4-BE49-F238E27FC236}">
                <a16:creationId xmlns:a16="http://schemas.microsoft.com/office/drawing/2014/main" id="{6A368423-6CD6-CEAE-4176-8FAB9081AC86}"/>
              </a:ext>
            </a:extLst>
          </p:cNvPr>
          <p:cNvSpPr/>
          <p:nvPr/>
        </p:nvSpPr>
        <p:spPr>
          <a:xfrm flipH="1">
            <a:off x="7023789" y="3189935"/>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50" name="Freeform 595">
            <a:extLst>
              <a:ext uri="{FF2B5EF4-FFF2-40B4-BE49-F238E27FC236}">
                <a16:creationId xmlns:a16="http://schemas.microsoft.com/office/drawing/2014/main" id="{D1EEF336-E3FB-B804-8129-B5367C8501E7}"/>
              </a:ext>
            </a:extLst>
          </p:cNvPr>
          <p:cNvSpPr/>
          <p:nvPr/>
        </p:nvSpPr>
        <p:spPr>
          <a:xfrm flipH="1">
            <a:off x="6939496" y="3189935"/>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51" name="Freeform 596">
            <a:extLst>
              <a:ext uri="{FF2B5EF4-FFF2-40B4-BE49-F238E27FC236}">
                <a16:creationId xmlns:a16="http://schemas.microsoft.com/office/drawing/2014/main" id="{241B02AF-E749-23B8-88A3-9158DE925318}"/>
              </a:ext>
            </a:extLst>
          </p:cNvPr>
          <p:cNvSpPr/>
          <p:nvPr/>
        </p:nvSpPr>
        <p:spPr>
          <a:xfrm flipH="1">
            <a:off x="7335030" y="2996428"/>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52" name="Freeform 597">
            <a:extLst>
              <a:ext uri="{FF2B5EF4-FFF2-40B4-BE49-F238E27FC236}">
                <a16:creationId xmlns:a16="http://schemas.microsoft.com/office/drawing/2014/main" id="{116DBC9B-601E-AC4C-757C-43EBFFC4518F}"/>
              </a:ext>
            </a:extLst>
          </p:cNvPr>
          <p:cNvSpPr/>
          <p:nvPr/>
        </p:nvSpPr>
        <p:spPr>
          <a:xfrm flipH="1">
            <a:off x="7250737" y="2996428"/>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53" name="Freeform 598">
            <a:extLst>
              <a:ext uri="{FF2B5EF4-FFF2-40B4-BE49-F238E27FC236}">
                <a16:creationId xmlns:a16="http://schemas.microsoft.com/office/drawing/2014/main" id="{16F711E5-BF45-2E78-F9A8-67DC000F4687}"/>
              </a:ext>
            </a:extLst>
          </p:cNvPr>
          <p:cNvSpPr/>
          <p:nvPr/>
        </p:nvSpPr>
        <p:spPr>
          <a:xfrm flipH="1">
            <a:off x="7617483" y="3056592"/>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54" name="Freeform 599">
            <a:extLst>
              <a:ext uri="{FF2B5EF4-FFF2-40B4-BE49-F238E27FC236}">
                <a16:creationId xmlns:a16="http://schemas.microsoft.com/office/drawing/2014/main" id="{F6C29996-3485-EAE0-29D0-6BB4D440FC56}"/>
              </a:ext>
            </a:extLst>
          </p:cNvPr>
          <p:cNvSpPr/>
          <p:nvPr/>
        </p:nvSpPr>
        <p:spPr>
          <a:xfrm flipH="1">
            <a:off x="7533191" y="3056592"/>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55" name="Freeform 600">
            <a:extLst>
              <a:ext uri="{FF2B5EF4-FFF2-40B4-BE49-F238E27FC236}">
                <a16:creationId xmlns:a16="http://schemas.microsoft.com/office/drawing/2014/main" id="{AA6A1F16-33BB-DD01-6DD3-F62FE6FD0E20}"/>
              </a:ext>
            </a:extLst>
          </p:cNvPr>
          <p:cNvSpPr/>
          <p:nvPr/>
        </p:nvSpPr>
        <p:spPr>
          <a:xfrm flipH="1">
            <a:off x="7965187" y="2996014"/>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56" name="Freeform 601">
            <a:extLst>
              <a:ext uri="{FF2B5EF4-FFF2-40B4-BE49-F238E27FC236}">
                <a16:creationId xmlns:a16="http://schemas.microsoft.com/office/drawing/2014/main" id="{B5BB4291-5BC8-20A3-5A8E-EB956C2DCB20}"/>
              </a:ext>
            </a:extLst>
          </p:cNvPr>
          <p:cNvSpPr/>
          <p:nvPr/>
        </p:nvSpPr>
        <p:spPr>
          <a:xfrm flipH="1">
            <a:off x="7880894" y="2996014"/>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nvGrpSpPr>
          <p:cNvPr id="4157" name="Group 4156">
            <a:extLst>
              <a:ext uri="{FF2B5EF4-FFF2-40B4-BE49-F238E27FC236}">
                <a16:creationId xmlns:a16="http://schemas.microsoft.com/office/drawing/2014/main" id="{BBF93424-8D30-4733-05CC-AAB38E236014}"/>
              </a:ext>
            </a:extLst>
          </p:cNvPr>
          <p:cNvGrpSpPr/>
          <p:nvPr/>
        </p:nvGrpSpPr>
        <p:grpSpPr>
          <a:xfrm flipH="1">
            <a:off x="6941277" y="2894671"/>
            <a:ext cx="1088007" cy="339033"/>
            <a:chOff x="900162" y="3185368"/>
            <a:chExt cx="955852" cy="359345"/>
          </a:xfrm>
          <a:solidFill>
            <a:schemeClr val="accent5"/>
          </a:solidFill>
          <a:effectLst/>
        </p:grpSpPr>
        <p:sp>
          <p:nvSpPr>
            <p:cNvPr id="4273" name="Oval 4272">
              <a:extLst>
                <a:ext uri="{FF2B5EF4-FFF2-40B4-BE49-F238E27FC236}">
                  <a16:creationId xmlns:a16="http://schemas.microsoft.com/office/drawing/2014/main" id="{8C8ECD8C-A0B2-EE94-F2E8-C59F5A214BF7}"/>
                </a:ext>
              </a:extLst>
            </p:cNvPr>
            <p:cNvSpPr/>
            <p:nvPr/>
          </p:nvSpPr>
          <p:spPr>
            <a:xfrm>
              <a:off x="1194720" y="3224733"/>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74" name="Oval 4273">
              <a:extLst>
                <a:ext uri="{FF2B5EF4-FFF2-40B4-BE49-F238E27FC236}">
                  <a16:creationId xmlns:a16="http://schemas.microsoft.com/office/drawing/2014/main" id="{EB8FD2D0-82B7-FC48-C5F6-8A7D2D193788}"/>
                </a:ext>
              </a:extLst>
            </p:cNvPr>
            <p:cNvSpPr/>
            <p:nvPr/>
          </p:nvSpPr>
          <p:spPr>
            <a:xfrm>
              <a:off x="1379269" y="3381722"/>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75" name="Oval 4274">
              <a:extLst>
                <a:ext uri="{FF2B5EF4-FFF2-40B4-BE49-F238E27FC236}">
                  <a16:creationId xmlns:a16="http://schemas.microsoft.com/office/drawing/2014/main" id="{1B656918-0855-5D5C-FD94-5F31FA91AA13}"/>
                </a:ext>
              </a:extLst>
            </p:cNvPr>
            <p:cNvSpPr/>
            <p:nvPr/>
          </p:nvSpPr>
          <p:spPr>
            <a:xfrm>
              <a:off x="1449991" y="31853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76" name="Oval 4275">
              <a:extLst>
                <a:ext uri="{FF2B5EF4-FFF2-40B4-BE49-F238E27FC236}">
                  <a16:creationId xmlns:a16="http://schemas.microsoft.com/office/drawing/2014/main" id="{1F056673-47BC-111E-9AE1-D840EF794EA9}"/>
                </a:ext>
              </a:extLst>
            </p:cNvPr>
            <p:cNvSpPr/>
            <p:nvPr/>
          </p:nvSpPr>
          <p:spPr>
            <a:xfrm>
              <a:off x="1519739" y="33877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77" name="Oval 4276">
              <a:extLst>
                <a:ext uri="{FF2B5EF4-FFF2-40B4-BE49-F238E27FC236}">
                  <a16:creationId xmlns:a16="http://schemas.microsoft.com/office/drawing/2014/main" id="{C7453B7C-1D26-F746-A414-1AB373A79FCE}"/>
                </a:ext>
              </a:extLst>
            </p:cNvPr>
            <p:cNvSpPr/>
            <p:nvPr/>
          </p:nvSpPr>
          <p:spPr>
            <a:xfrm>
              <a:off x="1631109" y="3304232"/>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78" name="Oval 4277">
              <a:extLst>
                <a:ext uri="{FF2B5EF4-FFF2-40B4-BE49-F238E27FC236}">
                  <a16:creationId xmlns:a16="http://schemas.microsoft.com/office/drawing/2014/main" id="{38F86E3A-D7F8-F4C5-4B8B-3272987172D1}"/>
                </a:ext>
              </a:extLst>
            </p:cNvPr>
            <p:cNvSpPr/>
            <p:nvPr/>
          </p:nvSpPr>
          <p:spPr>
            <a:xfrm>
              <a:off x="1711998" y="338963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79" name="Oval 4278">
              <a:extLst>
                <a:ext uri="{FF2B5EF4-FFF2-40B4-BE49-F238E27FC236}">
                  <a16:creationId xmlns:a16="http://schemas.microsoft.com/office/drawing/2014/main" id="{A2DD7812-8B2D-57D9-9AB5-0FD0BF1674B6}"/>
                </a:ext>
              </a:extLst>
            </p:cNvPr>
            <p:cNvSpPr/>
            <p:nvPr/>
          </p:nvSpPr>
          <p:spPr>
            <a:xfrm>
              <a:off x="1122712" y="3365673"/>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80" name="Oval 4279">
              <a:extLst>
                <a:ext uri="{FF2B5EF4-FFF2-40B4-BE49-F238E27FC236}">
                  <a16:creationId xmlns:a16="http://schemas.microsoft.com/office/drawing/2014/main" id="{D3CAA14E-FC5E-143B-F644-940E42CC7D17}"/>
                </a:ext>
              </a:extLst>
            </p:cNvPr>
            <p:cNvSpPr/>
            <p:nvPr/>
          </p:nvSpPr>
          <p:spPr>
            <a:xfrm>
              <a:off x="900162" y="340069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81" name="Oval 4280">
              <a:extLst>
                <a:ext uri="{FF2B5EF4-FFF2-40B4-BE49-F238E27FC236}">
                  <a16:creationId xmlns:a16="http://schemas.microsoft.com/office/drawing/2014/main" id="{43465502-B912-2258-E599-6C07BCD40B45}"/>
                </a:ext>
              </a:extLst>
            </p:cNvPr>
            <p:cNvSpPr/>
            <p:nvPr/>
          </p:nvSpPr>
          <p:spPr>
            <a:xfrm>
              <a:off x="900162" y="31853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sp>
        <p:nvSpPr>
          <p:cNvPr id="4158" name="Freeform 603">
            <a:extLst>
              <a:ext uri="{FF2B5EF4-FFF2-40B4-BE49-F238E27FC236}">
                <a16:creationId xmlns:a16="http://schemas.microsoft.com/office/drawing/2014/main" id="{F7EC53D2-E66C-0B9D-8F3F-246A1CFFB59A}"/>
              </a:ext>
            </a:extLst>
          </p:cNvPr>
          <p:cNvSpPr/>
          <p:nvPr/>
        </p:nvSpPr>
        <p:spPr>
          <a:xfrm flipH="1">
            <a:off x="8162154" y="3207658"/>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59" name="Freeform 604">
            <a:extLst>
              <a:ext uri="{FF2B5EF4-FFF2-40B4-BE49-F238E27FC236}">
                <a16:creationId xmlns:a16="http://schemas.microsoft.com/office/drawing/2014/main" id="{FC48B164-54D7-B0EB-A6E0-A331A6A24F62}"/>
              </a:ext>
            </a:extLst>
          </p:cNvPr>
          <p:cNvSpPr/>
          <p:nvPr/>
        </p:nvSpPr>
        <p:spPr>
          <a:xfrm flipH="1">
            <a:off x="8064576" y="3187438"/>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60" name="Freeform 605">
            <a:extLst>
              <a:ext uri="{FF2B5EF4-FFF2-40B4-BE49-F238E27FC236}">
                <a16:creationId xmlns:a16="http://schemas.microsoft.com/office/drawing/2014/main" id="{6D0ED26C-CB8C-6157-790C-66ADF3CF398D}"/>
              </a:ext>
            </a:extLst>
          </p:cNvPr>
          <p:cNvSpPr/>
          <p:nvPr/>
        </p:nvSpPr>
        <p:spPr>
          <a:xfrm flipH="1">
            <a:off x="7899638" y="3140094"/>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61" name="Freeform 606">
            <a:extLst>
              <a:ext uri="{FF2B5EF4-FFF2-40B4-BE49-F238E27FC236}">
                <a16:creationId xmlns:a16="http://schemas.microsoft.com/office/drawing/2014/main" id="{21882882-5C56-03F7-27B2-737BFE2F7D1B}"/>
              </a:ext>
            </a:extLst>
          </p:cNvPr>
          <p:cNvSpPr/>
          <p:nvPr/>
        </p:nvSpPr>
        <p:spPr>
          <a:xfrm flipH="1">
            <a:off x="7802061" y="3119874"/>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62" name="Freeform 607">
            <a:extLst>
              <a:ext uri="{FF2B5EF4-FFF2-40B4-BE49-F238E27FC236}">
                <a16:creationId xmlns:a16="http://schemas.microsoft.com/office/drawing/2014/main" id="{C5CDDBE0-5C11-C6D2-FE90-3874B5748C8E}"/>
              </a:ext>
            </a:extLst>
          </p:cNvPr>
          <p:cNvSpPr/>
          <p:nvPr/>
        </p:nvSpPr>
        <p:spPr>
          <a:xfrm flipH="1">
            <a:off x="7557111" y="3197548"/>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63" name="Freeform 608">
            <a:extLst>
              <a:ext uri="{FF2B5EF4-FFF2-40B4-BE49-F238E27FC236}">
                <a16:creationId xmlns:a16="http://schemas.microsoft.com/office/drawing/2014/main" id="{1170F6F3-E049-0458-1DF8-F48517CCB665}"/>
              </a:ext>
            </a:extLst>
          </p:cNvPr>
          <p:cNvSpPr/>
          <p:nvPr/>
        </p:nvSpPr>
        <p:spPr>
          <a:xfrm flipH="1">
            <a:off x="7459534" y="3177328"/>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64" name="Freeform 609">
            <a:extLst>
              <a:ext uri="{FF2B5EF4-FFF2-40B4-BE49-F238E27FC236}">
                <a16:creationId xmlns:a16="http://schemas.microsoft.com/office/drawing/2014/main" id="{1604BF84-D227-9D60-5BDC-A9502FFCFC02}"/>
              </a:ext>
            </a:extLst>
          </p:cNvPr>
          <p:cNvSpPr/>
          <p:nvPr/>
        </p:nvSpPr>
        <p:spPr>
          <a:xfrm flipH="1">
            <a:off x="6943589" y="3170261"/>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65" name="Freeform 610">
            <a:extLst>
              <a:ext uri="{FF2B5EF4-FFF2-40B4-BE49-F238E27FC236}">
                <a16:creationId xmlns:a16="http://schemas.microsoft.com/office/drawing/2014/main" id="{BC81FE5D-5B43-0AF4-2544-C004B0AAB831}"/>
              </a:ext>
            </a:extLst>
          </p:cNvPr>
          <p:cNvSpPr/>
          <p:nvPr/>
        </p:nvSpPr>
        <p:spPr>
          <a:xfrm flipH="1">
            <a:off x="6862252" y="3150041"/>
            <a:ext cx="46103" cy="38867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5388 w 38744"/>
              <a:gd name="connsiteY0" fmla="*/ 0 h 416719"/>
              <a:gd name="connsiteX1" fmla="*/ 38726 w 38744"/>
              <a:gd name="connsiteY1" fmla="*/ 83344 h 416719"/>
              <a:gd name="connsiteX2" fmla="*/ 10151 w 38744"/>
              <a:gd name="connsiteY2" fmla="*/ 192881 h 416719"/>
              <a:gd name="connsiteX3" fmla="*/ 10150 w 38744"/>
              <a:gd name="connsiteY3" fmla="*/ 416719 h 416719"/>
              <a:gd name="connsiteX0" fmla="*/ 0 w 33356"/>
              <a:gd name="connsiteY0" fmla="*/ 0 h 416719"/>
              <a:gd name="connsiteX1" fmla="*/ 33338 w 33356"/>
              <a:gd name="connsiteY1" fmla="*/ 83344 h 416719"/>
              <a:gd name="connsiteX2" fmla="*/ 4763 w 33356"/>
              <a:gd name="connsiteY2" fmla="*/ 192881 h 416719"/>
              <a:gd name="connsiteX3" fmla="*/ 4762 w 33356"/>
              <a:gd name="connsiteY3" fmla="*/ 416719 h 416719"/>
              <a:gd name="connsiteX0" fmla="*/ 7145 w 40503"/>
              <a:gd name="connsiteY0" fmla="*/ 0 h 411957"/>
              <a:gd name="connsiteX1" fmla="*/ 40483 w 40503"/>
              <a:gd name="connsiteY1" fmla="*/ 83344 h 411957"/>
              <a:gd name="connsiteX2" fmla="*/ 11908 w 40503"/>
              <a:gd name="connsiteY2" fmla="*/ 192881 h 411957"/>
              <a:gd name="connsiteX3" fmla="*/ 0 w 40503"/>
              <a:gd name="connsiteY3" fmla="*/ 411957 h 411957"/>
            </a:gdLst>
            <a:ahLst/>
            <a:cxnLst>
              <a:cxn ang="0">
                <a:pos x="connsiteX0" y="connsiteY0"/>
              </a:cxn>
              <a:cxn ang="0">
                <a:pos x="connsiteX1" y="connsiteY1"/>
              </a:cxn>
              <a:cxn ang="0">
                <a:pos x="connsiteX2" y="connsiteY2"/>
              </a:cxn>
              <a:cxn ang="0">
                <a:pos x="connsiteX3" y="connsiteY3"/>
              </a:cxn>
            </a:cxnLst>
            <a:rect l="l" t="t" r="r" b="b"/>
            <a:pathLst>
              <a:path w="40503" h="411957">
                <a:moveTo>
                  <a:pt x="7145" y="0"/>
                </a:moveTo>
                <a:cubicBezTo>
                  <a:pt x="23417" y="25598"/>
                  <a:pt x="39689" y="51197"/>
                  <a:pt x="40483" y="83344"/>
                </a:cubicBezTo>
                <a:cubicBezTo>
                  <a:pt x="41277" y="115491"/>
                  <a:pt x="18655" y="138112"/>
                  <a:pt x="11908" y="192881"/>
                </a:cubicBezTo>
                <a:cubicBezTo>
                  <a:pt x="5161" y="247650"/>
                  <a:pt x="13096" y="331788"/>
                  <a:pt x="0" y="411957"/>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66" name="Freeform 611">
            <a:extLst>
              <a:ext uri="{FF2B5EF4-FFF2-40B4-BE49-F238E27FC236}">
                <a16:creationId xmlns:a16="http://schemas.microsoft.com/office/drawing/2014/main" id="{41F95148-75C0-B837-7408-0973078F8623}"/>
              </a:ext>
            </a:extLst>
          </p:cNvPr>
          <p:cNvSpPr/>
          <p:nvPr/>
        </p:nvSpPr>
        <p:spPr>
          <a:xfrm flipH="1">
            <a:off x="8071347" y="3011451"/>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67" name="Freeform 612">
            <a:extLst>
              <a:ext uri="{FF2B5EF4-FFF2-40B4-BE49-F238E27FC236}">
                <a16:creationId xmlns:a16="http://schemas.microsoft.com/office/drawing/2014/main" id="{F723B137-D6B8-CA0C-B6CF-63832EE09BA6}"/>
              </a:ext>
            </a:extLst>
          </p:cNvPr>
          <p:cNvSpPr/>
          <p:nvPr/>
        </p:nvSpPr>
        <p:spPr>
          <a:xfrm flipH="1">
            <a:off x="7999724" y="3027013"/>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68" name="Freeform 613">
            <a:extLst>
              <a:ext uri="{FF2B5EF4-FFF2-40B4-BE49-F238E27FC236}">
                <a16:creationId xmlns:a16="http://schemas.microsoft.com/office/drawing/2014/main" id="{96E18822-FE9F-0E01-B56D-4708186B0538}"/>
              </a:ext>
            </a:extLst>
          </p:cNvPr>
          <p:cNvSpPr/>
          <p:nvPr/>
        </p:nvSpPr>
        <p:spPr>
          <a:xfrm flipH="1">
            <a:off x="7643847" y="3112105"/>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69" name="Freeform 614">
            <a:extLst>
              <a:ext uri="{FF2B5EF4-FFF2-40B4-BE49-F238E27FC236}">
                <a16:creationId xmlns:a16="http://schemas.microsoft.com/office/drawing/2014/main" id="{3AFA4266-7EAE-4793-4969-D0FD90E625DB}"/>
              </a:ext>
            </a:extLst>
          </p:cNvPr>
          <p:cNvSpPr/>
          <p:nvPr/>
        </p:nvSpPr>
        <p:spPr>
          <a:xfrm flipH="1">
            <a:off x="7546270" y="3091885"/>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70" name="Freeform 615">
            <a:extLst>
              <a:ext uri="{FF2B5EF4-FFF2-40B4-BE49-F238E27FC236}">
                <a16:creationId xmlns:a16="http://schemas.microsoft.com/office/drawing/2014/main" id="{CD849794-53BE-9369-DE30-941369486235}"/>
              </a:ext>
            </a:extLst>
          </p:cNvPr>
          <p:cNvSpPr/>
          <p:nvPr/>
        </p:nvSpPr>
        <p:spPr>
          <a:xfrm flipH="1">
            <a:off x="7491050" y="3043419"/>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71" name="Freeform 616">
            <a:extLst>
              <a:ext uri="{FF2B5EF4-FFF2-40B4-BE49-F238E27FC236}">
                <a16:creationId xmlns:a16="http://schemas.microsoft.com/office/drawing/2014/main" id="{DAB678C2-546C-2550-961C-5C0622FF8DA0}"/>
              </a:ext>
            </a:extLst>
          </p:cNvPr>
          <p:cNvSpPr/>
          <p:nvPr/>
        </p:nvSpPr>
        <p:spPr>
          <a:xfrm flipH="1">
            <a:off x="7393473" y="3023199"/>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72" name="Freeform 617">
            <a:extLst>
              <a:ext uri="{FF2B5EF4-FFF2-40B4-BE49-F238E27FC236}">
                <a16:creationId xmlns:a16="http://schemas.microsoft.com/office/drawing/2014/main" id="{7CE154D6-5767-CCFA-79FF-9BE399E29FD0}"/>
              </a:ext>
            </a:extLst>
          </p:cNvPr>
          <p:cNvSpPr/>
          <p:nvPr/>
        </p:nvSpPr>
        <p:spPr>
          <a:xfrm flipH="1">
            <a:off x="7334332" y="3118049"/>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73" name="Freeform 618">
            <a:extLst>
              <a:ext uri="{FF2B5EF4-FFF2-40B4-BE49-F238E27FC236}">
                <a16:creationId xmlns:a16="http://schemas.microsoft.com/office/drawing/2014/main" id="{93F856EA-AE14-F673-B293-20A60039C2BF}"/>
              </a:ext>
            </a:extLst>
          </p:cNvPr>
          <p:cNvSpPr/>
          <p:nvPr/>
        </p:nvSpPr>
        <p:spPr>
          <a:xfrm flipH="1">
            <a:off x="7236755" y="3097829"/>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74" name="Freeform 619">
            <a:extLst>
              <a:ext uri="{FF2B5EF4-FFF2-40B4-BE49-F238E27FC236}">
                <a16:creationId xmlns:a16="http://schemas.microsoft.com/office/drawing/2014/main" id="{D0A4FEC1-F918-6A7A-DBE1-08B11EA51E41}"/>
              </a:ext>
            </a:extLst>
          </p:cNvPr>
          <p:cNvSpPr/>
          <p:nvPr/>
        </p:nvSpPr>
        <p:spPr>
          <a:xfrm flipH="1">
            <a:off x="7217187" y="3056667"/>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75" name="Freeform 620">
            <a:extLst>
              <a:ext uri="{FF2B5EF4-FFF2-40B4-BE49-F238E27FC236}">
                <a16:creationId xmlns:a16="http://schemas.microsoft.com/office/drawing/2014/main" id="{0190A8CD-06AE-2292-4F4D-1AD3153853FE}"/>
              </a:ext>
            </a:extLst>
          </p:cNvPr>
          <p:cNvSpPr/>
          <p:nvPr/>
        </p:nvSpPr>
        <p:spPr>
          <a:xfrm flipH="1">
            <a:off x="7119610" y="3036446"/>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76" name="Freeform 621">
            <a:extLst>
              <a:ext uri="{FF2B5EF4-FFF2-40B4-BE49-F238E27FC236}">
                <a16:creationId xmlns:a16="http://schemas.microsoft.com/office/drawing/2014/main" id="{8C96E5F9-7687-1590-2429-FBAF0738BA5F}"/>
              </a:ext>
            </a:extLst>
          </p:cNvPr>
          <p:cNvSpPr/>
          <p:nvPr/>
        </p:nvSpPr>
        <p:spPr>
          <a:xfrm flipH="1">
            <a:off x="7814676" y="3054582"/>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77" name="Freeform 622">
            <a:extLst>
              <a:ext uri="{FF2B5EF4-FFF2-40B4-BE49-F238E27FC236}">
                <a16:creationId xmlns:a16="http://schemas.microsoft.com/office/drawing/2014/main" id="{547DCF91-18B3-42A8-DB6A-4ED907B3E62D}"/>
              </a:ext>
            </a:extLst>
          </p:cNvPr>
          <p:cNvSpPr/>
          <p:nvPr/>
        </p:nvSpPr>
        <p:spPr>
          <a:xfrm flipH="1">
            <a:off x="7717099" y="3034361"/>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nvGrpSpPr>
          <p:cNvPr id="4178" name="Group 4177">
            <a:extLst>
              <a:ext uri="{FF2B5EF4-FFF2-40B4-BE49-F238E27FC236}">
                <a16:creationId xmlns:a16="http://schemas.microsoft.com/office/drawing/2014/main" id="{1373A5E2-8716-92FC-DBCD-99B4FDCE1012}"/>
              </a:ext>
            </a:extLst>
          </p:cNvPr>
          <p:cNvGrpSpPr/>
          <p:nvPr/>
        </p:nvGrpSpPr>
        <p:grpSpPr>
          <a:xfrm flipH="1">
            <a:off x="6859313" y="2931811"/>
            <a:ext cx="1361059" cy="291456"/>
            <a:chOff x="732284" y="3224733"/>
            <a:chExt cx="1195738" cy="308918"/>
          </a:xfrm>
          <a:solidFill>
            <a:schemeClr val="accent5">
              <a:lumMod val="75000"/>
            </a:schemeClr>
          </a:solidFill>
          <a:effectLst/>
        </p:grpSpPr>
        <p:sp>
          <p:nvSpPr>
            <p:cNvPr id="4264" name="Oval 4263">
              <a:extLst>
                <a:ext uri="{FF2B5EF4-FFF2-40B4-BE49-F238E27FC236}">
                  <a16:creationId xmlns:a16="http://schemas.microsoft.com/office/drawing/2014/main" id="{BC6664E7-5268-5C0A-1B56-20C15F5BACF6}"/>
                </a:ext>
              </a:extLst>
            </p:cNvPr>
            <p:cNvSpPr/>
            <p:nvPr/>
          </p:nvSpPr>
          <p:spPr>
            <a:xfrm>
              <a:off x="1567982" y="3224733"/>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65" name="Oval 4264">
              <a:extLst>
                <a:ext uri="{FF2B5EF4-FFF2-40B4-BE49-F238E27FC236}">
                  <a16:creationId xmlns:a16="http://schemas.microsoft.com/office/drawing/2014/main" id="{2216C190-96E6-B33C-47B6-1073DCED2227}"/>
                </a:ext>
              </a:extLst>
            </p:cNvPr>
            <p:cNvSpPr/>
            <p:nvPr/>
          </p:nvSpPr>
          <p:spPr>
            <a:xfrm>
              <a:off x="1458518" y="3296741"/>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66" name="Oval 4265">
              <a:extLst>
                <a:ext uri="{FF2B5EF4-FFF2-40B4-BE49-F238E27FC236}">
                  <a16:creationId xmlns:a16="http://schemas.microsoft.com/office/drawing/2014/main" id="{FD92F140-C62D-DCC0-1EAE-D32B01EEE0DB}"/>
                </a:ext>
              </a:extLst>
            </p:cNvPr>
            <p:cNvSpPr/>
            <p:nvPr/>
          </p:nvSpPr>
          <p:spPr>
            <a:xfrm>
              <a:off x="1323409" y="3228374"/>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67" name="Oval 4266">
              <a:extLst>
                <a:ext uri="{FF2B5EF4-FFF2-40B4-BE49-F238E27FC236}">
                  <a16:creationId xmlns:a16="http://schemas.microsoft.com/office/drawing/2014/main" id="{50CEFCBC-251B-BBC1-8C74-E686A59D4DED}"/>
                </a:ext>
              </a:extLst>
            </p:cNvPr>
            <p:cNvSpPr/>
            <p:nvPr/>
          </p:nvSpPr>
          <p:spPr>
            <a:xfrm>
              <a:off x="1188194" y="3301479"/>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68" name="Oval 4267">
              <a:extLst>
                <a:ext uri="{FF2B5EF4-FFF2-40B4-BE49-F238E27FC236}">
                  <a16:creationId xmlns:a16="http://schemas.microsoft.com/office/drawing/2014/main" id="{6DBD6560-BB55-6B6B-E09C-4A548F42BFFD}"/>
                </a:ext>
              </a:extLst>
            </p:cNvPr>
            <p:cNvSpPr/>
            <p:nvPr/>
          </p:nvSpPr>
          <p:spPr>
            <a:xfrm>
              <a:off x="1044178" y="3229471"/>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69" name="Oval 4268">
              <a:extLst>
                <a:ext uri="{FF2B5EF4-FFF2-40B4-BE49-F238E27FC236}">
                  <a16:creationId xmlns:a16="http://schemas.microsoft.com/office/drawing/2014/main" id="{FE53CB59-8BE8-687A-814B-87294844EEE7}"/>
                </a:ext>
              </a:extLst>
            </p:cNvPr>
            <p:cNvSpPr/>
            <p:nvPr/>
          </p:nvSpPr>
          <p:spPr>
            <a:xfrm>
              <a:off x="952500" y="33091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70" name="Oval 4269">
              <a:extLst>
                <a:ext uri="{FF2B5EF4-FFF2-40B4-BE49-F238E27FC236}">
                  <a16:creationId xmlns:a16="http://schemas.microsoft.com/office/drawing/2014/main" id="{96750384-A53D-82B2-4300-5B1E402C0ADB}"/>
                </a:ext>
              </a:extLst>
            </p:cNvPr>
            <p:cNvSpPr/>
            <p:nvPr/>
          </p:nvSpPr>
          <p:spPr>
            <a:xfrm>
              <a:off x="804292" y="3237160"/>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71" name="Oval 4270">
              <a:extLst>
                <a:ext uri="{FF2B5EF4-FFF2-40B4-BE49-F238E27FC236}">
                  <a16:creationId xmlns:a16="http://schemas.microsoft.com/office/drawing/2014/main" id="{E0EA21C6-7597-8AA1-2CBD-F86DFF25E3F3}"/>
                </a:ext>
              </a:extLst>
            </p:cNvPr>
            <p:cNvSpPr/>
            <p:nvPr/>
          </p:nvSpPr>
          <p:spPr>
            <a:xfrm>
              <a:off x="732284" y="338963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72" name="Oval 4271">
              <a:extLst>
                <a:ext uri="{FF2B5EF4-FFF2-40B4-BE49-F238E27FC236}">
                  <a16:creationId xmlns:a16="http://schemas.microsoft.com/office/drawing/2014/main" id="{6EFEFB8E-1121-43B3-14F5-5B30F0FC4C94}"/>
                </a:ext>
              </a:extLst>
            </p:cNvPr>
            <p:cNvSpPr/>
            <p:nvPr/>
          </p:nvSpPr>
          <p:spPr>
            <a:xfrm>
              <a:off x="1784006" y="337348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sp>
        <p:nvSpPr>
          <p:cNvPr id="4179" name="Freeform 624">
            <a:extLst>
              <a:ext uri="{FF2B5EF4-FFF2-40B4-BE49-F238E27FC236}">
                <a16:creationId xmlns:a16="http://schemas.microsoft.com/office/drawing/2014/main" id="{315AC38B-C969-ACE5-0FCF-51AFA7ABCC28}"/>
              </a:ext>
            </a:extLst>
          </p:cNvPr>
          <p:cNvSpPr/>
          <p:nvPr/>
        </p:nvSpPr>
        <p:spPr>
          <a:xfrm rot="10800000" flipH="1">
            <a:off x="7176181" y="3342978"/>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80" name="Freeform 625">
            <a:extLst>
              <a:ext uri="{FF2B5EF4-FFF2-40B4-BE49-F238E27FC236}">
                <a16:creationId xmlns:a16="http://schemas.microsoft.com/office/drawing/2014/main" id="{52DEE118-FB2C-965E-CF51-B6B161A86FA9}"/>
              </a:ext>
            </a:extLst>
          </p:cNvPr>
          <p:cNvSpPr/>
          <p:nvPr/>
        </p:nvSpPr>
        <p:spPr>
          <a:xfrm rot="10800000" flipH="1">
            <a:off x="7227792" y="3342978"/>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81" name="Freeform 626">
            <a:extLst>
              <a:ext uri="{FF2B5EF4-FFF2-40B4-BE49-F238E27FC236}">
                <a16:creationId xmlns:a16="http://schemas.microsoft.com/office/drawing/2014/main" id="{E085F893-AF70-577D-A572-1EA1F4AF6D0C}"/>
              </a:ext>
            </a:extLst>
          </p:cNvPr>
          <p:cNvSpPr/>
          <p:nvPr/>
        </p:nvSpPr>
        <p:spPr>
          <a:xfrm rot="10800000" flipH="1">
            <a:off x="7133175" y="3430479"/>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82" name="Freeform 627">
            <a:extLst>
              <a:ext uri="{FF2B5EF4-FFF2-40B4-BE49-F238E27FC236}">
                <a16:creationId xmlns:a16="http://schemas.microsoft.com/office/drawing/2014/main" id="{FE8F4117-5D65-1AD5-42F1-20ADA5F19773}"/>
              </a:ext>
            </a:extLst>
          </p:cNvPr>
          <p:cNvSpPr/>
          <p:nvPr/>
        </p:nvSpPr>
        <p:spPr>
          <a:xfrm rot="10800000" flipH="1">
            <a:off x="7184786" y="3430479"/>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83" name="Freeform 628">
            <a:extLst>
              <a:ext uri="{FF2B5EF4-FFF2-40B4-BE49-F238E27FC236}">
                <a16:creationId xmlns:a16="http://schemas.microsoft.com/office/drawing/2014/main" id="{74407534-6A85-5B0F-5D64-B9533B0E0263}"/>
              </a:ext>
            </a:extLst>
          </p:cNvPr>
          <p:cNvSpPr/>
          <p:nvPr/>
        </p:nvSpPr>
        <p:spPr>
          <a:xfrm rot="10800000" flipH="1">
            <a:off x="7276925" y="3294603"/>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84" name="Freeform 629">
            <a:extLst>
              <a:ext uri="{FF2B5EF4-FFF2-40B4-BE49-F238E27FC236}">
                <a16:creationId xmlns:a16="http://schemas.microsoft.com/office/drawing/2014/main" id="{17602F2C-82E8-99C8-E3E0-D88624D9575A}"/>
              </a:ext>
            </a:extLst>
          </p:cNvPr>
          <p:cNvSpPr/>
          <p:nvPr/>
        </p:nvSpPr>
        <p:spPr>
          <a:xfrm rot="10800000" flipH="1">
            <a:off x="7328536" y="3294603"/>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85" name="Freeform 630">
            <a:extLst>
              <a:ext uri="{FF2B5EF4-FFF2-40B4-BE49-F238E27FC236}">
                <a16:creationId xmlns:a16="http://schemas.microsoft.com/office/drawing/2014/main" id="{20DF4C58-AC8A-0C5A-0270-1D41130F0CB3}"/>
              </a:ext>
            </a:extLst>
          </p:cNvPr>
          <p:cNvSpPr/>
          <p:nvPr/>
        </p:nvSpPr>
        <p:spPr>
          <a:xfrm rot="10800000" flipH="1">
            <a:off x="7523406" y="3227229"/>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86" name="Freeform 631">
            <a:extLst>
              <a:ext uri="{FF2B5EF4-FFF2-40B4-BE49-F238E27FC236}">
                <a16:creationId xmlns:a16="http://schemas.microsoft.com/office/drawing/2014/main" id="{5126C4E4-3605-C043-A606-392EA611B85E}"/>
              </a:ext>
            </a:extLst>
          </p:cNvPr>
          <p:cNvSpPr/>
          <p:nvPr/>
        </p:nvSpPr>
        <p:spPr>
          <a:xfrm rot="10800000" flipH="1">
            <a:off x="7575017" y="3227229"/>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87" name="Freeform 632">
            <a:extLst>
              <a:ext uri="{FF2B5EF4-FFF2-40B4-BE49-F238E27FC236}">
                <a16:creationId xmlns:a16="http://schemas.microsoft.com/office/drawing/2014/main" id="{CED5322C-4BAF-7B26-A8DA-C02B9414F2D4}"/>
              </a:ext>
            </a:extLst>
          </p:cNvPr>
          <p:cNvSpPr/>
          <p:nvPr/>
        </p:nvSpPr>
        <p:spPr>
          <a:xfrm rot="10800000" flipH="1">
            <a:off x="7703541" y="3213749"/>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88" name="Freeform 633">
            <a:extLst>
              <a:ext uri="{FF2B5EF4-FFF2-40B4-BE49-F238E27FC236}">
                <a16:creationId xmlns:a16="http://schemas.microsoft.com/office/drawing/2014/main" id="{6D0D10A3-23BB-07A6-1C7E-F9F24A4BBF4B}"/>
              </a:ext>
            </a:extLst>
          </p:cNvPr>
          <p:cNvSpPr/>
          <p:nvPr/>
        </p:nvSpPr>
        <p:spPr>
          <a:xfrm rot="10800000" flipH="1">
            <a:off x="7755152" y="3213749"/>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89" name="Freeform 634">
            <a:extLst>
              <a:ext uri="{FF2B5EF4-FFF2-40B4-BE49-F238E27FC236}">
                <a16:creationId xmlns:a16="http://schemas.microsoft.com/office/drawing/2014/main" id="{73EA6F0F-BB2D-18EE-3BEA-13FBB4BD5D6C}"/>
              </a:ext>
            </a:extLst>
          </p:cNvPr>
          <p:cNvSpPr/>
          <p:nvPr/>
        </p:nvSpPr>
        <p:spPr>
          <a:xfrm rot="10800000" flipH="1">
            <a:off x="7891505" y="3316734"/>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90" name="Freeform 635">
            <a:extLst>
              <a:ext uri="{FF2B5EF4-FFF2-40B4-BE49-F238E27FC236}">
                <a16:creationId xmlns:a16="http://schemas.microsoft.com/office/drawing/2014/main" id="{4BFE3C4E-89D1-633F-AD28-6FB86AAAE1BB}"/>
              </a:ext>
            </a:extLst>
          </p:cNvPr>
          <p:cNvSpPr/>
          <p:nvPr/>
        </p:nvSpPr>
        <p:spPr>
          <a:xfrm rot="10800000" flipH="1">
            <a:off x="7852034" y="3433474"/>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91" name="Freeform 636">
            <a:extLst>
              <a:ext uri="{FF2B5EF4-FFF2-40B4-BE49-F238E27FC236}">
                <a16:creationId xmlns:a16="http://schemas.microsoft.com/office/drawing/2014/main" id="{353BD4F5-2775-0CA7-2512-6B6AF1C644E2}"/>
              </a:ext>
            </a:extLst>
          </p:cNvPr>
          <p:cNvSpPr/>
          <p:nvPr/>
        </p:nvSpPr>
        <p:spPr>
          <a:xfrm rot="10800000" flipH="1">
            <a:off x="7903645" y="3433474"/>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92" name="Freeform 637">
            <a:extLst>
              <a:ext uri="{FF2B5EF4-FFF2-40B4-BE49-F238E27FC236}">
                <a16:creationId xmlns:a16="http://schemas.microsoft.com/office/drawing/2014/main" id="{1A146F4C-5BFA-C03F-AB71-471D8B411671}"/>
              </a:ext>
            </a:extLst>
          </p:cNvPr>
          <p:cNvSpPr/>
          <p:nvPr/>
        </p:nvSpPr>
        <p:spPr>
          <a:xfrm rot="10800000" flipH="1">
            <a:off x="8243186" y="3459719"/>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93" name="Freeform 638">
            <a:extLst>
              <a:ext uri="{FF2B5EF4-FFF2-40B4-BE49-F238E27FC236}">
                <a16:creationId xmlns:a16="http://schemas.microsoft.com/office/drawing/2014/main" id="{C91E3084-03C7-96F4-1B2F-8DF55EE87E45}"/>
              </a:ext>
            </a:extLst>
          </p:cNvPr>
          <p:cNvSpPr/>
          <p:nvPr/>
        </p:nvSpPr>
        <p:spPr>
          <a:xfrm rot="10800000" flipH="1">
            <a:off x="7595121" y="3409207"/>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94" name="Freeform 639">
            <a:extLst>
              <a:ext uri="{FF2B5EF4-FFF2-40B4-BE49-F238E27FC236}">
                <a16:creationId xmlns:a16="http://schemas.microsoft.com/office/drawing/2014/main" id="{C93FD57E-E2C1-0C23-AD39-C40912C4114C}"/>
              </a:ext>
            </a:extLst>
          </p:cNvPr>
          <p:cNvSpPr/>
          <p:nvPr/>
        </p:nvSpPr>
        <p:spPr>
          <a:xfrm rot="10800000" flipH="1">
            <a:off x="7646732" y="3409207"/>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nvGrpSpPr>
          <p:cNvPr id="4195" name="Group 4194">
            <a:extLst>
              <a:ext uri="{FF2B5EF4-FFF2-40B4-BE49-F238E27FC236}">
                <a16:creationId xmlns:a16="http://schemas.microsoft.com/office/drawing/2014/main" id="{6C1B3380-9D69-624F-9F27-DD2CD43870E1}"/>
              </a:ext>
            </a:extLst>
          </p:cNvPr>
          <p:cNvGrpSpPr/>
          <p:nvPr/>
        </p:nvGrpSpPr>
        <p:grpSpPr>
          <a:xfrm rot="10800000" flipH="1">
            <a:off x="7099755" y="3580840"/>
            <a:ext cx="1256277" cy="350125"/>
            <a:chOff x="703186" y="3173611"/>
            <a:chExt cx="1103683" cy="371102"/>
          </a:xfrm>
          <a:effectLst/>
        </p:grpSpPr>
        <p:sp>
          <p:nvSpPr>
            <p:cNvPr id="4255" name="Oval 4254">
              <a:extLst>
                <a:ext uri="{FF2B5EF4-FFF2-40B4-BE49-F238E27FC236}">
                  <a16:creationId xmlns:a16="http://schemas.microsoft.com/office/drawing/2014/main" id="{09EAEBA1-C5CF-F6C4-C65B-21E3AAB24AC4}"/>
                </a:ext>
              </a:extLst>
            </p:cNvPr>
            <p:cNvSpPr/>
            <p:nvPr/>
          </p:nvSpPr>
          <p:spPr>
            <a:xfrm>
              <a:off x="1102419" y="3185368"/>
              <a:ext cx="144016" cy="144016"/>
            </a:xfrm>
            <a:prstGeom prst="ellipse">
              <a:avLst/>
            </a:prstGeom>
            <a:solidFill>
              <a:srgbClr val="44546A">
                <a:lumMod val="20000"/>
                <a:lumOff val="80000"/>
              </a:srgbClr>
            </a:solid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56" name="Oval 4255">
              <a:extLst>
                <a:ext uri="{FF2B5EF4-FFF2-40B4-BE49-F238E27FC236}">
                  <a16:creationId xmlns:a16="http://schemas.microsoft.com/office/drawing/2014/main" id="{CB507D5A-D544-A5B9-1C38-9E34BA66B64B}"/>
                </a:ext>
              </a:extLst>
            </p:cNvPr>
            <p:cNvSpPr/>
            <p:nvPr/>
          </p:nvSpPr>
          <p:spPr>
            <a:xfrm>
              <a:off x="1030411" y="3400697"/>
              <a:ext cx="144016" cy="144016"/>
            </a:xfrm>
            <a:prstGeom prst="ellipse">
              <a:avLst/>
            </a:prstGeom>
            <a:solidFill>
              <a:srgbClr val="44546A">
                <a:lumMod val="20000"/>
                <a:lumOff val="80000"/>
              </a:srgbClr>
            </a:solid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57" name="Oval 4256">
              <a:extLst>
                <a:ext uri="{FF2B5EF4-FFF2-40B4-BE49-F238E27FC236}">
                  <a16:creationId xmlns:a16="http://schemas.microsoft.com/office/drawing/2014/main" id="{87AF3704-DD11-30AD-4BAB-5EF34540129B}"/>
                </a:ext>
              </a:extLst>
            </p:cNvPr>
            <p:cNvSpPr/>
            <p:nvPr/>
          </p:nvSpPr>
          <p:spPr>
            <a:xfrm>
              <a:off x="819772" y="3317625"/>
              <a:ext cx="144016" cy="144016"/>
            </a:xfrm>
            <a:prstGeom prst="ellipse">
              <a:avLst/>
            </a:prstGeom>
            <a:solidFill>
              <a:srgbClr val="44546A">
                <a:lumMod val="20000"/>
                <a:lumOff val="80000"/>
              </a:srgbClr>
            </a:solid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58" name="Oval 4257">
              <a:extLst>
                <a:ext uri="{FF2B5EF4-FFF2-40B4-BE49-F238E27FC236}">
                  <a16:creationId xmlns:a16="http://schemas.microsoft.com/office/drawing/2014/main" id="{89597101-64B6-9573-E3F6-51F3C0B62C5A}"/>
                </a:ext>
              </a:extLst>
            </p:cNvPr>
            <p:cNvSpPr/>
            <p:nvPr/>
          </p:nvSpPr>
          <p:spPr>
            <a:xfrm>
              <a:off x="703186" y="3178916"/>
              <a:ext cx="144016" cy="144016"/>
            </a:xfrm>
            <a:prstGeom prst="ellipse">
              <a:avLst/>
            </a:prstGeom>
            <a:solidFill>
              <a:srgbClr val="44546A">
                <a:lumMod val="20000"/>
                <a:lumOff val="80000"/>
              </a:srgbClr>
            </a:solid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59" name="Oval 4258">
              <a:extLst>
                <a:ext uri="{FF2B5EF4-FFF2-40B4-BE49-F238E27FC236}">
                  <a16:creationId xmlns:a16="http://schemas.microsoft.com/office/drawing/2014/main" id="{FCB2558D-72D0-D5F0-7BBF-285183894F10}"/>
                </a:ext>
              </a:extLst>
            </p:cNvPr>
            <p:cNvSpPr/>
            <p:nvPr/>
          </p:nvSpPr>
          <p:spPr>
            <a:xfrm>
              <a:off x="1319212" y="3181275"/>
              <a:ext cx="144016" cy="144016"/>
            </a:xfrm>
            <a:prstGeom prst="ellipse">
              <a:avLst/>
            </a:prstGeom>
            <a:solidFill>
              <a:srgbClr val="44546A">
                <a:lumMod val="20000"/>
                <a:lumOff val="80000"/>
              </a:srgbClr>
            </a:solid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60" name="Oval 4259">
              <a:extLst>
                <a:ext uri="{FF2B5EF4-FFF2-40B4-BE49-F238E27FC236}">
                  <a16:creationId xmlns:a16="http://schemas.microsoft.com/office/drawing/2014/main" id="{61FDCA70-2C02-36AB-E9D7-BF0AE421C48F}"/>
                </a:ext>
              </a:extLst>
            </p:cNvPr>
            <p:cNvSpPr/>
            <p:nvPr/>
          </p:nvSpPr>
          <p:spPr>
            <a:xfrm>
              <a:off x="1662853" y="3173611"/>
              <a:ext cx="144016" cy="144016"/>
            </a:xfrm>
            <a:prstGeom prst="ellipse">
              <a:avLst/>
            </a:prstGeom>
            <a:solidFill>
              <a:srgbClr val="44546A">
                <a:lumMod val="20000"/>
                <a:lumOff val="80000"/>
              </a:srgbClr>
            </a:solid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61" name="Oval 4260">
              <a:extLst>
                <a:ext uri="{FF2B5EF4-FFF2-40B4-BE49-F238E27FC236}">
                  <a16:creationId xmlns:a16="http://schemas.microsoft.com/office/drawing/2014/main" id="{9A5BB0B1-EDFF-D29E-5C75-E6CEE7C11C85}"/>
                </a:ext>
              </a:extLst>
            </p:cNvPr>
            <p:cNvSpPr/>
            <p:nvPr/>
          </p:nvSpPr>
          <p:spPr>
            <a:xfrm>
              <a:off x="1314982" y="3297087"/>
              <a:ext cx="144016" cy="144016"/>
            </a:xfrm>
            <a:prstGeom prst="ellipse">
              <a:avLst/>
            </a:prstGeom>
            <a:solidFill>
              <a:srgbClr val="44546A">
                <a:lumMod val="20000"/>
                <a:lumOff val="80000"/>
              </a:srgbClr>
            </a:solid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62" name="Oval 4261">
              <a:extLst>
                <a:ext uri="{FF2B5EF4-FFF2-40B4-BE49-F238E27FC236}">
                  <a16:creationId xmlns:a16="http://schemas.microsoft.com/office/drawing/2014/main" id="{B47ABF70-1305-150B-4234-D681AADB521D}"/>
                </a:ext>
              </a:extLst>
            </p:cNvPr>
            <p:cNvSpPr/>
            <p:nvPr/>
          </p:nvSpPr>
          <p:spPr>
            <a:xfrm>
              <a:off x="1194720" y="3400697"/>
              <a:ext cx="144016" cy="144016"/>
            </a:xfrm>
            <a:prstGeom prst="ellipse">
              <a:avLst/>
            </a:prstGeom>
            <a:solidFill>
              <a:srgbClr val="44546A">
                <a:lumMod val="20000"/>
                <a:lumOff val="80000"/>
              </a:srgbClr>
            </a:solid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63" name="Oval 4262">
              <a:extLst>
                <a:ext uri="{FF2B5EF4-FFF2-40B4-BE49-F238E27FC236}">
                  <a16:creationId xmlns:a16="http://schemas.microsoft.com/office/drawing/2014/main" id="{44738E12-791F-2775-5BA7-1D7481E9D454}"/>
                </a:ext>
              </a:extLst>
            </p:cNvPr>
            <p:cNvSpPr/>
            <p:nvPr/>
          </p:nvSpPr>
          <p:spPr>
            <a:xfrm>
              <a:off x="732284" y="3284982"/>
              <a:ext cx="144016" cy="144016"/>
            </a:xfrm>
            <a:prstGeom prst="ellipse">
              <a:avLst/>
            </a:prstGeom>
            <a:solidFill>
              <a:srgbClr val="44546A">
                <a:lumMod val="20000"/>
                <a:lumOff val="80000"/>
              </a:srgbClr>
            </a:solid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sp>
        <p:nvSpPr>
          <p:cNvPr id="4196" name="Freeform 641">
            <a:extLst>
              <a:ext uri="{FF2B5EF4-FFF2-40B4-BE49-F238E27FC236}">
                <a16:creationId xmlns:a16="http://schemas.microsoft.com/office/drawing/2014/main" id="{C48A0176-88F9-0BBF-6155-2C7401DFEFDA}"/>
              </a:ext>
            </a:extLst>
          </p:cNvPr>
          <p:cNvSpPr/>
          <p:nvPr/>
        </p:nvSpPr>
        <p:spPr>
          <a:xfrm rot="10800000" flipH="1">
            <a:off x="7075204" y="3224841"/>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97" name="Freeform 642">
            <a:extLst>
              <a:ext uri="{FF2B5EF4-FFF2-40B4-BE49-F238E27FC236}">
                <a16:creationId xmlns:a16="http://schemas.microsoft.com/office/drawing/2014/main" id="{13CF7F52-1BF5-6B68-34B9-80D2A4B43AE6}"/>
              </a:ext>
            </a:extLst>
          </p:cNvPr>
          <p:cNvSpPr/>
          <p:nvPr/>
        </p:nvSpPr>
        <p:spPr>
          <a:xfrm rot="10800000" flipH="1">
            <a:off x="7156696" y="3235481"/>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98" name="Freeform 643">
            <a:extLst>
              <a:ext uri="{FF2B5EF4-FFF2-40B4-BE49-F238E27FC236}">
                <a16:creationId xmlns:a16="http://schemas.microsoft.com/office/drawing/2014/main" id="{5439F93C-AFF6-47B4-11BC-8D5702623C56}"/>
              </a:ext>
            </a:extLst>
          </p:cNvPr>
          <p:cNvSpPr/>
          <p:nvPr/>
        </p:nvSpPr>
        <p:spPr>
          <a:xfrm rot="10800000" flipH="1">
            <a:off x="7328331" y="3265895"/>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199" name="Freeform 644">
            <a:extLst>
              <a:ext uri="{FF2B5EF4-FFF2-40B4-BE49-F238E27FC236}">
                <a16:creationId xmlns:a16="http://schemas.microsoft.com/office/drawing/2014/main" id="{2B5F1E50-7F42-BE84-AE73-2E549FDDA0C1}"/>
              </a:ext>
            </a:extLst>
          </p:cNvPr>
          <p:cNvSpPr/>
          <p:nvPr/>
        </p:nvSpPr>
        <p:spPr>
          <a:xfrm rot="10800000" flipH="1">
            <a:off x="7409823" y="3276536"/>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00" name="Freeform 645">
            <a:extLst>
              <a:ext uri="{FF2B5EF4-FFF2-40B4-BE49-F238E27FC236}">
                <a16:creationId xmlns:a16="http://schemas.microsoft.com/office/drawing/2014/main" id="{07B27AD5-37CC-DD18-015F-B01569B56944}"/>
              </a:ext>
            </a:extLst>
          </p:cNvPr>
          <p:cNvSpPr/>
          <p:nvPr/>
        </p:nvSpPr>
        <p:spPr>
          <a:xfrm rot="10800000" flipH="1">
            <a:off x="7608783" y="3246886"/>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01" name="Freeform 646">
            <a:extLst>
              <a:ext uri="{FF2B5EF4-FFF2-40B4-BE49-F238E27FC236}">
                <a16:creationId xmlns:a16="http://schemas.microsoft.com/office/drawing/2014/main" id="{FB0252C9-77D1-5596-8375-8BEE97E25923}"/>
              </a:ext>
            </a:extLst>
          </p:cNvPr>
          <p:cNvSpPr/>
          <p:nvPr/>
        </p:nvSpPr>
        <p:spPr>
          <a:xfrm rot="10800000" flipH="1">
            <a:off x="7690275" y="3257527"/>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02" name="Freeform 647">
            <a:extLst>
              <a:ext uri="{FF2B5EF4-FFF2-40B4-BE49-F238E27FC236}">
                <a16:creationId xmlns:a16="http://schemas.microsoft.com/office/drawing/2014/main" id="{D909D24A-56D6-997D-54AB-C425E1EFEB40}"/>
              </a:ext>
            </a:extLst>
          </p:cNvPr>
          <p:cNvSpPr/>
          <p:nvPr/>
        </p:nvSpPr>
        <p:spPr>
          <a:xfrm rot="10800000" flipH="1">
            <a:off x="7791096" y="3251451"/>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03" name="Freeform 648">
            <a:extLst>
              <a:ext uri="{FF2B5EF4-FFF2-40B4-BE49-F238E27FC236}">
                <a16:creationId xmlns:a16="http://schemas.microsoft.com/office/drawing/2014/main" id="{9308C818-495C-41D9-0C60-9BE31A1AF323}"/>
              </a:ext>
            </a:extLst>
          </p:cNvPr>
          <p:cNvSpPr/>
          <p:nvPr/>
        </p:nvSpPr>
        <p:spPr>
          <a:xfrm rot="10800000" flipH="1">
            <a:off x="7872587" y="3262091"/>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04" name="Freeform 649">
            <a:extLst>
              <a:ext uri="{FF2B5EF4-FFF2-40B4-BE49-F238E27FC236}">
                <a16:creationId xmlns:a16="http://schemas.microsoft.com/office/drawing/2014/main" id="{C182DBB0-6DAB-48CC-20ED-C7E36BE29787}"/>
              </a:ext>
            </a:extLst>
          </p:cNvPr>
          <p:cNvSpPr/>
          <p:nvPr/>
        </p:nvSpPr>
        <p:spPr>
          <a:xfrm rot="10800000" flipH="1">
            <a:off x="7914219" y="3325331"/>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05" name="Freeform 650">
            <a:extLst>
              <a:ext uri="{FF2B5EF4-FFF2-40B4-BE49-F238E27FC236}">
                <a16:creationId xmlns:a16="http://schemas.microsoft.com/office/drawing/2014/main" id="{87DA8A12-340F-7F0B-6CA8-CB33ECFBD01B}"/>
              </a:ext>
            </a:extLst>
          </p:cNvPr>
          <p:cNvSpPr/>
          <p:nvPr/>
        </p:nvSpPr>
        <p:spPr>
          <a:xfrm rot="10800000" flipH="1">
            <a:off x="7995711" y="3335972"/>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06" name="Freeform 651">
            <a:extLst>
              <a:ext uri="{FF2B5EF4-FFF2-40B4-BE49-F238E27FC236}">
                <a16:creationId xmlns:a16="http://schemas.microsoft.com/office/drawing/2014/main" id="{60BE8FD4-A1BD-EE9D-7650-9D00E46DAB37}"/>
              </a:ext>
            </a:extLst>
          </p:cNvPr>
          <p:cNvSpPr/>
          <p:nvPr/>
        </p:nvSpPr>
        <p:spPr>
          <a:xfrm rot="10800000" flipH="1">
            <a:off x="8019444" y="3248461"/>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07" name="Freeform 652">
            <a:extLst>
              <a:ext uri="{FF2B5EF4-FFF2-40B4-BE49-F238E27FC236}">
                <a16:creationId xmlns:a16="http://schemas.microsoft.com/office/drawing/2014/main" id="{5357F310-2F81-E2DC-AAFA-536B59A423C2}"/>
              </a:ext>
            </a:extLst>
          </p:cNvPr>
          <p:cNvSpPr/>
          <p:nvPr/>
        </p:nvSpPr>
        <p:spPr>
          <a:xfrm rot="10800000" flipH="1">
            <a:off x="8100936" y="3259101"/>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08" name="Freeform 653">
            <a:extLst>
              <a:ext uri="{FF2B5EF4-FFF2-40B4-BE49-F238E27FC236}">
                <a16:creationId xmlns:a16="http://schemas.microsoft.com/office/drawing/2014/main" id="{2DCB3ED4-4CEB-EF8B-2D88-BA8FA5ACB834}"/>
              </a:ext>
            </a:extLst>
          </p:cNvPr>
          <p:cNvSpPr/>
          <p:nvPr/>
        </p:nvSpPr>
        <p:spPr>
          <a:xfrm rot="10800000" flipH="1">
            <a:off x="7708203" y="3441968"/>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09" name="Freeform 654">
            <a:extLst>
              <a:ext uri="{FF2B5EF4-FFF2-40B4-BE49-F238E27FC236}">
                <a16:creationId xmlns:a16="http://schemas.microsoft.com/office/drawing/2014/main" id="{DC15BEED-0FD3-7482-47E4-A47A8BACCF1E}"/>
              </a:ext>
            </a:extLst>
          </p:cNvPr>
          <p:cNvSpPr/>
          <p:nvPr/>
        </p:nvSpPr>
        <p:spPr>
          <a:xfrm rot="10800000" flipH="1">
            <a:off x="7789695" y="3452609"/>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10" name="Freeform 655">
            <a:extLst>
              <a:ext uri="{FF2B5EF4-FFF2-40B4-BE49-F238E27FC236}">
                <a16:creationId xmlns:a16="http://schemas.microsoft.com/office/drawing/2014/main" id="{5376F53B-8451-56FA-A470-EC6E5F3A5AA4}"/>
              </a:ext>
            </a:extLst>
          </p:cNvPr>
          <p:cNvSpPr/>
          <p:nvPr/>
        </p:nvSpPr>
        <p:spPr>
          <a:xfrm rot="10800000" flipH="1">
            <a:off x="7425750" y="3381804"/>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11" name="Freeform 656">
            <a:extLst>
              <a:ext uri="{FF2B5EF4-FFF2-40B4-BE49-F238E27FC236}">
                <a16:creationId xmlns:a16="http://schemas.microsoft.com/office/drawing/2014/main" id="{CC47DF19-2876-93E7-0DE2-4EF505602E79}"/>
              </a:ext>
            </a:extLst>
          </p:cNvPr>
          <p:cNvSpPr/>
          <p:nvPr/>
        </p:nvSpPr>
        <p:spPr>
          <a:xfrm rot="10800000" flipH="1">
            <a:off x="7507242" y="3392444"/>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12" name="Freeform 657">
            <a:extLst>
              <a:ext uri="{FF2B5EF4-FFF2-40B4-BE49-F238E27FC236}">
                <a16:creationId xmlns:a16="http://schemas.microsoft.com/office/drawing/2014/main" id="{56ED432E-69F2-34ED-A7CA-035A5C8D73EA}"/>
              </a:ext>
            </a:extLst>
          </p:cNvPr>
          <p:cNvSpPr/>
          <p:nvPr/>
        </p:nvSpPr>
        <p:spPr>
          <a:xfrm rot="10800000" flipH="1">
            <a:off x="7078046" y="3442382"/>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13" name="Freeform 658">
            <a:extLst>
              <a:ext uri="{FF2B5EF4-FFF2-40B4-BE49-F238E27FC236}">
                <a16:creationId xmlns:a16="http://schemas.microsoft.com/office/drawing/2014/main" id="{75B47835-D243-8A12-E4CA-6473AE893722}"/>
              </a:ext>
            </a:extLst>
          </p:cNvPr>
          <p:cNvSpPr/>
          <p:nvPr/>
        </p:nvSpPr>
        <p:spPr>
          <a:xfrm rot="10800000" flipH="1">
            <a:off x="7159538" y="3453023"/>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nvGrpSpPr>
          <p:cNvPr id="4214" name="Group 4213">
            <a:extLst>
              <a:ext uri="{FF2B5EF4-FFF2-40B4-BE49-F238E27FC236}">
                <a16:creationId xmlns:a16="http://schemas.microsoft.com/office/drawing/2014/main" id="{9C1156CA-91E3-E139-013E-B2DE60C0085C}"/>
              </a:ext>
            </a:extLst>
          </p:cNvPr>
          <p:cNvGrpSpPr/>
          <p:nvPr/>
        </p:nvGrpSpPr>
        <p:grpSpPr>
          <a:xfrm rot="10800000" flipH="1">
            <a:off x="7049360" y="3602347"/>
            <a:ext cx="1088007" cy="339033"/>
            <a:chOff x="900162" y="3185368"/>
            <a:chExt cx="955852" cy="359345"/>
          </a:xfrm>
          <a:solidFill>
            <a:schemeClr val="accent5"/>
          </a:solidFill>
          <a:effectLst/>
        </p:grpSpPr>
        <p:sp>
          <p:nvSpPr>
            <p:cNvPr id="4246" name="Oval 4245">
              <a:extLst>
                <a:ext uri="{FF2B5EF4-FFF2-40B4-BE49-F238E27FC236}">
                  <a16:creationId xmlns:a16="http://schemas.microsoft.com/office/drawing/2014/main" id="{2A62F1F2-60E0-E37C-00C6-A80DD975989D}"/>
                </a:ext>
              </a:extLst>
            </p:cNvPr>
            <p:cNvSpPr/>
            <p:nvPr/>
          </p:nvSpPr>
          <p:spPr>
            <a:xfrm>
              <a:off x="1194720" y="3224733"/>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47" name="Oval 4246">
              <a:extLst>
                <a:ext uri="{FF2B5EF4-FFF2-40B4-BE49-F238E27FC236}">
                  <a16:creationId xmlns:a16="http://schemas.microsoft.com/office/drawing/2014/main" id="{5DE0DBF2-FCE1-365A-66B2-CBD2D341CB20}"/>
                </a:ext>
              </a:extLst>
            </p:cNvPr>
            <p:cNvSpPr/>
            <p:nvPr/>
          </p:nvSpPr>
          <p:spPr>
            <a:xfrm>
              <a:off x="1379269" y="3381722"/>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48" name="Oval 4247">
              <a:extLst>
                <a:ext uri="{FF2B5EF4-FFF2-40B4-BE49-F238E27FC236}">
                  <a16:creationId xmlns:a16="http://schemas.microsoft.com/office/drawing/2014/main" id="{74863F4E-5223-D1AA-9AD5-55617778DC21}"/>
                </a:ext>
              </a:extLst>
            </p:cNvPr>
            <p:cNvSpPr/>
            <p:nvPr/>
          </p:nvSpPr>
          <p:spPr>
            <a:xfrm>
              <a:off x="1449991" y="31853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49" name="Oval 4248">
              <a:extLst>
                <a:ext uri="{FF2B5EF4-FFF2-40B4-BE49-F238E27FC236}">
                  <a16:creationId xmlns:a16="http://schemas.microsoft.com/office/drawing/2014/main" id="{00B463CB-AA48-9A33-062B-AA50E5A9505A}"/>
                </a:ext>
              </a:extLst>
            </p:cNvPr>
            <p:cNvSpPr/>
            <p:nvPr/>
          </p:nvSpPr>
          <p:spPr>
            <a:xfrm>
              <a:off x="1519739" y="33877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50" name="Oval 4249">
              <a:extLst>
                <a:ext uri="{FF2B5EF4-FFF2-40B4-BE49-F238E27FC236}">
                  <a16:creationId xmlns:a16="http://schemas.microsoft.com/office/drawing/2014/main" id="{48094665-65AC-EFC3-FD05-0542121E36E5}"/>
                </a:ext>
              </a:extLst>
            </p:cNvPr>
            <p:cNvSpPr/>
            <p:nvPr/>
          </p:nvSpPr>
          <p:spPr>
            <a:xfrm>
              <a:off x="1631109" y="3304232"/>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51" name="Oval 4250">
              <a:extLst>
                <a:ext uri="{FF2B5EF4-FFF2-40B4-BE49-F238E27FC236}">
                  <a16:creationId xmlns:a16="http://schemas.microsoft.com/office/drawing/2014/main" id="{C0999D2F-4B72-8D61-D3CE-B596BBA185A8}"/>
                </a:ext>
              </a:extLst>
            </p:cNvPr>
            <p:cNvSpPr/>
            <p:nvPr/>
          </p:nvSpPr>
          <p:spPr>
            <a:xfrm>
              <a:off x="1711998" y="338963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52" name="Oval 4251">
              <a:extLst>
                <a:ext uri="{FF2B5EF4-FFF2-40B4-BE49-F238E27FC236}">
                  <a16:creationId xmlns:a16="http://schemas.microsoft.com/office/drawing/2014/main" id="{14608E87-B568-9CEF-74D9-5F4509997CA7}"/>
                </a:ext>
              </a:extLst>
            </p:cNvPr>
            <p:cNvSpPr/>
            <p:nvPr/>
          </p:nvSpPr>
          <p:spPr>
            <a:xfrm>
              <a:off x="1122712" y="3365673"/>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53" name="Oval 4252">
              <a:extLst>
                <a:ext uri="{FF2B5EF4-FFF2-40B4-BE49-F238E27FC236}">
                  <a16:creationId xmlns:a16="http://schemas.microsoft.com/office/drawing/2014/main" id="{3FC64981-F679-1DDA-9325-28FBAB4E3AE4}"/>
                </a:ext>
              </a:extLst>
            </p:cNvPr>
            <p:cNvSpPr/>
            <p:nvPr/>
          </p:nvSpPr>
          <p:spPr>
            <a:xfrm>
              <a:off x="900162" y="340069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54" name="Oval 4253">
              <a:extLst>
                <a:ext uri="{FF2B5EF4-FFF2-40B4-BE49-F238E27FC236}">
                  <a16:creationId xmlns:a16="http://schemas.microsoft.com/office/drawing/2014/main" id="{37191E7E-BD42-945D-A178-85AC93D215E1}"/>
                </a:ext>
              </a:extLst>
            </p:cNvPr>
            <p:cNvSpPr/>
            <p:nvPr/>
          </p:nvSpPr>
          <p:spPr>
            <a:xfrm>
              <a:off x="900162" y="31853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sp>
        <p:nvSpPr>
          <p:cNvPr id="4215" name="Freeform 660">
            <a:extLst>
              <a:ext uri="{FF2B5EF4-FFF2-40B4-BE49-F238E27FC236}">
                <a16:creationId xmlns:a16="http://schemas.microsoft.com/office/drawing/2014/main" id="{5C306375-CADA-6F26-45FF-6F527108C346}"/>
              </a:ext>
            </a:extLst>
          </p:cNvPr>
          <p:cNvSpPr/>
          <p:nvPr/>
        </p:nvSpPr>
        <p:spPr>
          <a:xfrm rot="10800000" flipH="1">
            <a:off x="6989161" y="3270120"/>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16" name="Freeform 661">
            <a:extLst>
              <a:ext uri="{FF2B5EF4-FFF2-40B4-BE49-F238E27FC236}">
                <a16:creationId xmlns:a16="http://schemas.microsoft.com/office/drawing/2014/main" id="{E3812F1A-8287-2480-8082-EF6B34D019B0}"/>
              </a:ext>
            </a:extLst>
          </p:cNvPr>
          <p:cNvSpPr/>
          <p:nvPr/>
        </p:nvSpPr>
        <p:spPr>
          <a:xfrm rot="10800000" flipH="1">
            <a:off x="7070763" y="3270120"/>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17" name="Freeform 662">
            <a:extLst>
              <a:ext uri="{FF2B5EF4-FFF2-40B4-BE49-F238E27FC236}">
                <a16:creationId xmlns:a16="http://schemas.microsoft.com/office/drawing/2014/main" id="{D9CC0E6F-3102-1602-1A18-08D1F8EE14EF}"/>
              </a:ext>
            </a:extLst>
          </p:cNvPr>
          <p:cNvSpPr/>
          <p:nvPr/>
        </p:nvSpPr>
        <p:spPr>
          <a:xfrm rot="10800000" flipH="1">
            <a:off x="7251676" y="3337684"/>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18" name="Freeform 663">
            <a:extLst>
              <a:ext uri="{FF2B5EF4-FFF2-40B4-BE49-F238E27FC236}">
                <a16:creationId xmlns:a16="http://schemas.microsoft.com/office/drawing/2014/main" id="{418541D0-9E8A-1A1E-3150-F3129CDD3AAE}"/>
              </a:ext>
            </a:extLst>
          </p:cNvPr>
          <p:cNvSpPr/>
          <p:nvPr/>
        </p:nvSpPr>
        <p:spPr>
          <a:xfrm rot="10800000" flipH="1">
            <a:off x="7333278" y="3337684"/>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19" name="Freeform 664">
            <a:extLst>
              <a:ext uri="{FF2B5EF4-FFF2-40B4-BE49-F238E27FC236}">
                <a16:creationId xmlns:a16="http://schemas.microsoft.com/office/drawing/2014/main" id="{C440DF4E-6942-8BF3-A555-3B137AE7C8CD}"/>
              </a:ext>
            </a:extLst>
          </p:cNvPr>
          <p:cNvSpPr/>
          <p:nvPr/>
        </p:nvSpPr>
        <p:spPr>
          <a:xfrm rot="10800000" flipH="1">
            <a:off x="7594203" y="3280230"/>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20" name="Freeform 665">
            <a:extLst>
              <a:ext uri="{FF2B5EF4-FFF2-40B4-BE49-F238E27FC236}">
                <a16:creationId xmlns:a16="http://schemas.microsoft.com/office/drawing/2014/main" id="{32889F2C-E13D-1589-590F-2C4F41FED8E2}"/>
              </a:ext>
            </a:extLst>
          </p:cNvPr>
          <p:cNvSpPr/>
          <p:nvPr/>
        </p:nvSpPr>
        <p:spPr>
          <a:xfrm rot="10800000" flipH="1">
            <a:off x="7675805" y="3280230"/>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21" name="Freeform 666">
            <a:extLst>
              <a:ext uri="{FF2B5EF4-FFF2-40B4-BE49-F238E27FC236}">
                <a16:creationId xmlns:a16="http://schemas.microsoft.com/office/drawing/2014/main" id="{E0D22316-F7C4-5E5A-70FB-D4D4C7FC5959}"/>
              </a:ext>
            </a:extLst>
          </p:cNvPr>
          <p:cNvSpPr/>
          <p:nvPr/>
        </p:nvSpPr>
        <p:spPr>
          <a:xfrm rot="10800000" flipH="1">
            <a:off x="7957354" y="3285004"/>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22" name="Freeform 667">
            <a:extLst>
              <a:ext uri="{FF2B5EF4-FFF2-40B4-BE49-F238E27FC236}">
                <a16:creationId xmlns:a16="http://schemas.microsoft.com/office/drawing/2014/main" id="{8325D893-23B9-2957-4E47-441FC6BDA1ED}"/>
              </a:ext>
            </a:extLst>
          </p:cNvPr>
          <p:cNvSpPr/>
          <p:nvPr/>
        </p:nvSpPr>
        <p:spPr>
          <a:xfrm rot="10800000" flipH="1">
            <a:off x="8038955" y="3285004"/>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23" name="Freeform 668">
            <a:extLst>
              <a:ext uri="{FF2B5EF4-FFF2-40B4-BE49-F238E27FC236}">
                <a16:creationId xmlns:a16="http://schemas.microsoft.com/office/drawing/2014/main" id="{6E211208-8159-8ED5-EE3E-834279222B7F}"/>
              </a:ext>
            </a:extLst>
          </p:cNvPr>
          <p:cNvSpPr/>
          <p:nvPr/>
        </p:nvSpPr>
        <p:spPr>
          <a:xfrm rot="10800000" flipH="1">
            <a:off x="8207726" y="3307518"/>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24" name="Freeform 669">
            <a:extLst>
              <a:ext uri="{FF2B5EF4-FFF2-40B4-BE49-F238E27FC236}">
                <a16:creationId xmlns:a16="http://schemas.microsoft.com/office/drawing/2014/main" id="{70594206-5579-9637-E58A-40B2EEC2F304}"/>
              </a:ext>
            </a:extLst>
          </p:cNvPr>
          <p:cNvSpPr/>
          <p:nvPr/>
        </p:nvSpPr>
        <p:spPr>
          <a:xfrm rot="10800000" flipH="1">
            <a:off x="7063992" y="3446107"/>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25" name="Freeform 670">
            <a:extLst>
              <a:ext uri="{FF2B5EF4-FFF2-40B4-BE49-F238E27FC236}">
                <a16:creationId xmlns:a16="http://schemas.microsoft.com/office/drawing/2014/main" id="{C78E9CE2-21C6-2765-AC40-908983BC7223}"/>
              </a:ext>
            </a:extLst>
          </p:cNvPr>
          <p:cNvSpPr/>
          <p:nvPr/>
        </p:nvSpPr>
        <p:spPr>
          <a:xfrm rot="10800000" flipH="1">
            <a:off x="7151590" y="3450765"/>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26" name="Freeform 671">
            <a:extLst>
              <a:ext uri="{FF2B5EF4-FFF2-40B4-BE49-F238E27FC236}">
                <a16:creationId xmlns:a16="http://schemas.microsoft.com/office/drawing/2014/main" id="{121BCE99-6644-220D-2882-6A788C66E894}"/>
              </a:ext>
            </a:extLst>
          </p:cNvPr>
          <p:cNvSpPr/>
          <p:nvPr/>
        </p:nvSpPr>
        <p:spPr>
          <a:xfrm rot="10800000" flipH="1">
            <a:off x="7507467" y="3365673"/>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27" name="Freeform 672">
            <a:extLst>
              <a:ext uri="{FF2B5EF4-FFF2-40B4-BE49-F238E27FC236}">
                <a16:creationId xmlns:a16="http://schemas.microsoft.com/office/drawing/2014/main" id="{FBBB6F87-F46C-44F0-9ABA-AC9B9853CDAC}"/>
              </a:ext>
            </a:extLst>
          </p:cNvPr>
          <p:cNvSpPr/>
          <p:nvPr/>
        </p:nvSpPr>
        <p:spPr>
          <a:xfrm rot="10800000" flipH="1">
            <a:off x="7589069" y="3365673"/>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28" name="Freeform 673">
            <a:extLst>
              <a:ext uri="{FF2B5EF4-FFF2-40B4-BE49-F238E27FC236}">
                <a16:creationId xmlns:a16="http://schemas.microsoft.com/office/drawing/2014/main" id="{23F8BFC3-224E-09E0-A62F-3817B5D1ACD0}"/>
              </a:ext>
            </a:extLst>
          </p:cNvPr>
          <p:cNvSpPr/>
          <p:nvPr/>
        </p:nvSpPr>
        <p:spPr>
          <a:xfrm rot="10800000" flipH="1">
            <a:off x="7660265" y="3434359"/>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29" name="Freeform 674">
            <a:extLst>
              <a:ext uri="{FF2B5EF4-FFF2-40B4-BE49-F238E27FC236}">
                <a16:creationId xmlns:a16="http://schemas.microsoft.com/office/drawing/2014/main" id="{A85CCF4C-6938-3DF9-A320-E3F79D4F1BF9}"/>
              </a:ext>
            </a:extLst>
          </p:cNvPr>
          <p:cNvSpPr/>
          <p:nvPr/>
        </p:nvSpPr>
        <p:spPr>
          <a:xfrm rot="10800000" flipH="1">
            <a:off x="7741866" y="3434359"/>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30" name="Freeform 675">
            <a:extLst>
              <a:ext uri="{FF2B5EF4-FFF2-40B4-BE49-F238E27FC236}">
                <a16:creationId xmlns:a16="http://schemas.microsoft.com/office/drawing/2014/main" id="{A2E4DBE6-0888-761E-73A6-763188F8FAA8}"/>
              </a:ext>
            </a:extLst>
          </p:cNvPr>
          <p:cNvSpPr/>
          <p:nvPr/>
        </p:nvSpPr>
        <p:spPr>
          <a:xfrm rot="10800000" flipH="1">
            <a:off x="7898584" y="3359729"/>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31" name="Freeform 676">
            <a:extLst>
              <a:ext uri="{FF2B5EF4-FFF2-40B4-BE49-F238E27FC236}">
                <a16:creationId xmlns:a16="http://schemas.microsoft.com/office/drawing/2014/main" id="{A7ECFDAC-B1E5-73B2-A1B3-6AD14879E39E}"/>
              </a:ext>
            </a:extLst>
          </p:cNvPr>
          <p:cNvSpPr/>
          <p:nvPr/>
        </p:nvSpPr>
        <p:spPr>
          <a:xfrm rot="10800000" flipH="1">
            <a:off x="7934127" y="3421112"/>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32" name="Freeform 677">
            <a:extLst>
              <a:ext uri="{FF2B5EF4-FFF2-40B4-BE49-F238E27FC236}">
                <a16:creationId xmlns:a16="http://schemas.microsoft.com/office/drawing/2014/main" id="{9FC399B8-1E3B-DDDB-8CE1-8398888B1E1B}"/>
              </a:ext>
            </a:extLst>
          </p:cNvPr>
          <p:cNvSpPr/>
          <p:nvPr/>
        </p:nvSpPr>
        <p:spPr>
          <a:xfrm rot="10800000" flipH="1">
            <a:off x="8015729" y="3421112"/>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33" name="Freeform 678">
            <a:extLst>
              <a:ext uri="{FF2B5EF4-FFF2-40B4-BE49-F238E27FC236}">
                <a16:creationId xmlns:a16="http://schemas.microsoft.com/office/drawing/2014/main" id="{EA510547-EBCE-EE82-FEEB-C4F111697BC8}"/>
              </a:ext>
            </a:extLst>
          </p:cNvPr>
          <p:cNvSpPr/>
          <p:nvPr/>
        </p:nvSpPr>
        <p:spPr>
          <a:xfrm rot="10800000" flipH="1">
            <a:off x="8112461" y="3423197"/>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34" name="Freeform 679">
            <a:extLst>
              <a:ext uri="{FF2B5EF4-FFF2-40B4-BE49-F238E27FC236}">
                <a16:creationId xmlns:a16="http://schemas.microsoft.com/office/drawing/2014/main" id="{C1D15A4A-BD25-C734-C591-0D2621C33CB7}"/>
              </a:ext>
            </a:extLst>
          </p:cNvPr>
          <p:cNvSpPr/>
          <p:nvPr/>
        </p:nvSpPr>
        <p:spPr>
          <a:xfrm rot="10800000" flipH="1">
            <a:off x="8194062" y="3423197"/>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35" name="Freeform 680">
            <a:extLst>
              <a:ext uri="{FF2B5EF4-FFF2-40B4-BE49-F238E27FC236}">
                <a16:creationId xmlns:a16="http://schemas.microsoft.com/office/drawing/2014/main" id="{65709330-FB5E-C3BC-86BB-9039B6FBFFDE}"/>
              </a:ext>
            </a:extLst>
          </p:cNvPr>
          <p:cNvSpPr/>
          <p:nvPr/>
        </p:nvSpPr>
        <p:spPr>
          <a:xfrm rot="10800000" flipH="1">
            <a:off x="7336638" y="3423197"/>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nvGrpSpPr>
          <p:cNvPr id="4236" name="Group 4235">
            <a:extLst>
              <a:ext uri="{FF2B5EF4-FFF2-40B4-BE49-F238E27FC236}">
                <a16:creationId xmlns:a16="http://schemas.microsoft.com/office/drawing/2014/main" id="{44C511DA-4497-4077-706C-6F22E705A8EB}"/>
              </a:ext>
            </a:extLst>
          </p:cNvPr>
          <p:cNvGrpSpPr/>
          <p:nvPr/>
        </p:nvGrpSpPr>
        <p:grpSpPr>
          <a:xfrm rot="10800000" flipH="1">
            <a:off x="6969177" y="3618468"/>
            <a:ext cx="1361059" cy="291456"/>
            <a:chOff x="732284" y="3224733"/>
            <a:chExt cx="1195738" cy="308918"/>
          </a:xfrm>
          <a:solidFill>
            <a:schemeClr val="accent5">
              <a:lumMod val="75000"/>
            </a:schemeClr>
          </a:solidFill>
          <a:effectLst/>
        </p:grpSpPr>
        <p:sp>
          <p:nvSpPr>
            <p:cNvPr id="4237" name="Oval 4236">
              <a:extLst>
                <a:ext uri="{FF2B5EF4-FFF2-40B4-BE49-F238E27FC236}">
                  <a16:creationId xmlns:a16="http://schemas.microsoft.com/office/drawing/2014/main" id="{0673957C-DE9B-F0B2-BCCB-DA973D454927}"/>
                </a:ext>
              </a:extLst>
            </p:cNvPr>
            <p:cNvSpPr/>
            <p:nvPr/>
          </p:nvSpPr>
          <p:spPr>
            <a:xfrm>
              <a:off x="1721522" y="3228952"/>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38" name="Oval 4237">
              <a:extLst>
                <a:ext uri="{FF2B5EF4-FFF2-40B4-BE49-F238E27FC236}">
                  <a16:creationId xmlns:a16="http://schemas.microsoft.com/office/drawing/2014/main" id="{29808199-C536-78BF-1901-25C7AACEA649}"/>
                </a:ext>
              </a:extLst>
            </p:cNvPr>
            <p:cNvSpPr/>
            <p:nvPr/>
          </p:nvSpPr>
          <p:spPr>
            <a:xfrm>
              <a:off x="1567982" y="3224733"/>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39" name="Oval 4238">
              <a:extLst>
                <a:ext uri="{FF2B5EF4-FFF2-40B4-BE49-F238E27FC236}">
                  <a16:creationId xmlns:a16="http://schemas.microsoft.com/office/drawing/2014/main" id="{0E0AF1A5-AAE8-AFFC-1F6A-6CE676159232}"/>
                </a:ext>
              </a:extLst>
            </p:cNvPr>
            <p:cNvSpPr/>
            <p:nvPr/>
          </p:nvSpPr>
          <p:spPr>
            <a:xfrm>
              <a:off x="1323409" y="3228374"/>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40" name="Oval 4239">
              <a:extLst>
                <a:ext uri="{FF2B5EF4-FFF2-40B4-BE49-F238E27FC236}">
                  <a16:creationId xmlns:a16="http://schemas.microsoft.com/office/drawing/2014/main" id="{D6B3A6F3-B02E-CD8C-F4AB-C9FFCF6E7B93}"/>
                </a:ext>
              </a:extLst>
            </p:cNvPr>
            <p:cNvSpPr/>
            <p:nvPr/>
          </p:nvSpPr>
          <p:spPr>
            <a:xfrm>
              <a:off x="1188194" y="3301479"/>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41" name="Oval 4240">
              <a:extLst>
                <a:ext uri="{FF2B5EF4-FFF2-40B4-BE49-F238E27FC236}">
                  <a16:creationId xmlns:a16="http://schemas.microsoft.com/office/drawing/2014/main" id="{6230FFD3-4E77-095F-743A-3921ADA2A061}"/>
                </a:ext>
              </a:extLst>
            </p:cNvPr>
            <p:cNvSpPr/>
            <p:nvPr/>
          </p:nvSpPr>
          <p:spPr>
            <a:xfrm>
              <a:off x="952500" y="33091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42" name="Oval 4241">
              <a:extLst>
                <a:ext uri="{FF2B5EF4-FFF2-40B4-BE49-F238E27FC236}">
                  <a16:creationId xmlns:a16="http://schemas.microsoft.com/office/drawing/2014/main" id="{540E8D14-E48F-F34D-4D1A-7512F33DB033}"/>
                </a:ext>
              </a:extLst>
            </p:cNvPr>
            <p:cNvSpPr/>
            <p:nvPr/>
          </p:nvSpPr>
          <p:spPr>
            <a:xfrm>
              <a:off x="732284" y="338963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43" name="Oval 4242">
              <a:extLst>
                <a:ext uri="{FF2B5EF4-FFF2-40B4-BE49-F238E27FC236}">
                  <a16:creationId xmlns:a16="http://schemas.microsoft.com/office/drawing/2014/main" id="{CFFD4A4F-2EA4-97A6-3343-ED124A56B058}"/>
                </a:ext>
              </a:extLst>
            </p:cNvPr>
            <p:cNvSpPr/>
            <p:nvPr/>
          </p:nvSpPr>
          <p:spPr>
            <a:xfrm>
              <a:off x="1266728" y="338963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44" name="Oval 4243">
              <a:extLst>
                <a:ext uri="{FF2B5EF4-FFF2-40B4-BE49-F238E27FC236}">
                  <a16:creationId xmlns:a16="http://schemas.microsoft.com/office/drawing/2014/main" id="{9DBCF0A5-B69C-9334-766B-7A4AA2F85E3E}"/>
                </a:ext>
              </a:extLst>
            </p:cNvPr>
            <p:cNvSpPr/>
            <p:nvPr/>
          </p:nvSpPr>
          <p:spPr>
            <a:xfrm>
              <a:off x="1607301" y="338963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45" name="Oval 4244">
              <a:extLst>
                <a:ext uri="{FF2B5EF4-FFF2-40B4-BE49-F238E27FC236}">
                  <a16:creationId xmlns:a16="http://schemas.microsoft.com/office/drawing/2014/main" id="{53DEA058-2C5C-AAB1-F694-3B4DF479C9DA}"/>
                </a:ext>
              </a:extLst>
            </p:cNvPr>
            <p:cNvSpPr/>
            <p:nvPr/>
          </p:nvSpPr>
          <p:spPr>
            <a:xfrm>
              <a:off x="1784006" y="337348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sp>
        <p:nvSpPr>
          <p:cNvPr id="4292" name="Freeform 737">
            <a:extLst>
              <a:ext uri="{FF2B5EF4-FFF2-40B4-BE49-F238E27FC236}">
                <a16:creationId xmlns:a16="http://schemas.microsoft.com/office/drawing/2014/main" id="{0FD945F7-7317-6DAD-E805-B28B060612CD}"/>
              </a:ext>
            </a:extLst>
          </p:cNvPr>
          <p:cNvSpPr/>
          <p:nvPr/>
        </p:nvSpPr>
        <p:spPr>
          <a:xfrm>
            <a:off x="8454636" y="2733981"/>
            <a:ext cx="985245" cy="1492367"/>
          </a:xfrm>
          <a:custGeom>
            <a:avLst/>
            <a:gdLst>
              <a:gd name="connsiteX0" fmla="*/ 286250 w 865571"/>
              <a:gd name="connsiteY0" fmla="*/ 7102 h 1581777"/>
              <a:gd name="connsiteX1" fmla="*/ 443412 w 865571"/>
              <a:gd name="connsiteY1" fmla="*/ 66634 h 1581777"/>
              <a:gd name="connsiteX2" fmla="*/ 626769 w 865571"/>
              <a:gd name="connsiteY2" fmla="*/ 16627 h 1581777"/>
              <a:gd name="connsiteX3" fmla="*/ 700587 w 865571"/>
              <a:gd name="connsiteY3" fmla="*/ 38059 h 1581777"/>
              <a:gd name="connsiteX4" fmla="*/ 798219 w 865571"/>
              <a:gd name="connsiteY4" fmla="*/ 180934 h 1581777"/>
              <a:gd name="connsiteX5" fmla="*/ 724400 w 865571"/>
              <a:gd name="connsiteY5" fmla="*/ 469065 h 1581777"/>
              <a:gd name="connsiteX6" fmla="*/ 743450 w 865571"/>
              <a:gd name="connsiteY6" fmla="*/ 797677 h 1581777"/>
              <a:gd name="connsiteX7" fmla="*/ 852987 w 865571"/>
              <a:gd name="connsiteY7" fmla="*/ 1131052 h 1581777"/>
              <a:gd name="connsiteX8" fmla="*/ 843462 w 865571"/>
              <a:gd name="connsiteY8" fmla="*/ 1376321 h 1581777"/>
              <a:gd name="connsiteX9" fmla="*/ 676775 w 865571"/>
              <a:gd name="connsiteY9" fmla="*/ 1566821 h 1581777"/>
              <a:gd name="connsiteX10" fmla="*/ 469606 w 865571"/>
              <a:gd name="connsiteY10" fmla="*/ 1533484 h 1581777"/>
              <a:gd name="connsiteX11" fmla="*/ 283869 w 865571"/>
              <a:gd name="connsiteY11" fmla="*/ 1581109 h 1581777"/>
              <a:gd name="connsiteX12" fmla="*/ 119562 w 865571"/>
              <a:gd name="connsiteY12" fmla="*/ 1490621 h 1581777"/>
              <a:gd name="connsiteX13" fmla="*/ 500 w 865571"/>
              <a:gd name="connsiteY13" fmla="*/ 1200109 h 1581777"/>
              <a:gd name="connsiteX14" fmla="*/ 164806 w 865571"/>
              <a:gd name="connsiteY14" fmla="*/ 847684 h 1581777"/>
              <a:gd name="connsiteX15" fmla="*/ 171950 w 865571"/>
              <a:gd name="connsiteY15" fmla="*/ 557171 h 1581777"/>
              <a:gd name="connsiteX16" fmla="*/ 219575 w 865571"/>
              <a:gd name="connsiteY16" fmla="*/ 395246 h 1581777"/>
              <a:gd name="connsiteX17" fmla="*/ 105275 w 865571"/>
              <a:gd name="connsiteY17" fmla="*/ 221415 h 1581777"/>
              <a:gd name="connsiteX18" fmla="*/ 224337 w 865571"/>
              <a:gd name="connsiteY18" fmla="*/ 23771 h 1581777"/>
              <a:gd name="connsiteX19" fmla="*/ 286250 w 865571"/>
              <a:gd name="connsiteY19" fmla="*/ 7102 h 1581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65571" h="1581777">
                <a:moveTo>
                  <a:pt x="286250" y="7102"/>
                </a:moveTo>
                <a:cubicBezTo>
                  <a:pt x="322762" y="14246"/>
                  <a:pt x="386659" y="65047"/>
                  <a:pt x="443412" y="66634"/>
                </a:cubicBezTo>
                <a:cubicBezTo>
                  <a:pt x="500165" y="68221"/>
                  <a:pt x="583907" y="21390"/>
                  <a:pt x="626769" y="16627"/>
                </a:cubicBezTo>
                <a:cubicBezTo>
                  <a:pt x="669632" y="11865"/>
                  <a:pt x="672012" y="10675"/>
                  <a:pt x="700587" y="38059"/>
                </a:cubicBezTo>
                <a:cubicBezTo>
                  <a:pt x="729162" y="65443"/>
                  <a:pt x="794250" y="109100"/>
                  <a:pt x="798219" y="180934"/>
                </a:cubicBezTo>
                <a:cubicBezTo>
                  <a:pt x="802188" y="252768"/>
                  <a:pt x="733528" y="366274"/>
                  <a:pt x="724400" y="469065"/>
                </a:cubicBezTo>
                <a:cubicBezTo>
                  <a:pt x="715272" y="571856"/>
                  <a:pt x="722019" y="687346"/>
                  <a:pt x="743450" y="797677"/>
                </a:cubicBezTo>
                <a:cubicBezTo>
                  <a:pt x="764881" y="908008"/>
                  <a:pt x="836318" y="1034611"/>
                  <a:pt x="852987" y="1131052"/>
                </a:cubicBezTo>
                <a:cubicBezTo>
                  <a:pt x="869656" y="1227493"/>
                  <a:pt x="872831" y="1303693"/>
                  <a:pt x="843462" y="1376321"/>
                </a:cubicBezTo>
                <a:cubicBezTo>
                  <a:pt x="814093" y="1448949"/>
                  <a:pt x="739084" y="1540627"/>
                  <a:pt x="676775" y="1566821"/>
                </a:cubicBezTo>
                <a:cubicBezTo>
                  <a:pt x="614466" y="1593015"/>
                  <a:pt x="535090" y="1531103"/>
                  <a:pt x="469606" y="1533484"/>
                </a:cubicBezTo>
                <a:cubicBezTo>
                  <a:pt x="404122" y="1535865"/>
                  <a:pt x="342210" y="1588253"/>
                  <a:pt x="283869" y="1581109"/>
                </a:cubicBezTo>
                <a:cubicBezTo>
                  <a:pt x="225528" y="1573965"/>
                  <a:pt x="166790" y="1554121"/>
                  <a:pt x="119562" y="1490621"/>
                </a:cubicBezTo>
                <a:cubicBezTo>
                  <a:pt x="72334" y="1427121"/>
                  <a:pt x="-7041" y="1307265"/>
                  <a:pt x="500" y="1200109"/>
                </a:cubicBezTo>
                <a:cubicBezTo>
                  <a:pt x="8041" y="1092953"/>
                  <a:pt x="136231" y="954840"/>
                  <a:pt x="164806" y="847684"/>
                </a:cubicBezTo>
                <a:cubicBezTo>
                  <a:pt x="193381" y="740528"/>
                  <a:pt x="162822" y="632577"/>
                  <a:pt x="171950" y="557171"/>
                </a:cubicBezTo>
                <a:cubicBezTo>
                  <a:pt x="181078" y="481765"/>
                  <a:pt x="230687" y="451205"/>
                  <a:pt x="219575" y="395246"/>
                </a:cubicBezTo>
                <a:cubicBezTo>
                  <a:pt x="208462" y="339287"/>
                  <a:pt x="104481" y="283327"/>
                  <a:pt x="105275" y="221415"/>
                </a:cubicBezTo>
                <a:cubicBezTo>
                  <a:pt x="106069" y="159503"/>
                  <a:pt x="192587" y="57505"/>
                  <a:pt x="224337" y="23771"/>
                </a:cubicBezTo>
                <a:cubicBezTo>
                  <a:pt x="256087" y="-9963"/>
                  <a:pt x="249738" y="-42"/>
                  <a:pt x="286250" y="7102"/>
                </a:cubicBezTo>
                <a:close/>
              </a:path>
            </a:pathLst>
          </a:custGeom>
          <a:gradFill flip="none" rotWithShape="1">
            <a:gsLst>
              <a:gs pos="0">
                <a:srgbClr val="FFFFFF"/>
              </a:gs>
              <a:gs pos="50000">
                <a:srgbClr val="FFFFFF"/>
              </a:gs>
              <a:gs pos="100000">
                <a:srgbClr val="44546A"/>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93" name="Freeform 738">
            <a:extLst>
              <a:ext uri="{FF2B5EF4-FFF2-40B4-BE49-F238E27FC236}">
                <a16:creationId xmlns:a16="http://schemas.microsoft.com/office/drawing/2014/main" id="{BFD4FE56-EE0A-D7D2-7DB6-6782EA91DD9B}"/>
              </a:ext>
            </a:extLst>
          </p:cNvPr>
          <p:cNvSpPr/>
          <p:nvPr/>
        </p:nvSpPr>
        <p:spPr>
          <a:xfrm flipH="1">
            <a:off x="9026612" y="2722341"/>
            <a:ext cx="536834" cy="1514917"/>
          </a:xfrm>
          <a:custGeom>
            <a:avLst/>
            <a:gdLst>
              <a:gd name="connsiteX0" fmla="*/ 263221 w 471627"/>
              <a:gd name="connsiteY0" fmla="*/ 7534 h 1605679"/>
              <a:gd name="connsiteX1" fmla="*/ 158446 w 471627"/>
              <a:gd name="connsiteY1" fmla="*/ 69447 h 1605679"/>
              <a:gd name="connsiteX2" fmla="*/ 106058 w 471627"/>
              <a:gd name="connsiteY2" fmla="*/ 193272 h 1605679"/>
              <a:gd name="connsiteX3" fmla="*/ 132252 w 471627"/>
              <a:gd name="connsiteY3" fmla="*/ 359959 h 1605679"/>
              <a:gd name="connsiteX4" fmla="*/ 187021 w 471627"/>
              <a:gd name="connsiteY4" fmla="*/ 469497 h 1605679"/>
              <a:gd name="connsiteX5" fmla="*/ 153683 w 471627"/>
              <a:gd name="connsiteY5" fmla="*/ 667140 h 1605679"/>
              <a:gd name="connsiteX6" fmla="*/ 148921 w 471627"/>
              <a:gd name="connsiteY6" fmla="*/ 826684 h 1605679"/>
              <a:gd name="connsiteX7" fmla="*/ 67958 w 471627"/>
              <a:gd name="connsiteY7" fmla="*/ 993372 h 1605679"/>
              <a:gd name="connsiteX8" fmla="*/ 3664 w 471627"/>
              <a:gd name="connsiteY8" fmla="*/ 1167203 h 1605679"/>
              <a:gd name="connsiteX9" fmla="*/ 17952 w 471627"/>
              <a:gd name="connsiteY9" fmla="*/ 1374372 h 1605679"/>
              <a:gd name="connsiteX10" fmla="*/ 101296 w 471627"/>
              <a:gd name="connsiteY10" fmla="*/ 1514865 h 1605679"/>
              <a:gd name="connsiteX11" fmla="*/ 298939 w 471627"/>
              <a:gd name="connsiteY11" fmla="*/ 1605353 h 1605679"/>
              <a:gd name="connsiteX12" fmla="*/ 427527 w 471627"/>
              <a:gd name="connsiteY12" fmla="*/ 1483909 h 1605679"/>
              <a:gd name="connsiteX13" fmla="*/ 468008 w 471627"/>
              <a:gd name="connsiteY13" fmla="*/ 1241022 h 1605679"/>
              <a:gd name="connsiteX14" fmla="*/ 465627 w 471627"/>
              <a:gd name="connsiteY14" fmla="*/ 945747 h 1605679"/>
              <a:gd name="connsiteX15" fmla="*/ 432289 w 471627"/>
              <a:gd name="connsiteY15" fmla="*/ 586178 h 1605679"/>
              <a:gd name="connsiteX16" fmla="*/ 415621 w 471627"/>
              <a:gd name="connsiteY16" fmla="*/ 224228 h 1605679"/>
              <a:gd name="connsiteX17" fmla="*/ 344183 w 471627"/>
              <a:gd name="connsiteY17" fmla="*/ 24203 h 1605679"/>
              <a:gd name="connsiteX18" fmla="*/ 263221 w 471627"/>
              <a:gd name="connsiteY18" fmla="*/ 7534 h 1605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71627" h="1605679">
                <a:moveTo>
                  <a:pt x="263221" y="7534"/>
                </a:moveTo>
                <a:cubicBezTo>
                  <a:pt x="232265" y="15075"/>
                  <a:pt x="184640" y="38491"/>
                  <a:pt x="158446" y="69447"/>
                </a:cubicBezTo>
                <a:cubicBezTo>
                  <a:pt x="132252" y="100403"/>
                  <a:pt x="110424" y="144853"/>
                  <a:pt x="106058" y="193272"/>
                </a:cubicBezTo>
                <a:cubicBezTo>
                  <a:pt x="101692" y="241691"/>
                  <a:pt x="118758" y="313922"/>
                  <a:pt x="132252" y="359959"/>
                </a:cubicBezTo>
                <a:cubicBezTo>
                  <a:pt x="145746" y="405996"/>
                  <a:pt x="183449" y="418300"/>
                  <a:pt x="187021" y="469497"/>
                </a:cubicBezTo>
                <a:cubicBezTo>
                  <a:pt x="190593" y="520694"/>
                  <a:pt x="160033" y="607609"/>
                  <a:pt x="153683" y="667140"/>
                </a:cubicBezTo>
                <a:cubicBezTo>
                  <a:pt x="147333" y="726671"/>
                  <a:pt x="163208" y="772312"/>
                  <a:pt x="148921" y="826684"/>
                </a:cubicBezTo>
                <a:cubicBezTo>
                  <a:pt x="134634" y="881056"/>
                  <a:pt x="92167" y="936619"/>
                  <a:pt x="67958" y="993372"/>
                </a:cubicBezTo>
                <a:cubicBezTo>
                  <a:pt x="43748" y="1050125"/>
                  <a:pt x="11998" y="1103703"/>
                  <a:pt x="3664" y="1167203"/>
                </a:cubicBezTo>
                <a:cubicBezTo>
                  <a:pt x="-4670" y="1230703"/>
                  <a:pt x="1680" y="1316428"/>
                  <a:pt x="17952" y="1374372"/>
                </a:cubicBezTo>
                <a:cubicBezTo>
                  <a:pt x="34224" y="1432316"/>
                  <a:pt x="54465" y="1476368"/>
                  <a:pt x="101296" y="1514865"/>
                </a:cubicBezTo>
                <a:cubicBezTo>
                  <a:pt x="148127" y="1553362"/>
                  <a:pt x="244567" y="1610512"/>
                  <a:pt x="298939" y="1605353"/>
                </a:cubicBezTo>
                <a:cubicBezTo>
                  <a:pt x="353311" y="1600194"/>
                  <a:pt x="399349" y="1544631"/>
                  <a:pt x="427527" y="1483909"/>
                </a:cubicBezTo>
                <a:cubicBezTo>
                  <a:pt x="455705" y="1423187"/>
                  <a:pt x="461658" y="1330716"/>
                  <a:pt x="468008" y="1241022"/>
                </a:cubicBezTo>
                <a:cubicBezTo>
                  <a:pt x="474358" y="1151328"/>
                  <a:pt x="471580" y="1054888"/>
                  <a:pt x="465627" y="945747"/>
                </a:cubicBezTo>
                <a:cubicBezTo>
                  <a:pt x="459674" y="836606"/>
                  <a:pt x="440623" y="706431"/>
                  <a:pt x="432289" y="586178"/>
                </a:cubicBezTo>
                <a:cubicBezTo>
                  <a:pt x="423955" y="465925"/>
                  <a:pt x="430305" y="317891"/>
                  <a:pt x="415621" y="224228"/>
                </a:cubicBezTo>
                <a:cubicBezTo>
                  <a:pt x="400937" y="130565"/>
                  <a:pt x="373155" y="58731"/>
                  <a:pt x="344183" y="24203"/>
                </a:cubicBezTo>
                <a:cubicBezTo>
                  <a:pt x="315211" y="-10325"/>
                  <a:pt x="294177" y="-7"/>
                  <a:pt x="263221" y="7534"/>
                </a:cubicBezTo>
                <a:close/>
              </a:path>
            </a:pathLst>
          </a:custGeom>
          <a:solidFill>
            <a:srgbClr val="44546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94" name="Freeform 739">
            <a:extLst>
              <a:ext uri="{FF2B5EF4-FFF2-40B4-BE49-F238E27FC236}">
                <a16:creationId xmlns:a16="http://schemas.microsoft.com/office/drawing/2014/main" id="{86180823-0F80-831B-39A7-482EFEC9D851}"/>
              </a:ext>
            </a:extLst>
          </p:cNvPr>
          <p:cNvSpPr/>
          <p:nvPr/>
        </p:nvSpPr>
        <p:spPr>
          <a:xfrm>
            <a:off x="8391403" y="2722341"/>
            <a:ext cx="536834" cy="1514917"/>
          </a:xfrm>
          <a:custGeom>
            <a:avLst/>
            <a:gdLst>
              <a:gd name="connsiteX0" fmla="*/ 263221 w 471627"/>
              <a:gd name="connsiteY0" fmla="*/ 7534 h 1605679"/>
              <a:gd name="connsiteX1" fmla="*/ 158446 w 471627"/>
              <a:gd name="connsiteY1" fmla="*/ 69447 h 1605679"/>
              <a:gd name="connsiteX2" fmla="*/ 106058 w 471627"/>
              <a:gd name="connsiteY2" fmla="*/ 193272 h 1605679"/>
              <a:gd name="connsiteX3" fmla="*/ 132252 w 471627"/>
              <a:gd name="connsiteY3" fmla="*/ 359959 h 1605679"/>
              <a:gd name="connsiteX4" fmla="*/ 187021 w 471627"/>
              <a:gd name="connsiteY4" fmla="*/ 469497 h 1605679"/>
              <a:gd name="connsiteX5" fmla="*/ 153683 w 471627"/>
              <a:gd name="connsiteY5" fmla="*/ 667140 h 1605679"/>
              <a:gd name="connsiteX6" fmla="*/ 148921 w 471627"/>
              <a:gd name="connsiteY6" fmla="*/ 826684 h 1605679"/>
              <a:gd name="connsiteX7" fmla="*/ 67958 w 471627"/>
              <a:gd name="connsiteY7" fmla="*/ 993372 h 1605679"/>
              <a:gd name="connsiteX8" fmla="*/ 3664 w 471627"/>
              <a:gd name="connsiteY8" fmla="*/ 1167203 h 1605679"/>
              <a:gd name="connsiteX9" fmla="*/ 17952 w 471627"/>
              <a:gd name="connsiteY9" fmla="*/ 1374372 h 1605679"/>
              <a:gd name="connsiteX10" fmla="*/ 101296 w 471627"/>
              <a:gd name="connsiteY10" fmla="*/ 1514865 h 1605679"/>
              <a:gd name="connsiteX11" fmla="*/ 298939 w 471627"/>
              <a:gd name="connsiteY11" fmla="*/ 1605353 h 1605679"/>
              <a:gd name="connsiteX12" fmla="*/ 427527 w 471627"/>
              <a:gd name="connsiteY12" fmla="*/ 1483909 h 1605679"/>
              <a:gd name="connsiteX13" fmla="*/ 468008 w 471627"/>
              <a:gd name="connsiteY13" fmla="*/ 1241022 h 1605679"/>
              <a:gd name="connsiteX14" fmla="*/ 465627 w 471627"/>
              <a:gd name="connsiteY14" fmla="*/ 945747 h 1605679"/>
              <a:gd name="connsiteX15" fmla="*/ 432289 w 471627"/>
              <a:gd name="connsiteY15" fmla="*/ 586178 h 1605679"/>
              <a:gd name="connsiteX16" fmla="*/ 415621 w 471627"/>
              <a:gd name="connsiteY16" fmla="*/ 224228 h 1605679"/>
              <a:gd name="connsiteX17" fmla="*/ 344183 w 471627"/>
              <a:gd name="connsiteY17" fmla="*/ 24203 h 1605679"/>
              <a:gd name="connsiteX18" fmla="*/ 263221 w 471627"/>
              <a:gd name="connsiteY18" fmla="*/ 7534 h 1605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71627" h="1605679">
                <a:moveTo>
                  <a:pt x="263221" y="7534"/>
                </a:moveTo>
                <a:cubicBezTo>
                  <a:pt x="232265" y="15075"/>
                  <a:pt x="184640" y="38491"/>
                  <a:pt x="158446" y="69447"/>
                </a:cubicBezTo>
                <a:cubicBezTo>
                  <a:pt x="132252" y="100403"/>
                  <a:pt x="110424" y="144853"/>
                  <a:pt x="106058" y="193272"/>
                </a:cubicBezTo>
                <a:cubicBezTo>
                  <a:pt x="101692" y="241691"/>
                  <a:pt x="118758" y="313922"/>
                  <a:pt x="132252" y="359959"/>
                </a:cubicBezTo>
                <a:cubicBezTo>
                  <a:pt x="145746" y="405996"/>
                  <a:pt x="183449" y="418300"/>
                  <a:pt x="187021" y="469497"/>
                </a:cubicBezTo>
                <a:cubicBezTo>
                  <a:pt x="190593" y="520694"/>
                  <a:pt x="160033" y="607609"/>
                  <a:pt x="153683" y="667140"/>
                </a:cubicBezTo>
                <a:cubicBezTo>
                  <a:pt x="147333" y="726671"/>
                  <a:pt x="163208" y="772312"/>
                  <a:pt x="148921" y="826684"/>
                </a:cubicBezTo>
                <a:cubicBezTo>
                  <a:pt x="134634" y="881056"/>
                  <a:pt x="92167" y="936619"/>
                  <a:pt x="67958" y="993372"/>
                </a:cubicBezTo>
                <a:cubicBezTo>
                  <a:pt x="43748" y="1050125"/>
                  <a:pt x="11998" y="1103703"/>
                  <a:pt x="3664" y="1167203"/>
                </a:cubicBezTo>
                <a:cubicBezTo>
                  <a:pt x="-4670" y="1230703"/>
                  <a:pt x="1680" y="1316428"/>
                  <a:pt x="17952" y="1374372"/>
                </a:cubicBezTo>
                <a:cubicBezTo>
                  <a:pt x="34224" y="1432316"/>
                  <a:pt x="54465" y="1476368"/>
                  <a:pt x="101296" y="1514865"/>
                </a:cubicBezTo>
                <a:cubicBezTo>
                  <a:pt x="148127" y="1553362"/>
                  <a:pt x="244567" y="1610512"/>
                  <a:pt x="298939" y="1605353"/>
                </a:cubicBezTo>
                <a:cubicBezTo>
                  <a:pt x="353311" y="1600194"/>
                  <a:pt x="399349" y="1544631"/>
                  <a:pt x="427527" y="1483909"/>
                </a:cubicBezTo>
                <a:cubicBezTo>
                  <a:pt x="455705" y="1423187"/>
                  <a:pt x="461658" y="1330716"/>
                  <a:pt x="468008" y="1241022"/>
                </a:cubicBezTo>
                <a:cubicBezTo>
                  <a:pt x="474358" y="1151328"/>
                  <a:pt x="471580" y="1054888"/>
                  <a:pt x="465627" y="945747"/>
                </a:cubicBezTo>
                <a:cubicBezTo>
                  <a:pt x="459674" y="836606"/>
                  <a:pt x="440623" y="706431"/>
                  <a:pt x="432289" y="586178"/>
                </a:cubicBezTo>
                <a:cubicBezTo>
                  <a:pt x="423955" y="465925"/>
                  <a:pt x="430305" y="317891"/>
                  <a:pt x="415621" y="224228"/>
                </a:cubicBezTo>
                <a:cubicBezTo>
                  <a:pt x="400937" y="130565"/>
                  <a:pt x="373155" y="58731"/>
                  <a:pt x="344183" y="24203"/>
                </a:cubicBezTo>
                <a:cubicBezTo>
                  <a:pt x="315211" y="-10325"/>
                  <a:pt x="294177" y="-7"/>
                  <a:pt x="263221" y="7534"/>
                </a:cubicBezTo>
                <a:close/>
              </a:path>
            </a:pathLst>
          </a:custGeom>
          <a:solidFill>
            <a:srgbClr val="44546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95" name="Freeform 740">
            <a:extLst>
              <a:ext uri="{FF2B5EF4-FFF2-40B4-BE49-F238E27FC236}">
                <a16:creationId xmlns:a16="http://schemas.microsoft.com/office/drawing/2014/main" id="{A3971C26-D25C-DFE5-3853-A1F0EF3D6A57}"/>
              </a:ext>
            </a:extLst>
          </p:cNvPr>
          <p:cNvSpPr/>
          <p:nvPr/>
        </p:nvSpPr>
        <p:spPr>
          <a:xfrm>
            <a:off x="8526238" y="3819495"/>
            <a:ext cx="231401" cy="409726"/>
          </a:xfrm>
          <a:custGeom>
            <a:avLst/>
            <a:gdLst>
              <a:gd name="connsiteX0" fmla="*/ 4271 w 203293"/>
              <a:gd name="connsiteY0" fmla="*/ 382935 h 434274"/>
              <a:gd name="connsiteX1" fmla="*/ 63802 w 203293"/>
              <a:gd name="connsiteY1" fmla="*/ 216247 h 434274"/>
              <a:gd name="connsiteX2" fmla="*/ 1890 w 203293"/>
              <a:gd name="connsiteY2" fmla="*/ 128141 h 434274"/>
              <a:gd name="connsiteX3" fmla="*/ 28083 w 203293"/>
              <a:gd name="connsiteY3" fmla="*/ 13841 h 434274"/>
              <a:gd name="connsiteX4" fmla="*/ 147146 w 203293"/>
              <a:gd name="connsiteY4" fmla="*/ 11460 h 434274"/>
              <a:gd name="connsiteX5" fmla="*/ 199533 w 203293"/>
              <a:gd name="connsiteY5" fmla="*/ 99566 h 434274"/>
              <a:gd name="connsiteX6" fmla="*/ 49515 w 203293"/>
              <a:gd name="connsiteY6" fmla="*/ 413891 h 434274"/>
              <a:gd name="connsiteX7" fmla="*/ 4271 w 203293"/>
              <a:gd name="connsiteY7" fmla="*/ 382935 h 434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3293" h="434274">
                <a:moveTo>
                  <a:pt x="4271" y="382935"/>
                </a:moveTo>
                <a:cubicBezTo>
                  <a:pt x="6652" y="349994"/>
                  <a:pt x="64199" y="258713"/>
                  <a:pt x="63802" y="216247"/>
                </a:cubicBezTo>
                <a:cubicBezTo>
                  <a:pt x="63405" y="173781"/>
                  <a:pt x="7843" y="161875"/>
                  <a:pt x="1890" y="128141"/>
                </a:cubicBezTo>
                <a:cubicBezTo>
                  <a:pt x="-4063" y="94407"/>
                  <a:pt x="3874" y="33288"/>
                  <a:pt x="28083" y="13841"/>
                </a:cubicBezTo>
                <a:cubicBezTo>
                  <a:pt x="52292" y="-5606"/>
                  <a:pt x="118571" y="-2827"/>
                  <a:pt x="147146" y="11460"/>
                </a:cubicBezTo>
                <a:cubicBezTo>
                  <a:pt x="175721" y="25747"/>
                  <a:pt x="215805" y="32494"/>
                  <a:pt x="199533" y="99566"/>
                </a:cubicBezTo>
                <a:cubicBezTo>
                  <a:pt x="183261" y="166638"/>
                  <a:pt x="82455" y="366663"/>
                  <a:pt x="49515" y="413891"/>
                </a:cubicBezTo>
                <a:cubicBezTo>
                  <a:pt x="16575" y="461119"/>
                  <a:pt x="1890" y="415876"/>
                  <a:pt x="4271" y="382935"/>
                </a:cubicBezTo>
                <a:close/>
              </a:path>
            </a:pathLst>
          </a:cu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97" name="Freeform 742">
            <a:extLst>
              <a:ext uri="{FF2B5EF4-FFF2-40B4-BE49-F238E27FC236}">
                <a16:creationId xmlns:a16="http://schemas.microsoft.com/office/drawing/2014/main" id="{E6710483-1145-015A-510B-324EC49BCC5B}"/>
              </a:ext>
            </a:extLst>
          </p:cNvPr>
          <p:cNvSpPr/>
          <p:nvPr/>
        </p:nvSpPr>
        <p:spPr>
          <a:xfrm flipH="1">
            <a:off x="10674330" y="3063003"/>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98" name="Freeform 743">
            <a:extLst>
              <a:ext uri="{FF2B5EF4-FFF2-40B4-BE49-F238E27FC236}">
                <a16:creationId xmlns:a16="http://schemas.microsoft.com/office/drawing/2014/main" id="{B79E1385-FF44-206B-81C3-984476BA6BC8}"/>
              </a:ext>
            </a:extLst>
          </p:cNvPr>
          <p:cNvSpPr/>
          <p:nvPr/>
        </p:nvSpPr>
        <p:spPr>
          <a:xfrm flipH="1">
            <a:off x="10565910" y="3058508"/>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299" name="Freeform 744">
            <a:extLst>
              <a:ext uri="{FF2B5EF4-FFF2-40B4-BE49-F238E27FC236}">
                <a16:creationId xmlns:a16="http://schemas.microsoft.com/office/drawing/2014/main" id="{91C7EA83-4DC9-2759-0121-D40770EC063B}"/>
              </a:ext>
            </a:extLst>
          </p:cNvPr>
          <p:cNvSpPr/>
          <p:nvPr/>
        </p:nvSpPr>
        <p:spPr>
          <a:xfrm flipH="1">
            <a:off x="10717337" y="2975502"/>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00" name="Freeform 745">
            <a:extLst>
              <a:ext uri="{FF2B5EF4-FFF2-40B4-BE49-F238E27FC236}">
                <a16:creationId xmlns:a16="http://schemas.microsoft.com/office/drawing/2014/main" id="{9A2AE830-28E8-3F28-A664-144BE7823C9D}"/>
              </a:ext>
            </a:extLst>
          </p:cNvPr>
          <p:cNvSpPr/>
          <p:nvPr/>
        </p:nvSpPr>
        <p:spPr>
          <a:xfrm flipH="1">
            <a:off x="10608916" y="2971008"/>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01" name="Freeform 746">
            <a:extLst>
              <a:ext uri="{FF2B5EF4-FFF2-40B4-BE49-F238E27FC236}">
                <a16:creationId xmlns:a16="http://schemas.microsoft.com/office/drawing/2014/main" id="{5B6FC608-36B2-8976-5330-EACFF8C5DC41}"/>
              </a:ext>
            </a:extLst>
          </p:cNvPr>
          <p:cNvSpPr/>
          <p:nvPr/>
        </p:nvSpPr>
        <p:spPr>
          <a:xfrm flipH="1">
            <a:off x="10573586" y="3111378"/>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02" name="Freeform 747">
            <a:extLst>
              <a:ext uri="{FF2B5EF4-FFF2-40B4-BE49-F238E27FC236}">
                <a16:creationId xmlns:a16="http://schemas.microsoft.com/office/drawing/2014/main" id="{34FD1D6D-283A-02C2-BE86-6B2CC049BF64}"/>
              </a:ext>
            </a:extLst>
          </p:cNvPr>
          <p:cNvSpPr/>
          <p:nvPr/>
        </p:nvSpPr>
        <p:spPr>
          <a:xfrm flipH="1">
            <a:off x="10465166" y="3106883"/>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03" name="Freeform 748">
            <a:extLst>
              <a:ext uri="{FF2B5EF4-FFF2-40B4-BE49-F238E27FC236}">
                <a16:creationId xmlns:a16="http://schemas.microsoft.com/office/drawing/2014/main" id="{FD683878-559C-575D-EB9A-C99B711D6B03}"/>
              </a:ext>
            </a:extLst>
          </p:cNvPr>
          <p:cNvSpPr/>
          <p:nvPr/>
        </p:nvSpPr>
        <p:spPr>
          <a:xfrm flipH="1">
            <a:off x="10327105" y="3178752"/>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04" name="Freeform 749">
            <a:extLst>
              <a:ext uri="{FF2B5EF4-FFF2-40B4-BE49-F238E27FC236}">
                <a16:creationId xmlns:a16="http://schemas.microsoft.com/office/drawing/2014/main" id="{402B5093-EE7E-50B4-9250-F35636A24FBE}"/>
              </a:ext>
            </a:extLst>
          </p:cNvPr>
          <p:cNvSpPr/>
          <p:nvPr/>
        </p:nvSpPr>
        <p:spPr>
          <a:xfrm flipH="1">
            <a:off x="10218685" y="3174257"/>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05" name="Freeform 750">
            <a:extLst>
              <a:ext uri="{FF2B5EF4-FFF2-40B4-BE49-F238E27FC236}">
                <a16:creationId xmlns:a16="http://schemas.microsoft.com/office/drawing/2014/main" id="{121A06DC-5C15-154D-6C50-05740D32160F}"/>
              </a:ext>
            </a:extLst>
          </p:cNvPr>
          <p:cNvSpPr/>
          <p:nvPr/>
        </p:nvSpPr>
        <p:spPr>
          <a:xfrm flipH="1">
            <a:off x="10146970" y="3192232"/>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06" name="Freeform 751">
            <a:extLst>
              <a:ext uri="{FF2B5EF4-FFF2-40B4-BE49-F238E27FC236}">
                <a16:creationId xmlns:a16="http://schemas.microsoft.com/office/drawing/2014/main" id="{066A90C5-8524-2AF6-4F57-A0CDD7F3F613}"/>
              </a:ext>
            </a:extLst>
          </p:cNvPr>
          <p:cNvSpPr/>
          <p:nvPr/>
        </p:nvSpPr>
        <p:spPr>
          <a:xfrm flipH="1">
            <a:off x="10038550" y="3187738"/>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07" name="Freeform 752">
            <a:extLst>
              <a:ext uri="{FF2B5EF4-FFF2-40B4-BE49-F238E27FC236}">
                <a16:creationId xmlns:a16="http://schemas.microsoft.com/office/drawing/2014/main" id="{194E7BAA-A9AC-E058-8801-68D8EAC728C7}"/>
              </a:ext>
            </a:extLst>
          </p:cNvPr>
          <p:cNvSpPr/>
          <p:nvPr/>
        </p:nvSpPr>
        <p:spPr>
          <a:xfrm flipH="1">
            <a:off x="10010617" y="3089247"/>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08" name="Freeform 753">
            <a:extLst>
              <a:ext uri="{FF2B5EF4-FFF2-40B4-BE49-F238E27FC236}">
                <a16:creationId xmlns:a16="http://schemas.microsoft.com/office/drawing/2014/main" id="{8FCBA32D-2F56-AFB9-471F-D0BE4362B813}"/>
              </a:ext>
            </a:extLst>
          </p:cNvPr>
          <p:cNvSpPr/>
          <p:nvPr/>
        </p:nvSpPr>
        <p:spPr>
          <a:xfrm flipH="1">
            <a:off x="9902197" y="3084752"/>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09" name="Freeform 754">
            <a:extLst>
              <a:ext uri="{FF2B5EF4-FFF2-40B4-BE49-F238E27FC236}">
                <a16:creationId xmlns:a16="http://schemas.microsoft.com/office/drawing/2014/main" id="{4C4E9269-EB5F-1BF2-C815-5EF606AB4706}"/>
              </a:ext>
            </a:extLst>
          </p:cNvPr>
          <p:cNvSpPr/>
          <p:nvPr/>
        </p:nvSpPr>
        <p:spPr>
          <a:xfrm flipH="1">
            <a:off x="9998477" y="2972507"/>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10" name="Freeform 755">
            <a:extLst>
              <a:ext uri="{FF2B5EF4-FFF2-40B4-BE49-F238E27FC236}">
                <a16:creationId xmlns:a16="http://schemas.microsoft.com/office/drawing/2014/main" id="{F61F329C-2F78-D538-AEEC-50F0DA3EE586}"/>
              </a:ext>
            </a:extLst>
          </p:cNvPr>
          <p:cNvSpPr/>
          <p:nvPr/>
        </p:nvSpPr>
        <p:spPr>
          <a:xfrm flipH="1">
            <a:off x="9890057" y="2968012"/>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11" name="Freeform 756">
            <a:extLst>
              <a:ext uri="{FF2B5EF4-FFF2-40B4-BE49-F238E27FC236}">
                <a16:creationId xmlns:a16="http://schemas.microsoft.com/office/drawing/2014/main" id="{D12B76E1-98EC-7307-3447-A2E2A09B469E}"/>
              </a:ext>
            </a:extLst>
          </p:cNvPr>
          <p:cNvSpPr/>
          <p:nvPr/>
        </p:nvSpPr>
        <p:spPr>
          <a:xfrm flipH="1">
            <a:off x="9607325" y="2946262"/>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12" name="Freeform 757">
            <a:extLst>
              <a:ext uri="{FF2B5EF4-FFF2-40B4-BE49-F238E27FC236}">
                <a16:creationId xmlns:a16="http://schemas.microsoft.com/office/drawing/2014/main" id="{AF3DDA2B-D18D-C521-6044-FF4C9D8D862A}"/>
              </a:ext>
            </a:extLst>
          </p:cNvPr>
          <p:cNvSpPr/>
          <p:nvPr/>
        </p:nvSpPr>
        <p:spPr>
          <a:xfrm flipH="1">
            <a:off x="9498905" y="2941767"/>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13" name="Freeform 758">
            <a:extLst>
              <a:ext uri="{FF2B5EF4-FFF2-40B4-BE49-F238E27FC236}">
                <a16:creationId xmlns:a16="http://schemas.microsoft.com/office/drawing/2014/main" id="{A1C67B37-4DC4-6702-272C-DB8D437BAF70}"/>
              </a:ext>
            </a:extLst>
          </p:cNvPr>
          <p:cNvSpPr/>
          <p:nvPr/>
        </p:nvSpPr>
        <p:spPr>
          <a:xfrm flipH="1">
            <a:off x="10255390" y="2996774"/>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14" name="Freeform 759">
            <a:extLst>
              <a:ext uri="{FF2B5EF4-FFF2-40B4-BE49-F238E27FC236}">
                <a16:creationId xmlns:a16="http://schemas.microsoft.com/office/drawing/2014/main" id="{50BEFFE8-564A-9BD7-6645-4863C8E0BA11}"/>
              </a:ext>
            </a:extLst>
          </p:cNvPr>
          <p:cNvSpPr/>
          <p:nvPr/>
        </p:nvSpPr>
        <p:spPr>
          <a:xfrm flipH="1">
            <a:off x="10146970" y="2992279"/>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nvGrpSpPr>
          <p:cNvPr id="4315" name="Group 4314">
            <a:extLst>
              <a:ext uri="{FF2B5EF4-FFF2-40B4-BE49-F238E27FC236}">
                <a16:creationId xmlns:a16="http://schemas.microsoft.com/office/drawing/2014/main" id="{E720D7F8-1DCC-1489-B9D0-293EB01FF77B}"/>
              </a:ext>
            </a:extLst>
          </p:cNvPr>
          <p:cNvGrpSpPr/>
          <p:nvPr/>
        </p:nvGrpSpPr>
        <p:grpSpPr>
          <a:xfrm flipH="1">
            <a:off x="9424266" y="2865932"/>
            <a:ext cx="1338240" cy="350125"/>
            <a:chOff x="703186" y="3173611"/>
            <a:chExt cx="1175691" cy="371102"/>
          </a:xfrm>
          <a:solidFill>
            <a:schemeClr val="accent5">
              <a:lumMod val="40000"/>
              <a:lumOff val="60000"/>
            </a:schemeClr>
          </a:solidFill>
          <a:effectLst/>
        </p:grpSpPr>
        <p:sp>
          <p:nvSpPr>
            <p:cNvPr id="4459" name="Oval 4458">
              <a:extLst>
                <a:ext uri="{FF2B5EF4-FFF2-40B4-BE49-F238E27FC236}">
                  <a16:creationId xmlns:a16="http://schemas.microsoft.com/office/drawing/2014/main" id="{D9CA7A2F-B684-B9DF-EC77-2E525A85B93F}"/>
                </a:ext>
              </a:extLst>
            </p:cNvPr>
            <p:cNvSpPr/>
            <p:nvPr/>
          </p:nvSpPr>
          <p:spPr>
            <a:xfrm>
              <a:off x="1102419" y="31853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60" name="Oval 4459">
              <a:extLst>
                <a:ext uri="{FF2B5EF4-FFF2-40B4-BE49-F238E27FC236}">
                  <a16:creationId xmlns:a16="http://schemas.microsoft.com/office/drawing/2014/main" id="{7EAE3945-15E0-415E-A63C-06F8F6D397C4}"/>
                </a:ext>
              </a:extLst>
            </p:cNvPr>
            <p:cNvSpPr/>
            <p:nvPr/>
          </p:nvSpPr>
          <p:spPr>
            <a:xfrm>
              <a:off x="1030411" y="340069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61" name="Oval 4460">
              <a:extLst>
                <a:ext uri="{FF2B5EF4-FFF2-40B4-BE49-F238E27FC236}">
                  <a16:creationId xmlns:a16="http://schemas.microsoft.com/office/drawing/2014/main" id="{7728BE3D-1658-8AE1-D3C5-D6CE77B24A7E}"/>
                </a:ext>
              </a:extLst>
            </p:cNvPr>
            <p:cNvSpPr/>
            <p:nvPr/>
          </p:nvSpPr>
          <p:spPr>
            <a:xfrm>
              <a:off x="819772" y="331762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62" name="Oval 4461">
              <a:extLst>
                <a:ext uri="{FF2B5EF4-FFF2-40B4-BE49-F238E27FC236}">
                  <a16:creationId xmlns:a16="http://schemas.microsoft.com/office/drawing/2014/main" id="{02106321-93D9-CFDB-0ED2-1B0DB5867FCB}"/>
                </a:ext>
              </a:extLst>
            </p:cNvPr>
            <p:cNvSpPr/>
            <p:nvPr/>
          </p:nvSpPr>
          <p:spPr>
            <a:xfrm>
              <a:off x="703186" y="3178916"/>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63" name="Oval 4462">
              <a:extLst>
                <a:ext uri="{FF2B5EF4-FFF2-40B4-BE49-F238E27FC236}">
                  <a16:creationId xmlns:a16="http://schemas.microsoft.com/office/drawing/2014/main" id="{E45EB1B2-57C1-EDAF-AD47-31CBEF04E18D}"/>
                </a:ext>
              </a:extLst>
            </p:cNvPr>
            <p:cNvSpPr/>
            <p:nvPr/>
          </p:nvSpPr>
          <p:spPr>
            <a:xfrm>
              <a:off x="1319212" y="318127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64" name="Oval 4463">
              <a:extLst>
                <a:ext uri="{FF2B5EF4-FFF2-40B4-BE49-F238E27FC236}">
                  <a16:creationId xmlns:a16="http://schemas.microsoft.com/office/drawing/2014/main" id="{31E2DFB7-61EF-DE29-9179-3E55C50DF98C}"/>
                </a:ext>
              </a:extLst>
            </p:cNvPr>
            <p:cNvSpPr/>
            <p:nvPr/>
          </p:nvSpPr>
          <p:spPr>
            <a:xfrm>
              <a:off x="1662853" y="3173611"/>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65" name="Oval 4464">
              <a:extLst>
                <a:ext uri="{FF2B5EF4-FFF2-40B4-BE49-F238E27FC236}">
                  <a16:creationId xmlns:a16="http://schemas.microsoft.com/office/drawing/2014/main" id="{E0AFFAC6-4B45-D050-0F59-311873D23183}"/>
                </a:ext>
              </a:extLst>
            </p:cNvPr>
            <p:cNvSpPr/>
            <p:nvPr/>
          </p:nvSpPr>
          <p:spPr>
            <a:xfrm>
              <a:off x="1314982" y="329708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66" name="Oval 4465">
              <a:extLst>
                <a:ext uri="{FF2B5EF4-FFF2-40B4-BE49-F238E27FC236}">
                  <a16:creationId xmlns:a16="http://schemas.microsoft.com/office/drawing/2014/main" id="{002549C8-1DA7-31E0-6AD8-84F254E65B92}"/>
                </a:ext>
              </a:extLst>
            </p:cNvPr>
            <p:cNvSpPr/>
            <p:nvPr/>
          </p:nvSpPr>
          <p:spPr>
            <a:xfrm>
              <a:off x="1194720" y="340069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67" name="Oval 4466">
              <a:extLst>
                <a:ext uri="{FF2B5EF4-FFF2-40B4-BE49-F238E27FC236}">
                  <a16:creationId xmlns:a16="http://schemas.microsoft.com/office/drawing/2014/main" id="{535DCB93-BC30-77E3-1C29-AE397D9ED35D}"/>
                </a:ext>
              </a:extLst>
            </p:cNvPr>
            <p:cNvSpPr/>
            <p:nvPr/>
          </p:nvSpPr>
          <p:spPr>
            <a:xfrm>
              <a:off x="732284" y="3284982"/>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68" name="Oval 4467">
              <a:extLst>
                <a:ext uri="{FF2B5EF4-FFF2-40B4-BE49-F238E27FC236}">
                  <a16:creationId xmlns:a16="http://schemas.microsoft.com/office/drawing/2014/main" id="{7FF78DCC-A783-AF7E-295D-944C7750ACFF}"/>
                </a:ext>
              </a:extLst>
            </p:cNvPr>
            <p:cNvSpPr/>
            <p:nvPr/>
          </p:nvSpPr>
          <p:spPr>
            <a:xfrm>
              <a:off x="1734861" y="3256681"/>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sp>
        <p:nvSpPr>
          <p:cNvPr id="4316" name="Freeform 761">
            <a:extLst>
              <a:ext uri="{FF2B5EF4-FFF2-40B4-BE49-F238E27FC236}">
                <a16:creationId xmlns:a16="http://schemas.microsoft.com/office/drawing/2014/main" id="{953B42DB-996B-72C1-678F-663B98BF0F11}"/>
              </a:ext>
            </a:extLst>
          </p:cNvPr>
          <p:cNvSpPr/>
          <p:nvPr/>
        </p:nvSpPr>
        <p:spPr>
          <a:xfrm flipH="1">
            <a:off x="10477042" y="3195908"/>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17" name="Freeform 762">
            <a:extLst>
              <a:ext uri="{FF2B5EF4-FFF2-40B4-BE49-F238E27FC236}">
                <a16:creationId xmlns:a16="http://schemas.microsoft.com/office/drawing/2014/main" id="{71EDB475-0668-8A47-2043-C369E2639683}"/>
              </a:ext>
            </a:extLst>
          </p:cNvPr>
          <p:cNvSpPr/>
          <p:nvPr/>
        </p:nvSpPr>
        <p:spPr>
          <a:xfrm flipH="1">
            <a:off x="10392750" y="3195908"/>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18" name="Freeform 763">
            <a:extLst>
              <a:ext uri="{FF2B5EF4-FFF2-40B4-BE49-F238E27FC236}">
                <a16:creationId xmlns:a16="http://schemas.microsoft.com/office/drawing/2014/main" id="{B1A5D84A-637D-09B2-7F91-80743283CDF1}"/>
              </a:ext>
            </a:extLst>
          </p:cNvPr>
          <p:cNvSpPr/>
          <p:nvPr/>
        </p:nvSpPr>
        <p:spPr>
          <a:xfrm flipH="1">
            <a:off x="10223915" y="3154854"/>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19" name="Freeform 764">
            <a:extLst>
              <a:ext uri="{FF2B5EF4-FFF2-40B4-BE49-F238E27FC236}">
                <a16:creationId xmlns:a16="http://schemas.microsoft.com/office/drawing/2014/main" id="{722B75AB-B4A1-614D-5BCB-802EAF5E6FAD}"/>
              </a:ext>
            </a:extLst>
          </p:cNvPr>
          <p:cNvSpPr/>
          <p:nvPr/>
        </p:nvSpPr>
        <p:spPr>
          <a:xfrm flipH="1">
            <a:off x="10139623" y="3154854"/>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20" name="Freeform 765">
            <a:extLst>
              <a:ext uri="{FF2B5EF4-FFF2-40B4-BE49-F238E27FC236}">
                <a16:creationId xmlns:a16="http://schemas.microsoft.com/office/drawing/2014/main" id="{3239A14D-2546-CBB1-D1BE-B1B9A9150FAF}"/>
              </a:ext>
            </a:extLst>
          </p:cNvPr>
          <p:cNvSpPr/>
          <p:nvPr/>
        </p:nvSpPr>
        <p:spPr>
          <a:xfrm flipH="1">
            <a:off x="9943463" y="3173863"/>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21" name="Freeform 766">
            <a:extLst>
              <a:ext uri="{FF2B5EF4-FFF2-40B4-BE49-F238E27FC236}">
                <a16:creationId xmlns:a16="http://schemas.microsoft.com/office/drawing/2014/main" id="{4C9D8EDA-8516-6278-2FC9-73C05B52F0B1}"/>
              </a:ext>
            </a:extLst>
          </p:cNvPr>
          <p:cNvSpPr/>
          <p:nvPr/>
        </p:nvSpPr>
        <p:spPr>
          <a:xfrm flipH="1">
            <a:off x="9859170" y="3173863"/>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22" name="Freeform 767">
            <a:extLst>
              <a:ext uri="{FF2B5EF4-FFF2-40B4-BE49-F238E27FC236}">
                <a16:creationId xmlns:a16="http://schemas.microsoft.com/office/drawing/2014/main" id="{310083DA-74E9-91A5-CFC4-0AB28A5BAD31}"/>
              </a:ext>
            </a:extLst>
          </p:cNvPr>
          <p:cNvSpPr/>
          <p:nvPr/>
        </p:nvSpPr>
        <p:spPr>
          <a:xfrm flipH="1">
            <a:off x="9761150" y="3169298"/>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23" name="Freeform 768">
            <a:extLst>
              <a:ext uri="{FF2B5EF4-FFF2-40B4-BE49-F238E27FC236}">
                <a16:creationId xmlns:a16="http://schemas.microsoft.com/office/drawing/2014/main" id="{EC7C61F3-EABF-08C3-A176-F852E42C857B}"/>
              </a:ext>
            </a:extLst>
          </p:cNvPr>
          <p:cNvSpPr/>
          <p:nvPr/>
        </p:nvSpPr>
        <p:spPr>
          <a:xfrm flipH="1">
            <a:off x="9676858" y="3169298"/>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24" name="Freeform 769">
            <a:extLst>
              <a:ext uri="{FF2B5EF4-FFF2-40B4-BE49-F238E27FC236}">
                <a16:creationId xmlns:a16="http://schemas.microsoft.com/office/drawing/2014/main" id="{5BB696F6-6AEC-FD6F-E72E-2D927E097F71}"/>
              </a:ext>
            </a:extLst>
          </p:cNvPr>
          <p:cNvSpPr/>
          <p:nvPr/>
        </p:nvSpPr>
        <p:spPr>
          <a:xfrm flipH="1">
            <a:off x="9553735" y="3095418"/>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25" name="Freeform 770">
            <a:extLst>
              <a:ext uri="{FF2B5EF4-FFF2-40B4-BE49-F238E27FC236}">
                <a16:creationId xmlns:a16="http://schemas.microsoft.com/office/drawing/2014/main" id="{C91A6331-CEEF-7821-C444-19BA3412B739}"/>
              </a:ext>
            </a:extLst>
          </p:cNvPr>
          <p:cNvSpPr/>
          <p:nvPr/>
        </p:nvSpPr>
        <p:spPr>
          <a:xfrm flipH="1">
            <a:off x="9532802" y="3172288"/>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26" name="Freeform 771">
            <a:extLst>
              <a:ext uri="{FF2B5EF4-FFF2-40B4-BE49-F238E27FC236}">
                <a16:creationId xmlns:a16="http://schemas.microsoft.com/office/drawing/2014/main" id="{88CC0904-D8DA-CA9E-D584-640952726DC9}"/>
              </a:ext>
            </a:extLst>
          </p:cNvPr>
          <p:cNvSpPr/>
          <p:nvPr/>
        </p:nvSpPr>
        <p:spPr>
          <a:xfrm flipH="1">
            <a:off x="9448509" y="3172288"/>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27" name="Freeform 772">
            <a:extLst>
              <a:ext uri="{FF2B5EF4-FFF2-40B4-BE49-F238E27FC236}">
                <a16:creationId xmlns:a16="http://schemas.microsoft.com/office/drawing/2014/main" id="{0558B457-B3E9-4417-51F6-0C6285B82EC5}"/>
              </a:ext>
            </a:extLst>
          </p:cNvPr>
          <p:cNvSpPr/>
          <p:nvPr/>
        </p:nvSpPr>
        <p:spPr>
          <a:xfrm flipH="1">
            <a:off x="9844043" y="2978781"/>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28" name="Freeform 773">
            <a:extLst>
              <a:ext uri="{FF2B5EF4-FFF2-40B4-BE49-F238E27FC236}">
                <a16:creationId xmlns:a16="http://schemas.microsoft.com/office/drawing/2014/main" id="{4B03BC13-6BFF-BA81-0954-2B398220E36E}"/>
              </a:ext>
            </a:extLst>
          </p:cNvPr>
          <p:cNvSpPr/>
          <p:nvPr/>
        </p:nvSpPr>
        <p:spPr>
          <a:xfrm flipH="1">
            <a:off x="9759750" y="2978781"/>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29" name="Freeform 774">
            <a:extLst>
              <a:ext uri="{FF2B5EF4-FFF2-40B4-BE49-F238E27FC236}">
                <a16:creationId xmlns:a16="http://schemas.microsoft.com/office/drawing/2014/main" id="{81BC30E8-2A8E-A292-5DA7-94343A8829FA}"/>
              </a:ext>
            </a:extLst>
          </p:cNvPr>
          <p:cNvSpPr/>
          <p:nvPr/>
        </p:nvSpPr>
        <p:spPr>
          <a:xfrm flipH="1">
            <a:off x="10126496" y="3038945"/>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30" name="Freeform 775">
            <a:extLst>
              <a:ext uri="{FF2B5EF4-FFF2-40B4-BE49-F238E27FC236}">
                <a16:creationId xmlns:a16="http://schemas.microsoft.com/office/drawing/2014/main" id="{2183DC96-673E-19BD-BC93-9991147D0C7B}"/>
              </a:ext>
            </a:extLst>
          </p:cNvPr>
          <p:cNvSpPr/>
          <p:nvPr/>
        </p:nvSpPr>
        <p:spPr>
          <a:xfrm flipH="1">
            <a:off x="10042204" y="3038945"/>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31" name="Freeform 776">
            <a:extLst>
              <a:ext uri="{FF2B5EF4-FFF2-40B4-BE49-F238E27FC236}">
                <a16:creationId xmlns:a16="http://schemas.microsoft.com/office/drawing/2014/main" id="{60129C95-ABE3-3546-1753-9BE1B6E1A33E}"/>
              </a:ext>
            </a:extLst>
          </p:cNvPr>
          <p:cNvSpPr/>
          <p:nvPr/>
        </p:nvSpPr>
        <p:spPr>
          <a:xfrm flipH="1">
            <a:off x="10474200" y="2978367"/>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32" name="Freeform 777">
            <a:extLst>
              <a:ext uri="{FF2B5EF4-FFF2-40B4-BE49-F238E27FC236}">
                <a16:creationId xmlns:a16="http://schemas.microsoft.com/office/drawing/2014/main" id="{73AFF8D0-E134-303D-6DD7-5F1C74991DF6}"/>
              </a:ext>
            </a:extLst>
          </p:cNvPr>
          <p:cNvSpPr/>
          <p:nvPr/>
        </p:nvSpPr>
        <p:spPr>
          <a:xfrm flipH="1">
            <a:off x="10389907" y="2978367"/>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nvGrpSpPr>
          <p:cNvPr id="4333" name="Group 4332">
            <a:extLst>
              <a:ext uri="{FF2B5EF4-FFF2-40B4-BE49-F238E27FC236}">
                <a16:creationId xmlns:a16="http://schemas.microsoft.com/office/drawing/2014/main" id="{87361A5D-6F28-A5A2-DB3A-E3508719472C}"/>
              </a:ext>
            </a:extLst>
          </p:cNvPr>
          <p:cNvGrpSpPr/>
          <p:nvPr/>
        </p:nvGrpSpPr>
        <p:grpSpPr>
          <a:xfrm flipH="1">
            <a:off x="9450290" y="2877024"/>
            <a:ext cx="1088007" cy="339033"/>
            <a:chOff x="900162" y="3185368"/>
            <a:chExt cx="955852" cy="359345"/>
          </a:xfrm>
          <a:solidFill>
            <a:schemeClr val="accent5"/>
          </a:solidFill>
          <a:effectLst/>
        </p:grpSpPr>
        <p:sp>
          <p:nvSpPr>
            <p:cNvPr id="4450" name="Oval 4449">
              <a:extLst>
                <a:ext uri="{FF2B5EF4-FFF2-40B4-BE49-F238E27FC236}">
                  <a16:creationId xmlns:a16="http://schemas.microsoft.com/office/drawing/2014/main" id="{C7321D33-64E5-4F56-F4E7-07C867FF071A}"/>
                </a:ext>
              </a:extLst>
            </p:cNvPr>
            <p:cNvSpPr/>
            <p:nvPr/>
          </p:nvSpPr>
          <p:spPr>
            <a:xfrm>
              <a:off x="1194720" y="3224733"/>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51" name="Oval 4450">
              <a:extLst>
                <a:ext uri="{FF2B5EF4-FFF2-40B4-BE49-F238E27FC236}">
                  <a16:creationId xmlns:a16="http://schemas.microsoft.com/office/drawing/2014/main" id="{381BFB75-847A-659C-C414-532CDAB6ECA1}"/>
                </a:ext>
              </a:extLst>
            </p:cNvPr>
            <p:cNvSpPr/>
            <p:nvPr/>
          </p:nvSpPr>
          <p:spPr>
            <a:xfrm>
              <a:off x="1379269" y="3381722"/>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52" name="Oval 4451">
              <a:extLst>
                <a:ext uri="{FF2B5EF4-FFF2-40B4-BE49-F238E27FC236}">
                  <a16:creationId xmlns:a16="http://schemas.microsoft.com/office/drawing/2014/main" id="{35FB3930-E565-E796-5FC9-D58942EED874}"/>
                </a:ext>
              </a:extLst>
            </p:cNvPr>
            <p:cNvSpPr/>
            <p:nvPr/>
          </p:nvSpPr>
          <p:spPr>
            <a:xfrm>
              <a:off x="1449991" y="31853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53" name="Oval 4452">
              <a:extLst>
                <a:ext uri="{FF2B5EF4-FFF2-40B4-BE49-F238E27FC236}">
                  <a16:creationId xmlns:a16="http://schemas.microsoft.com/office/drawing/2014/main" id="{3EA9991B-FE61-F60C-6BA2-0B66935DA634}"/>
                </a:ext>
              </a:extLst>
            </p:cNvPr>
            <p:cNvSpPr/>
            <p:nvPr/>
          </p:nvSpPr>
          <p:spPr>
            <a:xfrm>
              <a:off x="1519739" y="33877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54" name="Oval 4453">
              <a:extLst>
                <a:ext uri="{FF2B5EF4-FFF2-40B4-BE49-F238E27FC236}">
                  <a16:creationId xmlns:a16="http://schemas.microsoft.com/office/drawing/2014/main" id="{BCF55996-E99E-3625-CB9A-7DF39B1E8B0E}"/>
                </a:ext>
              </a:extLst>
            </p:cNvPr>
            <p:cNvSpPr/>
            <p:nvPr/>
          </p:nvSpPr>
          <p:spPr>
            <a:xfrm>
              <a:off x="1631109" y="3304232"/>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55" name="Oval 4454">
              <a:extLst>
                <a:ext uri="{FF2B5EF4-FFF2-40B4-BE49-F238E27FC236}">
                  <a16:creationId xmlns:a16="http://schemas.microsoft.com/office/drawing/2014/main" id="{7337E2EE-C425-0CE3-AC38-BF391115A172}"/>
                </a:ext>
              </a:extLst>
            </p:cNvPr>
            <p:cNvSpPr/>
            <p:nvPr/>
          </p:nvSpPr>
          <p:spPr>
            <a:xfrm>
              <a:off x="1711998" y="338963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56" name="Oval 4455">
              <a:extLst>
                <a:ext uri="{FF2B5EF4-FFF2-40B4-BE49-F238E27FC236}">
                  <a16:creationId xmlns:a16="http://schemas.microsoft.com/office/drawing/2014/main" id="{B625A061-3C9A-AEB1-C3FB-8EF9753CAF95}"/>
                </a:ext>
              </a:extLst>
            </p:cNvPr>
            <p:cNvSpPr/>
            <p:nvPr/>
          </p:nvSpPr>
          <p:spPr>
            <a:xfrm>
              <a:off x="1122712" y="3365673"/>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57" name="Oval 4456">
              <a:extLst>
                <a:ext uri="{FF2B5EF4-FFF2-40B4-BE49-F238E27FC236}">
                  <a16:creationId xmlns:a16="http://schemas.microsoft.com/office/drawing/2014/main" id="{36783EFA-0208-D860-2736-4C9ACB7AE1EB}"/>
                </a:ext>
              </a:extLst>
            </p:cNvPr>
            <p:cNvSpPr/>
            <p:nvPr/>
          </p:nvSpPr>
          <p:spPr>
            <a:xfrm>
              <a:off x="900162" y="340069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58" name="Oval 4457">
              <a:extLst>
                <a:ext uri="{FF2B5EF4-FFF2-40B4-BE49-F238E27FC236}">
                  <a16:creationId xmlns:a16="http://schemas.microsoft.com/office/drawing/2014/main" id="{E88756AC-335B-3890-DCEE-849A9B11E6CB}"/>
                </a:ext>
              </a:extLst>
            </p:cNvPr>
            <p:cNvSpPr/>
            <p:nvPr/>
          </p:nvSpPr>
          <p:spPr>
            <a:xfrm>
              <a:off x="900162" y="31853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sp>
        <p:nvSpPr>
          <p:cNvPr id="4334" name="Freeform 779">
            <a:extLst>
              <a:ext uri="{FF2B5EF4-FFF2-40B4-BE49-F238E27FC236}">
                <a16:creationId xmlns:a16="http://schemas.microsoft.com/office/drawing/2014/main" id="{FEE2B761-A291-AF29-8051-C1076438850F}"/>
              </a:ext>
            </a:extLst>
          </p:cNvPr>
          <p:cNvSpPr/>
          <p:nvPr/>
        </p:nvSpPr>
        <p:spPr>
          <a:xfrm flipH="1">
            <a:off x="10671167" y="3190011"/>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35" name="Freeform 780">
            <a:extLst>
              <a:ext uri="{FF2B5EF4-FFF2-40B4-BE49-F238E27FC236}">
                <a16:creationId xmlns:a16="http://schemas.microsoft.com/office/drawing/2014/main" id="{FBE03198-C184-FA7E-990F-8E3E1B571369}"/>
              </a:ext>
            </a:extLst>
          </p:cNvPr>
          <p:cNvSpPr/>
          <p:nvPr/>
        </p:nvSpPr>
        <p:spPr>
          <a:xfrm flipH="1">
            <a:off x="10573589" y="3169791"/>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36" name="Freeform 781">
            <a:extLst>
              <a:ext uri="{FF2B5EF4-FFF2-40B4-BE49-F238E27FC236}">
                <a16:creationId xmlns:a16="http://schemas.microsoft.com/office/drawing/2014/main" id="{3E99C4E0-228B-CBFD-78FB-3BBDE84445DA}"/>
              </a:ext>
            </a:extLst>
          </p:cNvPr>
          <p:cNvSpPr/>
          <p:nvPr/>
        </p:nvSpPr>
        <p:spPr>
          <a:xfrm flipH="1">
            <a:off x="10408651" y="3122447"/>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37" name="Freeform 782">
            <a:extLst>
              <a:ext uri="{FF2B5EF4-FFF2-40B4-BE49-F238E27FC236}">
                <a16:creationId xmlns:a16="http://schemas.microsoft.com/office/drawing/2014/main" id="{49205FA4-EE7E-876B-5A8C-09AFA1CEA9E7}"/>
              </a:ext>
            </a:extLst>
          </p:cNvPr>
          <p:cNvSpPr/>
          <p:nvPr/>
        </p:nvSpPr>
        <p:spPr>
          <a:xfrm flipH="1">
            <a:off x="10311074" y="3102227"/>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38" name="Freeform 783">
            <a:extLst>
              <a:ext uri="{FF2B5EF4-FFF2-40B4-BE49-F238E27FC236}">
                <a16:creationId xmlns:a16="http://schemas.microsoft.com/office/drawing/2014/main" id="{F8880ED0-95CE-71F2-5C87-610E57632BBA}"/>
              </a:ext>
            </a:extLst>
          </p:cNvPr>
          <p:cNvSpPr/>
          <p:nvPr/>
        </p:nvSpPr>
        <p:spPr>
          <a:xfrm flipH="1">
            <a:off x="10066124" y="3179901"/>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39" name="Freeform 784">
            <a:extLst>
              <a:ext uri="{FF2B5EF4-FFF2-40B4-BE49-F238E27FC236}">
                <a16:creationId xmlns:a16="http://schemas.microsoft.com/office/drawing/2014/main" id="{D5B69678-9787-8075-9DE5-C2BF3C65B281}"/>
              </a:ext>
            </a:extLst>
          </p:cNvPr>
          <p:cNvSpPr/>
          <p:nvPr/>
        </p:nvSpPr>
        <p:spPr>
          <a:xfrm flipH="1">
            <a:off x="9968547" y="3159681"/>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40" name="Freeform 785">
            <a:extLst>
              <a:ext uri="{FF2B5EF4-FFF2-40B4-BE49-F238E27FC236}">
                <a16:creationId xmlns:a16="http://schemas.microsoft.com/office/drawing/2014/main" id="{83288324-78E3-16BE-6C79-6CFE94FC3168}"/>
              </a:ext>
            </a:extLst>
          </p:cNvPr>
          <p:cNvSpPr/>
          <p:nvPr/>
        </p:nvSpPr>
        <p:spPr>
          <a:xfrm flipH="1">
            <a:off x="9452602" y="3152614"/>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41" name="Freeform 786">
            <a:extLst>
              <a:ext uri="{FF2B5EF4-FFF2-40B4-BE49-F238E27FC236}">
                <a16:creationId xmlns:a16="http://schemas.microsoft.com/office/drawing/2014/main" id="{9BBB9C58-F567-06F2-0DC9-FBB79D12CC6C}"/>
              </a:ext>
            </a:extLst>
          </p:cNvPr>
          <p:cNvSpPr/>
          <p:nvPr/>
        </p:nvSpPr>
        <p:spPr>
          <a:xfrm flipH="1">
            <a:off x="9371265" y="3132394"/>
            <a:ext cx="46103" cy="38867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5388 w 38744"/>
              <a:gd name="connsiteY0" fmla="*/ 0 h 416719"/>
              <a:gd name="connsiteX1" fmla="*/ 38726 w 38744"/>
              <a:gd name="connsiteY1" fmla="*/ 83344 h 416719"/>
              <a:gd name="connsiteX2" fmla="*/ 10151 w 38744"/>
              <a:gd name="connsiteY2" fmla="*/ 192881 h 416719"/>
              <a:gd name="connsiteX3" fmla="*/ 10150 w 38744"/>
              <a:gd name="connsiteY3" fmla="*/ 416719 h 416719"/>
              <a:gd name="connsiteX0" fmla="*/ 0 w 33356"/>
              <a:gd name="connsiteY0" fmla="*/ 0 h 416719"/>
              <a:gd name="connsiteX1" fmla="*/ 33338 w 33356"/>
              <a:gd name="connsiteY1" fmla="*/ 83344 h 416719"/>
              <a:gd name="connsiteX2" fmla="*/ 4763 w 33356"/>
              <a:gd name="connsiteY2" fmla="*/ 192881 h 416719"/>
              <a:gd name="connsiteX3" fmla="*/ 4762 w 33356"/>
              <a:gd name="connsiteY3" fmla="*/ 416719 h 416719"/>
              <a:gd name="connsiteX0" fmla="*/ 7145 w 40503"/>
              <a:gd name="connsiteY0" fmla="*/ 0 h 411957"/>
              <a:gd name="connsiteX1" fmla="*/ 40483 w 40503"/>
              <a:gd name="connsiteY1" fmla="*/ 83344 h 411957"/>
              <a:gd name="connsiteX2" fmla="*/ 11908 w 40503"/>
              <a:gd name="connsiteY2" fmla="*/ 192881 h 411957"/>
              <a:gd name="connsiteX3" fmla="*/ 0 w 40503"/>
              <a:gd name="connsiteY3" fmla="*/ 411957 h 411957"/>
            </a:gdLst>
            <a:ahLst/>
            <a:cxnLst>
              <a:cxn ang="0">
                <a:pos x="connsiteX0" y="connsiteY0"/>
              </a:cxn>
              <a:cxn ang="0">
                <a:pos x="connsiteX1" y="connsiteY1"/>
              </a:cxn>
              <a:cxn ang="0">
                <a:pos x="connsiteX2" y="connsiteY2"/>
              </a:cxn>
              <a:cxn ang="0">
                <a:pos x="connsiteX3" y="connsiteY3"/>
              </a:cxn>
            </a:cxnLst>
            <a:rect l="l" t="t" r="r" b="b"/>
            <a:pathLst>
              <a:path w="40503" h="411957">
                <a:moveTo>
                  <a:pt x="7145" y="0"/>
                </a:moveTo>
                <a:cubicBezTo>
                  <a:pt x="23417" y="25598"/>
                  <a:pt x="39689" y="51197"/>
                  <a:pt x="40483" y="83344"/>
                </a:cubicBezTo>
                <a:cubicBezTo>
                  <a:pt x="41277" y="115491"/>
                  <a:pt x="18655" y="138112"/>
                  <a:pt x="11908" y="192881"/>
                </a:cubicBezTo>
                <a:cubicBezTo>
                  <a:pt x="5161" y="247650"/>
                  <a:pt x="13096" y="331788"/>
                  <a:pt x="0" y="411957"/>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42" name="Freeform 787">
            <a:extLst>
              <a:ext uri="{FF2B5EF4-FFF2-40B4-BE49-F238E27FC236}">
                <a16:creationId xmlns:a16="http://schemas.microsoft.com/office/drawing/2014/main" id="{045343DB-D480-36DD-1C0F-98DA2432B231}"/>
              </a:ext>
            </a:extLst>
          </p:cNvPr>
          <p:cNvSpPr/>
          <p:nvPr/>
        </p:nvSpPr>
        <p:spPr>
          <a:xfrm flipH="1">
            <a:off x="10580360" y="2993804"/>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43" name="Freeform 788">
            <a:extLst>
              <a:ext uri="{FF2B5EF4-FFF2-40B4-BE49-F238E27FC236}">
                <a16:creationId xmlns:a16="http://schemas.microsoft.com/office/drawing/2014/main" id="{53C31092-38FD-A98B-D59C-4E03D29A50F1}"/>
              </a:ext>
            </a:extLst>
          </p:cNvPr>
          <p:cNvSpPr/>
          <p:nvPr/>
        </p:nvSpPr>
        <p:spPr>
          <a:xfrm flipH="1">
            <a:off x="10508737" y="3009366"/>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44" name="Freeform 789">
            <a:extLst>
              <a:ext uri="{FF2B5EF4-FFF2-40B4-BE49-F238E27FC236}">
                <a16:creationId xmlns:a16="http://schemas.microsoft.com/office/drawing/2014/main" id="{1205D5FA-9A1D-DE15-7C6E-67F98615B67D}"/>
              </a:ext>
            </a:extLst>
          </p:cNvPr>
          <p:cNvSpPr/>
          <p:nvPr/>
        </p:nvSpPr>
        <p:spPr>
          <a:xfrm flipH="1">
            <a:off x="10152860" y="3094458"/>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45" name="Freeform 790">
            <a:extLst>
              <a:ext uri="{FF2B5EF4-FFF2-40B4-BE49-F238E27FC236}">
                <a16:creationId xmlns:a16="http://schemas.microsoft.com/office/drawing/2014/main" id="{88C115A8-2E6C-A9EE-EF3E-C6B4D1AF83FC}"/>
              </a:ext>
            </a:extLst>
          </p:cNvPr>
          <p:cNvSpPr/>
          <p:nvPr/>
        </p:nvSpPr>
        <p:spPr>
          <a:xfrm flipH="1">
            <a:off x="10055283" y="3074238"/>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46" name="Freeform 791">
            <a:extLst>
              <a:ext uri="{FF2B5EF4-FFF2-40B4-BE49-F238E27FC236}">
                <a16:creationId xmlns:a16="http://schemas.microsoft.com/office/drawing/2014/main" id="{746FB46C-76F5-BDF0-5B8E-2312820C3AFB}"/>
              </a:ext>
            </a:extLst>
          </p:cNvPr>
          <p:cNvSpPr/>
          <p:nvPr/>
        </p:nvSpPr>
        <p:spPr>
          <a:xfrm flipH="1">
            <a:off x="10000063" y="3025772"/>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47" name="Freeform 792">
            <a:extLst>
              <a:ext uri="{FF2B5EF4-FFF2-40B4-BE49-F238E27FC236}">
                <a16:creationId xmlns:a16="http://schemas.microsoft.com/office/drawing/2014/main" id="{D3BDEA49-178D-B19D-FE70-E923342D2283}"/>
              </a:ext>
            </a:extLst>
          </p:cNvPr>
          <p:cNvSpPr/>
          <p:nvPr/>
        </p:nvSpPr>
        <p:spPr>
          <a:xfrm flipH="1">
            <a:off x="9902486" y="3005552"/>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48" name="Freeform 793">
            <a:extLst>
              <a:ext uri="{FF2B5EF4-FFF2-40B4-BE49-F238E27FC236}">
                <a16:creationId xmlns:a16="http://schemas.microsoft.com/office/drawing/2014/main" id="{B865FD5A-0B50-2213-AAC4-96F0D5D746C3}"/>
              </a:ext>
            </a:extLst>
          </p:cNvPr>
          <p:cNvSpPr/>
          <p:nvPr/>
        </p:nvSpPr>
        <p:spPr>
          <a:xfrm flipH="1">
            <a:off x="9843345" y="3100402"/>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49" name="Freeform 794">
            <a:extLst>
              <a:ext uri="{FF2B5EF4-FFF2-40B4-BE49-F238E27FC236}">
                <a16:creationId xmlns:a16="http://schemas.microsoft.com/office/drawing/2014/main" id="{ED7D1BF5-C500-84CB-FF54-C46471FD6372}"/>
              </a:ext>
            </a:extLst>
          </p:cNvPr>
          <p:cNvSpPr/>
          <p:nvPr/>
        </p:nvSpPr>
        <p:spPr>
          <a:xfrm flipH="1">
            <a:off x="9745768" y="3080182"/>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50" name="Freeform 795">
            <a:extLst>
              <a:ext uri="{FF2B5EF4-FFF2-40B4-BE49-F238E27FC236}">
                <a16:creationId xmlns:a16="http://schemas.microsoft.com/office/drawing/2014/main" id="{E753AE22-5226-71B4-792D-B6F667B8C308}"/>
              </a:ext>
            </a:extLst>
          </p:cNvPr>
          <p:cNvSpPr/>
          <p:nvPr/>
        </p:nvSpPr>
        <p:spPr>
          <a:xfrm flipH="1">
            <a:off x="9726200" y="3039020"/>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51" name="Freeform 796">
            <a:extLst>
              <a:ext uri="{FF2B5EF4-FFF2-40B4-BE49-F238E27FC236}">
                <a16:creationId xmlns:a16="http://schemas.microsoft.com/office/drawing/2014/main" id="{39DB53FB-B202-F848-6693-D08EC6AE4C77}"/>
              </a:ext>
            </a:extLst>
          </p:cNvPr>
          <p:cNvSpPr/>
          <p:nvPr/>
        </p:nvSpPr>
        <p:spPr>
          <a:xfrm flipH="1">
            <a:off x="9628623" y="3018799"/>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52" name="Freeform 797">
            <a:extLst>
              <a:ext uri="{FF2B5EF4-FFF2-40B4-BE49-F238E27FC236}">
                <a16:creationId xmlns:a16="http://schemas.microsoft.com/office/drawing/2014/main" id="{64D53541-3B69-2C54-1551-67704642B482}"/>
              </a:ext>
            </a:extLst>
          </p:cNvPr>
          <p:cNvSpPr/>
          <p:nvPr/>
        </p:nvSpPr>
        <p:spPr>
          <a:xfrm flipH="1">
            <a:off x="10323689" y="3036935"/>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53" name="Freeform 798">
            <a:extLst>
              <a:ext uri="{FF2B5EF4-FFF2-40B4-BE49-F238E27FC236}">
                <a16:creationId xmlns:a16="http://schemas.microsoft.com/office/drawing/2014/main" id="{68DB791F-7D57-716B-3C71-9DCE51D810A4}"/>
              </a:ext>
            </a:extLst>
          </p:cNvPr>
          <p:cNvSpPr/>
          <p:nvPr/>
        </p:nvSpPr>
        <p:spPr>
          <a:xfrm flipH="1">
            <a:off x="10226112" y="3016714"/>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nvGrpSpPr>
          <p:cNvPr id="4354" name="Group 4353">
            <a:extLst>
              <a:ext uri="{FF2B5EF4-FFF2-40B4-BE49-F238E27FC236}">
                <a16:creationId xmlns:a16="http://schemas.microsoft.com/office/drawing/2014/main" id="{8CB79933-486E-70A6-CBB6-82E7DED4A0BA}"/>
              </a:ext>
            </a:extLst>
          </p:cNvPr>
          <p:cNvGrpSpPr/>
          <p:nvPr/>
        </p:nvGrpSpPr>
        <p:grpSpPr>
          <a:xfrm flipH="1">
            <a:off x="9368326" y="2914164"/>
            <a:ext cx="1361059" cy="291456"/>
            <a:chOff x="732284" y="3224733"/>
            <a:chExt cx="1195738" cy="308918"/>
          </a:xfrm>
          <a:solidFill>
            <a:schemeClr val="accent5">
              <a:lumMod val="75000"/>
            </a:schemeClr>
          </a:solidFill>
          <a:effectLst/>
        </p:grpSpPr>
        <p:sp>
          <p:nvSpPr>
            <p:cNvPr id="4441" name="Oval 4440">
              <a:extLst>
                <a:ext uri="{FF2B5EF4-FFF2-40B4-BE49-F238E27FC236}">
                  <a16:creationId xmlns:a16="http://schemas.microsoft.com/office/drawing/2014/main" id="{F3353DE7-5A0E-3C29-791F-AD4D8AE928A2}"/>
                </a:ext>
              </a:extLst>
            </p:cNvPr>
            <p:cNvSpPr/>
            <p:nvPr/>
          </p:nvSpPr>
          <p:spPr>
            <a:xfrm>
              <a:off x="1567982" y="3224733"/>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42" name="Oval 4441">
              <a:extLst>
                <a:ext uri="{FF2B5EF4-FFF2-40B4-BE49-F238E27FC236}">
                  <a16:creationId xmlns:a16="http://schemas.microsoft.com/office/drawing/2014/main" id="{213A724B-BE14-0902-4842-2E8415DBB53F}"/>
                </a:ext>
              </a:extLst>
            </p:cNvPr>
            <p:cNvSpPr/>
            <p:nvPr/>
          </p:nvSpPr>
          <p:spPr>
            <a:xfrm>
              <a:off x="1458518" y="3296741"/>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43" name="Oval 4442">
              <a:extLst>
                <a:ext uri="{FF2B5EF4-FFF2-40B4-BE49-F238E27FC236}">
                  <a16:creationId xmlns:a16="http://schemas.microsoft.com/office/drawing/2014/main" id="{A9DDCAEA-6787-17A2-F3B4-DB3F634D712F}"/>
                </a:ext>
              </a:extLst>
            </p:cNvPr>
            <p:cNvSpPr/>
            <p:nvPr/>
          </p:nvSpPr>
          <p:spPr>
            <a:xfrm>
              <a:off x="1323409" y="3228374"/>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44" name="Oval 4443">
              <a:extLst>
                <a:ext uri="{FF2B5EF4-FFF2-40B4-BE49-F238E27FC236}">
                  <a16:creationId xmlns:a16="http://schemas.microsoft.com/office/drawing/2014/main" id="{F033D523-5321-2FBF-4B14-3D42F732DBE1}"/>
                </a:ext>
              </a:extLst>
            </p:cNvPr>
            <p:cNvSpPr/>
            <p:nvPr/>
          </p:nvSpPr>
          <p:spPr>
            <a:xfrm>
              <a:off x="1188194" y="3301479"/>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45" name="Oval 4444">
              <a:extLst>
                <a:ext uri="{FF2B5EF4-FFF2-40B4-BE49-F238E27FC236}">
                  <a16:creationId xmlns:a16="http://schemas.microsoft.com/office/drawing/2014/main" id="{ED80F154-6B89-D1FA-2A4F-6012FA97DD26}"/>
                </a:ext>
              </a:extLst>
            </p:cNvPr>
            <p:cNvSpPr/>
            <p:nvPr/>
          </p:nvSpPr>
          <p:spPr>
            <a:xfrm>
              <a:off x="1044178" y="3229471"/>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46" name="Oval 4445">
              <a:extLst>
                <a:ext uri="{FF2B5EF4-FFF2-40B4-BE49-F238E27FC236}">
                  <a16:creationId xmlns:a16="http://schemas.microsoft.com/office/drawing/2014/main" id="{864914DA-7CAE-346A-75EB-391F3B488E2F}"/>
                </a:ext>
              </a:extLst>
            </p:cNvPr>
            <p:cNvSpPr/>
            <p:nvPr/>
          </p:nvSpPr>
          <p:spPr>
            <a:xfrm>
              <a:off x="952500" y="33091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47" name="Oval 4446">
              <a:extLst>
                <a:ext uri="{FF2B5EF4-FFF2-40B4-BE49-F238E27FC236}">
                  <a16:creationId xmlns:a16="http://schemas.microsoft.com/office/drawing/2014/main" id="{DEF706D1-B2EE-E33A-8DAE-9ED8A73FAA17}"/>
                </a:ext>
              </a:extLst>
            </p:cNvPr>
            <p:cNvSpPr/>
            <p:nvPr/>
          </p:nvSpPr>
          <p:spPr>
            <a:xfrm>
              <a:off x="804292" y="3237160"/>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48" name="Oval 4447">
              <a:extLst>
                <a:ext uri="{FF2B5EF4-FFF2-40B4-BE49-F238E27FC236}">
                  <a16:creationId xmlns:a16="http://schemas.microsoft.com/office/drawing/2014/main" id="{7A2887FE-3BCB-3B00-961E-C8DA88D0E52D}"/>
                </a:ext>
              </a:extLst>
            </p:cNvPr>
            <p:cNvSpPr/>
            <p:nvPr/>
          </p:nvSpPr>
          <p:spPr>
            <a:xfrm>
              <a:off x="732284" y="338963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49" name="Oval 4448">
              <a:extLst>
                <a:ext uri="{FF2B5EF4-FFF2-40B4-BE49-F238E27FC236}">
                  <a16:creationId xmlns:a16="http://schemas.microsoft.com/office/drawing/2014/main" id="{AD553158-48E3-372A-2BCD-155E6371568F}"/>
                </a:ext>
              </a:extLst>
            </p:cNvPr>
            <p:cNvSpPr/>
            <p:nvPr/>
          </p:nvSpPr>
          <p:spPr>
            <a:xfrm>
              <a:off x="1784006" y="337348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sp>
        <p:nvSpPr>
          <p:cNvPr id="4355" name="Freeform 800">
            <a:extLst>
              <a:ext uri="{FF2B5EF4-FFF2-40B4-BE49-F238E27FC236}">
                <a16:creationId xmlns:a16="http://schemas.microsoft.com/office/drawing/2014/main" id="{3E544288-409F-7ED5-E8B9-436A1875B943}"/>
              </a:ext>
            </a:extLst>
          </p:cNvPr>
          <p:cNvSpPr/>
          <p:nvPr/>
        </p:nvSpPr>
        <p:spPr>
          <a:xfrm rot="10800000" flipH="1">
            <a:off x="9685194" y="3325331"/>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56" name="Freeform 801">
            <a:extLst>
              <a:ext uri="{FF2B5EF4-FFF2-40B4-BE49-F238E27FC236}">
                <a16:creationId xmlns:a16="http://schemas.microsoft.com/office/drawing/2014/main" id="{079208D6-A0A6-10ED-E1C0-05A61D21B87D}"/>
              </a:ext>
            </a:extLst>
          </p:cNvPr>
          <p:cNvSpPr/>
          <p:nvPr/>
        </p:nvSpPr>
        <p:spPr>
          <a:xfrm rot="10800000" flipH="1">
            <a:off x="9736805" y="3325331"/>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57" name="Freeform 802">
            <a:extLst>
              <a:ext uri="{FF2B5EF4-FFF2-40B4-BE49-F238E27FC236}">
                <a16:creationId xmlns:a16="http://schemas.microsoft.com/office/drawing/2014/main" id="{73C83EE9-722C-3B60-07C4-7162359EFD4C}"/>
              </a:ext>
            </a:extLst>
          </p:cNvPr>
          <p:cNvSpPr/>
          <p:nvPr/>
        </p:nvSpPr>
        <p:spPr>
          <a:xfrm rot="10800000" flipH="1">
            <a:off x="9642188" y="3412832"/>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58" name="Freeform 803">
            <a:extLst>
              <a:ext uri="{FF2B5EF4-FFF2-40B4-BE49-F238E27FC236}">
                <a16:creationId xmlns:a16="http://schemas.microsoft.com/office/drawing/2014/main" id="{91DDA709-4BF6-8D50-6C2F-73E1EC7D75A6}"/>
              </a:ext>
            </a:extLst>
          </p:cNvPr>
          <p:cNvSpPr/>
          <p:nvPr/>
        </p:nvSpPr>
        <p:spPr>
          <a:xfrm rot="10800000" flipH="1">
            <a:off x="9693799" y="3412832"/>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59" name="Freeform 804">
            <a:extLst>
              <a:ext uri="{FF2B5EF4-FFF2-40B4-BE49-F238E27FC236}">
                <a16:creationId xmlns:a16="http://schemas.microsoft.com/office/drawing/2014/main" id="{19D7F8AA-952F-43C0-2C99-C5F2E1D26E05}"/>
              </a:ext>
            </a:extLst>
          </p:cNvPr>
          <p:cNvSpPr/>
          <p:nvPr/>
        </p:nvSpPr>
        <p:spPr>
          <a:xfrm rot="10800000" flipH="1">
            <a:off x="9785938" y="3276956"/>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60" name="Freeform 805">
            <a:extLst>
              <a:ext uri="{FF2B5EF4-FFF2-40B4-BE49-F238E27FC236}">
                <a16:creationId xmlns:a16="http://schemas.microsoft.com/office/drawing/2014/main" id="{A531E69A-DAA9-7007-10FE-A5FFDE675309}"/>
              </a:ext>
            </a:extLst>
          </p:cNvPr>
          <p:cNvSpPr/>
          <p:nvPr/>
        </p:nvSpPr>
        <p:spPr>
          <a:xfrm rot="10800000" flipH="1">
            <a:off x="9837549" y="3276956"/>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61" name="Freeform 806">
            <a:extLst>
              <a:ext uri="{FF2B5EF4-FFF2-40B4-BE49-F238E27FC236}">
                <a16:creationId xmlns:a16="http://schemas.microsoft.com/office/drawing/2014/main" id="{BC2844F2-916C-00FF-7959-5F9FA14F97BA}"/>
              </a:ext>
            </a:extLst>
          </p:cNvPr>
          <p:cNvSpPr/>
          <p:nvPr/>
        </p:nvSpPr>
        <p:spPr>
          <a:xfrm rot="10800000" flipH="1">
            <a:off x="10032419" y="3209582"/>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62" name="Freeform 807">
            <a:extLst>
              <a:ext uri="{FF2B5EF4-FFF2-40B4-BE49-F238E27FC236}">
                <a16:creationId xmlns:a16="http://schemas.microsoft.com/office/drawing/2014/main" id="{A28A3AAE-E4F7-E412-85B6-8AC4F28514C1}"/>
              </a:ext>
            </a:extLst>
          </p:cNvPr>
          <p:cNvSpPr/>
          <p:nvPr/>
        </p:nvSpPr>
        <p:spPr>
          <a:xfrm rot="10800000" flipH="1">
            <a:off x="10084030" y="3209582"/>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63" name="Freeform 808">
            <a:extLst>
              <a:ext uri="{FF2B5EF4-FFF2-40B4-BE49-F238E27FC236}">
                <a16:creationId xmlns:a16="http://schemas.microsoft.com/office/drawing/2014/main" id="{2F43D7A6-4EDC-9ADA-ED16-70FC8B174BEF}"/>
              </a:ext>
            </a:extLst>
          </p:cNvPr>
          <p:cNvSpPr/>
          <p:nvPr/>
        </p:nvSpPr>
        <p:spPr>
          <a:xfrm rot="10800000" flipH="1">
            <a:off x="10212554" y="3196102"/>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64" name="Freeform 809">
            <a:extLst>
              <a:ext uri="{FF2B5EF4-FFF2-40B4-BE49-F238E27FC236}">
                <a16:creationId xmlns:a16="http://schemas.microsoft.com/office/drawing/2014/main" id="{56AE1BF1-012F-E6FC-E282-66BE2749D1AA}"/>
              </a:ext>
            </a:extLst>
          </p:cNvPr>
          <p:cNvSpPr/>
          <p:nvPr/>
        </p:nvSpPr>
        <p:spPr>
          <a:xfrm rot="10800000" flipH="1">
            <a:off x="10264165" y="3196102"/>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65" name="Freeform 810">
            <a:extLst>
              <a:ext uri="{FF2B5EF4-FFF2-40B4-BE49-F238E27FC236}">
                <a16:creationId xmlns:a16="http://schemas.microsoft.com/office/drawing/2014/main" id="{754C0E83-340C-52CB-1C9D-DE16B704A501}"/>
              </a:ext>
            </a:extLst>
          </p:cNvPr>
          <p:cNvSpPr/>
          <p:nvPr/>
        </p:nvSpPr>
        <p:spPr>
          <a:xfrm rot="10800000" flipH="1">
            <a:off x="10400518" y="3299087"/>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66" name="Freeform 811">
            <a:extLst>
              <a:ext uri="{FF2B5EF4-FFF2-40B4-BE49-F238E27FC236}">
                <a16:creationId xmlns:a16="http://schemas.microsoft.com/office/drawing/2014/main" id="{22F84C84-C4E4-EFCC-1B92-07982769DD19}"/>
              </a:ext>
            </a:extLst>
          </p:cNvPr>
          <p:cNvSpPr/>
          <p:nvPr/>
        </p:nvSpPr>
        <p:spPr>
          <a:xfrm rot="10800000" flipH="1">
            <a:off x="10361047" y="3415827"/>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67" name="Freeform 812">
            <a:extLst>
              <a:ext uri="{FF2B5EF4-FFF2-40B4-BE49-F238E27FC236}">
                <a16:creationId xmlns:a16="http://schemas.microsoft.com/office/drawing/2014/main" id="{C8F4716F-8262-A229-248F-E25E2886E03E}"/>
              </a:ext>
            </a:extLst>
          </p:cNvPr>
          <p:cNvSpPr/>
          <p:nvPr/>
        </p:nvSpPr>
        <p:spPr>
          <a:xfrm rot="10800000" flipH="1">
            <a:off x="10412658" y="3415827"/>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68" name="Freeform 813">
            <a:extLst>
              <a:ext uri="{FF2B5EF4-FFF2-40B4-BE49-F238E27FC236}">
                <a16:creationId xmlns:a16="http://schemas.microsoft.com/office/drawing/2014/main" id="{4EFB4A36-9EA2-0A86-3E18-D9CE77183A9A}"/>
              </a:ext>
            </a:extLst>
          </p:cNvPr>
          <p:cNvSpPr/>
          <p:nvPr/>
        </p:nvSpPr>
        <p:spPr>
          <a:xfrm rot="10800000" flipH="1">
            <a:off x="10752199" y="3442072"/>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69" name="Freeform 814">
            <a:extLst>
              <a:ext uri="{FF2B5EF4-FFF2-40B4-BE49-F238E27FC236}">
                <a16:creationId xmlns:a16="http://schemas.microsoft.com/office/drawing/2014/main" id="{60689131-D988-07A9-7A5B-615F82A58238}"/>
              </a:ext>
            </a:extLst>
          </p:cNvPr>
          <p:cNvSpPr/>
          <p:nvPr/>
        </p:nvSpPr>
        <p:spPr>
          <a:xfrm rot="10800000" flipH="1">
            <a:off x="10104134" y="3391560"/>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70" name="Freeform 815">
            <a:extLst>
              <a:ext uri="{FF2B5EF4-FFF2-40B4-BE49-F238E27FC236}">
                <a16:creationId xmlns:a16="http://schemas.microsoft.com/office/drawing/2014/main" id="{6FFC8BD6-30F3-79CF-3777-D1C05DAB3379}"/>
              </a:ext>
            </a:extLst>
          </p:cNvPr>
          <p:cNvSpPr/>
          <p:nvPr/>
        </p:nvSpPr>
        <p:spPr>
          <a:xfrm rot="10800000" flipH="1">
            <a:off x="10155745" y="3391560"/>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nvGrpSpPr>
          <p:cNvPr id="4371" name="Group 4370">
            <a:extLst>
              <a:ext uri="{FF2B5EF4-FFF2-40B4-BE49-F238E27FC236}">
                <a16:creationId xmlns:a16="http://schemas.microsoft.com/office/drawing/2014/main" id="{B19C613D-8983-A9A6-EEE1-2C386754264D}"/>
              </a:ext>
            </a:extLst>
          </p:cNvPr>
          <p:cNvGrpSpPr/>
          <p:nvPr/>
        </p:nvGrpSpPr>
        <p:grpSpPr>
          <a:xfrm rot="10800000" flipH="1">
            <a:off x="9608768" y="3563193"/>
            <a:ext cx="1256277" cy="350125"/>
            <a:chOff x="703186" y="3173611"/>
            <a:chExt cx="1103683" cy="371102"/>
          </a:xfrm>
          <a:solidFill>
            <a:schemeClr val="accent5">
              <a:lumMod val="40000"/>
              <a:lumOff val="60000"/>
            </a:schemeClr>
          </a:solidFill>
          <a:effectLst/>
        </p:grpSpPr>
        <p:sp>
          <p:nvSpPr>
            <p:cNvPr id="4432" name="Oval 4431">
              <a:extLst>
                <a:ext uri="{FF2B5EF4-FFF2-40B4-BE49-F238E27FC236}">
                  <a16:creationId xmlns:a16="http://schemas.microsoft.com/office/drawing/2014/main" id="{40C050AE-BC7F-7A7A-E245-A1E0B79ABAC7}"/>
                </a:ext>
              </a:extLst>
            </p:cNvPr>
            <p:cNvSpPr/>
            <p:nvPr/>
          </p:nvSpPr>
          <p:spPr>
            <a:xfrm>
              <a:off x="1102419" y="31853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33" name="Oval 4432">
              <a:extLst>
                <a:ext uri="{FF2B5EF4-FFF2-40B4-BE49-F238E27FC236}">
                  <a16:creationId xmlns:a16="http://schemas.microsoft.com/office/drawing/2014/main" id="{222FD750-4616-FC2B-2977-68A1B7357430}"/>
                </a:ext>
              </a:extLst>
            </p:cNvPr>
            <p:cNvSpPr/>
            <p:nvPr/>
          </p:nvSpPr>
          <p:spPr>
            <a:xfrm>
              <a:off x="1030411" y="340069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34" name="Oval 4433">
              <a:extLst>
                <a:ext uri="{FF2B5EF4-FFF2-40B4-BE49-F238E27FC236}">
                  <a16:creationId xmlns:a16="http://schemas.microsoft.com/office/drawing/2014/main" id="{76708A5F-BEF5-210C-D8F1-E24123032B9D}"/>
                </a:ext>
              </a:extLst>
            </p:cNvPr>
            <p:cNvSpPr/>
            <p:nvPr/>
          </p:nvSpPr>
          <p:spPr>
            <a:xfrm>
              <a:off x="819772" y="331762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35" name="Oval 4434">
              <a:extLst>
                <a:ext uri="{FF2B5EF4-FFF2-40B4-BE49-F238E27FC236}">
                  <a16:creationId xmlns:a16="http://schemas.microsoft.com/office/drawing/2014/main" id="{6767434C-4BCD-C0EA-09D9-9FD72095323E}"/>
                </a:ext>
              </a:extLst>
            </p:cNvPr>
            <p:cNvSpPr/>
            <p:nvPr/>
          </p:nvSpPr>
          <p:spPr>
            <a:xfrm>
              <a:off x="703186" y="3178916"/>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36" name="Oval 4435">
              <a:extLst>
                <a:ext uri="{FF2B5EF4-FFF2-40B4-BE49-F238E27FC236}">
                  <a16:creationId xmlns:a16="http://schemas.microsoft.com/office/drawing/2014/main" id="{6FC5C09A-356E-06D2-2B33-083C5DC1BFDC}"/>
                </a:ext>
              </a:extLst>
            </p:cNvPr>
            <p:cNvSpPr/>
            <p:nvPr/>
          </p:nvSpPr>
          <p:spPr>
            <a:xfrm>
              <a:off x="1319212" y="318127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37" name="Oval 4436">
              <a:extLst>
                <a:ext uri="{FF2B5EF4-FFF2-40B4-BE49-F238E27FC236}">
                  <a16:creationId xmlns:a16="http://schemas.microsoft.com/office/drawing/2014/main" id="{86013C7E-AE14-AF7F-9CE8-0FE353BC6222}"/>
                </a:ext>
              </a:extLst>
            </p:cNvPr>
            <p:cNvSpPr/>
            <p:nvPr/>
          </p:nvSpPr>
          <p:spPr>
            <a:xfrm>
              <a:off x="1662853" y="3173611"/>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38" name="Oval 4437">
              <a:extLst>
                <a:ext uri="{FF2B5EF4-FFF2-40B4-BE49-F238E27FC236}">
                  <a16:creationId xmlns:a16="http://schemas.microsoft.com/office/drawing/2014/main" id="{02A4E382-1FBB-B853-E693-EECD7FC114E8}"/>
                </a:ext>
              </a:extLst>
            </p:cNvPr>
            <p:cNvSpPr/>
            <p:nvPr/>
          </p:nvSpPr>
          <p:spPr>
            <a:xfrm>
              <a:off x="1314982" y="329708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39" name="Oval 4438">
              <a:extLst>
                <a:ext uri="{FF2B5EF4-FFF2-40B4-BE49-F238E27FC236}">
                  <a16:creationId xmlns:a16="http://schemas.microsoft.com/office/drawing/2014/main" id="{62309C9C-61B2-0859-40DE-506D22097A97}"/>
                </a:ext>
              </a:extLst>
            </p:cNvPr>
            <p:cNvSpPr/>
            <p:nvPr/>
          </p:nvSpPr>
          <p:spPr>
            <a:xfrm>
              <a:off x="1194720" y="340069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40" name="Oval 4439">
              <a:extLst>
                <a:ext uri="{FF2B5EF4-FFF2-40B4-BE49-F238E27FC236}">
                  <a16:creationId xmlns:a16="http://schemas.microsoft.com/office/drawing/2014/main" id="{3D21814F-3613-6070-1E99-38AC014B73B6}"/>
                </a:ext>
              </a:extLst>
            </p:cNvPr>
            <p:cNvSpPr/>
            <p:nvPr/>
          </p:nvSpPr>
          <p:spPr>
            <a:xfrm>
              <a:off x="732284" y="3284982"/>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sp>
        <p:nvSpPr>
          <p:cNvPr id="4372" name="Freeform 817">
            <a:extLst>
              <a:ext uri="{FF2B5EF4-FFF2-40B4-BE49-F238E27FC236}">
                <a16:creationId xmlns:a16="http://schemas.microsoft.com/office/drawing/2014/main" id="{35E3684E-6065-CF0D-65E7-B713B921CAE4}"/>
              </a:ext>
            </a:extLst>
          </p:cNvPr>
          <p:cNvSpPr/>
          <p:nvPr/>
        </p:nvSpPr>
        <p:spPr>
          <a:xfrm rot="10800000" flipH="1">
            <a:off x="9584217" y="3207194"/>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73" name="Freeform 818">
            <a:extLst>
              <a:ext uri="{FF2B5EF4-FFF2-40B4-BE49-F238E27FC236}">
                <a16:creationId xmlns:a16="http://schemas.microsoft.com/office/drawing/2014/main" id="{E022B7C8-9E58-EB1A-CE71-85E5FDB27F97}"/>
              </a:ext>
            </a:extLst>
          </p:cNvPr>
          <p:cNvSpPr/>
          <p:nvPr/>
        </p:nvSpPr>
        <p:spPr>
          <a:xfrm rot="10800000" flipH="1">
            <a:off x="9665709" y="3217834"/>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74" name="Freeform 819">
            <a:extLst>
              <a:ext uri="{FF2B5EF4-FFF2-40B4-BE49-F238E27FC236}">
                <a16:creationId xmlns:a16="http://schemas.microsoft.com/office/drawing/2014/main" id="{3B67B734-CF04-8A2E-0F01-8F9E3CA5D90F}"/>
              </a:ext>
            </a:extLst>
          </p:cNvPr>
          <p:cNvSpPr/>
          <p:nvPr/>
        </p:nvSpPr>
        <p:spPr>
          <a:xfrm rot="10800000" flipH="1">
            <a:off x="9837344" y="3248248"/>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75" name="Freeform 820">
            <a:extLst>
              <a:ext uri="{FF2B5EF4-FFF2-40B4-BE49-F238E27FC236}">
                <a16:creationId xmlns:a16="http://schemas.microsoft.com/office/drawing/2014/main" id="{6FECE87F-9241-D04F-BA5B-9453C1304A57}"/>
              </a:ext>
            </a:extLst>
          </p:cNvPr>
          <p:cNvSpPr/>
          <p:nvPr/>
        </p:nvSpPr>
        <p:spPr>
          <a:xfrm rot="10800000" flipH="1">
            <a:off x="9918836" y="3258889"/>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76" name="Freeform 821">
            <a:extLst>
              <a:ext uri="{FF2B5EF4-FFF2-40B4-BE49-F238E27FC236}">
                <a16:creationId xmlns:a16="http://schemas.microsoft.com/office/drawing/2014/main" id="{525C2F7B-5D3A-5B87-D966-2D942F597EEE}"/>
              </a:ext>
            </a:extLst>
          </p:cNvPr>
          <p:cNvSpPr/>
          <p:nvPr/>
        </p:nvSpPr>
        <p:spPr>
          <a:xfrm rot="10800000" flipH="1">
            <a:off x="10117796" y="3229239"/>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77" name="Freeform 822">
            <a:extLst>
              <a:ext uri="{FF2B5EF4-FFF2-40B4-BE49-F238E27FC236}">
                <a16:creationId xmlns:a16="http://schemas.microsoft.com/office/drawing/2014/main" id="{8F297D70-8AA3-5BF2-C5F9-18B9BB9815E5}"/>
              </a:ext>
            </a:extLst>
          </p:cNvPr>
          <p:cNvSpPr/>
          <p:nvPr/>
        </p:nvSpPr>
        <p:spPr>
          <a:xfrm rot="10800000" flipH="1">
            <a:off x="10199288" y="3239880"/>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78" name="Freeform 823">
            <a:extLst>
              <a:ext uri="{FF2B5EF4-FFF2-40B4-BE49-F238E27FC236}">
                <a16:creationId xmlns:a16="http://schemas.microsoft.com/office/drawing/2014/main" id="{8E5993F9-A2B1-59CA-731F-866AF2462F46}"/>
              </a:ext>
            </a:extLst>
          </p:cNvPr>
          <p:cNvSpPr/>
          <p:nvPr/>
        </p:nvSpPr>
        <p:spPr>
          <a:xfrm rot="10800000" flipH="1">
            <a:off x="10300109" y="3233804"/>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79" name="Freeform 824">
            <a:extLst>
              <a:ext uri="{FF2B5EF4-FFF2-40B4-BE49-F238E27FC236}">
                <a16:creationId xmlns:a16="http://schemas.microsoft.com/office/drawing/2014/main" id="{7AD77734-47F8-0D64-D81C-0D4CE465D741}"/>
              </a:ext>
            </a:extLst>
          </p:cNvPr>
          <p:cNvSpPr/>
          <p:nvPr/>
        </p:nvSpPr>
        <p:spPr>
          <a:xfrm rot="10800000" flipH="1">
            <a:off x="10381600" y="3244444"/>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80" name="Freeform 825">
            <a:extLst>
              <a:ext uri="{FF2B5EF4-FFF2-40B4-BE49-F238E27FC236}">
                <a16:creationId xmlns:a16="http://schemas.microsoft.com/office/drawing/2014/main" id="{17A84115-8645-2121-0C91-1EC8DB80390E}"/>
              </a:ext>
            </a:extLst>
          </p:cNvPr>
          <p:cNvSpPr/>
          <p:nvPr/>
        </p:nvSpPr>
        <p:spPr>
          <a:xfrm rot="10800000" flipH="1">
            <a:off x="10423232" y="3307684"/>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81" name="Freeform 826">
            <a:extLst>
              <a:ext uri="{FF2B5EF4-FFF2-40B4-BE49-F238E27FC236}">
                <a16:creationId xmlns:a16="http://schemas.microsoft.com/office/drawing/2014/main" id="{893835E9-639D-2832-546C-0BD65739C942}"/>
              </a:ext>
            </a:extLst>
          </p:cNvPr>
          <p:cNvSpPr/>
          <p:nvPr/>
        </p:nvSpPr>
        <p:spPr>
          <a:xfrm rot="10800000" flipH="1">
            <a:off x="10504724" y="3318325"/>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82" name="Freeform 827">
            <a:extLst>
              <a:ext uri="{FF2B5EF4-FFF2-40B4-BE49-F238E27FC236}">
                <a16:creationId xmlns:a16="http://schemas.microsoft.com/office/drawing/2014/main" id="{7AB667B2-5452-CC91-963F-61DDDDFE1456}"/>
              </a:ext>
            </a:extLst>
          </p:cNvPr>
          <p:cNvSpPr/>
          <p:nvPr/>
        </p:nvSpPr>
        <p:spPr>
          <a:xfrm rot="10800000" flipH="1">
            <a:off x="10528457" y="3230814"/>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83" name="Freeform 828">
            <a:extLst>
              <a:ext uri="{FF2B5EF4-FFF2-40B4-BE49-F238E27FC236}">
                <a16:creationId xmlns:a16="http://schemas.microsoft.com/office/drawing/2014/main" id="{38F730AF-94BB-9FF0-227C-FEA75BB7F796}"/>
              </a:ext>
            </a:extLst>
          </p:cNvPr>
          <p:cNvSpPr/>
          <p:nvPr/>
        </p:nvSpPr>
        <p:spPr>
          <a:xfrm rot="10800000" flipH="1">
            <a:off x="10609949" y="3241454"/>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84" name="Freeform 829">
            <a:extLst>
              <a:ext uri="{FF2B5EF4-FFF2-40B4-BE49-F238E27FC236}">
                <a16:creationId xmlns:a16="http://schemas.microsoft.com/office/drawing/2014/main" id="{8C133F96-25B5-8307-8E13-ACFEAE7E995C}"/>
              </a:ext>
            </a:extLst>
          </p:cNvPr>
          <p:cNvSpPr/>
          <p:nvPr/>
        </p:nvSpPr>
        <p:spPr>
          <a:xfrm rot="10800000" flipH="1">
            <a:off x="10217216" y="3424321"/>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85" name="Freeform 830">
            <a:extLst>
              <a:ext uri="{FF2B5EF4-FFF2-40B4-BE49-F238E27FC236}">
                <a16:creationId xmlns:a16="http://schemas.microsoft.com/office/drawing/2014/main" id="{4EF597E4-2FD8-A8BF-F7E1-135DC9106696}"/>
              </a:ext>
            </a:extLst>
          </p:cNvPr>
          <p:cNvSpPr/>
          <p:nvPr/>
        </p:nvSpPr>
        <p:spPr>
          <a:xfrm rot="10800000" flipH="1">
            <a:off x="10298708" y="3434962"/>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86" name="Freeform 831">
            <a:extLst>
              <a:ext uri="{FF2B5EF4-FFF2-40B4-BE49-F238E27FC236}">
                <a16:creationId xmlns:a16="http://schemas.microsoft.com/office/drawing/2014/main" id="{62A8E541-1CE5-21EF-01A0-EC85FAEE0F60}"/>
              </a:ext>
            </a:extLst>
          </p:cNvPr>
          <p:cNvSpPr/>
          <p:nvPr/>
        </p:nvSpPr>
        <p:spPr>
          <a:xfrm rot="10800000" flipH="1">
            <a:off x="9934763" y="3364157"/>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87" name="Freeform 832">
            <a:extLst>
              <a:ext uri="{FF2B5EF4-FFF2-40B4-BE49-F238E27FC236}">
                <a16:creationId xmlns:a16="http://schemas.microsoft.com/office/drawing/2014/main" id="{4219C230-8E50-25F9-2314-CE2D4AA2BFBF}"/>
              </a:ext>
            </a:extLst>
          </p:cNvPr>
          <p:cNvSpPr/>
          <p:nvPr/>
        </p:nvSpPr>
        <p:spPr>
          <a:xfrm rot="10800000" flipH="1">
            <a:off x="10016255" y="3374797"/>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88" name="Freeform 833">
            <a:extLst>
              <a:ext uri="{FF2B5EF4-FFF2-40B4-BE49-F238E27FC236}">
                <a16:creationId xmlns:a16="http://schemas.microsoft.com/office/drawing/2014/main" id="{B611E6BB-7255-01D4-1DB2-9E7A7857930B}"/>
              </a:ext>
            </a:extLst>
          </p:cNvPr>
          <p:cNvSpPr/>
          <p:nvPr/>
        </p:nvSpPr>
        <p:spPr>
          <a:xfrm rot="10800000" flipH="1">
            <a:off x="9587059" y="3424735"/>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89" name="Freeform 834">
            <a:extLst>
              <a:ext uri="{FF2B5EF4-FFF2-40B4-BE49-F238E27FC236}">
                <a16:creationId xmlns:a16="http://schemas.microsoft.com/office/drawing/2014/main" id="{343BBD6A-5CDC-4AC8-1CDE-9F07D4F85DA4}"/>
              </a:ext>
            </a:extLst>
          </p:cNvPr>
          <p:cNvSpPr/>
          <p:nvPr/>
        </p:nvSpPr>
        <p:spPr>
          <a:xfrm rot="10800000" flipH="1">
            <a:off x="9668551" y="3435376"/>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nvGrpSpPr>
          <p:cNvPr id="4390" name="Group 4389">
            <a:extLst>
              <a:ext uri="{FF2B5EF4-FFF2-40B4-BE49-F238E27FC236}">
                <a16:creationId xmlns:a16="http://schemas.microsoft.com/office/drawing/2014/main" id="{69F87161-A1EB-4A77-8829-BCFFF032F444}"/>
              </a:ext>
            </a:extLst>
          </p:cNvPr>
          <p:cNvGrpSpPr/>
          <p:nvPr/>
        </p:nvGrpSpPr>
        <p:grpSpPr>
          <a:xfrm rot="10800000" flipH="1">
            <a:off x="9558373" y="3584700"/>
            <a:ext cx="1088007" cy="339033"/>
            <a:chOff x="900162" y="3185368"/>
            <a:chExt cx="955852" cy="359345"/>
          </a:xfrm>
          <a:solidFill>
            <a:schemeClr val="accent5"/>
          </a:solidFill>
          <a:effectLst/>
        </p:grpSpPr>
        <p:sp>
          <p:nvSpPr>
            <p:cNvPr id="4423" name="Oval 4422">
              <a:extLst>
                <a:ext uri="{FF2B5EF4-FFF2-40B4-BE49-F238E27FC236}">
                  <a16:creationId xmlns:a16="http://schemas.microsoft.com/office/drawing/2014/main" id="{AEDA9F46-8693-290B-892E-DD6AAA6B269C}"/>
                </a:ext>
              </a:extLst>
            </p:cNvPr>
            <p:cNvSpPr/>
            <p:nvPr/>
          </p:nvSpPr>
          <p:spPr>
            <a:xfrm>
              <a:off x="1194720" y="3224733"/>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24" name="Oval 4423">
              <a:extLst>
                <a:ext uri="{FF2B5EF4-FFF2-40B4-BE49-F238E27FC236}">
                  <a16:creationId xmlns:a16="http://schemas.microsoft.com/office/drawing/2014/main" id="{8330C012-A6CE-F764-C26F-2C1C262764C8}"/>
                </a:ext>
              </a:extLst>
            </p:cNvPr>
            <p:cNvSpPr/>
            <p:nvPr/>
          </p:nvSpPr>
          <p:spPr>
            <a:xfrm>
              <a:off x="1379269" y="3381722"/>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25" name="Oval 4424">
              <a:extLst>
                <a:ext uri="{FF2B5EF4-FFF2-40B4-BE49-F238E27FC236}">
                  <a16:creationId xmlns:a16="http://schemas.microsoft.com/office/drawing/2014/main" id="{7B45745F-4302-D260-7C59-99AC18310427}"/>
                </a:ext>
              </a:extLst>
            </p:cNvPr>
            <p:cNvSpPr/>
            <p:nvPr/>
          </p:nvSpPr>
          <p:spPr>
            <a:xfrm>
              <a:off x="1449991" y="31853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26" name="Oval 4425">
              <a:extLst>
                <a:ext uri="{FF2B5EF4-FFF2-40B4-BE49-F238E27FC236}">
                  <a16:creationId xmlns:a16="http://schemas.microsoft.com/office/drawing/2014/main" id="{A324C002-FBDE-AA0E-9946-E6912AD782AF}"/>
                </a:ext>
              </a:extLst>
            </p:cNvPr>
            <p:cNvSpPr/>
            <p:nvPr/>
          </p:nvSpPr>
          <p:spPr>
            <a:xfrm>
              <a:off x="1519739" y="33877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27" name="Oval 4426">
              <a:extLst>
                <a:ext uri="{FF2B5EF4-FFF2-40B4-BE49-F238E27FC236}">
                  <a16:creationId xmlns:a16="http://schemas.microsoft.com/office/drawing/2014/main" id="{F1696A0D-BC07-E836-70EA-C0437E86FA4E}"/>
                </a:ext>
              </a:extLst>
            </p:cNvPr>
            <p:cNvSpPr/>
            <p:nvPr/>
          </p:nvSpPr>
          <p:spPr>
            <a:xfrm>
              <a:off x="1631109" y="3304232"/>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28" name="Oval 4427">
              <a:extLst>
                <a:ext uri="{FF2B5EF4-FFF2-40B4-BE49-F238E27FC236}">
                  <a16:creationId xmlns:a16="http://schemas.microsoft.com/office/drawing/2014/main" id="{2A0AC16D-7DF4-1BD1-D010-E43F1FFE13A2}"/>
                </a:ext>
              </a:extLst>
            </p:cNvPr>
            <p:cNvSpPr/>
            <p:nvPr/>
          </p:nvSpPr>
          <p:spPr>
            <a:xfrm>
              <a:off x="1711998" y="338963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29" name="Oval 4428">
              <a:extLst>
                <a:ext uri="{FF2B5EF4-FFF2-40B4-BE49-F238E27FC236}">
                  <a16:creationId xmlns:a16="http://schemas.microsoft.com/office/drawing/2014/main" id="{061B333A-66D7-FBA2-3A58-E9777982B1EB}"/>
                </a:ext>
              </a:extLst>
            </p:cNvPr>
            <p:cNvSpPr/>
            <p:nvPr/>
          </p:nvSpPr>
          <p:spPr>
            <a:xfrm>
              <a:off x="1122712" y="3365673"/>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30" name="Oval 4429">
              <a:extLst>
                <a:ext uri="{FF2B5EF4-FFF2-40B4-BE49-F238E27FC236}">
                  <a16:creationId xmlns:a16="http://schemas.microsoft.com/office/drawing/2014/main" id="{A527986E-C3A8-B9BB-8351-65BF6BA0F609}"/>
                </a:ext>
              </a:extLst>
            </p:cNvPr>
            <p:cNvSpPr/>
            <p:nvPr/>
          </p:nvSpPr>
          <p:spPr>
            <a:xfrm>
              <a:off x="900162" y="340069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31" name="Oval 4430">
              <a:extLst>
                <a:ext uri="{FF2B5EF4-FFF2-40B4-BE49-F238E27FC236}">
                  <a16:creationId xmlns:a16="http://schemas.microsoft.com/office/drawing/2014/main" id="{5A9AF4CA-340A-B589-F62B-1F57753B79E1}"/>
                </a:ext>
              </a:extLst>
            </p:cNvPr>
            <p:cNvSpPr/>
            <p:nvPr/>
          </p:nvSpPr>
          <p:spPr>
            <a:xfrm>
              <a:off x="900162" y="31853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sp>
        <p:nvSpPr>
          <p:cNvPr id="4391" name="Freeform 836">
            <a:extLst>
              <a:ext uri="{FF2B5EF4-FFF2-40B4-BE49-F238E27FC236}">
                <a16:creationId xmlns:a16="http://schemas.microsoft.com/office/drawing/2014/main" id="{116A2301-755E-3D11-3566-5F0D4E62FCD0}"/>
              </a:ext>
            </a:extLst>
          </p:cNvPr>
          <p:cNvSpPr/>
          <p:nvPr/>
        </p:nvSpPr>
        <p:spPr>
          <a:xfrm rot="10800000" flipH="1">
            <a:off x="9498174" y="3252473"/>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92" name="Freeform 837">
            <a:extLst>
              <a:ext uri="{FF2B5EF4-FFF2-40B4-BE49-F238E27FC236}">
                <a16:creationId xmlns:a16="http://schemas.microsoft.com/office/drawing/2014/main" id="{0F66841C-989C-DAF3-19C9-C140DF70B0BD}"/>
              </a:ext>
            </a:extLst>
          </p:cNvPr>
          <p:cNvSpPr/>
          <p:nvPr/>
        </p:nvSpPr>
        <p:spPr>
          <a:xfrm rot="10800000" flipH="1">
            <a:off x="9579776" y="3252473"/>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93" name="Freeform 838">
            <a:extLst>
              <a:ext uri="{FF2B5EF4-FFF2-40B4-BE49-F238E27FC236}">
                <a16:creationId xmlns:a16="http://schemas.microsoft.com/office/drawing/2014/main" id="{8D86A2CC-70EC-3E2E-3039-1B4BFAB013A0}"/>
              </a:ext>
            </a:extLst>
          </p:cNvPr>
          <p:cNvSpPr/>
          <p:nvPr/>
        </p:nvSpPr>
        <p:spPr>
          <a:xfrm rot="10800000" flipH="1">
            <a:off x="9760689" y="3320037"/>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94" name="Freeform 839">
            <a:extLst>
              <a:ext uri="{FF2B5EF4-FFF2-40B4-BE49-F238E27FC236}">
                <a16:creationId xmlns:a16="http://schemas.microsoft.com/office/drawing/2014/main" id="{80ED62C1-1641-D834-C655-4A378C1098C7}"/>
              </a:ext>
            </a:extLst>
          </p:cNvPr>
          <p:cNvSpPr/>
          <p:nvPr/>
        </p:nvSpPr>
        <p:spPr>
          <a:xfrm rot="10800000" flipH="1">
            <a:off x="9842291" y="3320037"/>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95" name="Freeform 840">
            <a:extLst>
              <a:ext uri="{FF2B5EF4-FFF2-40B4-BE49-F238E27FC236}">
                <a16:creationId xmlns:a16="http://schemas.microsoft.com/office/drawing/2014/main" id="{47388B46-632D-C7C8-257C-BBFF0D17359F}"/>
              </a:ext>
            </a:extLst>
          </p:cNvPr>
          <p:cNvSpPr/>
          <p:nvPr/>
        </p:nvSpPr>
        <p:spPr>
          <a:xfrm rot="10800000" flipH="1">
            <a:off x="10103216" y="3262583"/>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96" name="Freeform 841">
            <a:extLst>
              <a:ext uri="{FF2B5EF4-FFF2-40B4-BE49-F238E27FC236}">
                <a16:creationId xmlns:a16="http://schemas.microsoft.com/office/drawing/2014/main" id="{678C6B6E-5A87-31D0-92C0-22980A808B3F}"/>
              </a:ext>
            </a:extLst>
          </p:cNvPr>
          <p:cNvSpPr/>
          <p:nvPr/>
        </p:nvSpPr>
        <p:spPr>
          <a:xfrm rot="10800000" flipH="1">
            <a:off x="10184818" y="3262583"/>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97" name="Freeform 842">
            <a:extLst>
              <a:ext uri="{FF2B5EF4-FFF2-40B4-BE49-F238E27FC236}">
                <a16:creationId xmlns:a16="http://schemas.microsoft.com/office/drawing/2014/main" id="{1B057245-0031-4F8F-481F-DA03AAAB0C29}"/>
              </a:ext>
            </a:extLst>
          </p:cNvPr>
          <p:cNvSpPr/>
          <p:nvPr/>
        </p:nvSpPr>
        <p:spPr>
          <a:xfrm rot="10800000" flipH="1">
            <a:off x="10466367" y="3267357"/>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98" name="Freeform 843">
            <a:extLst>
              <a:ext uri="{FF2B5EF4-FFF2-40B4-BE49-F238E27FC236}">
                <a16:creationId xmlns:a16="http://schemas.microsoft.com/office/drawing/2014/main" id="{575CCACE-661C-DAD0-1DB9-85F85A58DF80}"/>
              </a:ext>
            </a:extLst>
          </p:cNvPr>
          <p:cNvSpPr/>
          <p:nvPr/>
        </p:nvSpPr>
        <p:spPr>
          <a:xfrm rot="10800000" flipH="1">
            <a:off x="10547968" y="3267357"/>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399" name="Freeform 844">
            <a:extLst>
              <a:ext uri="{FF2B5EF4-FFF2-40B4-BE49-F238E27FC236}">
                <a16:creationId xmlns:a16="http://schemas.microsoft.com/office/drawing/2014/main" id="{540FD254-37A7-1B1E-8F88-2E670342389C}"/>
              </a:ext>
            </a:extLst>
          </p:cNvPr>
          <p:cNvSpPr/>
          <p:nvPr/>
        </p:nvSpPr>
        <p:spPr>
          <a:xfrm rot="10800000" flipH="1">
            <a:off x="10716739" y="3289871"/>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00" name="Freeform 845">
            <a:extLst>
              <a:ext uri="{FF2B5EF4-FFF2-40B4-BE49-F238E27FC236}">
                <a16:creationId xmlns:a16="http://schemas.microsoft.com/office/drawing/2014/main" id="{C4C678A7-5A06-B3A2-DC68-F0B29B534272}"/>
              </a:ext>
            </a:extLst>
          </p:cNvPr>
          <p:cNvSpPr/>
          <p:nvPr/>
        </p:nvSpPr>
        <p:spPr>
          <a:xfrm rot="10800000" flipH="1">
            <a:off x="9573005" y="3428460"/>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01" name="Freeform 846">
            <a:extLst>
              <a:ext uri="{FF2B5EF4-FFF2-40B4-BE49-F238E27FC236}">
                <a16:creationId xmlns:a16="http://schemas.microsoft.com/office/drawing/2014/main" id="{E71D544B-2AEF-C04B-B2C7-F66E396BADDB}"/>
              </a:ext>
            </a:extLst>
          </p:cNvPr>
          <p:cNvSpPr/>
          <p:nvPr/>
        </p:nvSpPr>
        <p:spPr>
          <a:xfrm rot="10800000" flipH="1">
            <a:off x="9660603" y="3433118"/>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02" name="Freeform 847">
            <a:extLst>
              <a:ext uri="{FF2B5EF4-FFF2-40B4-BE49-F238E27FC236}">
                <a16:creationId xmlns:a16="http://schemas.microsoft.com/office/drawing/2014/main" id="{1BFE3278-B32F-D5F5-2C40-EB5D5FF17FDA}"/>
              </a:ext>
            </a:extLst>
          </p:cNvPr>
          <p:cNvSpPr/>
          <p:nvPr/>
        </p:nvSpPr>
        <p:spPr>
          <a:xfrm rot="10800000" flipH="1">
            <a:off x="10016480" y="3348026"/>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03" name="Freeform 848">
            <a:extLst>
              <a:ext uri="{FF2B5EF4-FFF2-40B4-BE49-F238E27FC236}">
                <a16:creationId xmlns:a16="http://schemas.microsoft.com/office/drawing/2014/main" id="{A59CE585-F1AA-A37E-BF7C-DCDAD1D04EB1}"/>
              </a:ext>
            </a:extLst>
          </p:cNvPr>
          <p:cNvSpPr/>
          <p:nvPr/>
        </p:nvSpPr>
        <p:spPr>
          <a:xfrm rot="10800000" flipH="1">
            <a:off x="10098082" y="3348026"/>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04" name="Freeform 849">
            <a:extLst>
              <a:ext uri="{FF2B5EF4-FFF2-40B4-BE49-F238E27FC236}">
                <a16:creationId xmlns:a16="http://schemas.microsoft.com/office/drawing/2014/main" id="{F2D96F37-EA02-EE38-D9BD-6E6854DEDCE4}"/>
              </a:ext>
            </a:extLst>
          </p:cNvPr>
          <p:cNvSpPr/>
          <p:nvPr/>
        </p:nvSpPr>
        <p:spPr>
          <a:xfrm rot="10800000" flipH="1">
            <a:off x="10169278" y="3416712"/>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05" name="Freeform 850">
            <a:extLst>
              <a:ext uri="{FF2B5EF4-FFF2-40B4-BE49-F238E27FC236}">
                <a16:creationId xmlns:a16="http://schemas.microsoft.com/office/drawing/2014/main" id="{92A79F9F-E49E-D9D8-C375-F9C0D19355AE}"/>
              </a:ext>
            </a:extLst>
          </p:cNvPr>
          <p:cNvSpPr/>
          <p:nvPr/>
        </p:nvSpPr>
        <p:spPr>
          <a:xfrm rot="10800000" flipH="1">
            <a:off x="10250879" y="3416712"/>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06" name="Freeform 851">
            <a:extLst>
              <a:ext uri="{FF2B5EF4-FFF2-40B4-BE49-F238E27FC236}">
                <a16:creationId xmlns:a16="http://schemas.microsoft.com/office/drawing/2014/main" id="{A35D9881-2D04-5362-6B10-F45DD62EFAAD}"/>
              </a:ext>
            </a:extLst>
          </p:cNvPr>
          <p:cNvSpPr/>
          <p:nvPr/>
        </p:nvSpPr>
        <p:spPr>
          <a:xfrm rot="10800000" flipH="1">
            <a:off x="10407597" y="3342082"/>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07" name="Freeform 852">
            <a:extLst>
              <a:ext uri="{FF2B5EF4-FFF2-40B4-BE49-F238E27FC236}">
                <a16:creationId xmlns:a16="http://schemas.microsoft.com/office/drawing/2014/main" id="{CD29F0DD-15ED-0BFA-7FB4-521BD1C13A2B}"/>
              </a:ext>
            </a:extLst>
          </p:cNvPr>
          <p:cNvSpPr/>
          <p:nvPr/>
        </p:nvSpPr>
        <p:spPr>
          <a:xfrm rot="10800000" flipH="1">
            <a:off x="10443140" y="3403465"/>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08" name="Freeform 853">
            <a:extLst>
              <a:ext uri="{FF2B5EF4-FFF2-40B4-BE49-F238E27FC236}">
                <a16:creationId xmlns:a16="http://schemas.microsoft.com/office/drawing/2014/main" id="{B1666F2C-A9CF-C243-1636-879A171362C5}"/>
              </a:ext>
            </a:extLst>
          </p:cNvPr>
          <p:cNvSpPr/>
          <p:nvPr/>
        </p:nvSpPr>
        <p:spPr>
          <a:xfrm rot="10800000" flipH="1">
            <a:off x="10524742" y="3403465"/>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09" name="Freeform 854">
            <a:extLst>
              <a:ext uri="{FF2B5EF4-FFF2-40B4-BE49-F238E27FC236}">
                <a16:creationId xmlns:a16="http://schemas.microsoft.com/office/drawing/2014/main" id="{6B9D622F-835A-7CF0-D939-5B90DB2401A8}"/>
              </a:ext>
            </a:extLst>
          </p:cNvPr>
          <p:cNvSpPr/>
          <p:nvPr/>
        </p:nvSpPr>
        <p:spPr>
          <a:xfrm rot="10800000" flipH="1">
            <a:off x="10621474" y="3405550"/>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10" name="Freeform 855">
            <a:extLst>
              <a:ext uri="{FF2B5EF4-FFF2-40B4-BE49-F238E27FC236}">
                <a16:creationId xmlns:a16="http://schemas.microsoft.com/office/drawing/2014/main" id="{0D8C4807-D8D6-59CF-628E-365525A7CFD2}"/>
              </a:ext>
            </a:extLst>
          </p:cNvPr>
          <p:cNvSpPr/>
          <p:nvPr/>
        </p:nvSpPr>
        <p:spPr>
          <a:xfrm rot="10800000" flipH="1">
            <a:off x="10703075" y="3405550"/>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11" name="Freeform 856">
            <a:extLst>
              <a:ext uri="{FF2B5EF4-FFF2-40B4-BE49-F238E27FC236}">
                <a16:creationId xmlns:a16="http://schemas.microsoft.com/office/drawing/2014/main" id="{ED91DF4B-EFF1-AC73-C90A-97C5C40797BD}"/>
              </a:ext>
            </a:extLst>
          </p:cNvPr>
          <p:cNvSpPr/>
          <p:nvPr/>
        </p:nvSpPr>
        <p:spPr>
          <a:xfrm rot="10800000" flipH="1">
            <a:off x="9845651" y="3405550"/>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nvGrpSpPr>
          <p:cNvPr id="4412" name="Group 4411">
            <a:extLst>
              <a:ext uri="{FF2B5EF4-FFF2-40B4-BE49-F238E27FC236}">
                <a16:creationId xmlns:a16="http://schemas.microsoft.com/office/drawing/2014/main" id="{A0C9771F-C0C9-8D95-09CE-1B37025D7DF3}"/>
              </a:ext>
            </a:extLst>
          </p:cNvPr>
          <p:cNvGrpSpPr/>
          <p:nvPr/>
        </p:nvGrpSpPr>
        <p:grpSpPr>
          <a:xfrm rot="10800000" flipH="1">
            <a:off x="9478190" y="3600821"/>
            <a:ext cx="1361059" cy="291456"/>
            <a:chOff x="732284" y="3224733"/>
            <a:chExt cx="1195738" cy="308918"/>
          </a:xfrm>
          <a:solidFill>
            <a:schemeClr val="accent5">
              <a:lumMod val="75000"/>
            </a:schemeClr>
          </a:solidFill>
          <a:effectLst/>
        </p:grpSpPr>
        <p:sp>
          <p:nvSpPr>
            <p:cNvPr id="4413" name="Oval 4412">
              <a:extLst>
                <a:ext uri="{FF2B5EF4-FFF2-40B4-BE49-F238E27FC236}">
                  <a16:creationId xmlns:a16="http://schemas.microsoft.com/office/drawing/2014/main" id="{FF5B5F5C-E1F3-4020-413B-AC7B6BAFB365}"/>
                </a:ext>
              </a:extLst>
            </p:cNvPr>
            <p:cNvSpPr/>
            <p:nvPr/>
          </p:nvSpPr>
          <p:spPr>
            <a:xfrm>
              <a:off x="1721522" y="3228952"/>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14" name="Oval 4413">
              <a:extLst>
                <a:ext uri="{FF2B5EF4-FFF2-40B4-BE49-F238E27FC236}">
                  <a16:creationId xmlns:a16="http://schemas.microsoft.com/office/drawing/2014/main" id="{0858D541-4D4B-26C7-47AE-9EAA79E19558}"/>
                </a:ext>
              </a:extLst>
            </p:cNvPr>
            <p:cNvSpPr/>
            <p:nvPr/>
          </p:nvSpPr>
          <p:spPr>
            <a:xfrm>
              <a:off x="1567982" y="3224733"/>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15" name="Oval 4414">
              <a:extLst>
                <a:ext uri="{FF2B5EF4-FFF2-40B4-BE49-F238E27FC236}">
                  <a16:creationId xmlns:a16="http://schemas.microsoft.com/office/drawing/2014/main" id="{D5DD62D6-8928-CFAF-42EA-D5276AF64FD3}"/>
                </a:ext>
              </a:extLst>
            </p:cNvPr>
            <p:cNvSpPr/>
            <p:nvPr/>
          </p:nvSpPr>
          <p:spPr>
            <a:xfrm>
              <a:off x="1323409" y="3228374"/>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16" name="Oval 4415">
              <a:extLst>
                <a:ext uri="{FF2B5EF4-FFF2-40B4-BE49-F238E27FC236}">
                  <a16:creationId xmlns:a16="http://schemas.microsoft.com/office/drawing/2014/main" id="{C1536416-3243-DEB3-3521-A6C12450912F}"/>
                </a:ext>
              </a:extLst>
            </p:cNvPr>
            <p:cNvSpPr/>
            <p:nvPr/>
          </p:nvSpPr>
          <p:spPr>
            <a:xfrm>
              <a:off x="1188194" y="3301479"/>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17" name="Oval 4416">
              <a:extLst>
                <a:ext uri="{FF2B5EF4-FFF2-40B4-BE49-F238E27FC236}">
                  <a16:creationId xmlns:a16="http://schemas.microsoft.com/office/drawing/2014/main" id="{0E91B6C4-AE5A-2DD0-CBD0-A4E16A3090A8}"/>
                </a:ext>
              </a:extLst>
            </p:cNvPr>
            <p:cNvSpPr/>
            <p:nvPr/>
          </p:nvSpPr>
          <p:spPr>
            <a:xfrm>
              <a:off x="952500" y="33091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18" name="Oval 4417">
              <a:extLst>
                <a:ext uri="{FF2B5EF4-FFF2-40B4-BE49-F238E27FC236}">
                  <a16:creationId xmlns:a16="http://schemas.microsoft.com/office/drawing/2014/main" id="{0B47FA7B-4D3C-0A07-11E6-4E8FEAA8CDB1}"/>
                </a:ext>
              </a:extLst>
            </p:cNvPr>
            <p:cNvSpPr/>
            <p:nvPr/>
          </p:nvSpPr>
          <p:spPr>
            <a:xfrm>
              <a:off x="804292" y="3237160"/>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19" name="Oval 4418">
              <a:extLst>
                <a:ext uri="{FF2B5EF4-FFF2-40B4-BE49-F238E27FC236}">
                  <a16:creationId xmlns:a16="http://schemas.microsoft.com/office/drawing/2014/main" id="{929A3580-5F38-793B-17E0-24C75D14B110}"/>
                </a:ext>
              </a:extLst>
            </p:cNvPr>
            <p:cNvSpPr/>
            <p:nvPr/>
          </p:nvSpPr>
          <p:spPr>
            <a:xfrm>
              <a:off x="732284" y="338963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20" name="Oval 4419">
              <a:extLst>
                <a:ext uri="{FF2B5EF4-FFF2-40B4-BE49-F238E27FC236}">
                  <a16:creationId xmlns:a16="http://schemas.microsoft.com/office/drawing/2014/main" id="{F9E635DA-6E19-C24D-9372-564A787B430A}"/>
                </a:ext>
              </a:extLst>
            </p:cNvPr>
            <p:cNvSpPr/>
            <p:nvPr/>
          </p:nvSpPr>
          <p:spPr>
            <a:xfrm>
              <a:off x="1266728" y="338963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21" name="Oval 4420">
              <a:extLst>
                <a:ext uri="{FF2B5EF4-FFF2-40B4-BE49-F238E27FC236}">
                  <a16:creationId xmlns:a16="http://schemas.microsoft.com/office/drawing/2014/main" id="{EF29C441-68BF-3E89-F695-873DD318AA3E}"/>
                </a:ext>
              </a:extLst>
            </p:cNvPr>
            <p:cNvSpPr/>
            <p:nvPr/>
          </p:nvSpPr>
          <p:spPr>
            <a:xfrm>
              <a:off x="1607301" y="338963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22" name="Oval 4421">
              <a:extLst>
                <a:ext uri="{FF2B5EF4-FFF2-40B4-BE49-F238E27FC236}">
                  <a16:creationId xmlns:a16="http://schemas.microsoft.com/office/drawing/2014/main" id="{E951AA75-CFDE-456C-B210-214488E1E929}"/>
                </a:ext>
              </a:extLst>
            </p:cNvPr>
            <p:cNvSpPr/>
            <p:nvPr/>
          </p:nvSpPr>
          <p:spPr>
            <a:xfrm>
              <a:off x="1784006" y="337348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cxnSp>
        <p:nvCxnSpPr>
          <p:cNvPr id="4469" name="Straight Arrow Connector 4468">
            <a:extLst>
              <a:ext uri="{FF2B5EF4-FFF2-40B4-BE49-F238E27FC236}">
                <a16:creationId xmlns:a16="http://schemas.microsoft.com/office/drawing/2014/main" id="{D7CE0D1E-EF73-09DB-4846-25C76490E7D2}"/>
              </a:ext>
            </a:extLst>
          </p:cNvPr>
          <p:cNvCxnSpPr>
            <a:cxnSpLocks/>
          </p:cNvCxnSpPr>
          <p:nvPr/>
        </p:nvCxnSpPr>
        <p:spPr>
          <a:xfrm flipV="1">
            <a:off x="8980244" y="2869406"/>
            <a:ext cx="0" cy="386665"/>
          </a:xfrm>
          <a:prstGeom prst="straightConnector1">
            <a:avLst/>
          </a:prstGeom>
          <a:noFill/>
          <a:ln w="12700" cap="flat" cmpd="sng" algn="ctr">
            <a:solidFill>
              <a:schemeClr val="accent3">
                <a:lumMod val="75000"/>
              </a:schemeClr>
            </a:solidFill>
            <a:prstDash val="solid"/>
            <a:miter lim="800000"/>
            <a:tailEnd type="triangle"/>
          </a:ln>
          <a:effectLst/>
        </p:spPr>
      </p:cxnSp>
      <p:sp>
        <p:nvSpPr>
          <p:cNvPr id="4470" name="Right Triangle 848">
            <a:extLst>
              <a:ext uri="{FF2B5EF4-FFF2-40B4-BE49-F238E27FC236}">
                <a16:creationId xmlns:a16="http://schemas.microsoft.com/office/drawing/2014/main" id="{08E0A5AE-F721-26A3-A555-231C7232B3D6}"/>
              </a:ext>
            </a:extLst>
          </p:cNvPr>
          <p:cNvSpPr/>
          <p:nvPr/>
        </p:nvSpPr>
        <p:spPr>
          <a:xfrm rot="13830882">
            <a:off x="8854150" y="3390102"/>
            <a:ext cx="195402" cy="179745"/>
          </a:xfrm>
          <a:custGeom>
            <a:avLst/>
            <a:gdLst>
              <a:gd name="connsiteX0" fmla="*/ 0 w 270315"/>
              <a:gd name="connsiteY0" fmla="*/ 124990 h 124990"/>
              <a:gd name="connsiteX1" fmla="*/ 0 w 270315"/>
              <a:gd name="connsiteY1" fmla="*/ 0 h 124990"/>
              <a:gd name="connsiteX2" fmla="*/ 270315 w 270315"/>
              <a:gd name="connsiteY2" fmla="*/ 124990 h 124990"/>
              <a:gd name="connsiteX3" fmla="*/ 0 w 270315"/>
              <a:gd name="connsiteY3" fmla="*/ 124990 h 124990"/>
              <a:gd name="connsiteX0" fmla="*/ 40481 w 310796"/>
              <a:gd name="connsiteY0" fmla="*/ 134515 h 134515"/>
              <a:gd name="connsiteX1" fmla="*/ 0 w 310796"/>
              <a:gd name="connsiteY1" fmla="*/ 0 h 134515"/>
              <a:gd name="connsiteX2" fmla="*/ 310796 w 310796"/>
              <a:gd name="connsiteY2" fmla="*/ 134515 h 134515"/>
              <a:gd name="connsiteX3" fmla="*/ 40481 w 310796"/>
              <a:gd name="connsiteY3" fmla="*/ 134515 h 134515"/>
              <a:gd name="connsiteX0" fmla="*/ 60261 w 310796"/>
              <a:gd name="connsiteY0" fmla="*/ 129398 h 134515"/>
              <a:gd name="connsiteX1" fmla="*/ 0 w 310796"/>
              <a:gd name="connsiteY1" fmla="*/ 0 h 134515"/>
              <a:gd name="connsiteX2" fmla="*/ 310796 w 310796"/>
              <a:gd name="connsiteY2" fmla="*/ 134515 h 134515"/>
              <a:gd name="connsiteX3" fmla="*/ 60261 w 310796"/>
              <a:gd name="connsiteY3" fmla="*/ 129398 h 134515"/>
            </a:gdLst>
            <a:ahLst/>
            <a:cxnLst>
              <a:cxn ang="0">
                <a:pos x="connsiteX0" y="connsiteY0"/>
              </a:cxn>
              <a:cxn ang="0">
                <a:pos x="connsiteX1" y="connsiteY1"/>
              </a:cxn>
              <a:cxn ang="0">
                <a:pos x="connsiteX2" y="connsiteY2"/>
              </a:cxn>
              <a:cxn ang="0">
                <a:pos x="connsiteX3" y="connsiteY3"/>
              </a:cxn>
            </a:cxnLst>
            <a:rect l="l" t="t" r="r" b="b"/>
            <a:pathLst>
              <a:path w="310796" h="134515">
                <a:moveTo>
                  <a:pt x="60261" y="129398"/>
                </a:moveTo>
                <a:lnTo>
                  <a:pt x="0" y="0"/>
                </a:lnTo>
                <a:lnTo>
                  <a:pt x="310796" y="134515"/>
                </a:lnTo>
                <a:lnTo>
                  <a:pt x="60261" y="129398"/>
                </a:lnTo>
                <a:close/>
              </a:path>
            </a:pathLst>
          </a:custGeom>
          <a:solidFill>
            <a:schemeClr val="accent3">
              <a:lumMod val="75000"/>
              <a:alpha val="2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71" name="Right Triangle 848">
            <a:extLst>
              <a:ext uri="{FF2B5EF4-FFF2-40B4-BE49-F238E27FC236}">
                <a16:creationId xmlns:a16="http://schemas.microsoft.com/office/drawing/2014/main" id="{78D993B4-6228-64CB-BBFB-6CF05CF279E5}"/>
              </a:ext>
            </a:extLst>
          </p:cNvPr>
          <p:cNvSpPr/>
          <p:nvPr/>
        </p:nvSpPr>
        <p:spPr>
          <a:xfrm rot="13830882">
            <a:off x="8840255" y="3332099"/>
            <a:ext cx="195402" cy="179745"/>
          </a:xfrm>
          <a:custGeom>
            <a:avLst/>
            <a:gdLst>
              <a:gd name="connsiteX0" fmla="*/ 0 w 270315"/>
              <a:gd name="connsiteY0" fmla="*/ 124990 h 124990"/>
              <a:gd name="connsiteX1" fmla="*/ 0 w 270315"/>
              <a:gd name="connsiteY1" fmla="*/ 0 h 124990"/>
              <a:gd name="connsiteX2" fmla="*/ 270315 w 270315"/>
              <a:gd name="connsiteY2" fmla="*/ 124990 h 124990"/>
              <a:gd name="connsiteX3" fmla="*/ 0 w 270315"/>
              <a:gd name="connsiteY3" fmla="*/ 124990 h 124990"/>
              <a:gd name="connsiteX0" fmla="*/ 40481 w 310796"/>
              <a:gd name="connsiteY0" fmla="*/ 134515 h 134515"/>
              <a:gd name="connsiteX1" fmla="*/ 0 w 310796"/>
              <a:gd name="connsiteY1" fmla="*/ 0 h 134515"/>
              <a:gd name="connsiteX2" fmla="*/ 310796 w 310796"/>
              <a:gd name="connsiteY2" fmla="*/ 134515 h 134515"/>
              <a:gd name="connsiteX3" fmla="*/ 40481 w 310796"/>
              <a:gd name="connsiteY3" fmla="*/ 134515 h 134515"/>
              <a:gd name="connsiteX0" fmla="*/ 60261 w 310796"/>
              <a:gd name="connsiteY0" fmla="*/ 129398 h 134515"/>
              <a:gd name="connsiteX1" fmla="*/ 0 w 310796"/>
              <a:gd name="connsiteY1" fmla="*/ 0 h 134515"/>
              <a:gd name="connsiteX2" fmla="*/ 310796 w 310796"/>
              <a:gd name="connsiteY2" fmla="*/ 134515 h 134515"/>
              <a:gd name="connsiteX3" fmla="*/ 60261 w 310796"/>
              <a:gd name="connsiteY3" fmla="*/ 129398 h 134515"/>
            </a:gdLst>
            <a:ahLst/>
            <a:cxnLst>
              <a:cxn ang="0">
                <a:pos x="connsiteX0" y="connsiteY0"/>
              </a:cxn>
              <a:cxn ang="0">
                <a:pos x="connsiteX1" y="connsiteY1"/>
              </a:cxn>
              <a:cxn ang="0">
                <a:pos x="connsiteX2" y="connsiteY2"/>
              </a:cxn>
              <a:cxn ang="0">
                <a:pos x="connsiteX3" y="connsiteY3"/>
              </a:cxn>
            </a:cxnLst>
            <a:rect l="l" t="t" r="r" b="b"/>
            <a:pathLst>
              <a:path w="310796" h="134515">
                <a:moveTo>
                  <a:pt x="60261" y="129398"/>
                </a:moveTo>
                <a:lnTo>
                  <a:pt x="0" y="0"/>
                </a:lnTo>
                <a:lnTo>
                  <a:pt x="310796" y="134515"/>
                </a:lnTo>
                <a:lnTo>
                  <a:pt x="60261" y="129398"/>
                </a:lnTo>
                <a:close/>
              </a:path>
            </a:pathLst>
          </a:custGeom>
          <a:solidFill>
            <a:schemeClr val="accent3">
              <a:lumMod val="75000"/>
              <a:alpha val="6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72" name="Right Triangle 848">
            <a:extLst>
              <a:ext uri="{FF2B5EF4-FFF2-40B4-BE49-F238E27FC236}">
                <a16:creationId xmlns:a16="http://schemas.microsoft.com/office/drawing/2014/main" id="{AC21CEFB-065C-EF39-94AA-B383A29F3078}"/>
              </a:ext>
            </a:extLst>
          </p:cNvPr>
          <p:cNvSpPr/>
          <p:nvPr/>
        </p:nvSpPr>
        <p:spPr>
          <a:xfrm rot="13830882">
            <a:off x="8830535" y="3273411"/>
            <a:ext cx="195402" cy="179745"/>
          </a:xfrm>
          <a:custGeom>
            <a:avLst/>
            <a:gdLst>
              <a:gd name="connsiteX0" fmla="*/ 0 w 270315"/>
              <a:gd name="connsiteY0" fmla="*/ 124990 h 124990"/>
              <a:gd name="connsiteX1" fmla="*/ 0 w 270315"/>
              <a:gd name="connsiteY1" fmla="*/ 0 h 124990"/>
              <a:gd name="connsiteX2" fmla="*/ 270315 w 270315"/>
              <a:gd name="connsiteY2" fmla="*/ 124990 h 124990"/>
              <a:gd name="connsiteX3" fmla="*/ 0 w 270315"/>
              <a:gd name="connsiteY3" fmla="*/ 124990 h 124990"/>
              <a:gd name="connsiteX0" fmla="*/ 40481 w 310796"/>
              <a:gd name="connsiteY0" fmla="*/ 134515 h 134515"/>
              <a:gd name="connsiteX1" fmla="*/ 0 w 310796"/>
              <a:gd name="connsiteY1" fmla="*/ 0 h 134515"/>
              <a:gd name="connsiteX2" fmla="*/ 310796 w 310796"/>
              <a:gd name="connsiteY2" fmla="*/ 134515 h 134515"/>
              <a:gd name="connsiteX3" fmla="*/ 40481 w 310796"/>
              <a:gd name="connsiteY3" fmla="*/ 134515 h 134515"/>
              <a:gd name="connsiteX0" fmla="*/ 60261 w 310796"/>
              <a:gd name="connsiteY0" fmla="*/ 129398 h 134515"/>
              <a:gd name="connsiteX1" fmla="*/ 0 w 310796"/>
              <a:gd name="connsiteY1" fmla="*/ 0 h 134515"/>
              <a:gd name="connsiteX2" fmla="*/ 310796 w 310796"/>
              <a:gd name="connsiteY2" fmla="*/ 134515 h 134515"/>
              <a:gd name="connsiteX3" fmla="*/ 60261 w 310796"/>
              <a:gd name="connsiteY3" fmla="*/ 129398 h 134515"/>
            </a:gdLst>
            <a:ahLst/>
            <a:cxnLst>
              <a:cxn ang="0">
                <a:pos x="connsiteX0" y="connsiteY0"/>
              </a:cxn>
              <a:cxn ang="0">
                <a:pos x="connsiteX1" y="connsiteY1"/>
              </a:cxn>
              <a:cxn ang="0">
                <a:pos x="connsiteX2" y="connsiteY2"/>
              </a:cxn>
              <a:cxn ang="0">
                <a:pos x="connsiteX3" y="connsiteY3"/>
              </a:cxn>
            </a:cxnLst>
            <a:rect l="l" t="t" r="r" b="b"/>
            <a:pathLst>
              <a:path w="310796" h="134515">
                <a:moveTo>
                  <a:pt x="60261" y="129398"/>
                </a:moveTo>
                <a:lnTo>
                  <a:pt x="0" y="0"/>
                </a:lnTo>
                <a:lnTo>
                  <a:pt x="310796" y="134515"/>
                </a:lnTo>
                <a:lnTo>
                  <a:pt x="60261" y="129398"/>
                </a:lnTo>
                <a:close/>
              </a:path>
            </a:pathLst>
          </a:custGeom>
          <a:solidFill>
            <a:schemeClr val="accent3">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73" name="TextBox 4472">
            <a:extLst>
              <a:ext uri="{FF2B5EF4-FFF2-40B4-BE49-F238E27FC236}">
                <a16:creationId xmlns:a16="http://schemas.microsoft.com/office/drawing/2014/main" id="{F340C566-35AD-AA1D-1B15-518004FACD19}"/>
              </a:ext>
            </a:extLst>
          </p:cNvPr>
          <p:cNvSpPr txBox="1"/>
          <p:nvPr/>
        </p:nvSpPr>
        <p:spPr>
          <a:xfrm>
            <a:off x="10051137" y="2682345"/>
            <a:ext cx="907621" cy="24622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000000"/>
                </a:solidFill>
                <a:effectLst/>
                <a:uLnTx/>
                <a:uFillTx/>
              </a:rPr>
              <a:t>Intracellular</a:t>
            </a:r>
          </a:p>
        </p:txBody>
      </p:sp>
      <p:sp>
        <p:nvSpPr>
          <p:cNvPr id="4474" name="TextBox 4473">
            <a:extLst>
              <a:ext uri="{FF2B5EF4-FFF2-40B4-BE49-F238E27FC236}">
                <a16:creationId xmlns:a16="http://schemas.microsoft.com/office/drawing/2014/main" id="{DB625485-7C65-1D17-BAE9-C3EEE690DC5C}"/>
              </a:ext>
            </a:extLst>
          </p:cNvPr>
          <p:cNvSpPr txBox="1"/>
          <p:nvPr/>
        </p:nvSpPr>
        <p:spPr>
          <a:xfrm>
            <a:off x="10051137" y="3897174"/>
            <a:ext cx="949299" cy="24622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000000"/>
                </a:solidFill>
                <a:effectLst/>
                <a:uLnTx/>
                <a:uFillTx/>
              </a:rPr>
              <a:t>Extracellular</a:t>
            </a:r>
          </a:p>
        </p:txBody>
      </p:sp>
      <p:sp>
        <p:nvSpPr>
          <p:cNvPr id="4476" name="Freeform 921">
            <a:extLst>
              <a:ext uri="{FF2B5EF4-FFF2-40B4-BE49-F238E27FC236}">
                <a16:creationId xmlns:a16="http://schemas.microsoft.com/office/drawing/2014/main" id="{AA9DDD40-CC27-6C49-8A4A-F401E0DB17FF}"/>
              </a:ext>
            </a:extLst>
          </p:cNvPr>
          <p:cNvSpPr/>
          <p:nvPr/>
        </p:nvSpPr>
        <p:spPr>
          <a:xfrm>
            <a:off x="7263531" y="3074853"/>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77" name="Freeform 922">
            <a:extLst>
              <a:ext uri="{FF2B5EF4-FFF2-40B4-BE49-F238E27FC236}">
                <a16:creationId xmlns:a16="http://schemas.microsoft.com/office/drawing/2014/main" id="{BCFACAB7-EC82-3AC1-8AE9-B8F72143FAE4}"/>
              </a:ext>
            </a:extLst>
          </p:cNvPr>
          <p:cNvSpPr/>
          <p:nvPr/>
        </p:nvSpPr>
        <p:spPr>
          <a:xfrm>
            <a:off x="7315142" y="3070358"/>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78" name="Freeform 923">
            <a:extLst>
              <a:ext uri="{FF2B5EF4-FFF2-40B4-BE49-F238E27FC236}">
                <a16:creationId xmlns:a16="http://schemas.microsoft.com/office/drawing/2014/main" id="{E754002A-F006-8240-8557-4B183F7E6652}"/>
              </a:ext>
            </a:extLst>
          </p:cNvPr>
          <p:cNvSpPr/>
          <p:nvPr/>
        </p:nvSpPr>
        <p:spPr>
          <a:xfrm>
            <a:off x="7220524" y="2987352"/>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79" name="Freeform 924">
            <a:extLst>
              <a:ext uri="{FF2B5EF4-FFF2-40B4-BE49-F238E27FC236}">
                <a16:creationId xmlns:a16="http://schemas.microsoft.com/office/drawing/2014/main" id="{32E00047-E857-24A6-21D0-6DF1724409DC}"/>
              </a:ext>
            </a:extLst>
          </p:cNvPr>
          <p:cNvSpPr/>
          <p:nvPr/>
        </p:nvSpPr>
        <p:spPr>
          <a:xfrm>
            <a:off x="7272135" y="2982858"/>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80" name="Freeform 925">
            <a:extLst>
              <a:ext uri="{FF2B5EF4-FFF2-40B4-BE49-F238E27FC236}">
                <a16:creationId xmlns:a16="http://schemas.microsoft.com/office/drawing/2014/main" id="{C50AE7BA-EC29-DBBC-DEB4-824E0C671B4C}"/>
              </a:ext>
            </a:extLst>
          </p:cNvPr>
          <p:cNvSpPr/>
          <p:nvPr/>
        </p:nvSpPr>
        <p:spPr>
          <a:xfrm>
            <a:off x="7364275" y="3123228"/>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81" name="Freeform 926">
            <a:extLst>
              <a:ext uri="{FF2B5EF4-FFF2-40B4-BE49-F238E27FC236}">
                <a16:creationId xmlns:a16="http://schemas.microsoft.com/office/drawing/2014/main" id="{848ABBD1-51E3-848A-6AA1-800DD84D234D}"/>
              </a:ext>
            </a:extLst>
          </p:cNvPr>
          <p:cNvSpPr/>
          <p:nvPr/>
        </p:nvSpPr>
        <p:spPr>
          <a:xfrm>
            <a:off x="7415886" y="3118733"/>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82" name="Freeform 927">
            <a:extLst>
              <a:ext uri="{FF2B5EF4-FFF2-40B4-BE49-F238E27FC236}">
                <a16:creationId xmlns:a16="http://schemas.microsoft.com/office/drawing/2014/main" id="{7C62207C-83DD-57FD-AD1D-1D3BC07EA88D}"/>
              </a:ext>
            </a:extLst>
          </p:cNvPr>
          <p:cNvSpPr/>
          <p:nvPr/>
        </p:nvSpPr>
        <p:spPr>
          <a:xfrm>
            <a:off x="7610756" y="3190602"/>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83" name="Freeform 928">
            <a:extLst>
              <a:ext uri="{FF2B5EF4-FFF2-40B4-BE49-F238E27FC236}">
                <a16:creationId xmlns:a16="http://schemas.microsoft.com/office/drawing/2014/main" id="{0E9329D9-33C1-0EBF-2A00-BB6793FE5DD0}"/>
              </a:ext>
            </a:extLst>
          </p:cNvPr>
          <p:cNvSpPr/>
          <p:nvPr/>
        </p:nvSpPr>
        <p:spPr>
          <a:xfrm>
            <a:off x="7662367" y="3186107"/>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84" name="Freeform 929">
            <a:extLst>
              <a:ext uri="{FF2B5EF4-FFF2-40B4-BE49-F238E27FC236}">
                <a16:creationId xmlns:a16="http://schemas.microsoft.com/office/drawing/2014/main" id="{85AE42A5-CCBD-97D5-A735-2E84A358010E}"/>
              </a:ext>
            </a:extLst>
          </p:cNvPr>
          <p:cNvSpPr/>
          <p:nvPr/>
        </p:nvSpPr>
        <p:spPr>
          <a:xfrm>
            <a:off x="7790891" y="3204082"/>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85" name="Freeform 930">
            <a:extLst>
              <a:ext uri="{FF2B5EF4-FFF2-40B4-BE49-F238E27FC236}">
                <a16:creationId xmlns:a16="http://schemas.microsoft.com/office/drawing/2014/main" id="{21AEDA39-BAFF-9947-6223-758B5E31D42E}"/>
              </a:ext>
            </a:extLst>
          </p:cNvPr>
          <p:cNvSpPr/>
          <p:nvPr/>
        </p:nvSpPr>
        <p:spPr>
          <a:xfrm>
            <a:off x="7842502" y="3199588"/>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86" name="Freeform 931">
            <a:extLst>
              <a:ext uri="{FF2B5EF4-FFF2-40B4-BE49-F238E27FC236}">
                <a16:creationId xmlns:a16="http://schemas.microsoft.com/office/drawing/2014/main" id="{3C8F7CE1-99CF-8CF1-2448-F0993DF0ED55}"/>
              </a:ext>
            </a:extLst>
          </p:cNvPr>
          <p:cNvSpPr/>
          <p:nvPr/>
        </p:nvSpPr>
        <p:spPr>
          <a:xfrm>
            <a:off x="7927244" y="3101097"/>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87" name="Freeform 932">
            <a:extLst>
              <a:ext uri="{FF2B5EF4-FFF2-40B4-BE49-F238E27FC236}">
                <a16:creationId xmlns:a16="http://schemas.microsoft.com/office/drawing/2014/main" id="{60C65CA0-CEE4-CF61-305A-E0183ECBBEC3}"/>
              </a:ext>
            </a:extLst>
          </p:cNvPr>
          <p:cNvSpPr/>
          <p:nvPr/>
        </p:nvSpPr>
        <p:spPr>
          <a:xfrm>
            <a:off x="7978855" y="3096602"/>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88" name="Freeform 933">
            <a:extLst>
              <a:ext uri="{FF2B5EF4-FFF2-40B4-BE49-F238E27FC236}">
                <a16:creationId xmlns:a16="http://schemas.microsoft.com/office/drawing/2014/main" id="{4E07EDD8-E7FC-36C0-823E-296DC86ED591}"/>
              </a:ext>
            </a:extLst>
          </p:cNvPr>
          <p:cNvSpPr/>
          <p:nvPr/>
        </p:nvSpPr>
        <p:spPr>
          <a:xfrm>
            <a:off x="7939383" y="2984357"/>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89" name="Freeform 934">
            <a:extLst>
              <a:ext uri="{FF2B5EF4-FFF2-40B4-BE49-F238E27FC236}">
                <a16:creationId xmlns:a16="http://schemas.microsoft.com/office/drawing/2014/main" id="{EE1DFBBF-2CDC-EC04-8D75-C5C027F210A9}"/>
              </a:ext>
            </a:extLst>
          </p:cNvPr>
          <p:cNvSpPr/>
          <p:nvPr/>
        </p:nvSpPr>
        <p:spPr>
          <a:xfrm>
            <a:off x="7990994" y="2979862"/>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90" name="Freeform 935">
            <a:extLst>
              <a:ext uri="{FF2B5EF4-FFF2-40B4-BE49-F238E27FC236}">
                <a16:creationId xmlns:a16="http://schemas.microsoft.com/office/drawing/2014/main" id="{A784D870-2BFA-CF26-70A8-4912C292281A}"/>
              </a:ext>
            </a:extLst>
          </p:cNvPr>
          <p:cNvSpPr/>
          <p:nvPr/>
        </p:nvSpPr>
        <p:spPr>
          <a:xfrm>
            <a:off x="8330536" y="2958112"/>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91" name="Freeform 936">
            <a:extLst>
              <a:ext uri="{FF2B5EF4-FFF2-40B4-BE49-F238E27FC236}">
                <a16:creationId xmlns:a16="http://schemas.microsoft.com/office/drawing/2014/main" id="{AD0807F6-5BBC-E56D-B169-60CB139187E1}"/>
              </a:ext>
            </a:extLst>
          </p:cNvPr>
          <p:cNvSpPr/>
          <p:nvPr/>
        </p:nvSpPr>
        <p:spPr>
          <a:xfrm>
            <a:off x="8382147" y="2953617"/>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92" name="Freeform 937">
            <a:extLst>
              <a:ext uri="{FF2B5EF4-FFF2-40B4-BE49-F238E27FC236}">
                <a16:creationId xmlns:a16="http://schemas.microsoft.com/office/drawing/2014/main" id="{E896C230-5770-96EC-957C-4A7F1C1790D7}"/>
              </a:ext>
            </a:extLst>
          </p:cNvPr>
          <p:cNvSpPr/>
          <p:nvPr/>
        </p:nvSpPr>
        <p:spPr>
          <a:xfrm>
            <a:off x="7682470" y="3008624"/>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93" name="Freeform 938">
            <a:extLst>
              <a:ext uri="{FF2B5EF4-FFF2-40B4-BE49-F238E27FC236}">
                <a16:creationId xmlns:a16="http://schemas.microsoft.com/office/drawing/2014/main" id="{02318D6E-3F38-6CB7-329A-B2EC7B7D3E95}"/>
              </a:ext>
            </a:extLst>
          </p:cNvPr>
          <p:cNvSpPr/>
          <p:nvPr/>
        </p:nvSpPr>
        <p:spPr>
          <a:xfrm>
            <a:off x="7734081" y="3004129"/>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nvGrpSpPr>
          <p:cNvPr id="4494" name="Group 4493">
            <a:extLst>
              <a:ext uri="{FF2B5EF4-FFF2-40B4-BE49-F238E27FC236}">
                <a16:creationId xmlns:a16="http://schemas.microsoft.com/office/drawing/2014/main" id="{F68DDC67-3271-2809-8E45-1673496889C0}"/>
              </a:ext>
            </a:extLst>
          </p:cNvPr>
          <p:cNvGrpSpPr/>
          <p:nvPr/>
        </p:nvGrpSpPr>
        <p:grpSpPr>
          <a:xfrm>
            <a:off x="7187105" y="2877782"/>
            <a:ext cx="1338240" cy="350125"/>
            <a:chOff x="703186" y="3173611"/>
            <a:chExt cx="1175691" cy="371102"/>
          </a:xfrm>
          <a:solidFill>
            <a:schemeClr val="accent5">
              <a:lumMod val="40000"/>
              <a:lumOff val="60000"/>
            </a:schemeClr>
          </a:solidFill>
          <a:effectLst/>
        </p:grpSpPr>
        <p:sp>
          <p:nvSpPr>
            <p:cNvPr id="4638" name="Oval 4637">
              <a:extLst>
                <a:ext uri="{FF2B5EF4-FFF2-40B4-BE49-F238E27FC236}">
                  <a16:creationId xmlns:a16="http://schemas.microsoft.com/office/drawing/2014/main" id="{7F8F7E39-4573-D43E-7BC9-2EA7C5318A36}"/>
                </a:ext>
              </a:extLst>
            </p:cNvPr>
            <p:cNvSpPr/>
            <p:nvPr/>
          </p:nvSpPr>
          <p:spPr>
            <a:xfrm>
              <a:off x="1102419" y="31853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639" name="Oval 4638">
              <a:extLst>
                <a:ext uri="{FF2B5EF4-FFF2-40B4-BE49-F238E27FC236}">
                  <a16:creationId xmlns:a16="http://schemas.microsoft.com/office/drawing/2014/main" id="{A540C59D-53A0-C766-C58C-AD0500E1880A}"/>
                </a:ext>
              </a:extLst>
            </p:cNvPr>
            <p:cNvSpPr/>
            <p:nvPr/>
          </p:nvSpPr>
          <p:spPr>
            <a:xfrm>
              <a:off x="1030411" y="340069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640" name="Oval 4639">
              <a:extLst>
                <a:ext uri="{FF2B5EF4-FFF2-40B4-BE49-F238E27FC236}">
                  <a16:creationId xmlns:a16="http://schemas.microsoft.com/office/drawing/2014/main" id="{D9B03319-D65E-B199-BB1A-844E2F020975}"/>
                </a:ext>
              </a:extLst>
            </p:cNvPr>
            <p:cNvSpPr/>
            <p:nvPr/>
          </p:nvSpPr>
          <p:spPr>
            <a:xfrm>
              <a:off x="819772" y="331762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641" name="Oval 4640">
              <a:extLst>
                <a:ext uri="{FF2B5EF4-FFF2-40B4-BE49-F238E27FC236}">
                  <a16:creationId xmlns:a16="http://schemas.microsoft.com/office/drawing/2014/main" id="{17AE2557-80E2-F240-0EB1-276ECBEE7FD3}"/>
                </a:ext>
              </a:extLst>
            </p:cNvPr>
            <p:cNvSpPr/>
            <p:nvPr/>
          </p:nvSpPr>
          <p:spPr>
            <a:xfrm>
              <a:off x="703186" y="3178916"/>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642" name="Oval 4641">
              <a:extLst>
                <a:ext uri="{FF2B5EF4-FFF2-40B4-BE49-F238E27FC236}">
                  <a16:creationId xmlns:a16="http://schemas.microsoft.com/office/drawing/2014/main" id="{07258990-B288-726A-919F-A2179B79C685}"/>
                </a:ext>
              </a:extLst>
            </p:cNvPr>
            <p:cNvSpPr/>
            <p:nvPr/>
          </p:nvSpPr>
          <p:spPr>
            <a:xfrm>
              <a:off x="1319212" y="318127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643" name="Oval 4642">
              <a:extLst>
                <a:ext uri="{FF2B5EF4-FFF2-40B4-BE49-F238E27FC236}">
                  <a16:creationId xmlns:a16="http://schemas.microsoft.com/office/drawing/2014/main" id="{52BF03DE-3844-A5B2-9773-33C257D67E93}"/>
                </a:ext>
              </a:extLst>
            </p:cNvPr>
            <p:cNvSpPr/>
            <p:nvPr/>
          </p:nvSpPr>
          <p:spPr>
            <a:xfrm>
              <a:off x="1662853" y="3173611"/>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644" name="Oval 4643">
              <a:extLst>
                <a:ext uri="{FF2B5EF4-FFF2-40B4-BE49-F238E27FC236}">
                  <a16:creationId xmlns:a16="http://schemas.microsoft.com/office/drawing/2014/main" id="{697BE8D8-0C65-CC00-6A23-AE5505E3D1F1}"/>
                </a:ext>
              </a:extLst>
            </p:cNvPr>
            <p:cNvSpPr/>
            <p:nvPr/>
          </p:nvSpPr>
          <p:spPr>
            <a:xfrm>
              <a:off x="1314982" y="329708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645" name="Oval 4644">
              <a:extLst>
                <a:ext uri="{FF2B5EF4-FFF2-40B4-BE49-F238E27FC236}">
                  <a16:creationId xmlns:a16="http://schemas.microsoft.com/office/drawing/2014/main" id="{29B8923F-5139-5A5B-9841-B742D1369EAF}"/>
                </a:ext>
              </a:extLst>
            </p:cNvPr>
            <p:cNvSpPr/>
            <p:nvPr/>
          </p:nvSpPr>
          <p:spPr>
            <a:xfrm>
              <a:off x="1194720" y="340069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646" name="Oval 4645">
              <a:extLst>
                <a:ext uri="{FF2B5EF4-FFF2-40B4-BE49-F238E27FC236}">
                  <a16:creationId xmlns:a16="http://schemas.microsoft.com/office/drawing/2014/main" id="{E18B036B-3445-0C6E-B2D6-C2B94D6D80C9}"/>
                </a:ext>
              </a:extLst>
            </p:cNvPr>
            <p:cNvSpPr/>
            <p:nvPr/>
          </p:nvSpPr>
          <p:spPr>
            <a:xfrm>
              <a:off x="732284" y="3284982"/>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647" name="Oval 4646">
              <a:extLst>
                <a:ext uri="{FF2B5EF4-FFF2-40B4-BE49-F238E27FC236}">
                  <a16:creationId xmlns:a16="http://schemas.microsoft.com/office/drawing/2014/main" id="{0E464761-0F4D-2BDB-7250-3DCB818CAF35}"/>
                </a:ext>
              </a:extLst>
            </p:cNvPr>
            <p:cNvSpPr/>
            <p:nvPr/>
          </p:nvSpPr>
          <p:spPr>
            <a:xfrm>
              <a:off x="1734861" y="3256681"/>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sp>
        <p:nvSpPr>
          <p:cNvPr id="4495" name="Freeform 940">
            <a:extLst>
              <a:ext uri="{FF2B5EF4-FFF2-40B4-BE49-F238E27FC236}">
                <a16:creationId xmlns:a16="http://schemas.microsoft.com/office/drawing/2014/main" id="{E2980A17-F1BE-C96D-8C41-D773F0B8E349}"/>
              </a:ext>
            </a:extLst>
          </p:cNvPr>
          <p:cNvSpPr/>
          <p:nvPr/>
        </p:nvSpPr>
        <p:spPr>
          <a:xfrm>
            <a:off x="7437159" y="3207758"/>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96" name="Freeform 941">
            <a:extLst>
              <a:ext uri="{FF2B5EF4-FFF2-40B4-BE49-F238E27FC236}">
                <a16:creationId xmlns:a16="http://schemas.microsoft.com/office/drawing/2014/main" id="{3391B53A-1687-0E9A-0B69-09847EB39901}"/>
              </a:ext>
            </a:extLst>
          </p:cNvPr>
          <p:cNvSpPr/>
          <p:nvPr/>
        </p:nvSpPr>
        <p:spPr>
          <a:xfrm>
            <a:off x="7518650" y="3207758"/>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97" name="Freeform 942">
            <a:extLst>
              <a:ext uri="{FF2B5EF4-FFF2-40B4-BE49-F238E27FC236}">
                <a16:creationId xmlns:a16="http://schemas.microsoft.com/office/drawing/2014/main" id="{748DDFB9-203E-873A-678B-C7DE8A8E2A9A}"/>
              </a:ext>
            </a:extLst>
          </p:cNvPr>
          <p:cNvSpPr/>
          <p:nvPr/>
        </p:nvSpPr>
        <p:spPr>
          <a:xfrm>
            <a:off x="7690286" y="3166704"/>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98" name="Freeform 943">
            <a:extLst>
              <a:ext uri="{FF2B5EF4-FFF2-40B4-BE49-F238E27FC236}">
                <a16:creationId xmlns:a16="http://schemas.microsoft.com/office/drawing/2014/main" id="{7786E61A-01F8-CEAA-47B9-9ED6032FEE0B}"/>
              </a:ext>
            </a:extLst>
          </p:cNvPr>
          <p:cNvSpPr/>
          <p:nvPr/>
        </p:nvSpPr>
        <p:spPr>
          <a:xfrm>
            <a:off x="7771777" y="3166704"/>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499" name="Freeform 944">
            <a:extLst>
              <a:ext uri="{FF2B5EF4-FFF2-40B4-BE49-F238E27FC236}">
                <a16:creationId xmlns:a16="http://schemas.microsoft.com/office/drawing/2014/main" id="{DF913608-6A3E-061F-5579-4702E7FD16CA}"/>
              </a:ext>
            </a:extLst>
          </p:cNvPr>
          <p:cNvSpPr/>
          <p:nvPr/>
        </p:nvSpPr>
        <p:spPr>
          <a:xfrm>
            <a:off x="7970738" y="3185713"/>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00" name="Freeform 945">
            <a:extLst>
              <a:ext uri="{FF2B5EF4-FFF2-40B4-BE49-F238E27FC236}">
                <a16:creationId xmlns:a16="http://schemas.microsoft.com/office/drawing/2014/main" id="{16058898-A453-E25F-EE14-F9A8BE9A58F7}"/>
              </a:ext>
            </a:extLst>
          </p:cNvPr>
          <p:cNvSpPr/>
          <p:nvPr/>
        </p:nvSpPr>
        <p:spPr>
          <a:xfrm>
            <a:off x="8052229" y="3185713"/>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01" name="Freeform 946">
            <a:extLst>
              <a:ext uri="{FF2B5EF4-FFF2-40B4-BE49-F238E27FC236}">
                <a16:creationId xmlns:a16="http://schemas.microsoft.com/office/drawing/2014/main" id="{E839AD10-4FFD-37C1-741E-381B75462F05}"/>
              </a:ext>
            </a:extLst>
          </p:cNvPr>
          <p:cNvSpPr/>
          <p:nvPr/>
        </p:nvSpPr>
        <p:spPr>
          <a:xfrm>
            <a:off x="8153050" y="3181148"/>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02" name="Freeform 947">
            <a:extLst>
              <a:ext uri="{FF2B5EF4-FFF2-40B4-BE49-F238E27FC236}">
                <a16:creationId xmlns:a16="http://schemas.microsoft.com/office/drawing/2014/main" id="{AE9B2E5C-98A9-F288-FD6F-36C3390701E3}"/>
              </a:ext>
            </a:extLst>
          </p:cNvPr>
          <p:cNvSpPr/>
          <p:nvPr/>
        </p:nvSpPr>
        <p:spPr>
          <a:xfrm>
            <a:off x="8234542" y="3181148"/>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03" name="Freeform 948">
            <a:extLst>
              <a:ext uri="{FF2B5EF4-FFF2-40B4-BE49-F238E27FC236}">
                <a16:creationId xmlns:a16="http://schemas.microsoft.com/office/drawing/2014/main" id="{79B36E09-6261-4B26-A9E8-E41E973C9370}"/>
              </a:ext>
            </a:extLst>
          </p:cNvPr>
          <p:cNvSpPr/>
          <p:nvPr/>
        </p:nvSpPr>
        <p:spPr>
          <a:xfrm>
            <a:off x="8357665" y="3107268"/>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04" name="Freeform 949">
            <a:extLst>
              <a:ext uri="{FF2B5EF4-FFF2-40B4-BE49-F238E27FC236}">
                <a16:creationId xmlns:a16="http://schemas.microsoft.com/office/drawing/2014/main" id="{43148B7F-1F6E-7A84-0C2F-3E97F2267F86}"/>
              </a:ext>
            </a:extLst>
          </p:cNvPr>
          <p:cNvSpPr/>
          <p:nvPr/>
        </p:nvSpPr>
        <p:spPr>
          <a:xfrm>
            <a:off x="8381399" y="3184138"/>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05" name="Freeform 950">
            <a:extLst>
              <a:ext uri="{FF2B5EF4-FFF2-40B4-BE49-F238E27FC236}">
                <a16:creationId xmlns:a16="http://schemas.microsoft.com/office/drawing/2014/main" id="{3F3223D2-2525-D84F-84CC-495FDFF936EE}"/>
              </a:ext>
            </a:extLst>
          </p:cNvPr>
          <p:cNvSpPr/>
          <p:nvPr/>
        </p:nvSpPr>
        <p:spPr>
          <a:xfrm>
            <a:off x="8462890" y="3184138"/>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06" name="Freeform 951">
            <a:extLst>
              <a:ext uri="{FF2B5EF4-FFF2-40B4-BE49-F238E27FC236}">
                <a16:creationId xmlns:a16="http://schemas.microsoft.com/office/drawing/2014/main" id="{E4A088A1-B5B5-298B-5063-E6BF5DC6172F}"/>
              </a:ext>
            </a:extLst>
          </p:cNvPr>
          <p:cNvSpPr/>
          <p:nvPr/>
        </p:nvSpPr>
        <p:spPr>
          <a:xfrm>
            <a:off x="8070158" y="2990631"/>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07" name="Freeform 952">
            <a:extLst>
              <a:ext uri="{FF2B5EF4-FFF2-40B4-BE49-F238E27FC236}">
                <a16:creationId xmlns:a16="http://schemas.microsoft.com/office/drawing/2014/main" id="{93A821A1-A190-1AC9-F3C3-EEB3B48663A9}"/>
              </a:ext>
            </a:extLst>
          </p:cNvPr>
          <p:cNvSpPr/>
          <p:nvPr/>
        </p:nvSpPr>
        <p:spPr>
          <a:xfrm>
            <a:off x="8151649" y="2990631"/>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08" name="Freeform 953">
            <a:extLst>
              <a:ext uri="{FF2B5EF4-FFF2-40B4-BE49-F238E27FC236}">
                <a16:creationId xmlns:a16="http://schemas.microsoft.com/office/drawing/2014/main" id="{CED55356-E346-26EC-D2F7-86DE69446860}"/>
              </a:ext>
            </a:extLst>
          </p:cNvPr>
          <p:cNvSpPr/>
          <p:nvPr/>
        </p:nvSpPr>
        <p:spPr>
          <a:xfrm>
            <a:off x="7787705" y="3050795"/>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09" name="Freeform 954">
            <a:extLst>
              <a:ext uri="{FF2B5EF4-FFF2-40B4-BE49-F238E27FC236}">
                <a16:creationId xmlns:a16="http://schemas.microsoft.com/office/drawing/2014/main" id="{39CCD760-56C8-3A80-67DB-3F1AA6288176}"/>
              </a:ext>
            </a:extLst>
          </p:cNvPr>
          <p:cNvSpPr/>
          <p:nvPr/>
        </p:nvSpPr>
        <p:spPr>
          <a:xfrm>
            <a:off x="7869196" y="3050795"/>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10" name="Freeform 955">
            <a:extLst>
              <a:ext uri="{FF2B5EF4-FFF2-40B4-BE49-F238E27FC236}">
                <a16:creationId xmlns:a16="http://schemas.microsoft.com/office/drawing/2014/main" id="{FE31A26E-2EF2-A37D-1E64-7C78F0EB434C}"/>
              </a:ext>
            </a:extLst>
          </p:cNvPr>
          <p:cNvSpPr/>
          <p:nvPr/>
        </p:nvSpPr>
        <p:spPr>
          <a:xfrm>
            <a:off x="7440001" y="2990217"/>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11" name="Freeform 956">
            <a:extLst>
              <a:ext uri="{FF2B5EF4-FFF2-40B4-BE49-F238E27FC236}">
                <a16:creationId xmlns:a16="http://schemas.microsoft.com/office/drawing/2014/main" id="{DD24D2CC-CD7B-DC53-D199-B9C1467631DE}"/>
              </a:ext>
            </a:extLst>
          </p:cNvPr>
          <p:cNvSpPr/>
          <p:nvPr/>
        </p:nvSpPr>
        <p:spPr>
          <a:xfrm>
            <a:off x="7521492" y="2990217"/>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nvGrpSpPr>
          <p:cNvPr id="4512" name="Group 4511">
            <a:extLst>
              <a:ext uri="{FF2B5EF4-FFF2-40B4-BE49-F238E27FC236}">
                <a16:creationId xmlns:a16="http://schemas.microsoft.com/office/drawing/2014/main" id="{C8943127-CDC4-70F2-786A-6778CBFF9504}"/>
              </a:ext>
            </a:extLst>
          </p:cNvPr>
          <p:cNvGrpSpPr/>
          <p:nvPr/>
        </p:nvGrpSpPr>
        <p:grpSpPr>
          <a:xfrm>
            <a:off x="7411315" y="2888874"/>
            <a:ext cx="1088007" cy="339033"/>
            <a:chOff x="900162" y="3185368"/>
            <a:chExt cx="955852" cy="359345"/>
          </a:xfrm>
          <a:solidFill>
            <a:schemeClr val="accent5"/>
          </a:solidFill>
          <a:effectLst/>
        </p:grpSpPr>
        <p:sp>
          <p:nvSpPr>
            <p:cNvPr id="4629" name="Oval 4628">
              <a:extLst>
                <a:ext uri="{FF2B5EF4-FFF2-40B4-BE49-F238E27FC236}">
                  <a16:creationId xmlns:a16="http://schemas.microsoft.com/office/drawing/2014/main" id="{A567962C-FF0C-8733-5E51-958464500396}"/>
                </a:ext>
              </a:extLst>
            </p:cNvPr>
            <p:cNvSpPr/>
            <p:nvPr/>
          </p:nvSpPr>
          <p:spPr>
            <a:xfrm>
              <a:off x="1194720" y="3224733"/>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630" name="Oval 4629">
              <a:extLst>
                <a:ext uri="{FF2B5EF4-FFF2-40B4-BE49-F238E27FC236}">
                  <a16:creationId xmlns:a16="http://schemas.microsoft.com/office/drawing/2014/main" id="{DFC287DA-BD0A-632E-12C1-C004C38DCCAF}"/>
                </a:ext>
              </a:extLst>
            </p:cNvPr>
            <p:cNvSpPr/>
            <p:nvPr/>
          </p:nvSpPr>
          <p:spPr>
            <a:xfrm>
              <a:off x="1379269" y="3381722"/>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631" name="Oval 4630">
              <a:extLst>
                <a:ext uri="{FF2B5EF4-FFF2-40B4-BE49-F238E27FC236}">
                  <a16:creationId xmlns:a16="http://schemas.microsoft.com/office/drawing/2014/main" id="{8E1B786A-AB05-A173-81B6-FB4FE30EF6A4}"/>
                </a:ext>
              </a:extLst>
            </p:cNvPr>
            <p:cNvSpPr/>
            <p:nvPr/>
          </p:nvSpPr>
          <p:spPr>
            <a:xfrm>
              <a:off x="1449991" y="31853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632" name="Oval 4631">
              <a:extLst>
                <a:ext uri="{FF2B5EF4-FFF2-40B4-BE49-F238E27FC236}">
                  <a16:creationId xmlns:a16="http://schemas.microsoft.com/office/drawing/2014/main" id="{037FB7CE-51E3-0AEA-76C4-3A2DAF54EFE7}"/>
                </a:ext>
              </a:extLst>
            </p:cNvPr>
            <p:cNvSpPr/>
            <p:nvPr/>
          </p:nvSpPr>
          <p:spPr>
            <a:xfrm>
              <a:off x="1519739" y="33877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633" name="Oval 4632">
              <a:extLst>
                <a:ext uri="{FF2B5EF4-FFF2-40B4-BE49-F238E27FC236}">
                  <a16:creationId xmlns:a16="http://schemas.microsoft.com/office/drawing/2014/main" id="{68FFAA5B-0A73-CF51-B7A2-D0C29FD7B092}"/>
                </a:ext>
              </a:extLst>
            </p:cNvPr>
            <p:cNvSpPr/>
            <p:nvPr/>
          </p:nvSpPr>
          <p:spPr>
            <a:xfrm>
              <a:off x="1631109" y="3304232"/>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634" name="Oval 4633">
              <a:extLst>
                <a:ext uri="{FF2B5EF4-FFF2-40B4-BE49-F238E27FC236}">
                  <a16:creationId xmlns:a16="http://schemas.microsoft.com/office/drawing/2014/main" id="{00EABC63-CD26-D041-BA78-391C8EA03DF1}"/>
                </a:ext>
              </a:extLst>
            </p:cNvPr>
            <p:cNvSpPr/>
            <p:nvPr/>
          </p:nvSpPr>
          <p:spPr>
            <a:xfrm>
              <a:off x="1711998" y="338963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635" name="Oval 4634">
              <a:extLst>
                <a:ext uri="{FF2B5EF4-FFF2-40B4-BE49-F238E27FC236}">
                  <a16:creationId xmlns:a16="http://schemas.microsoft.com/office/drawing/2014/main" id="{39535285-9EC8-902F-E196-62BD34401DFE}"/>
                </a:ext>
              </a:extLst>
            </p:cNvPr>
            <p:cNvSpPr/>
            <p:nvPr/>
          </p:nvSpPr>
          <p:spPr>
            <a:xfrm>
              <a:off x="1122712" y="3365673"/>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636" name="Oval 4635">
              <a:extLst>
                <a:ext uri="{FF2B5EF4-FFF2-40B4-BE49-F238E27FC236}">
                  <a16:creationId xmlns:a16="http://schemas.microsoft.com/office/drawing/2014/main" id="{78C0D8EB-D7B0-A002-40EF-9527CDC2365C}"/>
                </a:ext>
              </a:extLst>
            </p:cNvPr>
            <p:cNvSpPr/>
            <p:nvPr/>
          </p:nvSpPr>
          <p:spPr>
            <a:xfrm>
              <a:off x="900162" y="340069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637" name="Oval 4636">
              <a:extLst>
                <a:ext uri="{FF2B5EF4-FFF2-40B4-BE49-F238E27FC236}">
                  <a16:creationId xmlns:a16="http://schemas.microsoft.com/office/drawing/2014/main" id="{AD2D8E06-FC4B-C5D2-E4DC-DD9B6493489D}"/>
                </a:ext>
              </a:extLst>
            </p:cNvPr>
            <p:cNvSpPr/>
            <p:nvPr/>
          </p:nvSpPr>
          <p:spPr>
            <a:xfrm>
              <a:off x="900162" y="31853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sp>
        <p:nvSpPr>
          <p:cNvPr id="4513" name="Freeform 958">
            <a:extLst>
              <a:ext uri="{FF2B5EF4-FFF2-40B4-BE49-F238E27FC236}">
                <a16:creationId xmlns:a16="http://schemas.microsoft.com/office/drawing/2014/main" id="{F9ED954C-C7E3-8AE6-66F4-E3BC3C7C9CEB}"/>
              </a:ext>
            </a:extLst>
          </p:cNvPr>
          <p:cNvSpPr/>
          <p:nvPr/>
        </p:nvSpPr>
        <p:spPr>
          <a:xfrm>
            <a:off x="7240210" y="3201861"/>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14" name="Freeform 959">
            <a:extLst>
              <a:ext uri="{FF2B5EF4-FFF2-40B4-BE49-F238E27FC236}">
                <a16:creationId xmlns:a16="http://schemas.microsoft.com/office/drawing/2014/main" id="{78758D68-28FA-7650-11D0-1691C49B2004}"/>
              </a:ext>
            </a:extLst>
          </p:cNvPr>
          <p:cNvSpPr/>
          <p:nvPr/>
        </p:nvSpPr>
        <p:spPr>
          <a:xfrm>
            <a:off x="7321812" y="3181641"/>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15" name="Freeform 960">
            <a:extLst>
              <a:ext uri="{FF2B5EF4-FFF2-40B4-BE49-F238E27FC236}">
                <a16:creationId xmlns:a16="http://schemas.microsoft.com/office/drawing/2014/main" id="{C218A21C-37FB-EE75-6A45-D5201A810201}"/>
              </a:ext>
            </a:extLst>
          </p:cNvPr>
          <p:cNvSpPr/>
          <p:nvPr/>
        </p:nvSpPr>
        <p:spPr>
          <a:xfrm>
            <a:off x="7502726" y="3134297"/>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16" name="Freeform 961">
            <a:extLst>
              <a:ext uri="{FF2B5EF4-FFF2-40B4-BE49-F238E27FC236}">
                <a16:creationId xmlns:a16="http://schemas.microsoft.com/office/drawing/2014/main" id="{E56FB895-DA90-D503-D9F1-919C8A923ED3}"/>
              </a:ext>
            </a:extLst>
          </p:cNvPr>
          <p:cNvSpPr/>
          <p:nvPr/>
        </p:nvSpPr>
        <p:spPr>
          <a:xfrm>
            <a:off x="7584328" y="3114077"/>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17" name="Freeform 962">
            <a:extLst>
              <a:ext uri="{FF2B5EF4-FFF2-40B4-BE49-F238E27FC236}">
                <a16:creationId xmlns:a16="http://schemas.microsoft.com/office/drawing/2014/main" id="{46FFD270-1D1B-FF42-9031-F7276A9037FF}"/>
              </a:ext>
            </a:extLst>
          </p:cNvPr>
          <p:cNvSpPr/>
          <p:nvPr/>
        </p:nvSpPr>
        <p:spPr>
          <a:xfrm>
            <a:off x="7845253" y="3191751"/>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18" name="Freeform 963">
            <a:extLst>
              <a:ext uri="{FF2B5EF4-FFF2-40B4-BE49-F238E27FC236}">
                <a16:creationId xmlns:a16="http://schemas.microsoft.com/office/drawing/2014/main" id="{0BBBB3D1-FC1A-4EF7-64BF-1C9206175E58}"/>
              </a:ext>
            </a:extLst>
          </p:cNvPr>
          <p:cNvSpPr/>
          <p:nvPr/>
        </p:nvSpPr>
        <p:spPr>
          <a:xfrm>
            <a:off x="7926855" y="3171531"/>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19" name="Freeform 964">
            <a:extLst>
              <a:ext uri="{FF2B5EF4-FFF2-40B4-BE49-F238E27FC236}">
                <a16:creationId xmlns:a16="http://schemas.microsoft.com/office/drawing/2014/main" id="{A1F83D65-6416-692F-F9C2-7A25FE14DBB0}"/>
              </a:ext>
            </a:extLst>
          </p:cNvPr>
          <p:cNvSpPr/>
          <p:nvPr/>
        </p:nvSpPr>
        <p:spPr>
          <a:xfrm>
            <a:off x="8458775" y="3164464"/>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20" name="Freeform 965">
            <a:extLst>
              <a:ext uri="{FF2B5EF4-FFF2-40B4-BE49-F238E27FC236}">
                <a16:creationId xmlns:a16="http://schemas.microsoft.com/office/drawing/2014/main" id="{D4D0ED6B-88F2-B908-AB7B-44DA069E9E00}"/>
              </a:ext>
            </a:extLst>
          </p:cNvPr>
          <p:cNvSpPr/>
          <p:nvPr/>
        </p:nvSpPr>
        <p:spPr>
          <a:xfrm>
            <a:off x="8532243" y="3144244"/>
            <a:ext cx="46103" cy="38867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5388 w 38744"/>
              <a:gd name="connsiteY0" fmla="*/ 0 h 416719"/>
              <a:gd name="connsiteX1" fmla="*/ 38726 w 38744"/>
              <a:gd name="connsiteY1" fmla="*/ 83344 h 416719"/>
              <a:gd name="connsiteX2" fmla="*/ 10151 w 38744"/>
              <a:gd name="connsiteY2" fmla="*/ 192881 h 416719"/>
              <a:gd name="connsiteX3" fmla="*/ 10150 w 38744"/>
              <a:gd name="connsiteY3" fmla="*/ 416719 h 416719"/>
              <a:gd name="connsiteX0" fmla="*/ 0 w 33356"/>
              <a:gd name="connsiteY0" fmla="*/ 0 h 416719"/>
              <a:gd name="connsiteX1" fmla="*/ 33338 w 33356"/>
              <a:gd name="connsiteY1" fmla="*/ 83344 h 416719"/>
              <a:gd name="connsiteX2" fmla="*/ 4763 w 33356"/>
              <a:gd name="connsiteY2" fmla="*/ 192881 h 416719"/>
              <a:gd name="connsiteX3" fmla="*/ 4762 w 33356"/>
              <a:gd name="connsiteY3" fmla="*/ 416719 h 416719"/>
              <a:gd name="connsiteX0" fmla="*/ 7145 w 40503"/>
              <a:gd name="connsiteY0" fmla="*/ 0 h 411957"/>
              <a:gd name="connsiteX1" fmla="*/ 40483 w 40503"/>
              <a:gd name="connsiteY1" fmla="*/ 83344 h 411957"/>
              <a:gd name="connsiteX2" fmla="*/ 11908 w 40503"/>
              <a:gd name="connsiteY2" fmla="*/ 192881 h 411957"/>
              <a:gd name="connsiteX3" fmla="*/ 0 w 40503"/>
              <a:gd name="connsiteY3" fmla="*/ 411957 h 411957"/>
            </a:gdLst>
            <a:ahLst/>
            <a:cxnLst>
              <a:cxn ang="0">
                <a:pos x="connsiteX0" y="connsiteY0"/>
              </a:cxn>
              <a:cxn ang="0">
                <a:pos x="connsiteX1" y="connsiteY1"/>
              </a:cxn>
              <a:cxn ang="0">
                <a:pos x="connsiteX2" y="connsiteY2"/>
              </a:cxn>
              <a:cxn ang="0">
                <a:pos x="connsiteX3" y="connsiteY3"/>
              </a:cxn>
            </a:cxnLst>
            <a:rect l="l" t="t" r="r" b="b"/>
            <a:pathLst>
              <a:path w="40503" h="411957">
                <a:moveTo>
                  <a:pt x="7145" y="0"/>
                </a:moveTo>
                <a:cubicBezTo>
                  <a:pt x="23417" y="25598"/>
                  <a:pt x="39689" y="51197"/>
                  <a:pt x="40483" y="83344"/>
                </a:cubicBezTo>
                <a:cubicBezTo>
                  <a:pt x="41277" y="115491"/>
                  <a:pt x="18655" y="138112"/>
                  <a:pt x="11908" y="192881"/>
                </a:cubicBezTo>
                <a:cubicBezTo>
                  <a:pt x="5161" y="247650"/>
                  <a:pt x="13096" y="331788"/>
                  <a:pt x="0" y="411957"/>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21" name="Freeform 966">
            <a:extLst>
              <a:ext uri="{FF2B5EF4-FFF2-40B4-BE49-F238E27FC236}">
                <a16:creationId xmlns:a16="http://schemas.microsoft.com/office/drawing/2014/main" id="{6FAAD87D-A2F7-11DF-848C-BAC3D6BB0478}"/>
              </a:ext>
            </a:extLst>
          </p:cNvPr>
          <p:cNvSpPr/>
          <p:nvPr/>
        </p:nvSpPr>
        <p:spPr>
          <a:xfrm>
            <a:off x="7315042" y="3005654"/>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22" name="Freeform 967">
            <a:extLst>
              <a:ext uri="{FF2B5EF4-FFF2-40B4-BE49-F238E27FC236}">
                <a16:creationId xmlns:a16="http://schemas.microsoft.com/office/drawing/2014/main" id="{8925554E-5B2A-C8F9-821E-35E8398C2A64}"/>
              </a:ext>
            </a:extLst>
          </p:cNvPr>
          <p:cNvSpPr/>
          <p:nvPr/>
        </p:nvSpPr>
        <p:spPr>
          <a:xfrm>
            <a:off x="7402640" y="3021216"/>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23" name="Freeform 968">
            <a:extLst>
              <a:ext uri="{FF2B5EF4-FFF2-40B4-BE49-F238E27FC236}">
                <a16:creationId xmlns:a16="http://schemas.microsoft.com/office/drawing/2014/main" id="{329D4A6F-BD86-9269-B331-D3AF57FEA321}"/>
              </a:ext>
            </a:extLst>
          </p:cNvPr>
          <p:cNvSpPr/>
          <p:nvPr/>
        </p:nvSpPr>
        <p:spPr>
          <a:xfrm>
            <a:off x="7758516" y="3106308"/>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24" name="Freeform 969">
            <a:extLst>
              <a:ext uri="{FF2B5EF4-FFF2-40B4-BE49-F238E27FC236}">
                <a16:creationId xmlns:a16="http://schemas.microsoft.com/office/drawing/2014/main" id="{87893246-55A2-A107-1336-6E9A4D0732D3}"/>
              </a:ext>
            </a:extLst>
          </p:cNvPr>
          <p:cNvSpPr/>
          <p:nvPr/>
        </p:nvSpPr>
        <p:spPr>
          <a:xfrm>
            <a:off x="7840118" y="3086088"/>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25" name="Freeform 970">
            <a:extLst>
              <a:ext uri="{FF2B5EF4-FFF2-40B4-BE49-F238E27FC236}">
                <a16:creationId xmlns:a16="http://schemas.microsoft.com/office/drawing/2014/main" id="{A6C027C4-FFCC-D76E-7447-BABAE13D60F0}"/>
              </a:ext>
            </a:extLst>
          </p:cNvPr>
          <p:cNvSpPr/>
          <p:nvPr/>
        </p:nvSpPr>
        <p:spPr>
          <a:xfrm>
            <a:off x="7911314" y="3037622"/>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26" name="Freeform 971">
            <a:extLst>
              <a:ext uri="{FF2B5EF4-FFF2-40B4-BE49-F238E27FC236}">
                <a16:creationId xmlns:a16="http://schemas.microsoft.com/office/drawing/2014/main" id="{B21E0A49-6020-8CA8-C327-2C08B3859290}"/>
              </a:ext>
            </a:extLst>
          </p:cNvPr>
          <p:cNvSpPr/>
          <p:nvPr/>
        </p:nvSpPr>
        <p:spPr>
          <a:xfrm>
            <a:off x="7992916" y="3017402"/>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27" name="Freeform 972">
            <a:extLst>
              <a:ext uri="{FF2B5EF4-FFF2-40B4-BE49-F238E27FC236}">
                <a16:creationId xmlns:a16="http://schemas.microsoft.com/office/drawing/2014/main" id="{3F7CE0BD-AA8B-5A87-3314-A9C2E5C71F71}"/>
              </a:ext>
            </a:extLst>
          </p:cNvPr>
          <p:cNvSpPr/>
          <p:nvPr/>
        </p:nvSpPr>
        <p:spPr>
          <a:xfrm>
            <a:off x="8068032" y="3112252"/>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28" name="Freeform 973">
            <a:extLst>
              <a:ext uri="{FF2B5EF4-FFF2-40B4-BE49-F238E27FC236}">
                <a16:creationId xmlns:a16="http://schemas.microsoft.com/office/drawing/2014/main" id="{2E9370DA-50BD-6C55-9697-7D817F0BDD88}"/>
              </a:ext>
            </a:extLst>
          </p:cNvPr>
          <p:cNvSpPr/>
          <p:nvPr/>
        </p:nvSpPr>
        <p:spPr>
          <a:xfrm>
            <a:off x="8149633" y="3092032"/>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29" name="Freeform 974">
            <a:extLst>
              <a:ext uri="{FF2B5EF4-FFF2-40B4-BE49-F238E27FC236}">
                <a16:creationId xmlns:a16="http://schemas.microsoft.com/office/drawing/2014/main" id="{DC3551CE-7585-7F01-1C3A-45109E697A23}"/>
              </a:ext>
            </a:extLst>
          </p:cNvPr>
          <p:cNvSpPr/>
          <p:nvPr/>
        </p:nvSpPr>
        <p:spPr>
          <a:xfrm>
            <a:off x="8185177" y="3050870"/>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30" name="Freeform 975">
            <a:extLst>
              <a:ext uri="{FF2B5EF4-FFF2-40B4-BE49-F238E27FC236}">
                <a16:creationId xmlns:a16="http://schemas.microsoft.com/office/drawing/2014/main" id="{59729DC6-AF79-6AB9-D9B5-07E9DF9827B8}"/>
              </a:ext>
            </a:extLst>
          </p:cNvPr>
          <p:cNvSpPr/>
          <p:nvPr/>
        </p:nvSpPr>
        <p:spPr>
          <a:xfrm>
            <a:off x="8266778" y="3030649"/>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31" name="Freeform 976">
            <a:extLst>
              <a:ext uri="{FF2B5EF4-FFF2-40B4-BE49-F238E27FC236}">
                <a16:creationId xmlns:a16="http://schemas.microsoft.com/office/drawing/2014/main" id="{88669B00-9518-C2E1-48C0-C88A2AD90E5C}"/>
              </a:ext>
            </a:extLst>
          </p:cNvPr>
          <p:cNvSpPr/>
          <p:nvPr/>
        </p:nvSpPr>
        <p:spPr>
          <a:xfrm>
            <a:off x="7587688" y="3048785"/>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32" name="Freeform 977">
            <a:extLst>
              <a:ext uri="{FF2B5EF4-FFF2-40B4-BE49-F238E27FC236}">
                <a16:creationId xmlns:a16="http://schemas.microsoft.com/office/drawing/2014/main" id="{730D7CAA-C94B-D39F-E117-701BA81E83A1}"/>
              </a:ext>
            </a:extLst>
          </p:cNvPr>
          <p:cNvSpPr/>
          <p:nvPr/>
        </p:nvSpPr>
        <p:spPr>
          <a:xfrm>
            <a:off x="7669289" y="3028564"/>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nvGrpSpPr>
          <p:cNvPr id="4533" name="Group 4532">
            <a:extLst>
              <a:ext uri="{FF2B5EF4-FFF2-40B4-BE49-F238E27FC236}">
                <a16:creationId xmlns:a16="http://schemas.microsoft.com/office/drawing/2014/main" id="{23DF58D5-29AA-3FE2-DA70-CC003ED12078}"/>
              </a:ext>
            </a:extLst>
          </p:cNvPr>
          <p:cNvGrpSpPr/>
          <p:nvPr/>
        </p:nvGrpSpPr>
        <p:grpSpPr>
          <a:xfrm>
            <a:off x="7220226" y="2926014"/>
            <a:ext cx="1361059" cy="291456"/>
            <a:chOff x="732284" y="3224733"/>
            <a:chExt cx="1195738" cy="308918"/>
          </a:xfrm>
          <a:solidFill>
            <a:schemeClr val="accent5">
              <a:lumMod val="75000"/>
            </a:schemeClr>
          </a:solidFill>
          <a:effectLst/>
        </p:grpSpPr>
        <p:sp>
          <p:nvSpPr>
            <p:cNvPr id="4620" name="Oval 4619">
              <a:extLst>
                <a:ext uri="{FF2B5EF4-FFF2-40B4-BE49-F238E27FC236}">
                  <a16:creationId xmlns:a16="http://schemas.microsoft.com/office/drawing/2014/main" id="{87ED4613-D95D-F8D8-CD44-966667E662BD}"/>
                </a:ext>
              </a:extLst>
            </p:cNvPr>
            <p:cNvSpPr/>
            <p:nvPr/>
          </p:nvSpPr>
          <p:spPr>
            <a:xfrm>
              <a:off x="1567982" y="3224733"/>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621" name="Oval 4620">
              <a:extLst>
                <a:ext uri="{FF2B5EF4-FFF2-40B4-BE49-F238E27FC236}">
                  <a16:creationId xmlns:a16="http://schemas.microsoft.com/office/drawing/2014/main" id="{850A834E-3F17-3343-21F6-D107A7F16EF0}"/>
                </a:ext>
              </a:extLst>
            </p:cNvPr>
            <p:cNvSpPr/>
            <p:nvPr/>
          </p:nvSpPr>
          <p:spPr>
            <a:xfrm>
              <a:off x="1458518" y="3296741"/>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622" name="Oval 4621">
              <a:extLst>
                <a:ext uri="{FF2B5EF4-FFF2-40B4-BE49-F238E27FC236}">
                  <a16:creationId xmlns:a16="http://schemas.microsoft.com/office/drawing/2014/main" id="{7551B940-C854-923B-0003-2008CC270747}"/>
                </a:ext>
              </a:extLst>
            </p:cNvPr>
            <p:cNvSpPr/>
            <p:nvPr/>
          </p:nvSpPr>
          <p:spPr>
            <a:xfrm>
              <a:off x="1323409" y="3228374"/>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623" name="Oval 4622">
              <a:extLst>
                <a:ext uri="{FF2B5EF4-FFF2-40B4-BE49-F238E27FC236}">
                  <a16:creationId xmlns:a16="http://schemas.microsoft.com/office/drawing/2014/main" id="{E76C26D5-BEB6-F96C-68E0-8C754F783917}"/>
                </a:ext>
              </a:extLst>
            </p:cNvPr>
            <p:cNvSpPr/>
            <p:nvPr/>
          </p:nvSpPr>
          <p:spPr>
            <a:xfrm>
              <a:off x="1188194" y="3301479"/>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624" name="Oval 4623">
              <a:extLst>
                <a:ext uri="{FF2B5EF4-FFF2-40B4-BE49-F238E27FC236}">
                  <a16:creationId xmlns:a16="http://schemas.microsoft.com/office/drawing/2014/main" id="{5FA98A1E-F8D0-3181-FA68-C089DCEB78CE}"/>
                </a:ext>
              </a:extLst>
            </p:cNvPr>
            <p:cNvSpPr/>
            <p:nvPr/>
          </p:nvSpPr>
          <p:spPr>
            <a:xfrm>
              <a:off x="1044178" y="3229471"/>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625" name="Oval 4624">
              <a:extLst>
                <a:ext uri="{FF2B5EF4-FFF2-40B4-BE49-F238E27FC236}">
                  <a16:creationId xmlns:a16="http://schemas.microsoft.com/office/drawing/2014/main" id="{7015669E-8BC8-074B-E25C-F0B764B95D55}"/>
                </a:ext>
              </a:extLst>
            </p:cNvPr>
            <p:cNvSpPr/>
            <p:nvPr/>
          </p:nvSpPr>
          <p:spPr>
            <a:xfrm>
              <a:off x="952500" y="33091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626" name="Oval 4625">
              <a:extLst>
                <a:ext uri="{FF2B5EF4-FFF2-40B4-BE49-F238E27FC236}">
                  <a16:creationId xmlns:a16="http://schemas.microsoft.com/office/drawing/2014/main" id="{2E79AEE4-5198-229F-329B-1E72FC2503E0}"/>
                </a:ext>
              </a:extLst>
            </p:cNvPr>
            <p:cNvSpPr/>
            <p:nvPr/>
          </p:nvSpPr>
          <p:spPr>
            <a:xfrm>
              <a:off x="804292" y="3237160"/>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627" name="Oval 4626">
              <a:extLst>
                <a:ext uri="{FF2B5EF4-FFF2-40B4-BE49-F238E27FC236}">
                  <a16:creationId xmlns:a16="http://schemas.microsoft.com/office/drawing/2014/main" id="{D9C4D21D-7944-5C26-7469-346F2D23F0E4}"/>
                </a:ext>
              </a:extLst>
            </p:cNvPr>
            <p:cNvSpPr/>
            <p:nvPr/>
          </p:nvSpPr>
          <p:spPr>
            <a:xfrm>
              <a:off x="732284" y="338963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628" name="Oval 4627">
              <a:extLst>
                <a:ext uri="{FF2B5EF4-FFF2-40B4-BE49-F238E27FC236}">
                  <a16:creationId xmlns:a16="http://schemas.microsoft.com/office/drawing/2014/main" id="{B9BF11C9-8AD0-4F5A-655C-B33CC6D68146}"/>
                </a:ext>
              </a:extLst>
            </p:cNvPr>
            <p:cNvSpPr/>
            <p:nvPr/>
          </p:nvSpPr>
          <p:spPr>
            <a:xfrm>
              <a:off x="1784006" y="337348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sp>
        <p:nvSpPr>
          <p:cNvPr id="4534" name="Freeform 979">
            <a:extLst>
              <a:ext uri="{FF2B5EF4-FFF2-40B4-BE49-F238E27FC236}">
                <a16:creationId xmlns:a16="http://schemas.microsoft.com/office/drawing/2014/main" id="{53915007-98E4-8C06-EEB1-D574606B8787}"/>
              </a:ext>
            </a:extLst>
          </p:cNvPr>
          <p:cNvSpPr/>
          <p:nvPr/>
        </p:nvSpPr>
        <p:spPr>
          <a:xfrm rot="10800000">
            <a:off x="8252666" y="3337181"/>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35" name="Freeform 980">
            <a:extLst>
              <a:ext uri="{FF2B5EF4-FFF2-40B4-BE49-F238E27FC236}">
                <a16:creationId xmlns:a16="http://schemas.microsoft.com/office/drawing/2014/main" id="{64A7989D-9681-F120-C55C-C577F169C428}"/>
              </a:ext>
            </a:extLst>
          </p:cNvPr>
          <p:cNvSpPr/>
          <p:nvPr/>
        </p:nvSpPr>
        <p:spPr>
          <a:xfrm rot="10800000">
            <a:off x="8144246" y="3337181"/>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36" name="Freeform 981">
            <a:extLst>
              <a:ext uri="{FF2B5EF4-FFF2-40B4-BE49-F238E27FC236}">
                <a16:creationId xmlns:a16="http://schemas.microsoft.com/office/drawing/2014/main" id="{E9BC1F40-0494-9F28-D422-0A065C24C16B}"/>
              </a:ext>
            </a:extLst>
          </p:cNvPr>
          <p:cNvSpPr/>
          <p:nvPr/>
        </p:nvSpPr>
        <p:spPr>
          <a:xfrm rot="10800000">
            <a:off x="8295673" y="3424682"/>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37" name="Freeform 982">
            <a:extLst>
              <a:ext uri="{FF2B5EF4-FFF2-40B4-BE49-F238E27FC236}">
                <a16:creationId xmlns:a16="http://schemas.microsoft.com/office/drawing/2014/main" id="{627D1A81-2DF8-EAFD-FB83-8251779B7958}"/>
              </a:ext>
            </a:extLst>
          </p:cNvPr>
          <p:cNvSpPr/>
          <p:nvPr/>
        </p:nvSpPr>
        <p:spPr>
          <a:xfrm rot="10800000">
            <a:off x="8187253" y="3424682"/>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38" name="Freeform 983">
            <a:extLst>
              <a:ext uri="{FF2B5EF4-FFF2-40B4-BE49-F238E27FC236}">
                <a16:creationId xmlns:a16="http://schemas.microsoft.com/office/drawing/2014/main" id="{CF7CC224-940B-4833-12CB-32F5D38018D2}"/>
              </a:ext>
            </a:extLst>
          </p:cNvPr>
          <p:cNvSpPr/>
          <p:nvPr/>
        </p:nvSpPr>
        <p:spPr>
          <a:xfrm rot="10800000">
            <a:off x="8151922" y="3288806"/>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39" name="Freeform 984">
            <a:extLst>
              <a:ext uri="{FF2B5EF4-FFF2-40B4-BE49-F238E27FC236}">
                <a16:creationId xmlns:a16="http://schemas.microsoft.com/office/drawing/2014/main" id="{B9B91DA1-FBE8-56CC-2125-871C63B9D120}"/>
              </a:ext>
            </a:extLst>
          </p:cNvPr>
          <p:cNvSpPr/>
          <p:nvPr/>
        </p:nvSpPr>
        <p:spPr>
          <a:xfrm rot="10800000">
            <a:off x="8043502" y="3288806"/>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40" name="Freeform 985">
            <a:extLst>
              <a:ext uri="{FF2B5EF4-FFF2-40B4-BE49-F238E27FC236}">
                <a16:creationId xmlns:a16="http://schemas.microsoft.com/office/drawing/2014/main" id="{9CE038DA-DC57-1024-93C7-63608241DC16}"/>
              </a:ext>
            </a:extLst>
          </p:cNvPr>
          <p:cNvSpPr/>
          <p:nvPr/>
        </p:nvSpPr>
        <p:spPr>
          <a:xfrm rot="10800000">
            <a:off x="7905442" y="3221432"/>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41" name="Freeform 986">
            <a:extLst>
              <a:ext uri="{FF2B5EF4-FFF2-40B4-BE49-F238E27FC236}">
                <a16:creationId xmlns:a16="http://schemas.microsoft.com/office/drawing/2014/main" id="{8FE3AAEC-4035-3D82-37E5-28C30542B530}"/>
              </a:ext>
            </a:extLst>
          </p:cNvPr>
          <p:cNvSpPr/>
          <p:nvPr/>
        </p:nvSpPr>
        <p:spPr>
          <a:xfrm rot="10800000">
            <a:off x="7797021" y="3221432"/>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42" name="Freeform 987">
            <a:extLst>
              <a:ext uri="{FF2B5EF4-FFF2-40B4-BE49-F238E27FC236}">
                <a16:creationId xmlns:a16="http://schemas.microsoft.com/office/drawing/2014/main" id="{CAB1BF18-FEA2-FDE2-F4BC-AEC4C52163AD}"/>
              </a:ext>
            </a:extLst>
          </p:cNvPr>
          <p:cNvSpPr/>
          <p:nvPr/>
        </p:nvSpPr>
        <p:spPr>
          <a:xfrm rot="10800000">
            <a:off x="7725307" y="3207952"/>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43" name="Freeform 988">
            <a:extLst>
              <a:ext uri="{FF2B5EF4-FFF2-40B4-BE49-F238E27FC236}">
                <a16:creationId xmlns:a16="http://schemas.microsoft.com/office/drawing/2014/main" id="{D8C7643C-5C30-3D99-6D92-D4117544ED87}"/>
              </a:ext>
            </a:extLst>
          </p:cNvPr>
          <p:cNvSpPr/>
          <p:nvPr/>
        </p:nvSpPr>
        <p:spPr>
          <a:xfrm rot="10800000">
            <a:off x="7616886" y="3207952"/>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44" name="Freeform 989">
            <a:extLst>
              <a:ext uri="{FF2B5EF4-FFF2-40B4-BE49-F238E27FC236}">
                <a16:creationId xmlns:a16="http://schemas.microsoft.com/office/drawing/2014/main" id="{5E7E0548-6ECD-3E7F-4B75-EBA80453CE6E}"/>
              </a:ext>
            </a:extLst>
          </p:cNvPr>
          <p:cNvSpPr/>
          <p:nvPr/>
        </p:nvSpPr>
        <p:spPr>
          <a:xfrm rot="10800000">
            <a:off x="7480533" y="3310937"/>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45" name="Freeform 990">
            <a:extLst>
              <a:ext uri="{FF2B5EF4-FFF2-40B4-BE49-F238E27FC236}">
                <a16:creationId xmlns:a16="http://schemas.microsoft.com/office/drawing/2014/main" id="{C4F13C49-92D4-F343-2563-610436DEF5C5}"/>
              </a:ext>
            </a:extLst>
          </p:cNvPr>
          <p:cNvSpPr/>
          <p:nvPr/>
        </p:nvSpPr>
        <p:spPr>
          <a:xfrm rot="10800000">
            <a:off x="7576814" y="3427677"/>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46" name="Freeform 991">
            <a:extLst>
              <a:ext uri="{FF2B5EF4-FFF2-40B4-BE49-F238E27FC236}">
                <a16:creationId xmlns:a16="http://schemas.microsoft.com/office/drawing/2014/main" id="{21CBAFE1-47E9-74F1-559D-CE213533BDFB}"/>
              </a:ext>
            </a:extLst>
          </p:cNvPr>
          <p:cNvSpPr/>
          <p:nvPr/>
        </p:nvSpPr>
        <p:spPr>
          <a:xfrm rot="10800000">
            <a:off x="7468394" y="3427677"/>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47" name="Freeform 992">
            <a:extLst>
              <a:ext uri="{FF2B5EF4-FFF2-40B4-BE49-F238E27FC236}">
                <a16:creationId xmlns:a16="http://schemas.microsoft.com/office/drawing/2014/main" id="{56987AF5-D213-C50B-4FCD-F173F51D63A2}"/>
              </a:ext>
            </a:extLst>
          </p:cNvPr>
          <p:cNvSpPr/>
          <p:nvPr/>
        </p:nvSpPr>
        <p:spPr>
          <a:xfrm rot="10800000">
            <a:off x="7185662" y="3453922"/>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48" name="Freeform 993">
            <a:extLst>
              <a:ext uri="{FF2B5EF4-FFF2-40B4-BE49-F238E27FC236}">
                <a16:creationId xmlns:a16="http://schemas.microsoft.com/office/drawing/2014/main" id="{EB9B85D1-704A-A18E-FD55-762E2BA9B8F2}"/>
              </a:ext>
            </a:extLst>
          </p:cNvPr>
          <p:cNvSpPr/>
          <p:nvPr/>
        </p:nvSpPr>
        <p:spPr>
          <a:xfrm rot="10800000">
            <a:off x="7833727" y="3403410"/>
            <a:ext cx="11750" cy="39091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49" name="Freeform 994">
            <a:extLst>
              <a:ext uri="{FF2B5EF4-FFF2-40B4-BE49-F238E27FC236}">
                <a16:creationId xmlns:a16="http://schemas.microsoft.com/office/drawing/2014/main" id="{44153A93-2F96-F3B4-0486-D2A59D96F7F0}"/>
              </a:ext>
            </a:extLst>
          </p:cNvPr>
          <p:cNvSpPr/>
          <p:nvPr/>
        </p:nvSpPr>
        <p:spPr>
          <a:xfrm rot="10800000">
            <a:off x="7725307" y="3403410"/>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nvGrpSpPr>
          <p:cNvPr id="4550" name="Group 4549">
            <a:extLst>
              <a:ext uri="{FF2B5EF4-FFF2-40B4-BE49-F238E27FC236}">
                <a16:creationId xmlns:a16="http://schemas.microsoft.com/office/drawing/2014/main" id="{7968D651-091E-FA13-A435-5F6F8B688DD8}"/>
              </a:ext>
            </a:extLst>
          </p:cNvPr>
          <p:cNvGrpSpPr/>
          <p:nvPr/>
        </p:nvGrpSpPr>
        <p:grpSpPr>
          <a:xfrm rot="10800000">
            <a:off x="7084566" y="3575043"/>
            <a:ext cx="1256277" cy="350125"/>
            <a:chOff x="703186" y="3173611"/>
            <a:chExt cx="1103683" cy="371102"/>
          </a:xfrm>
          <a:solidFill>
            <a:schemeClr val="accent5">
              <a:lumMod val="40000"/>
              <a:lumOff val="60000"/>
            </a:schemeClr>
          </a:solidFill>
          <a:effectLst/>
        </p:grpSpPr>
        <p:sp>
          <p:nvSpPr>
            <p:cNvPr id="4611" name="Oval 4610">
              <a:extLst>
                <a:ext uri="{FF2B5EF4-FFF2-40B4-BE49-F238E27FC236}">
                  <a16:creationId xmlns:a16="http://schemas.microsoft.com/office/drawing/2014/main" id="{719B2694-F42D-8E63-2414-8A430BCC1863}"/>
                </a:ext>
              </a:extLst>
            </p:cNvPr>
            <p:cNvSpPr/>
            <p:nvPr/>
          </p:nvSpPr>
          <p:spPr>
            <a:xfrm>
              <a:off x="1102419" y="31853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612" name="Oval 4611">
              <a:extLst>
                <a:ext uri="{FF2B5EF4-FFF2-40B4-BE49-F238E27FC236}">
                  <a16:creationId xmlns:a16="http://schemas.microsoft.com/office/drawing/2014/main" id="{8409DAC2-E3F2-24FB-01BA-5DFC91B138DB}"/>
                </a:ext>
              </a:extLst>
            </p:cNvPr>
            <p:cNvSpPr/>
            <p:nvPr/>
          </p:nvSpPr>
          <p:spPr>
            <a:xfrm>
              <a:off x="1030411" y="340069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613" name="Oval 4612">
              <a:extLst>
                <a:ext uri="{FF2B5EF4-FFF2-40B4-BE49-F238E27FC236}">
                  <a16:creationId xmlns:a16="http://schemas.microsoft.com/office/drawing/2014/main" id="{C760D1F8-A87A-9CDB-332C-7E2A71A01C7D}"/>
                </a:ext>
              </a:extLst>
            </p:cNvPr>
            <p:cNvSpPr/>
            <p:nvPr/>
          </p:nvSpPr>
          <p:spPr>
            <a:xfrm>
              <a:off x="819772" y="331762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614" name="Oval 4613">
              <a:extLst>
                <a:ext uri="{FF2B5EF4-FFF2-40B4-BE49-F238E27FC236}">
                  <a16:creationId xmlns:a16="http://schemas.microsoft.com/office/drawing/2014/main" id="{B3687146-D233-9BF7-3326-365619D13D9E}"/>
                </a:ext>
              </a:extLst>
            </p:cNvPr>
            <p:cNvSpPr/>
            <p:nvPr/>
          </p:nvSpPr>
          <p:spPr>
            <a:xfrm>
              <a:off x="703186" y="3178916"/>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615" name="Oval 4614">
              <a:extLst>
                <a:ext uri="{FF2B5EF4-FFF2-40B4-BE49-F238E27FC236}">
                  <a16:creationId xmlns:a16="http://schemas.microsoft.com/office/drawing/2014/main" id="{123B7979-71C1-74E9-7976-C74052A4FA9B}"/>
                </a:ext>
              </a:extLst>
            </p:cNvPr>
            <p:cNvSpPr/>
            <p:nvPr/>
          </p:nvSpPr>
          <p:spPr>
            <a:xfrm>
              <a:off x="1319212" y="318127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616" name="Oval 4615">
              <a:extLst>
                <a:ext uri="{FF2B5EF4-FFF2-40B4-BE49-F238E27FC236}">
                  <a16:creationId xmlns:a16="http://schemas.microsoft.com/office/drawing/2014/main" id="{F3DF8515-1C37-6560-9BA4-AE2D809E5ECF}"/>
                </a:ext>
              </a:extLst>
            </p:cNvPr>
            <p:cNvSpPr/>
            <p:nvPr/>
          </p:nvSpPr>
          <p:spPr>
            <a:xfrm>
              <a:off x="1662853" y="3173611"/>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617" name="Oval 4616">
              <a:extLst>
                <a:ext uri="{FF2B5EF4-FFF2-40B4-BE49-F238E27FC236}">
                  <a16:creationId xmlns:a16="http://schemas.microsoft.com/office/drawing/2014/main" id="{4012FAC6-E954-9594-C600-47D67498C928}"/>
                </a:ext>
              </a:extLst>
            </p:cNvPr>
            <p:cNvSpPr/>
            <p:nvPr/>
          </p:nvSpPr>
          <p:spPr>
            <a:xfrm>
              <a:off x="1314982" y="329708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618" name="Oval 4617">
              <a:extLst>
                <a:ext uri="{FF2B5EF4-FFF2-40B4-BE49-F238E27FC236}">
                  <a16:creationId xmlns:a16="http://schemas.microsoft.com/office/drawing/2014/main" id="{850E36E0-C04C-6348-456D-973C4F095C92}"/>
                </a:ext>
              </a:extLst>
            </p:cNvPr>
            <p:cNvSpPr/>
            <p:nvPr/>
          </p:nvSpPr>
          <p:spPr>
            <a:xfrm>
              <a:off x="1194720" y="340069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619" name="Oval 4618">
              <a:extLst>
                <a:ext uri="{FF2B5EF4-FFF2-40B4-BE49-F238E27FC236}">
                  <a16:creationId xmlns:a16="http://schemas.microsoft.com/office/drawing/2014/main" id="{C6AB343A-B03A-49FD-C654-76BD33CBC796}"/>
                </a:ext>
              </a:extLst>
            </p:cNvPr>
            <p:cNvSpPr/>
            <p:nvPr/>
          </p:nvSpPr>
          <p:spPr>
            <a:xfrm>
              <a:off x="732284" y="3284982"/>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sp>
        <p:nvSpPr>
          <p:cNvPr id="4551" name="Freeform 996">
            <a:extLst>
              <a:ext uri="{FF2B5EF4-FFF2-40B4-BE49-F238E27FC236}">
                <a16:creationId xmlns:a16="http://schemas.microsoft.com/office/drawing/2014/main" id="{3B62674D-739C-EA79-9772-84E2AB83D45D}"/>
              </a:ext>
            </a:extLst>
          </p:cNvPr>
          <p:cNvSpPr/>
          <p:nvPr/>
        </p:nvSpPr>
        <p:spPr>
          <a:xfrm rot="10800000">
            <a:off x="8329984" y="3219044"/>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52" name="Freeform 997">
            <a:extLst>
              <a:ext uri="{FF2B5EF4-FFF2-40B4-BE49-F238E27FC236}">
                <a16:creationId xmlns:a16="http://schemas.microsoft.com/office/drawing/2014/main" id="{CD3301BE-1B56-3041-01C7-4431FA812CFA}"/>
              </a:ext>
            </a:extLst>
          </p:cNvPr>
          <p:cNvSpPr/>
          <p:nvPr/>
        </p:nvSpPr>
        <p:spPr>
          <a:xfrm rot="10800000">
            <a:off x="8245691" y="3229684"/>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53" name="Freeform 998">
            <a:extLst>
              <a:ext uri="{FF2B5EF4-FFF2-40B4-BE49-F238E27FC236}">
                <a16:creationId xmlns:a16="http://schemas.microsoft.com/office/drawing/2014/main" id="{03812DE9-EC03-28F0-4119-75CAE96395A0}"/>
              </a:ext>
            </a:extLst>
          </p:cNvPr>
          <p:cNvSpPr/>
          <p:nvPr/>
        </p:nvSpPr>
        <p:spPr>
          <a:xfrm rot="10800000">
            <a:off x="8076857" y="3260098"/>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54" name="Freeform 999">
            <a:extLst>
              <a:ext uri="{FF2B5EF4-FFF2-40B4-BE49-F238E27FC236}">
                <a16:creationId xmlns:a16="http://schemas.microsoft.com/office/drawing/2014/main" id="{7F28D6BE-FC1E-A5A0-0FEC-3941023705A3}"/>
              </a:ext>
            </a:extLst>
          </p:cNvPr>
          <p:cNvSpPr/>
          <p:nvPr/>
        </p:nvSpPr>
        <p:spPr>
          <a:xfrm rot="10800000">
            <a:off x="7992564" y="3270739"/>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55" name="Freeform 1000">
            <a:extLst>
              <a:ext uri="{FF2B5EF4-FFF2-40B4-BE49-F238E27FC236}">
                <a16:creationId xmlns:a16="http://schemas.microsoft.com/office/drawing/2014/main" id="{18A31B40-09A0-F342-9DC8-735D3F70B25F}"/>
              </a:ext>
            </a:extLst>
          </p:cNvPr>
          <p:cNvSpPr/>
          <p:nvPr/>
        </p:nvSpPr>
        <p:spPr>
          <a:xfrm rot="10800000">
            <a:off x="7796404" y="3241089"/>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56" name="Freeform 1001">
            <a:extLst>
              <a:ext uri="{FF2B5EF4-FFF2-40B4-BE49-F238E27FC236}">
                <a16:creationId xmlns:a16="http://schemas.microsoft.com/office/drawing/2014/main" id="{3A752566-6C6B-A3D7-4785-D0753F674C32}"/>
              </a:ext>
            </a:extLst>
          </p:cNvPr>
          <p:cNvSpPr/>
          <p:nvPr/>
        </p:nvSpPr>
        <p:spPr>
          <a:xfrm rot="10800000">
            <a:off x="7712112" y="3251730"/>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57" name="Freeform 1002">
            <a:extLst>
              <a:ext uri="{FF2B5EF4-FFF2-40B4-BE49-F238E27FC236}">
                <a16:creationId xmlns:a16="http://schemas.microsoft.com/office/drawing/2014/main" id="{15AF0199-1B34-C2A4-EE7D-5686178457B8}"/>
              </a:ext>
            </a:extLst>
          </p:cNvPr>
          <p:cNvSpPr/>
          <p:nvPr/>
        </p:nvSpPr>
        <p:spPr>
          <a:xfrm rot="10800000">
            <a:off x="7614092" y="3245654"/>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58" name="Freeform 1003">
            <a:extLst>
              <a:ext uri="{FF2B5EF4-FFF2-40B4-BE49-F238E27FC236}">
                <a16:creationId xmlns:a16="http://schemas.microsoft.com/office/drawing/2014/main" id="{AE581EDF-3957-5F1F-E0F9-743B63BBBC9E}"/>
              </a:ext>
            </a:extLst>
          </p:cNvPr>
          <p:cNvSpPr/>
          <p:nvPr/>
        </p:nvSpPr>
        <p:spPr>
          <a:xfrm rot="10800000">
            <a:off x="7529799" y="3256294"/>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59" name="Freeform 1004">
            <a:extLst>
              <a:ext uri="{FF2B5EF4-FFF2-40B4-BE49-F238E27FC236}">
                <a16:creationId xmlns:a16="http://schemas.microsoft.com/office/drawing/2014/main" id="{A85472A0-1F13-A533-683B-A3215371ADB4}"/>
              </a:ext>
            </a:extLst>
          </p:cNvPr>
          <p:cNvSpPr/>
          <p:nvPr/>
        </p:nvSpPr>
        <p:spPr>
          <a:xfrm rot="10800000">
            <a:off x="7490969" y="3319534"/>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60" name="Freeform 1005">
            <a:extLst>
              <a:ext uri="{FF2B5EF4-FFF2-40B4-BE49-F238E27FC236}">
                <a16:creationId xmlns:a16="http://schemas.microsoft.com/office/drawing/2014/main" id="{EB06EA80-526E-61D3-5272-E8C946836BEE}"/>
              </a:ext>
            </a:extLst>
          </p:cNvPr>
          <p:cNvSpPr/>
          <p:nvPr/>
        </p:nvSpPr>
        <p:spPr>
          <a:xfrm rot="10800000">
            <a:off x="7406676" y="3330175"/>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61" name="Freeform 1006">
            <a:extLst>
              <a:ext uri="{FF2B5EF4-FFF2-40B4-BE49-F238E27FC236}">
                <a16:creationId xmlns:a16="http://schemas.microsoft.com/office/drawing/2014/main" id="{9CB2AF33-FB52-036D-4B97-951F131C36B7}"/>
              </a:ext>
            </a:extLst>
          </p:cNvPr>
          <p:cNvSpPr/>
          <p:nvPr/>
        </p:nvSpPr>
        <p:spPr>
          <a:xfrm rot="10800000">
            <a:off x="7385744" y="3242664"/>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62" name="Freeform 1007">
            <a:extLst>
              <a:ext uri="{FF2B5EF4-FFF2-40B4-BE49-F238E27FC236}">
                <a16:creationId xmlns:a16="http://schemas.microsoft.com/office/drawing/2014/main" id="{E645D961-00BD-8BF7-302D-EF2C2FE2474E}"/>
              </a:ext>
            </a:extLst>
          </p:cNvPr>
          <p:cNvSpPr/>
          <p:nvPr/>
        </p:nvSpPr>
        <p:spPr>
          <a:xfrm rot="10800000">
            <a:off x="7301451" y="3253304"/>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63" name="Freeform 1008">
            <a:extLst>
              <a:ext uri="{FF2B5EF4-FFF2-40B4-BE49-F238E27FC236}">
                <a16:creationId xmlns:a16="http://schemas.microsoft.com/office/drawing/2014/main" id="{41682620-97F2-3AE5-57FB-4DD8D7CC6124}"/>
              </a:ext>
            </a:extLst>
          </p:cNvPr>
          <p:cNvSpPr/>
          <p:nvPr/>
        </p:nvSpPr>
        <p:spPr>
          <a:xfrm rot="10800000">
            <a:off x="7696984" y="3436171"/>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64" name="Freeform 1009">
            <a:extLst>
              <a:ext uri="{FF2B5EF4-FFF2-40B4-BE49-F238E27FC236}">
                <a16:creationId xmlns:a16="http://schemas.microsoft.com/office/drawing/2014/main" id="{A1DEC682-3943-61DA-F72C-42503786CD91}"/>
              </a:ext>
            </a:extLst>
          </p:cNvPr>
          <p:cNvSpPr/>
          <p:nvPr/>
        </p:nvSpPr>
        <p:spPr>
          <a:xfrm rot="10800000">
            <a:off x="7612692" y="3446812"/>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65" name="Freeform 1010">
            <a:extLst>
              <a:ext uri="{FF2B5EF4-FFF2-40B4-BE49-F238E27FC236}">
                <a16:creationId xmlns:a16="http://schemas.microsoft.com/office/drawing/2014/main" id="{181E30CD-CDF4-F6ED-83B6-9899A32883CD}"/>
              </a:ext>
            </a:extLst>
          </p:cNvPr>
          <p:cNvSpPr/>
          <p:nvPr/>
        </p:nvSpPr>
        <p:spPr>
          <a:xfrm rot="10800000">
            <a:off x="7979438" y="3376007"/>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66" name="Freeform 1011">
            <a:extLst>
              <a:ext uri="{FF2B5EF4-FFF2-40B4-BE49-F238E27FC236}">
                <a16:creationId xmlns:a16="http://schemas.microsoft.com/office/drawing/2014/main" id="{03FBD32C-1107-CF10-4E6C-2A88612854F4}"/>
              </a:ext>
            </a:extLst>
          </p:cNvPr>
          <p:cNvSpPr/>
          <p:nvPr/>
        </p:nvSpPr>
        <p:spPr>
          <a:xfrm rot="10800000">
            <a:off x="7895145" y="3386647"/>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67" name="Freeform 1012">
            <a:extLst>
              <a:ext uri="{FF2B5EF4-FFF2-40B4-BE49-F238E27FC236}">
                <a16:creationId xmlns:a16="http://schemas.microsoft.com/office/drawing/2014/main" id="{7190E9D4-EEA1-2BB2-BAE7-556E232165AD}"/>
              </a:ext>
            </a:extLst>
          </p:cNvPr>
          <p:cNvSpPr/>
          <p:nvPr/>
        </p:nvSpPr>
        <p:spPr>
          <a:xfrm rot="10800000">
            <a:off x="8327141" y="3436585"/>
            <a:ext cx="35410" cy="397655"/>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68" name="Freeform 1013">
            <a:extLst>
              <a:ext uri="{FF2B5EF4-FFF2-40B4-BE49-F238E27FC236}">
                <a16:creationId xmlns:a16="http://schemas.microsoft.com/office/drawing/2014/main" id="{173F2215-318B-0466-9DEF-4B4AAAC33BCD}"/>
              </a:ext>
            </a:extLst>
          </p:cNvPr>
          <p:cNvSpPr/>
          <p:nvPr/>
        </p:nvSpPr>
        <p:spPr>
          <a:xfrm rot="10800000">
            <a:off x="8242849" y="3447226"/>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nvGrpSpPr>
          <p:cNvPr id="4569" name="Group 4568">
            <a:extLst>
              <a:ext uri="{FF2B5EF4-FFF2-40B4-BE49-F238E27FC236}">
                <a16:creationId xmlns:a16="http://schemas.microsoft.com/office/drawing/2014/main" id="{60A0720A-2464-182B-BE04-D3BC81D3894C}"/>
              </a:ext>
            </a:extLst>
          </p:cNvPr>
          <p:cNvGrpSpPr/>
          <p:nvPr/>
        </p:nvGrpSpPr>
        <p:grpSpPr>
          <a:xfrm rot="10800000">
            <a:off x="7303231" y="3596550"/>
            <a:ext cx="1088007" cy="339033"/>
            <a:chOff x="900162" y="3185368"/>
            <a:chExt cx="955852" cy="359345"/>
          </a:xfrm>
          <a:solidFill>
            <a:schemeClr val="accent5"/>
          </a:solidFill>
          <a:effectLst/>
        </p:grpSpPr>
        <p:sp>
          <p:nvSpPr>
            <p:cNvPr id="4602" name="Oval 4601">
              <a:extLst>
                <a:ext uri="{FF2B5EF4-FFF2-40B4-BE49-F238E27FC236}">
                  <a16:creationId xmlns:a16="http://schemas.microsoft.com/office/drawing/2014/main" id="{CFDD2C9D-11A2-7571-4B68-9806A8954B3B}"/>
                </a:ext>
              </a:extLst>
            </p:cNvPr>
            <p:cNvSpPr/>
            <p:nvPr/>
          </p:nvSpPr>
          <p:spPr>
            <a:xfrm>
              <a:off x="1194720" y="3224733"/>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603" name="Oval 4602">
              <a:extLst>
                <a:ext uri="{FF2B5EF4-FFF2-40B4-BE49-F238E27FC236}">
                  <a16:creationId xmlns:a16="http://schemas.microsoft.com/office/drawing/2014/main" id="{D40BB5CE-C1F5-BE22-24E3-01F58ADA5C57}"/>
                </a:ext>
              </a:extLst>
            </p:cNvPr>
            <p:cNvSpPr/>
            <p:nvPr/>
          </p:nvSpPr>
          <p:spPr>
            <a:xfrm>
              <a:off x="1379269" y="3381722"/>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604" name="Oval 4603">
              <a:extLst>
                <a:ext uri="{FF2B5EF4-FFF2-40B4-BE49-F238E27FC236}">
                  <a16:creationId xmlns:a16="http://schemas.microsoft.com/office/drawing/2014/main" id="{B00EFEB5-92E7-D76F-B271-135E7C589C94}"/>
                </a:ext>
              </a:extLst>
            </p:cNvPr>
            <p:cNvSpPr/>
            <p:nvPr/>
          </p:nvSpPr>
          <p:spPr>
            <a:xfrm>
              <a:off x="1449991" y="31853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605" name="Oval 4604">
              <a:extLst>
                <a:ext uri="{FF2B5EF4-FFF2-40B4-BE49-F238E27FC236}">
                  <a16:creationId xmlns:a16="http://schemas.microsoft.com/office/drawing/2014/main" id="{092CEC81-811C-1352-8B6C-7928AE1A4ECD}"/>
                </a:ext>
              </a:extLst>
            </p:cNvPr>
            <p:cNvSpPr/>
            <p:nvPr/>
          </p:nvSpPr>
          <p:spPr>
            <a:xfrm>
              <a:off x="1519739" y="33877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606" name="Oval 4605">
              <a:extLst>
                <a:ext uri="{FF2B5EF4-FFF2-40B4-BE49-F238E27FC236}">
                  <a16:creationId xmlns:a16="http://schemas.microsoft.com/office/drawing/2014/main" id="{6C74A59B-D49D-BF22-FB8A-3B02D9DC92CC}"/>
                </a:ext>
              </a:extLst>
            </p:cNvPr>
            <p:cNvSpPr/>
            <p:nvPr/>
          </p:nvSpPr>
          <p:spPr>
            <a:xfrm>
              <a:off x="1631109" y="3304232"/>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607" name="Oval 4606">
              <a:extLst>
                <a:ext uri="{FF2B5EF4-FFF2-40B4-BE49-F238E27FC236}">
                  <a16:creationId xmlns:a16="http://schemas.microsoft.com/office/drawing/2014/main" id="{094DF745-F710-75BA-FE84-953A5792A50D}"/>
                </a:ext>
              </a:extLst>
            </p:cNvPr>
            <p:cNvSpPr/>
            <p:nvPr/>
          </p:nvSpPr>
          <p:spPr>
            <a:xfrm>
              <a:off x="1711998" y="338963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608" name="Oval 4607">
              <a:extLst>
                <a:ext uri="{FF2B5EF4-FFF2-40B4-BE49-F238E27FC236}">
                  <a16:creationId xmlns:a16="http://schemas.microsoft.com/office/drawing/2014/main" id="{871C0122-5C9F-105A-5A21-1E1FEF8453D6}"/>
                </a:ext>
              </a:extLst>
            </p:cNvPr>
            <p:cNvSpPr/>
            <p:nvPr/>
          </p:nvSpPr>
          <p:spPr>
            <a:xfrm>
              <a:off x="1122712" y="3365673"/>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609" name="Oval 4608">
              <a:extLst>
                <a:ext uri="{FF2B5EF4-FFF2-40B4-BE49-F238E27FC236}">
                  <a16:creationId xmlns:a16="http://schemas.microsoft.com/office/drawing/2014/main" id="{F492A316-5F2C-2F08-97D5-9371F85EB244}"/>
                </a:ext>
              </a:extLst>
            </p:cNvPr>
            <p:cNvSpPr/>
            <p:nvPr/>
          </p:nvSpPr>
          <p:spPr>
            <a:xfrm>
              <a:off x="900162" y="340069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610" name="Oval 4609">
              <a:extLst>
                <a:ext uri="{FF2B5EF4-FFF2-40B4-BE49-F238E27FC236}">
                  <a16:creationId xmlns:a16="http://schemas.microsoft.com/office/drawing/2014/main" id="{7313B007-6FCC-27F6-674A-194F003194EB}"/>
                </a:ext>
              </a:extLst>
            </p:cNvPr>
            <p:cNvSpPr/>
            <p:nvPr/>
          </p:nvSpPr>
          <p:spPr>
            <a:xfrm>
              <a:off x="900162" y="31853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sp>
        <p:nvSpPr>
          <p:cNvPr id="4570" name="Freeform 1015">
            <a:extLst>
              <a:ext uri="{FF2B5EF4-FFF2-40B4-BE49-F238E27FC236}">
                <a16:creationId xmlns:a16="http://schemas.microsoft.com/office/drawing/2014/main" id="{10CA11F6-CF84-60B1-46CC-269941631E2A}"/>
              </a:ext>
            </a:extLst>
          </p:cNvPr>
          <p:cNvSpPr/>
          <p:nvPr/>
        </p:nvSpPr>
        <p:spPr>
          <a:xfrm rot="10800000">
            <a:off x="8413203" y="3264323"/>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71" name="Freeform 1016">
            <a:extLst>
              <a:ext uri="{FF2B5EF4-FFF2-40B4-BE49-F238E27FC236}">
                <a16:creationId xmlns:a16="http://schemas.microsoft.com/office/drawing/2014/main" id="{25DA386C-246F-5E25-1A1C-17108574461A}"/>
              </a:ext>
            </a:extLst>
          </p:cNvPr>
          <p:cNvSpPr/>
          <p:nvPr/>
        </p:nvSpPr>
        <p:spPr>
          <a:xfrm rot="10800000">
            <a:off x="8315626" y="3264323"/>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72" name="Freeform 1017">
            <a:extLst>
              <a:ext uri="{FF2B5EF4-FFF2-40B4-BE49-F238E27FC236}">
                <a16:creationId xmlns:a16="http://schemas.microsoft.com/office/drawing/2014/main" id="{9EF0F7C9-83C4-51C2-9612-4CFEB77CB397}"/>
              </a:ext>
            </a:extLst>
          </p:cNvPr>
          <p:cNvSpPr/>
          <p:nvPr/>
        </p:nvSpPr>
        <p:spPr>
          <a:xfrm rot="10800000">
            <a:off x="8150687" y="3331887"/>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73" name="Freeform 1018">
            <a:extLst>
              <a:ext uri="{FF2B5EF4-FFF2-40B4-BE49-F238E27FC236}">
                <a16:creationId xmlns:a16="http://schemas.microsoft.com/office/drawing/2014/main" id="{6B6118A8-99B3-DBA9-EA4B-C451525A51A0}"/>
              </a:ext>
            </a:extLst>
          </p:cNvPr>
          <p:cNvSpPr/>
          <p:nvPr/>
        </p:nvSpPr>
        <p:spPr>
          <a:xfrm rot="10800000">
            <a:off x="8053110" y="3331887"/>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74" name="Freeform 1019">
            <a:extLst>
              <a:ext uri="{FF2B5EF4-FFF2-40B4-BE49-F238E27FC236}">
                <a16:creationId xmlns:a16="http://schemas.microsoft.com/office/drawing/2014/main" id="{855BD460-0472-97A1-D33B-94A5B5AD7DF3}"/>
              </a:ext>
            </a:extLst>
          </p:cNvPr>
          <p:cNvSpPr/>
          <p:nvPr/>
        </p:nvSpPr>
        <p:spPr>
          <a:xfrm rot="10800000">
            <a:off x="7808160" y="3274433"/>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75" name="Freeform 1020">
            <a:extLst>
              <a:ext uri="{FF2B5EF4-FFF2-40B4-BE49-F238E27FC236}">
                <a16:creationId xmlns:a16="http://schemas.microsoft.com/office/drawing/2014/main" id="{ABF75127-8061-B9EC-35CA-232E70ED8137}"/>
              </a:ext>
            </a:extLst>
          </p:cNvPr>
          <p:cNvSpPr/>
          <p:nvPr/>
        </p:nvSpPr>
        <p:spPr>
          <a:xfrm rot="10800000">
            <a:off x="7710583" y="3274433"/>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76" name="Freeform 1021">
            <a:extLst>
              <a:ext uri="{FF2B5EF4-FFF2-40B4-BE49-F238E27FC236}">
                <a16:creationId xmlns:a16="http://schemas.microsoft.com/office/drawing/2014/main" id="{794BC3F4-E5B7-8F9A-A2F7-622F56957005}"/>
              </a:ext>
            </a:extLst>
          </p:cNvPr>
          <p:cNvSpPr/>
          <p:nvPr/>
        </p:nvSpPr>
        <p:spPr>
          <a:xfrm rot="10800000">
            <a:off x="7445010" y="3279207"/>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77" name="Freeform 1022">
            <a:extLst>
              <a:ext uri="{FF2B5EF4-FFF2-40B4-BE49-F238E27FC236}">
                <a16:creationId xmlns:a16="http://schemas.microsoft.com/office/drawing/2014/main" id="{39801022-3676-2E6F-3DFD-F3CE8163E223}"/>
              </a:ext>
            </a:extLst>
          </p:cNvPr>
          <p:cNvSpPr/>
          <p:nvPr/>
        </p:nvSpPr>
        <p:spPr>
          <a:xfrm rot="10800000">
            <a:off x="7347433" y="3279207"/>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78" name="Freeform 1023">
            <a:extLst>
              <a:ext uri="{FF2B5EF4-FFF2-40B4-BE49-F238E27FC236}">
                <a16:creationId xmlns:a16="http://schemas.microsoft.com/office/drawing/2014/main" id="{A7F8AFB6-9A8E-6972-3F83-E9E299EEB9D9}"/>
              </a:ext>
            </a:extLst>
          </p:cNvPr>
          <p:cNvSpPr/>
          <p:nvPr/>
        </p:nvSpPr>
        <p:spPr>
          <a:xfrm rot="10800000">
            <a:off x="7194638" y="3301721"/>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79" name="Freeform 1024">
            <a:extLst>
              <a:ext uri="{FF2B5EF4-FFF2-40B4-BE49-F238E27FC236}">
                <a16:creationId xmlns:a16="http://schemas.microsoft.com/office/drawing/2014/main" id="{7B2BEA99-0521-209F-63D3-0D5D70C5929B}"/>
              </a:ext>
            </a:extLst>
          </p:cNvPr>
          <p:cNvSpPr/>
          <p:nvPr/>
        </p:nvSpPr>
        <p:spPr>
          <a:xfrm rot="10800000">
            <a:off x="8322396" y="3440310"/>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80" name="Freeform 1025">
            <a:extLst>
              <a:ext uri="{FF2B5EF4-FFF2-40B4-BE49-F238E27FC236}">
                <a16:creationId xmlns:a16="http://schemas.microsoft.com/office/drawing/2014/main" id="{ACB1CE89-F5B8-F396-2D6E-46D64715B96A}"/>
              </a:ext>
            </a:extLst>
          </p:cNvPr>
          <p:cNvSpPr/>
          <p:nvPr/>
        </p:nvSpPr>
        <p:spPr>
          <a:xfrm rot="10800000">
            <a:off x="8250773" y="3444968"/>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81" name="Freeform 1026">
            <a:extLst>
              <a:ext uri="{FF2B5EF4-FFF2-40B4-BE49-F238E27FC236}">
                <a16:creationId xmlns:a16="http://schemas.microsoft.com/office/drawing/2014/main" id="{8560962E-9AEA-9629-84E4-27A5A121DDA6}"/>
              </a:ext>
            </a:extLst>
          </p:cNvPr>
          <p:cNvSpPr/>
          <p:nvPr/>
        </p:nvSpPr>
        <p:spPr>
          <a:xfrm rot="10800000">
            <a:off x="7894897" y="3359876"/>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82" name="Freeform 1027">
            <a:extLst>
              <a:ext uri="{FF2B5EF4-FFF2-40B4-BE49-F238E27FC236}">
                <a16:creationId xmlns:a16="http://schemas.microsoft.com/office/drawing/2014/main" id="{9224A74F-363E-0179-1C5D-8BFD7FBF8364}"/>
              </a:ext>
            </a:extLst>
          </p:cNvPr>
          <p:cNvSpPr/>
          <p:nvPr/>
        </p:nvSpPr>
        <p:spPr>
          <a:xfrm rot="10800000">
            <a:off x="7797320" y="3359876"/>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83" name="Freeform 1028">
            <a:extLst>
              <a:ext uri="{FF2B5EF4-FFF2-40B4-BE49-F238E27FC236}">
                <a16:creationId xmlns:a16="http://schemas.microsoft.com/office/drawing/2014/main" id="{39402FAB-31F5-9CF0-D354-5574CE9B0417}"/>
              </a:ext>
            </a:extLst>
          </p:cNvPr>
          <p:cNvSpPr/>
          <p:nvPr/>
        </p:nvSpPr>
        <p:spPr>
          <a:xfrm rot="10800000">
            <a:off x="7742099" y="3428562"/>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84" name="Freeform 1029">
            <a:extLst>
              <a:ext uri="{FF2B5EF4-FFF2-40B4-BE49-F238E27FC236}">
                <a16:creationId xmlns:a16="http://schemas.microsoft.com/office/drawing/2014/main" id="{5725A169-0B1D-EF22-5E61-A5F34C7D2B35}"/>
              </a:ext>
            </a:extLst>
          </p:cNvPr>
          <p:cNvSpPr/>
          <p:nvPr/>
        </p:nvSpPr>
        <p:spPr>
          <a:xfrm rot="10800000">
            <a:off x="7644522" y="3428562"/>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85" name="Freeform 1030">
            <a:extLst>
              <a:ext uri="{FF2B5EF4-FFF2-40B4-BE49-F238E27FC236}">
                <a16:creationId xmlns:a16="http://schemas.microsoft.com/office/drawing/2014/main" id="{D0C45400-29FD-4AED-93F5-E35ACB045DB8}"/>
              </a:ext>
            </a:extLst>
          </p:cNvPr>
          <p:cNvSpPr/>
          <p:nvPr/>
        </p:nvSpPr>
        <p:spPr>
          <a:xfrm rot="10800000">
            <a:off x="7487804" y="3353932"/>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86" name="Freeform 1031">
            <a:extLst>
              <a:ext uri="{FF2B5EF4-FFF2-40B4-BE49-F238E27FC236}">
                <a16:creationId xmlns:a16="http://schemas.microsoft.com/office/drawing/2014/main" id="{D5953B10-14BD-8003-1A5D-B03A445FA822}"/>
              </a:ext>
            </a:extLst>
          </p:cNvPr>
          <p:cNvSpPr/>
          <p:nvPr/>
        </p:nvSpPr>
        <p:spPr>
          <a:xfrm rot="10800000">
            <a:off x="7468237" y="3415315"/>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87" name="Freeform 1032">
            <a:extLst>
              <a:ext uri="{FF2B5EF4-FFF2-40B4-BE49-F238E27FC236}">
                <a16:creationId xmlns:a16="http://schemas.microsoft.com/office/drawing/2014/main" id="{25793B67-1501-F798-8712-897C3F358146}"/>
              </a:ext>
            </a:extLst>
          </p:cNvPr>
          <p:cNvSpPr/>
          <p:nvPr/>
        </p:nvSpPr>
        <p:spPr>
          <a:xfrm rot="10800000">
            <a:off x="7370659" y="3415315"/>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88" name="Freeform 1033">
            <a:extLst>
              <a:ext uri="{FF2B5EF4-FFF2-40B4-BE49-F238E27FC236}">
                <a16:creationId xmlns:a16="http://schemas.microsoft.com/office/drawing/2014/main" id="{947C891B-0CEE-FF1E-806F-DF0B4FB78FAE}"/>
              </a:ext>
            </a:extLst>
          </p:cNvPr>
          <p:cNvSpPr/>
          <p:nvPr/>
        </p:nvSpPr>
        <p:spPr>
          <a:xfrm rot="10800000">
            <a:off x="7289903" y="3417400"/>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89" name="Freeform 1034">
            <a:extLst>
              <a:ext uri="{FF2B5EF4-FFF2-40B4-BE49-F238E27FC236}">
                <a16:creationId xmlns:a16="http://schemas.microsoft.com/office/drawing/2014/main" id="{D1B112A5-8BA0-F07F-8F11-586E307C307C}"/>
              </a:ext>
            </a:extLst>
          </p:cNvPr>
          <p:cNvSpPr/>
          <p:nvPr/>
        </p:nvSpPr>
        <p:spPr>
          <a:xfrm rot="10800000">
            <a:off x="7192326" y="3417400"/>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90" name="Freeform 1035">
            <a:extLst>
              <a:ext uri="{FF2B5EF4-FFF2-40B4-BE49-F238E27FC236}">
                <a16:creationId xmlns:a16="http://schemas.microsoft.com/office/drawing/2014/main" id="{0C56F393-1F21-CA4E-D574-529394F58A33}"/>
              </a:ext>
            </a:extLst>
          </p:cNvPr>
          <p:cNvSpPr/>
          <p:nvPr/>
        </p:nvSpPr>
        <p:spPr>
          <a:xfrm rot="10800000">
            <a:off x="8065726" y="3417400"/>
            <a:ext cx="38234" cy="363956"/>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nvGrpSpPr>
          <p:cNvPr id="4591" name="Group 4590">
            <a:extLst>
              <a:ext uri="{FF2B5EF4-FFF2-40B4-BE49-F238E27FC236}">
                <a16:creationId xmlns:a16="http://schemas.microsoft.com/office/drawing/2014/main" id="{D2D74456-56E7-689C-6F43-212EC113A13B}"/>
              </a:ext>
            </a:extLst>
          </p:cNvPr>
          <p:cNvGrpSpPr/>
          <p:nvPr/>
        </p:nvGrpSpPr>
        <p:grpSpPr>
          <a:xfrm rot="10800000">
            <a:off x="7110362" y="3612671"/>
            <a:ext cx="1361059" cy="291456"/>
            <a:chOff x="732284" y="3224733"/>
            <a:chExt cx="1195738" cy="308918"/>
          </a:xfrm>
          <a:solidFill>
            <a:schemeClr val="accent5">
              <a:lumMod val="75000"/>
            </a:schemeClr>
          </a:solidFill>
          <a:effectLst/>
        </p:grpSpPr>
        <p:sp>
          <p:nvSpPr>
            <p:cNvPr id="4592" name="Oval 4591">
              <a:extLst>
                <a:ext uri="{FF2B5EF4-FFF2-40B4-BE49-F238E27FC236}">
                  <a16:creationId xmlns:a16="http://schemas.microsoft.com/office/drawing/2014/main" id="{3C60DD34-07CF-709F-C4C6-7895A3BA12AD}"/>
                </a:ext>
              </a:extLst>
            </p:cNvPr>
            <p:cNvSpPr/>
            <p:nvPr/>
          </p:nvSpPr>
          <p:spPr>
            <a:xfrm>
              <a:off x="1721522" y="3228952"/>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93" name="Oval 4592">
              <a:extLst>
                <a:ext uri="{FF2B5EF4-FFF2-40B4-BE49-F238E27FC236}">
                  <a16:creationId xmlns:a16="http://schemas.microsoft.com/office/drawing/2014/main" id="{B708053B-DBC5-9C07-8F4C-2AB40CD3A428}"/>
                </a:ext>
              </a:extLst>
            </p:cNvPr>
            <p:cNvSpPr/>
            <p:nvPr/>
          </p:nvSpPr>
          <p:spPr>
            <a:xfrm>
              <a:off x="1567982" y="3224733"/>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94" name="Oval 4593">
              <a:extLst>
                <a:ext uri="{FF2B5EF4-FFF2-40B4-BE49-F238E27FC236}">
                  <a16:creationId xmlns:a16="http://schemas.microsoft.com/office/drawing/2014/main" id="{B0185B98-6D07-D7ED-CCFB-BB674109CFB2}"/>
                </a:ext>
              </a:extLst>
            </p:cNvPr>
            <p:cNvSpPr/>
            <p:nvPr/>
          </p:nvSpPr>
          <p:spPr>
            <a:xfrm>
              <a:off x="1323409" y="3228374"/>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95" name="Oval 4594">
              <a:extLst>
                <a:ext uri="{FF2B5EF4-FFF2-40B4-BE49-F238E27FC236}">
                  <a16:creationId xmlns:a16="http://schemas.microsoft.com/office/drawing/2014/main" id="{659CAE71-DA64-2C88-83FF-FF5A19675B56}"/>
                </a:ext>
              </a:extLst>
            </p:cNvPr>
            <p:cNvSpPr/>
            <p:nvPr/>
          </p:nvSpPr>
          <p:spPr>
            <a:xfrm>
              <a:off x="1188194" y="3301479"/>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96" name="Oval 4595">
              <a:extLst>
                <a:ext uri="{FF2B5EF4-FFF2-40B4-BE49-F238E27FC236}">
                  <a16:creationId xmlns:a16="http://schemas.microsoft.com/office/drawing/2014/main" id="{478E82BD-7B0D-C702-7057-6A91E34EB253}"/>
                </a:ext>
              </a:extLst>
            </p:cNvPr>
            <p:cNvSpPr/>
            <p:nvPr/>
          </p:nvSpPr>
          <p:spPr>
            <a:xfrm>
              <a:off x="952500" y="3309168"/>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97" name="Oval 4596">
              <a:extLst>
                <a:ext uri="{FF2B5EF4-FFF2-40B4-BE49-F238E27FC236}">
                  <a16:creationId xmlns:a16="http://schemas.microsoft.com/office/drawing/2014/main" id="{C57B13C5-0693-32B7-0BAB-CB47DC1B9D58}"/>
                </a:ext>
              </a:extLst>
            </p:cNvPr>
            <p:cNvSpPr/>
            <p:nvPr/>
          </p:nvSpPr>
          <p:spPr>
            <a:xfrm>
              <a:off x="804292" y="3237160"/>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98" name="Oval 4597">
              <a:extLst>
                <a:ext uri="{FF2B5EF4-FFF2-40B4-BE49-F238E27FC236}">
                  <a16:creationId xmlns:a16="http://schemas.microsoft.com/office/drawing/2014/main" id="{EC4AC13C-6570-9C46-B503-0C86F14D4712}"/>
                </a:ext>
              </a:extLst>
            </p:cNvPr>
            <p:cNvSpPr/>
            <p:nvPr/>
          </p:nvSpPr>
          <p:spPr>
            <a:xfrm>
              <a:off x="732284" y="338963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599" name="Oval 4598">
              <a:extLst>
                <a:ext uri="{FF2B5EF4-FFF2-40B4-BE49-F238E27FC236}">
                  <a16:creationId xmlns:a16="http://schemas.microsoft.com/office/drawing/2014/main" id="{91E87E32-F0B3-6FEC-9DE6-8E5D93EB7433}"/>
                </a:ext>
              </a:extLst>
            </p:cNvPr>
            <p:cNvSpPr/>
            <p:nvPr/>
          </p:nvSpPr>
          <p:spPr>
            <a:xfrm>
              <a:off x="1266728" y="338963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600" name="Oval 4599">
              <a:extLst>
                <a:ext uri="{FF2B5EF4-FFF2-40B4-BE49-F238E27FC236}">
                  <a16:creationId xmlns:a16="http://schemas.microsoft.com/office/drawing/2014/main" id="{213CE514-A75B-72BC-1918-AB86DFBF107B}"/>
                </a:ext>
              </a:extLst>
            </p:cNvPr>
            <p:cNvSpPr/>
            <p:nvPr/>
          </p:nvSpPr>
          <p:spPr>
            <a:xfrm>
              <a:off x="1607301" y="3389635"/>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601" name="Oval 4600">
              <a:extLst>
                <a:ext uri="{FF2B5EF4-FFF2-40B4-BE49-F238E27FC236}">
                  <a16:creationId xmlns:a16="http://schemas.microsoft.com/office/drawing/2014/main" id="{030C2703-6FCB-8F34-2524-D1134992B323}"/>
                </a:ext>
              </a:extLst>
            </p:cNvPr>
            <p:cNvSpPr/>
            <p:nvPr/>
          </p:nvSpPr>
          <p:spPr>
            <a:xfrm>
              <a:off x="1784006" y="3373487"/>
              <a:ext cx="144016" cy="144016"/>
            </a:xfrm>
            <a:prstGeom prst="ellipse">
              <a:avLst/>
            </a:prstGeom>
            <a:grp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sp>
        <p:nvSpPr>
          <p:cNvPr id="4648" name="Pie 1093">
            <a:extLst>
              <a:ext uri="{FF2B5EF4-FFF2-40B4-BE49-F238E27FC236}">
                <a16:creationId xmlns:a16="http://schemas.microsoft.com/office/drawing/2014/main" id="{8F756390-3B16-E8C1-E1D1-AD7EAD8264CB}"/>
              </a:ext>
            </a:extLst>
          </p:cNvPr>
          <p:cNvSpPr/>
          <p:nvPr/>
        </p:nvSpPr>
        <p:spPr>
          <a:xfrm rot="5567447">
            <a:off x="8463833" y="1763128"/>
            <a:ext cx="356207" cy="463277"/>
          </a:xfrm>
          <a:prstGeom prst="pie">
            <a:avLst>
              <a:gd name="adj1" fmla="val 807134"/>
              <a:gd name="adj2" fmla="val 16042522"/>
            </a:avLst>
          </a:prstGeom>
          <a:solidFill>
            <a:schemeClr val="accent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dirty="0">
              <a:ln>
                <a:noFill/>
              </a:ln>
              <a:solidFill>
                <a:srgbClr val="000000"/>
              </a:solidFill>
              <a:effectLst/>
              <a:uLnTx/>
              <a:uFillTx/>
              <a:latin typeface="Arial"/>
              <a:ea typeface="+mn-ea"/>
              <a:cs typeface="+mn-cs"/>
            </a:endParaRPr>
          </a:p>
        </p:txBody>
      </p:sp>
      <p:sp>
        <p:nvSpPr>
          <p:cNvPr id="4649" name="TextBox 4648">
            <a:extLst>
              <a:ext uri="{FF2B5EF4-FFF2-40B4-BE49-F238E27FC236}">
                <a16:creationId xmlns:a16="http://schemas.microsoft.com/office/drawing/2014/main" id="{ABB94B15-70B3-11AB-7BAB-C8BD406982C1}"/>
              </a:ext>
            </a:extLst>
          </p:cNvPr>
          <p:cNvSpPr txBox="1"/>
          <p:nvPr/>
        </p:nvSpPr>
        <p:spPr>
          <a:xfrm rot="19812461">
            <a:off x="8384125" y="1829107"/>
            <a:ext cx="418704" cy="21544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a:ln>
                  <a:noFill/>
                </a:ln>
                <a:solidFill>
                  <a:srgbClr val="FFFFFF"/>
                </a:solidFill>
                <a:effectLst/>
                <a:uLnTx/>
                <a:uFillTx/>
              </a:rPr>
              <a:t>MAO</a:t>
            </a:r>
          </a:p>
        </p:txBody>
      </p:sp>
      <p:grpSp>
        <p:nvGrpSpPr>
          <p:cNvPr id="4650" name="Group 4649">
            <a:extLst>
              <a:ext uri="{FF2B5EF4-FFF2-40B4-BE49-F238E27FC236}">
                <a16:creationId xmlns:a16="http://schemas.microsoft.com/office/drawing/2014/main" id="{5F8B076C-B7B0-ECF2-3CD3-9CEA14FCAC2D}"/>
              </a:ext>
            </a:extLst>
          </p:cNvPr>
          <p:cNvGrpSpPr/>
          <p:nvPr/>
        </p:nvGrpSpPr>
        <p:grpSpPr>
          <a:xfrm>
            <a:off x="8626091" y="2009901"/>
            <a:ext cx="452435" cy="204130"/>
            <a:chOff x="6772510" y="2088366"/>
            <a:chExt cx="397479" cy="216360"/>
          </a:xfrm>
          <a:solidFill>
            <a:schemeClr val="accent2">
              <a:lumMod val="50000"/>
            </a:schemeClr>
          </a:solidFill>
        </p:grpSpPr>
        <p:sp>
          <p:nvSpPr>
            <p:cNvPr id="4651" name="Rectangle 1974">
              <a:extLst>
                <a:ext uri="{FF2B5EF4-FFF2-40B4-BE49-F238E27FC236}">
                  <a16:creationId xmlns:a16="http://schemas.microsoft.com/office/drawing/2014/main" id="{08380794-1480-344F-2ACE-2BFC75087024}"/>
                </a:ext>
              </a:extLst>
            </p:cNvPr>
            <p:cNvSpPr/>
            <p:nvPr/>
          </p:nvSpPr>
          <p:spPr>
            <a:xfrm rot="5400000">
              <a:off x="6910686" y="1983292"/>
              <a:ext cx="154229" cy="364377"/>
            </a:xfrm>
            <a:custGeom>
              <a:avLst/>
              <a:gdLst>
                <a:gd name="connsiteX0" fmla="*/ 0 w 142330"/>
                <a:gd name="connsiteY0" fmla="*/ 0 h 352471"/>
                <a:gd name="connsiteX1" fmla="*/ 142330 w 142330"/>
                <a:gd name="connsiteY1" fmla="*/ 0 h 352471"/>
                <a:gd name="connsiteX2" fmla="*/ 142330 w 142330"/>
                <a:gd name="connsiteY2" fmla="*/ 352471 h 352471"/>
                <a:gd name="connsiteX3" fmla="*/ 0 w 142330"/>
                <a:gd name="connsiteY3" fmla="*/ 352471 h 352471"/>
                <a:gd name="connsiteX4" fmla="*/ 0 w 142330"/>
                <a:gd name="connsiteY4" fmla="*/ 0 h 352471"/>
                <a:gd name="connsiteX0" fmla="*/ 0 w 142330"/>
                <a:gd name="connsiteY0" fmla="*/ 0 h 352471"/>
                <a:gd name="connsiteX1" fmla="*/ 142330 w 142330"/>
                <a:gd name="connsiteY1" fmla="*/ 0 h 352471"/>
                <a:gd name="connsiteX2" fmla="*/ 142330 w 142330"/>
                <a:gd name="connsiteY2" fmla="*/ 352471 h 352471"/>
                <a:gd name="connsiteX3" fmla="*/ 40483 w 142330"/>
                <a:gd name="connsiteY3" fmla="*/ 266746 h 352471"/>
                <a:gd name="connsiteX4" fmla="*/ 0 w 142330"/>
                <a:gd name="connsiteY4" fmla="*/ 0 h 352471"/>
                <a:gd name="connsiteX0" fmla="*/ 0 w 142330"/>
                <a:gd name="connsiteY0" fmla="*/ 0 h 352471"/>
                <a:gd name="connsiteX1" fmla="*/ 142330 w 142330"/>
                <a:gd name="connsiteY1" fmla="*/ 0 h 352471"/>
                <a:gd name="connsiteX2" fmla="*/ 142330 w 142330"/>
                <a:gd name="connsiteY2" fmla="*/ 352471 h 352471"/>
                <a:gd name="connsiteX3" fmla="*/ 7148 w 142330"/>
                <a:gd name="connsiteY3" fmla="*/ 226265 h 352471"/>
                <a:gd name="connsiteX4" fmla="*/ 0 w 142330"/>
                <a:gd name="connsiteY4" fmla="*/ 0 h 352471"/>
                <a:gd name="connsiteX0" fmla="*/ 0 w 142330"/>
                <a:gd name="connsiteY0" fmla="*/ 0 h 352471"/>
                <a:gd name="connsiteX1" fmla="*/ 142330 w 142330"/>
                <a:gd name="connsiteY1" fmla="*/ 0 h 352471"/>
                <a:gd name="connsiteX2" fmla="*/ 142330 w 142330"/>
                <a:gd name="connsiteY2" fmla="*/ 352471 h 352471"/>
                <a:gd name="connsiteX3" fmla="*/ 21438 w 142330"/>
                <a:gd name="connsiteY3" fmla="*/ 323896 h 352471"/>
                <a:gd name="connsiteX4" fmla="*/ 0 w 142330"/>
                <a:gd name="connsiteY4" fmla="*/ 0 h 352471"/>
                <a:gd name="connsiteX0" fmla="*/ 2372 w 144702"/>
                <a:gd name="connsiteY0" fmla="*/ 0 h 364377"/>
                <a:gd name="connsiteX1" fmla="*/ 144702 w 144702"/>
                <a:gd name="connsiteY1" fmla="*/ 0 h 364377"/>
                <a:gd name="connsiteX2" fmla="*/ 144702 w 144702"/>
                <a:gd name="connsiteY2" fmla="*/ 352471 h 364377"/>
                <a:gd name="connsiteX3" fmla="*/ 0 w 144702"/>
                <a:gd name="connsiteY3" fmla="*/ 364377 h 364377"/>
                <a:gd name="connsiteX4" fmla="*/ 2372 w 144702"/>
                <a:gd name="connsiteY4" fmla="*/ 0 h 364377"/>
                <a:gd name="connsiteX0" fmla="*/ 2372 w 154229"/>
                <a:gd name="connsiteY0" fmla="*/ 0 h 364377"/>
                <a:gd name="connsiteX1" fmla="*/ 144702 w 154229"/>
                <a:gd name="connsiteY1" fmla="*/ 0 h 364377"/>
                <a:gd name="connsiteX2" fmla="*/ 154229 w 154229"/>
                <a:gd name="connsiteY2" fmla="*/ 361996 h 364377"/>
                <a:gd name="connsiteX3" fmla="*/ 0 w 154229"/>
                <a:gd name="connsiteY3" fmla="*/ 364377 h 364377"/>
                <a:gd name="connsiteX4" fmla="*/ 2372 w 154229"/>
                <a:gd name="connsiteY4" fmla="*/ 0 h 3643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229" h="364377">
                  <a:moveTo>
                    <a:pt x="2372" y="0"/>
                  </a:moveTo>
                  <a:lnTo>
                    <a:pt x="144702" y="0"/>
                  </a:lnTo>
                  <a:lnTo>
                    <a:pt x="154229" y="361996"/>
                  </a:lnTo>
                  <a:lnTo>
                    <a:pt x="0" y="364377"/>
                  </a:lnTo>
                  <a:cubicBezTo>
                    <a:pt x="791" y="242918"/>
                    <a:pt x="1581" y="121459"/>
                    <a:pt x="2372" y="0"/>
                  </a:cubicBezTo>
                  <a:close/>
                </a:path>
              </a:pathLst>
            </a:cu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652" name="Right Triangle 848">
              <a:extLst>
                <a:ext uri="{FF2B5EF4-FFF2-40B4-BE49-F238E27FC236}">
                  <a16:creationId xmlns:a16="http://schemas.microsoft.com/office/drawing/2014/main" id="{0D77A3E0-7846-3160-5623-5293CF3D7B21}"/>
                </a:ext>
              </a:extLst>
            </p:cNvPr>
            <p:cNvSpPr/>
            <p:nvPr/>
          </p:nvSpPr>
          <p:spPr>
            <a:xfrm rot="6343356">
              <a:off x="6885792" y="2026071"/>
              <a:ext cx="165373" cy="391938"/>
            </a:xfrm>
            <a:custGeom>
              <a:avLst/>
              <a:gdLst>
                <a:gd name="connsiteX0" fmla="*/ 0 w 270315"/>
                <a:gd name="connsiteY0" fmla="*/ 124990 h 124990"/>
                <a:gd name="connsiteX1" fmla="*/ 0 w 270315"/>
                <a:gd name="connsiteY1" fmla="*/ 0 h 124990"/>
                <a:gd name="connsiteX2" fmla="*/ 270315 w 270315"/>
                <a:gd name="connsiteY2" fmla="*/ 124990 h 124990"/>
                <a:gd name="connsiteX3" fmla="*/ 0 w 270315"/>
                <a:gd name="connsiteY3" fmla="*/ 124990 h 124990"/>
                <a:gd name="connsiteX0" fmla="*/ 40481 w 310796"/>
                <a:gd name="connsiteY0" fmla="*/ 134515 h 134515"/>
                <a:gd name="connsiteX1" fmla="*/ 0 w 310796"/>
                <a:gd name="connsiteY1" fmla="*/ 0 h 134515"/>
                <a:gd name="connsiteX2" fmla="*/ 310796 w 310796"/>
                <a:gd name="connsiteY2" fmla="*/ 134515 h 134515"/>
                <a:gd name="connsiteX3" fmla="*/ 40481 w 310796"/>
                <a:gd name="connsiteY3" fmla="*/ 134515 h 134515"/>
                <a:gd name="connsiteX0" fmla="*/ 60261 w 310796"/>
                <a:gd name="connsiteY0" fmla="*/ 129398 h 134515"/>
                <a:gd name="connsiteX1" fmla="*/ 0 w 310796"/>
                <a:gd name="connsiteY1" fmla="*/ 0 h 134515"/>
                <a:gd name="connsiteX2" fmla="*/ 310796 w 310796"/>
                <a:gd name="connsiteY2" fmla="*/ 134515 h 134515"/>
                <a:gd name="connsiteX3" fmla="*/ 60261 w 310796"/>
                <a:gd name="connsiteY3" fmla="*/ 129398 h 134515"/>
                <a:gd name="connsiteX0" fmla="*/ 62631 w 310796"/>
                <a:gd name="connsiteY0" fmla="*/ 135059 h 135059"/>
                <a:gd name="connsiteX1" fmla="*/ 0 w 310796"/>
                <a:gd name="connsiteY1" fmla="*/ 0 h 135059"/>
                <a:gd name="connsiteX2" fmla="*/ 310796 w 310796"/>
                <a:gd name="connsiteY2" fmla="*/ 134515 h 135059"/>
                <a:gd name="connsiteX3" fmla="*/ 62631 w 310796"/>
                <a:gd name="connsiteY3" fmla="*/ 135059 h 135059"/>
                <a:gd name="connsiteX0" fmla="*/ 6627 w 254792"/>
                <a:gd name="connsiteY0" fmla="*/ 138218 h 138218"/>
                <a:gd name="connsiteX1" fmla="*/ 0 w 254792"/>
                <a:gd name="connsiteY1" fmla="*/ 0 h 138218"/>
                <a:gd name="connsiteX2" fmla="*/ 254792 w 254792"/>
                <a:gd name="connsiteY2" fmla="*/ 137674 h 138218"/>
                <a:gd name="connsiteX3" fmla="*/ 6627 w 254792"/>
                <a:gd name="connsiteY3" fmla="*/ 138218 h 138218"/>
                <a:gd name="connsiteX0" fmla="*/ 0 w 248165"/>
                <a:gd name="connsiteY0" fmla="*/ 153600 h 153600"/>
                <a:gd name="connsiteX1" fmla="*/ 43668 w 248165"/>
                <a:gd name="connsiteY1" fmla="*/ 0 h 153600"/>
                <a:gd name="connsiteX2" fmla="*/ 248165 w 248165"/>
                <a:gd name="connsiteY2" fmla="*/ 153056 h 153600"/>
                <a:gd name="connsiteX3" fmla="*/ 0 w 248165"/>
                <a:gd name="connsiteY3" fmla="*/ 153600 h 153600"/>
                <a:gd name="connsiteX0" fmla="*/ 0 w 248165"/>
                <a:gd name="connsiteY0" fmla="*/ 154108 h 154108"/>
                <a:gd name="connsiteX1" fmla="*/ 50545 w 248165"/>
                <a:gd name="connsiteY1" fmla="*/ 0 h 154108"/>
                <a:gd name="connsiteX2" fmla="*/ 248165 w 248165"/>
                <a:gd name="connsiteY2" fmla="*/ 153564 h 154108"/>
                <a:gd name="connsiteX3" fmla="*/ 0 w 248165"/>
                <a:gd name="connsiteY3" fmla="*/ 154108 h 154108"/>
              </a:gdLst>
              <a:ahLst/>
              <a:cxnLst>
                <a:cxn ang="0">
                  <a:pos x="connsiteX0" y="connsiteY0"/>
                </a:cxn>
                <a:cxn ang="0">
                  <a:pos x="connsiteX1" y="connsiteY1"/>
                </a:cxn>
                <a:cxn ang="0">
                  <a:pos x="connsiteX2" y="connsiteY2"/>
                </a:cxn>
                <a:cxn ang="0">
                  <a:pos x="connsiteX3" y="connsiteY3"/>
                </a:cxn>
              </a:cxnLst>
              <a:rect l="l" t="t" r="r" b="b"/>
              <a:pathLst>
                <a:path w="248165" h="154108">
                  <a:moveTo>
                    <a:pt x="0" y="154108"/>
                  </a:moveTo>
                  <a:lnTo>
                    <a:pt x="50545" y="0"/>
                  </a:lnTo>
                  <a:lnTo>
                    <a:pt x="248165" y="153564"/>
                  </a:lnTo>
                  <a:lnTo>
                    <a:pt x="0" y="154108"/>
                  </a:lnTo>
                  <a:close/>
                </a:path>
              </a:pathLst>
            </a:cu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sp>
        <p:nvSpPr>
          <p:cNvPr id="4653" name="TextBox 4652">
            <a:extLst>
              <a:ext uri="{FF2B5EF4-FFF2-40B4-BE49-F238E27FC236}">
                <a16:creationId xmlns:a16="http://schemas.microsoft.com/office/drawing/2014/main" id="{DE9DF23E-68BF-D23D-15C9-B70DB2C6A6A9}"/>
              </a:ext>
            </a:extLst>
          </p:cNvPr>
          <p:cNvSpPr txBox="1"/>
          <p:nvPr/>
        </p:nvSpPr>
        <p:spPr>
          <a:xfrm>
            <a:off x="8661171" y="1968232"/>
            <a:ext cx="447558" cy="21544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a:ln>
                  <a:noFill/>
                </a:ln>
                <a:solidFill>
                  <a:srgbClr val="FFFFFF"/>
                </a:solidFill>
                <a:effectLst/>
                <a:uLnTx/>
                <a:uFillTx/>
              </a:rPr>
              <a:t>MAOI</a:t>
            </a:r>
          </a:p>
        </p:txBody>
      </p:sp>
      <p:cxnSp>
        <p:nvCxnSpPr>
          <p:cNvPr id="4654" name="Straight Arrow Connector 4653">
            <a:extLst>
              <a:ext uri="{FF2B5EF4-FFF2-40B4-BE49-F238E27FC236}">
                <a16:creationId xmlns:a16="http://schemas.microsoft.com/office/drawing/2014/main" id="{2EB369A3-E284-B2D9-2554-E22BA91597C7}"/>
              </a:ext>
            </a:extLst>
          </p:cNvPr>
          <p:cNvCxnSpPr/>
          <p:nvPr/>
        </p:nvCxnSpPr>
        <p:spPr>
          <a:xfrm flipV="1">
            <a:off x="6512472" y="4109740"/>
            <a:ext cx="0" cy="278584"/>
          </a:xfrm>
          <a:prstGeom prst="straightConnector1">
            <a:avLst/>
          </a:prstGeom>
          <a:noFill/>
          <a:ln w="12700" cap="flat" cmpd="sng" algn="ctr">
            <a:solidFill>
              <a:schemeClr val="accent3">
                <a:lumMod val="75000"/>
              </a:schemeClr>
            </a:solidFill>
            <a:prstDash val="solid"/>
            <a:miter lim="800000"/>
            <a:tailEnd type="triangle"/>
          </a:ln>
          <a:effectLst/>
        </p:spPr>
      </p:cxnSp>
      <p:cxnSp>
        <p:nvCxnSpPr>
          <p:cNvPr id="4655" name="Straight Connector 4654">
            <a:extLst>
              <a:ext uri="{FF2B5EF4-FFF2-40B4-BE49-F238E27FC236}">
                <a16:creationId xmlns:a16="http://schemas.microsoft.com/office/drawing/2014/main" id="{A5453C00-D018-BA9A-EFC9-204D76B5A039}"/>
              </a:ext>
            </a:extLst>
          </p:cNvPr>
          <p:cNvCxnSpPr/>
          <p:nvPr/>
        </p:nvCxnSpPr>
        <p:spPr>
          <a:xfrm rot="2700000">
            <a:off x="6512472" y="4209282"/>
            <a:ext cx="0" cy="163909"/>
          </a:xfrm>
          <a:prstGeom prst="line">
            <a:avLst/>
          </a:prstGeom>
          <a:noFill/>
          <a:ln w="28575" cap="flat" cmpd="sng" algn="ctr">
            <a:solidFill>
              <a:schemeClr val="accent3">
                <a:lumMod val="75000"/>
              </a:schemeClr>
            </a:solidFill>
            <a:prstDash val="solid"/>
            <a:miter lim="800000"/>
          </a:ln>
          <a:effectLst/>
        </p:spPr>
      </p:cxnSp>
      <p:cxnSp>
        <p:nvCxnSpPr>
          <p:cNvPr id="4656" name="Straight Connector 4655">
            <a:extLst>
              <a:ext uri="{FF2B5EF4-FFF2-40B4-BE49-F238E27FC236}">
                <a16:creationId xmlns:a16="http://schemas.microsoft.com/office/drawing/2014/main" id="{4CE89604-6B91-5924-901D-7B4688B34F6D}"/>
              </a:ext>
            </a:extLst>
          </p:cNvPr>
          <p:cNvCxnSpPr/>
          <p:nvPr/>
        </p:nvCxnSpPr>
        <p:spPr>
          <a:xfrm rot="18900000">
            <a:off x="6512472" y="4223305"/>
            <a:ext cx="0" cy="135861"/>
          </a:xfrm>
          <a:prstGeom prst="line">
            <a:avLst/>
          </a:prstGeom>
          <a:noFill/>
          <a:ln w="28575" cap="flat" cmpd="sng" algn="ctr">
            <a:solidFill>
              <a:schemeClr val="accent3">
                <a:lumMod val="75000"/>
              </a:schemeClr>
            </a:solidFill>
            <a:prstDash val="solid"/>
            <a:miter lim="800000"/>
          </a:ln>
          <a:effectLst/>
        </p:spPr>
      </p:cxnSp>
      <p:sp>
        <p:nvSpPr>
          <p:cNvPr id="4657" name="Freeform 1102">
            <a:extLst>
              <a:ext uri="{FF2B5EF4-FFF2-40B4-BE49-F238E27FC236}">
                <a16:creationId xmlns:a16="http://schemas.microsoft.com/office/drawing/2014/main" id="{39F28176-CEF8-AA01-F1C3-C59C9C47BBE8}"/>
              </a:ext>
            </a:extLst>
          </p:cNvPr>
          <p:cNvSpPr/>
          <p:nvPr/>
        </p:nvSpPr>
        <p:spPr>
          <a:xfrm>
            <a:off x="5668182" y="3834115"/>
            <a:ext cx="576102" cy="575942"/>
          </a:xfrm>
          <a:custGeom>
            <a:avLst/>
            <a:gdLst>
              <a:gd name="connsiteX0" fmla="*/ 334400 w 615120"/>
              <a:gd name="connsiteY0" fmla="*/ 402492 h 674588"/>
              <a:gd name="connsiteX1" fmla="*/ 451081 w 615120"/>
              <a:gd name="connsiteY1" fmla="*/ 161985 h 674588"/>
              <a:gd name="connsiteX2" fmla="*/ 479656 w 615120"/>
              <a:gd name="connsiteY2" fmla="*/ 61973 h 674588"/>
              <a:gd name="connsiteX3" fmla="*/ 451081 w 615120"/>
              <a:gd name="connsiteY3" fmla="*/ 16729 h 674588"/>
              <a:gd name="connsiteX4" fmla="*/ 374881 w 615120"/>
              <a:gd name="connsiteY4" fmla="*/ 60 h 674588"/>
              <a:gd name="connsiteX5" fmla="*/ 286775 w 615120"/>
              <a:gd name="connsiteY5" fmla="*/ 21492 h 674588"/>
              <a:gd name="connsiteX6" fmla="*/ 277250 w 615120"/>
              <a:gd name="connsiteY6" fmla="*/ 128648 h 674588"/>
              <a:gd name="connsiteX7" fmla="*/ 324875 w 615120"/>
              <a:gd name="connsiteY7" fmla="*/ 178654 h 674588"/>
              <a:gd name="connsiteX8" fmla="*/ 351069 w 615120"/>
              <a:gd name="connsiteY8" fmla="*/ 233423 h 674588"/>
              <a:gd name="connsiteX9" fmla="*/ 324875 w 615120"/>
              <a:gd name="connsiteY9" fmla="*/ 300098 h 674588"/>
              <a:gd name="connsiteX10" fmla="*/ 286775 w 615120"/>
              <a:gd name="connsiteY10" fmla="*/ 371535 h 674588"/>
              <a:gd name="connsiteX11" fmla="*/ 251056 w 615120"/>
              <a:gd name="connsiteY11" fmla="*/ 340579 h 674588"/>
              <a:gd name="connsiteX12" fmla="*/ 198669 w 615120"/>
              <a:gd name="connsiteY12" fmla="*/ 257235 h 674588"/>
              <a:gd name="connsiteX13" fmla="*/ 77225 w 615120"/>
              <a:gd name="connsiteY13" fmla="*/ 242948 h 674588"/>
              <a:gd name="connsiteX14" fmla="*/ 3406 w 615120"/>
              <a:gd name="connsiteY14" fmla="*/ 378679 h 674588"/>
              <a:gd name="connsiteX15" fmla="*/ 186763 w 615120"/>
              <a:gd name="connsiteY15" fmla="*/ 564417 h 674588"/>
              <a:gd name="connsiteX16" fmla="*/ 579669 w 615120"/>
              <a:gd name="connsiteY16" fmla="*/ 673954 h 674588"/>
              <a:gd name="connsiteX17" fmla="*/ 584431 w 615120"/>
              <a:gd name="connsiteY17" fmla="*/ 516792 h 674588"/>
              <a:gd name="connsiteX18" fmla="*/ 472513 w 615120"/>
              <a:gd name="connsiteY18" fmla="*/ 450117 h 674588"/>
              <a:gd name="connsiteX19" fmla="*/ 334400 w 615120"/>
              <a:gd name="connsiteY19" fmla="*/ 402492 h 674588"/>
              <a:gd name="connsiteX0" fmla="*/ 367737 w 615120"/>
              <a:gd name="connsiteY0" fmla="*/ 397730 h 674588"/>
              <a:gd name="connsiteX1" fmla="*/ 451081 w 615120"/>
              <a:gd name="connsiteY1" fmla="*/ 161985 h 674588"/>
              <a:gd name="connsiteX2" fmla="*/ 479656 w 615120"/>
              <a:gd name="connsiteY2" fmla="*/ 61973 h 674588"/>
              <a:gd name="connsiteX3" fmla="*/ 451081 w 615120"/>
              <a:gd name="connsiteY3" fmla="*/ 16729 h 674588"/>
              <a:gd name="connsiteX4" fmla="*/ 374881 w 615120"/>
              <a:gd name="connsiteY4" fmla="*/ 60 h 674588"/>
              <a:gd name="connsiteX5" fmla="*/ 286775 w 615120"/>
              <a:gd name="connsiteY5" fmla="*/ 21492 h 674588"/>
              <a:gd name="connsiteX6" fmla="*/ 277250 w 615120"/>
              <a:gd name="connsiteY6" fmla="*/ 128648 h 674588"/>
              <a:gd name="connsiteX7" fmla="*/ 324875 w 615120"/>
              <a:gd name="connsiteY7" fmla="*/ 178654 h 674588"/>
              <a:gd name="connsiteX8" fmla="*/ 351069 w 615120"/>
              <a:gd name="connsiteY8" fmla="*/ 233423 h 674588"/>
              <a:gd name="connsiteX9" fmla="*/ 324875 w 615120"/>
              <a:gd name="connsiteY9" fmla="*/ 300098 h 674588"/>
              <a:gd name="connsiteX10" fmla="*/ 286775 w 615120"/>
              <a:gd name="connsiteY10" fmla="*/ 371535 h 674588"/>
              <a:gd name="connsiteX11" fmla="*/ 251056 w 615120"/>
              <a:gd name="connsiteY11" fmla="*/ 340579 h 674588"/>
              <a:gd name="connsiteX12" fmla="*/ 198669 w 615120"/>
              <a:gd name="connsiteY12" fmla="*/ 257235 h 674588"/>
              <a:gd name="connsiteX13" fmla="*/ 77225 w 615120"/>
              <a:gd name="connsiteY13" fmla="*/ 242948 h 674588"/>
              <a:gd name="connsiteX14" fmla="*/ 3406 w 615120"/>
              <a:gd name="connsiteY14" fmla="*/ 378679 h 674588"/>
              <a:gd name="connsiteX15" fmla="*/ 186763 w 615120"/>
              <a:gd name="connsiteY15" fmla="*/ 564417 h 674588"/>
              <a:gd name="connsiteX16" fmla="*/ 579669 w 615120"/>
              <a:gd name="connsiteY16" fmla="*/ 673954 h 674588"/>
              <a:gd name="connsiteX17" fmla="*/ 584431 w 615120"/>
              <a:gd name="connsiteY17" fmla="*/ 516792 h 674588"/>
              <a:gd name="connsiteX18" fmla="*/ 472513 w 615120"/>
              <a:gd name="connsiteY18" fmla="*/ 450117 h 674588"/>
              <a:gd name="connsiteX19" fmla="*/ 367737 w 615120"/>
              <a:gd name="connsiteY19" fmla="*/ 397730 h 674588"/>
              <a:gd name="connsiteX0" fmla="*/ 367737 w 615120"/>
              <a:gd name="connsiteY0" fmla="*/ 397730 h 674588"/>
              <a:gd name="connsiteX1" fmla="*/ 462987 w 615120"/>
              <a:gd name="connsiteY1" fmla="*/ 169128 h 674588"/>
              <a:gd name="connsiteX2" fmla="*/ 479656 w 615120"/>
              <a:gd name="connsiteY2" fmla="*/ 61973 h 674588"/>
              <a:gd name="connsiteX3" fmla="*/ 451081 w 615120"/>
              <a:gd name="connsiteY3" fmla="*/ 16729 h 674588"/>
              <a:gd name="connsiteX4" fmla="*/ 374881 w 615120"/>
              <a:gd name="connsiteY4" fmla="*/ 60 h 674588"/>
              <a:gd name="connsiteX5" fmla="*/ 286775 w 615120"/>
              <a:gd name="connsiteY5" fmla="*/ 21492 h 674588"/>
              <a:gd name="connsiteX6" fmla="*/ 277250 w 615120"/>
              <a:gd name="connsiteY6" fmla="*/ 128648 h 674588"/>
              <a:gd name="connsiteX7" fmla="*/ 324875 w 615120"/>
              <a:gd name="connsiteY7" fmla="*/ 178654 h 674588"/>
              <a:gd name="connsiteX8" fmla="*/ 351069 w 615120"/>
              <a:gd name="connsiteY8" fmla="*/ 233423 h 674588"/>
              <a:gd name="connsiteX9" fmla="*/ 324875 w 615120"/>
              <a:gd name="connsiteY9" fmla="*/ 300098 h 674588"/>
              <a:gd name="connsiteX10" fmla="*/ 286775 w 615120"/>
              <a:gd name="connsiteY10" fmla="*/ 371535 h 674588"/>
              <a:gd name="connsiteX11" fmla="*/ 251056 w 615120"/>
              <a:gd name="connsiteY11" fmla="*/ 340579 h 674588"/>
              <a:gd name="connsiteX12" fmla="*/ 198669 w 615120"/>
              <a:gd name="connsiteY12" fmla="*/ 257235 h 674588"/>
              <a:gd name="connsiteX13" fmla="*/ 77225 w 615120"/>
              <a:gd name="connsiteY13" fmla="*/ 242948 h 674588"/>
              <a:gd name="connsiteX14" fmla="*/ 3406 w 615120"/>
              <a:gd name="connsiteY14" fmla="*/ 378679 h 674588"/>
              <a:gd name="connsiteX15" fmla="*/ 186763 w 615120"/>
              <a:gd name="connsiteY15" fmla="*/ 564417 h 674588"/>
              <a:gd name="connsiteX16" fmla="*/ 579669 w 615120"/>
              <a:gd name="connsiteY16" fmla="*/ 673954 h 674588"/>
              <a:gd name="connsiteX17" fmla="*/ 584431 w 615120"/>
              <a:gd name="connsiteY17" fmla="*/ 516792 h 674588"/>
              <a:gd name="connsiteX18" fmla="*/ 472513 w 615120"/>
              <a:gd name="connsiteY18" fmla="*/ 450117 h 674588"/>
              <a:gd name="connsiteX19" fmla="*/ 367737 w 615120"/>
              <a:gd name="connsiteY19" fmla="*/ 397730 h 674588"/>
              <a:gd name="connsiteX0" fmla="*/ 367737 w 615120"/>
              <a:gd name="connsiteY0" fmla="*/ 397730 h 674588"/>
              <a:gd name="connsiteX1" fmla="*/ 462987 w 615120"/>
              <a:gd name="connsiteY1" fmla="*/ 169128 h 674588"/>
              <a:gd name="connsiteX2" fmla="*/ 479656 w 615120"/>
              <a:gd name="connsiteY2" fmla="*/ 61973 h 674588"/>
              <a:gd name="connsiteX3" fmla="*/ 451081 w 615120"/>
              <a:gd name="connsiteY3" fmla="*/ 16729 h 674588"/>
              <a:gd name="connsiteX4" fmla="*/ 374881 w 615120"/>
              <a:gd name="connsiteY4" fmla="*/ 60 h 674588"/>
              <a:gd name="connsiteX5" fmla="*/ 286775 w 615120"/>
              <a:gd name="connsiteY5" fmla="*/ 21492 h 674588"/>
              <a:gd name="connsiteX6" fmla="*/ 277250 w 615120"/>
              <a:gd name="connsiteY6" fmla="*/ 128648 h 674588"/>
              <a:gd name="connsiteX7" fmla="*/ 324875 w 615120"/>
              <a:gd name="connsiteY7" fmla="*/ 178654 h 674588"/>
              <a:gd name="connsiteX8" fmla="*/ 336782 w 615120"/>
              <a:gd name="connsiteY8" fmla="*/ 228661 h 674588"/>
              <a:gd name="connsiteX9" fmla="*/ 324875 w 615120"/>
              <a:gd name="connsiteY9" fmla="*/ 300098 h 674588"/>
              <a:gd name="connsiteX10" fmla="*/ 286775 w 615120"/>
              <a:gd name="connsiteY10" fmla="*/ 371535 h 674588"/>
              <a:gd name="connsiteX11" fmla="*/ 251056 w 615120"/>
              <a:gd name="connsiteY11" fmla="*/ 340579 h 674588"/>
              <a:gd name="connsiteX12" fmla="*/ 198669 w 615120"/>
              <a:gd name="connsiteY12" fmla="*/ 257235 h 674588"/>
              <a:gd name="connsiteX13" fmla="*/ 77225 w 615120"/>
              <a:gd name="connsiteY13" fmla="*/ 242948 h 674588"/>
              <a:gd name="connsiteX14" fmla="*/ 3406 w 615120"/>
              <a:gd name="connsiteY14" fmla="*/ 378679 h 674588"/>
              <a:gd name="connsiteX15" fmla="*/ 186763 w 615120"/>
              <a:gd name="connsiteY15" fmla="*/ 564417 h 674588"/>
              <a:gd name="connsiteX16" fmla="*/ 579669 w 615120"/>
              <a:gd name="connsiteY16" fmla="*/ 673954 h 674588"/>
              <a:gd name="connsiteX17" fmla="*/ 584431 w 615120"/>
              <a:gd name="connsiteY17" fmla="*/ 516792 h 674588"/>
              <a:gd name="connsiteX18" fmla="*/ 472513 w 615120"/>
              <a:gd name="connsiteY18" fmla="*/ 450117 h 674588"/>
              <a:gd name="connsiteX19" fmla="*/ 367737 w 615120"/>
              <a:gd name="connsiteY19" fmla="*/ 397730 h 674588"/>
              <a:gd name="connsiteX0" fmla="*/ 367737 w 615120"/>
              <a:gd name="connsiteY0" fmla="*/ 397730 h 674588"/>
              <a:gd name="connsiteX1" fmla="*/ 462987 w 615120"/>
              <a:gd name="connsiteY1" fmla="*/ 169128 h 674588"/>
              <a:gd name="connsiteX2" fmla="*/ 479656 w 615120"/>
              <a:gd name="connsiteY2" fmla="*/ 61973 h 674588"/>
              <a:gd name="connsiteX3" fmla="*/ 451081 w 615120"/>
              <a:gd name="connsiteY3" fmla="*/ 16729 h 674588"/>
              <a:gd name="connsiteX4" fmla="*/ 374881 w 615120"/>
              <a:gd name="connsiteY4" fmla="*/ 60 h 674588"/>
              <a:gd name="connsiteX5" fmla="*/ 286775 w 615120"/>
              <a:gd name="connsiteY5" fmla="*/ 21492 h 674588"/>
              <a:gd name="connsiteX6" fmla="*/ 277250 w 615120"/>
              <a:gd name="connsiteY6" fmla="*/ 128648 h 674588"/>
              <a:gd name="connsiteX7" fmla="*/ 324875 w 615120"/>
              <a:gd name="connsiteY7" fmla="*/ 178654 h 674588"/>
              <a:gd name="connsiteX8" fmla="*/ 336782 w 615120"/>
              <a:gd name="connsiteY8" fmla="*/ 228661 h 674588"/>
              <a:gd name="connsiteX9" fmla="*/ 324875 w 615120"/>
              <a:gd name="connsiteY9" fmla="*/ 300098 h 674588"/>
              <a:gd name="connsiteX10" fmla="*/ 312969 w 615120"/>
              <a:gd name="connsiteY10" fmla="*/ 297717 h 674588"/>
              <a:gd name="connsiteX11" fmla="*/ 286775 w 615120"/>
              <a:gd name="connsiteY11" fmla="*/ 371535 h 674588"/>
              <a:gd name="connsiteX12" fmla="*/ 251056 w 615120"/>
              <a:gd name="connsiteY12" fmla="*/ 340579 h 674588"/>
              <a:gd name="connsiteX13" fmla="*/ 198669 w 615120"/>
              <a:gd name="connsiteY13" fmla="*/ 257235 h 674588"/>
              <a:gd name="connsiteX14" fmla="*/ 77225 w 615120"/>
              <a:gd name="connsiteY14" fmla="*/ 242948 h 674588"/>
              <a:gd name="connsiteX15" fmla="*/ 3406 w 615120"/>
              <a:gd name="connsiteY15" fmla="*/ 378679 h 674588"/>
              <a:gd name="connsiteX16" fmla="*/ 186763 w 615120"/>
              <a:gd name="connsiteY16" fmla="*/ 564417 h 674588"/>
              <a:gd name="connsiteX17" fmla="*/ 579669 w 615120"/>
              <a:gd name="connsiteY17" fmla="*/ 673954 h 674588"/>
              <a:gd name="connsiteX18" fmla="*/ 584431 w 615120"/>
              <a:gd name="connsiteY18" fmla="*/ 516792 h 674588"/>
              <a:gd name="connsiteX19" fmla="*/ 472513 w 615120"/>
              <a:gd name="connsiteY19" fmla="*/ 450117 h 674588"/>
              <a:gd name="connsiteX20" fmla="*/ 367737 w 615120"/>
              <a:gd name="connsiteY20" fmla="*/ 397730 h 674588"/>
              <a:gd name="connsiteX0" fmla="*/ 367737 w 615120"/>
              <a:gd name="connsiteY0" fmla="*/ 397730 h 674588"/>
              <a:gd name="connsiteX1" fmla="*/ 462987 w 615120"/>
              <a:gd name="connsiteY1" fmla="*/ 169128 h 674588"/>
              <a:gd name="connsiteX2" fmla="*/ 479656 w 615120"/>
              <a:gd name="connsiteY2" fmla="*/ 61973 h 674588"/>
              <a:gd name="connsiteX3" fmla="*/ 451081 w 615120"/>
              <a:gd name="connsiteY3" fmla="*/ 16729 h 674588"/>
              <a:gd name="connsiteX4" fmla="*/ 374881 w 615120"/>
              <a:gd name="connsiteY4" fmla="*/ 60 h 674588"/>
              <a:gd name="connsiteX5" fmla="*/ 286775 w 615120"/>
              <a:gd name="connsiteY5" fmla="*/ 21492 h 674588"/>
              <a:gd name="connsiteX6" fmla="*/ 277250 w 615120"/>
              <a:gd name="connsiteY6" fmla="*/ 128648 h 674588"/>
              <a:gd name="connsiteX7" fmla="*/ 324875 w 615120"/>
              <a:gd name="connsiteY7" fmla="*/ 178654 h 674588"/>
              <a:gd name="connsiteX8" fmla="*/ 336782 w 615120"/>
              <a:gd name="connsiteY8" fmla="*/ 228661 h 674588"/>
              <a:gd name="connsiteX9" fmla="*/ 324875 w 615120"/>
              <a:gd name="connsiteY9" fmla="*/ 300098 h 674588"/>
              <a:gd name="connsiteX10" fmla="*/ 312969 w 615120"/>
              <a:gd name="connsiteY10" fmla="*/ 297717 h 674588"/>
              <a:gd name="connsiteX11" fmla="*/ 251056 w 615120"/>
              <a:gd name="connsiteY11" fmla="*/ 340579 h 674588"/>
              <a:gd name="connsiteX12" fmla="*/ 198669 w 615120"/>
              <a:gd name="connsiteY12" fmla="*/ 257235 h 674588"/>
              <a:gd name="connsiteX13" fmla="*/ 77225 w 615120"/>
              <a:gd name="connsiteY13" fmla="*/ 242948 h 674588"/>
              <a:gd name="connsiteX14" fmla="*/ 3406 w 615120"/>
              <a:gd name="connsiteY14" fmla="*/ 378679 h 674588"/>
              <a:gd name="connsiteX15" fmla="*/ 186763 w 615120"/>
              <a:gd name="connsiteY15" fmla="*/ 564417 h 674588"/>
              <a:gd name="connsiteX16" fmla="*/ 579669 w 615120"/>
              <a:gd name="connsiteY16" fmla="*/ 673954 h 674588"/>
              <a:gd name="connsiteX17" fmla="*/ 584431 w 615120"/>
              <a:gd name="connsiteY17" fmla="*/ 516792 h 674588"/>
              <a:gd name="connsiteX18" fmla="*/ 472513 w 615120"/>
              <a:gd name="connsiteY18" fmla="*/ 450117 h 674588"/>
              <a:gd name="connsiteX19" fmla="*/ 367737 w 615120"/>
              <a:gd name="connsiteY19" fmla="*/ 397730 h 674588"/>
              <a:gd name="connsiteX0" fmla="*/ 367737 w 615120"/>
              <a:gd name="connsiteY0" fmla="*/ 397730 h 674588"/>
              <a:gd name="connsiteX1" fmla="*/ 462987 w 615120"/>
              <a:gd name="connsiteY1" fmla="*/ 169128 h 674588"/>
              <a:gd name="connsiteX2" fmla="*/ 479656 w 615120"/>
              <a:gd name="connsiteY2" fmla="*/ 61973 h 674588"/>
              <a:gd name="connsiteX3" fmla="*/ 451081 w 615120"/>
              <a:gd name="connsiteY3" fmla="*/ 16729 h 674588"/>
              <a:gd name="connsiteX4" fmla="*/ 374881 w 615120"/>
              <a:gd name="connsiteY4" fmla="*/ 60 h 674588"/>
              <a:gd name="connsiteX5" fmla="*/ 286775 w 615120"/>
              <a:gd name="connsiteY5" fmla="*/ 21492 h 674588"/>
              <a:gd name="connsiteX6" fmla="*/ 277250 w 615120"/>
              <a:gd name="connsiteY6" fmla="*/ 128648 h 674588"/>
              <a:gd name="connsiteX7" fmla="*/ 324875 w 615120"/>
              <a:gd name="connsiteY7" fmla="*/ 178654 h 674588"/>
              <a:gd name="connsiteX8" fmla="*/ 336782 w 615120"/>
              <a:gd name="connsiteY8" fmla="*/ 228661 h 674588"/>
              <a:gd name="connsiteX9" fmla="*/ 324875 w 615120"/>
              <a:gd name="connsiteY9" fmla="*/ 300098 h 674588"/>
              <a:gd name="connsiteX10" fmla="*/ 251056 w 615120"/>
              <a:gd name="connsiteY10" fmla="*/ 340579 h 674588"/>
              <a:gd name="connsiteX11" fmla="*/ 198669 w 615120"/>
              <a:gd name="connsiteY11" fmla="*/ 257235 h 674588"/>
              <a:gd name="connsiteX12" fmla="*/ 77225 w 615120"/>
              <a:gd name="connsiteY12" fmla="*/ 242948 h 674588"/>
              <a:gd name="connsiteX13" fmla="*/ 3406 w 615120"/>
              <a:gd name="connsiteY13" fmla="*/ 378679 h 674588"/>
              <a:gd name="connsiteX14" fmla="*/ 186763 w 615120"/>
              <a:gd name="connsiteY14" fmla="*/ 564417 h 674588"/>
              <a:gd name="connsiteX15" fmla="*/ 579669 w 615120"/>
              <a:gd name="connsiteY15" fmla="*/ 673954 h 674588"/>
              <a:gd name="connsiteX16" fmla="*/ 584431 w 615120"/>
              <a:gd name="connsiteY16" fmla="*/ 516792 h 674588"/>
              <a:gd name="connsiteX17" fmla="*/ 472513 w 615120"/>
              <a:gd name="connsiteY17" fmla="*/ 450117 h 674588"/>
              <a:gd name="connsiteX18" fmla="*/ 367737 w 615120"/>
              <a:gd name="connsiteY18" fmla="*/ 397730 h 674588"/>
              <a:gd name="connsiteX0" fmla="*/ 367737 w 615120"/>
              <a:gd name="connsiteY0" fmla="*/ 397730 h 674588"/>
              <a:gd name="connsiteX1" fmla="*/ 462987 w 615120"/>
              <a:gd name="connsiteY1" fmla="*/ 169128 h 674588"/>
              <a:gd name="connsiteX2" fmla="*/ 479656 w 615120"/>
              <a:gd name="connsiteY2" fmla="*/ 61973 h 674588"/>
              <a:gd name="connsiteX3" fmla="*/ 451081 w 615120"/>
              <a:gd name="connsiteY3" fmla="*/ 16729 h 674588"/>
              <a:gd name="connsiteX4" fmla="*/ 374881 w 615120"/>
              <a:gd name="connsiteY4" fmla="*/ 60 h 674588"/>
              <a:gd name="connsiteX5" fmla="*/ 286775 w 615120"/>
              <a:gd name="connsiteY5" fmla="*/ 21492 h 674588"/>
              <a:gd name="connsiteX6" fmla="*/ 277250 w 615120"/>
              <a:gd name="connsiteY6" fmla="*/ 128648 h 674588"/>
              <a:gd name="connsiteX7" fmla="*/ 324875 w 615120"/>
              <a:gd name="connsiteY7" fmla="*/ 178654 h 674588"/>
              <a:gd name="connsiteX8" fmla="*/ 336782 w 615120"/>
              <a:gd name="connsiteY8" fmla="*/ 228661 h 674588"/>
              <a:gd name="connsiteX9" fmla="*/ 312968 w 615120"/>
              <a:gd name="connsiteY9" fmla="*/ 295335 h 674588"/>
              <a:gd name="connsiteX10" fmla="*/ 251056 w 615120"/>
              <a:gd name="connsiteY10" fmla="*/ 340579 h 674588"/>
              <a:gd name="connsiteX11" fmla="*/ 198669 w 615120"/>
              <a:gd name="connsiteY11" fmla="*/ 257235 h 674588"/>
              <a:gd name="connsiteX12" fmla="*/ 77225 w 615120"/>
              <a:gd name="connsiteY12" fmla="*/ 242948 h 674588"/>
              <a:gd name="connsiteX13" fmla="*/ 3406 w 615120"/>
              <a:gd name="connsiteY13" fmla="*/ 378679 h 674588"/>
              <a:gd name="connsiteX14" fmla="*/ 186763 w 615120"/>
              <a:gd name="connsiteY14" fmla="*/ 564417 h 674588"/>
              <a:gd name="connsiteX15" fmla="*/ 579669 w 615120"/>
              <a:gd name="connsiteY15" fmla="*/ 673954 h 674588"/>
              <a:gd name="connsiteX16" fmla="*/ 584431 w 615120"/>
              <a:gd name="connsiteY16" fmla="*/ 516792 h 674588"/>
              <a:gd name="connsiteX17" fmla="*/ 472513 w 615120"/>
              <a:gd name="connsiteY17" fmla="*/ 450117 h 674588"/>
              <a:gd name="connsiteX18" fmla="*/ 367737 w 615120"/>
              <a:gd name="connsiteY18" fmla="*/ 397730 h 674588"/>
              <a:gd name="connsiteX0" fmla="*/ 367737 w 586462"/>
              <a:gd name="connsiteY0" fmla="*/ 397730 h 579207"/>
              <a:gd name="connsiteX1" fmla="*/ 462987 w 586462"/>
              <a:gd name="connsiteY1" fmla="*/ 169128 h 579207"/>
              <a:gd name="connsiteX2" fmla="*/ 479656 w 586462"/>
              <a:gd name="connsiteY2" fmla="*/ 61973 h 579207"/>
              <a:gd name="connsiteX3" fmla="*/ 451081 w 586462"/>
              <a:gd name="connsiteY3" fmla="*/ 16729 h 579207"/>
              <a:gd name="connsiteX4" fmla="*/ 374881 w 586462"/>
              <a:gd name="connsiteY4" fmla="*/ 60 h 579207"/>
              <a:gd name="connsiteX5" fmla="*/ 286775 w 586462"/>
              <a:gd name="connsiteY5" fmla="*/ 21492 h 579207"/>
              <a:gd name="connsiteX6" fmla="*/ 277250 w 586462"/>
              <a:gd name="connsiteY6" fmla="*/ 128648 h 579207"/>
              <a:gd name="connsiteX7" fmla="*/ 324875 w 586462"/>
              <a:gd name="connsiteY7" fmla="*/ 178654 h 579207"/>
              <a:gd name="connsiteX8" fmla="*/ 336782 w 586462"/>
              <a:gd name="connsiteY8" fmla="*/ 228661 h 579207"/>
              <a:gd name="connsiteX9" fmla="*/ 312968 w 586462"/>
              <a:gd name="connsiteY9" fmla="*/ 295335 h 579207"/>
              <a:gd name="connsiteX10" fmla="*/ 251056 w 586462"/>
              <a:gd name="connsiteY10" fmla="*/ 340579 h 579207"/>
              <a:gd name="connsiteX11" fmla="*/ 198669 w 586462"/>
              <a:gd name="connsiteY11" fmla="*/ 257235 h 579207"/>
              <a:gd name="connsiteX12" fmla="*/ 77225 w 586462"/>
              <a:gd name="connsiteY12" fmla="*/ 242948 h 579207"/>
              <a:gd name="connsiteX13" fmla="*/ 3406 w 586462"/>
              <a:gd name="connsiteY13" fmla="*/ 378679 h 579207"/>
              <a:gd name="connsiteX14" fmla="*/ 186763 w 586462"/>
              <a:gd name="connsiteY14" fmla="*/ 564417 h 579207"/>
              <a:gd name="connsiteX15" fmla="*/ 432032 w 586462"/>
              <a:gd name="connsiteY15" fmla="*/ 562036 h 579207"/>
              <a:gd name="connsiteX16" fmla="*/ 584431 w 586462"/>
              <a:gd name="connsiteY16" fmla="*/ 516792 h 579207"/>
              <a:gd name="connsiteX17" fmla="*/ 472513 w 586462"/>
              <a:gd name="connsiteY17" fmla="*/ 450117 h 579207"/>
              <a:gd name="connsiteX18" fmla="*/ 367737 w 586462"/>
              <a:gd name="connsiteY18" fmla="*/ 397730 h 579207"/>
              <a:gd name="connsiteX0" fmla="*/ 367737 w 589928"/>
              <a:gd name="connsiteY0" fmla="*/ 397730 h 579711"/>
              <a:gd name="connsiteX1" fmla="*/ 462987 w 589928"/>
              <a:gd name="connsiteY1" fmla="*/ 169128 h 579711"/>
              <a:gd name="connsiteX2" fmla="*/ 479656 w 589928"/>
              <a:gd name="connsiteY2" fmla="*/ 61973 h 579711"/>
              <a:gd name="connsiteX3" fmla="*/ 451081 w 589928"/>
              <a:gd name="connsiteY3" fmla="*/ 16729 h 579711"/>
              <a:gd name="connsiteX4" fmla="*/ 374881 w 589928"/>
              <a:gd name="connsiteY4" fmla="*/ 60 h 579711"/>
              <a:gd name="connsiteX5" fmla="*/ 286775 w 589928"/>
              <a:gd name="connsiteY5" fmla="*/ 21492 h 579711"/>
              <a:gd name="connsiteX6" fmla="*/ 277250 w 589928"/>
              <a:gd name="connsiteY6" fmla="*/ 128648 h 579711"/>
              <a:gd name="connsiteX7" fmla="*/ 324875 w 589928"/>
              <a:gd name="connsiteY7" fmla="*/ 178654 h 579711"/>
              <a:gd name="connsiteX8" fmla="*/ 336782 w 589928"/>
              <a:gd name="connsiteY8" fmla="*/ 228661 h 579711"/>
              <a:gd name="connsiteX9" fmla="*/ 312968 w 589928"/>
              <a:gd name="connsiteY9" fmla="*/ 295335 h 579711"/>
              <a:gd name="connsiteX10" fmla="*/ 251056 w 589928"/>
              <a:gd name="connsiteY10" fmla="*/ 340579 h 579711"/>
              <a:gd name="connsiteX11" fmla="*/ 198669 w 589928"/>
              <a:gd name="connsiteY11" fmla="*/ 257235 h 579711"/>
              <a:gd name="connsiteX12" fmla="*/ 77225 w 589928"/>
              <a:gd name="connsiteY12" fmla="*/ 242948 h 579711"/>
              <a:gd name="connsiteX13" fmla="*/ 3406 w 589928"/>
              <a:gd name="connsiteY13" fmla="*/ 378679 h 579711"/>
              <a:gd name="connsiteX14" fmla="*/ 186763 w 589928"/>
              <a:gd name="connsiteY14" fmla="*/ 564417 h 579711"/>
              <a:gd name="connsiteX15" fmla="*/ 432032 w 589928"/>
              <a:gd name="connsiteY15" fmla="*/ 562036 h 579711"/>
              <a:gd name="connsiteX16" fmla="*/ 546331 w 589928"/>
              <a:gd name="connsiteY16" fmla="*/ 504886 h 579711"/>
              <a:gd name="connsiteX17" fmla="*/ 584431 w 589928"/>
              <a:gd name="connsiteY17" fmla="*/ 516792 h 579711"/>
              <a:gd name="connsiteX18" fmla="*/ 472513 w 589928"/>
              <a:gd name="connsiteY18" fmla="*/ 450117 h 579711"/>
              <a:gd name="connsiteX19" fmla="*/ 367737 w 589928"/>
              <a:gd name="connsiteY19" fmla="*/ 397730 h 579711"/>
              <a:gd name="connsiteX0" fmla="*/ 367737 w 584820"/>
              <a:gd name="connsiteY0" fmla="*/ 397730 h 579207"/>
              <a:gd name="connsiteX1" fmla="*/ 462987 w 584820"/>
              <a:gd name="connsiteY1" fmla="*/ 169128 h 579207"/>
              <a:gd name="connsiteX2" fmla="*/ 479656 w 584820"/>
              <a:gd name="connsiteY2" fmla="*/ 61973 h 579207"/>
              <a:gd name="connsiteX3" fmla="*/ 451081 w 584820"/>
              <a:gd name="connsiteY3" fmla="*/ 16729 h 579207"/>
              <a:gd name="connsiteX4" fmla="*/ 374881 w 584820"/>
              <a:gd name="connsiteY4" fmla="*/ 60 h 579207"/>
              <a:gd name="connsiteX5" fmla="*/ 286775 w 584820"/>
              <a:gd name="connsiteY5" fmla="*/ 21492 h 579207"/>
              <a:gd name="connsiteX6" fmla="*/ 277250 w 584820"/>
              <a:gd name="connsiteY6" fmla="*/ 128648 h 579207"/>
              <a:gd name="connsiteX7" fmla="*/ 324875 w 584820"/>
              <a:gd name="connsiteY7" fmla="*/ 178654 h 579207"/>
              <a:gd name="connsiteX8" fmla="*/ 336782 w 584820"/>
              <a:gd name="connsiteY8" fmla="*/ 228661 h 579207"/>
              <a:gd name="connsiteX9" fmla="*/ 312968 w 584820"/>
              <a:gd name="connsiteY9" fmla="*/ 295335 h 579207"/>
              <a:gd name="connsiteX10" fmla="*/ 251056 w 584820"/>
              <a:gd name="connsiteY10" fmla="*/ 340579 h 579207"/>
              <a:gd name="connsiteX11" fmla="*/ 198669 w 584820"/>
              <a:gd name="connsiteY11" fmla="*/ 257235 h 579207"/>
              <a:gd name="connsiteX12" fmla="*/ 77225 w 584820"/>
              <a:gd name="connsiteY12" fmla="*/ 242948 h 579207"/>
              <a:gd name="connsiteX13" fmla="*/ 3406 w 584820"/>
              <a:gd name="connsiteY13" fmla="*/ 378679 h 579207"/>
              <a:gd name="connsiteX14" fmla="*/ 186763 w 584820"/>
              <a:gd name="connsiteY14" fmla="*/ 564417 h 579207"/>
              <a:gd name="connsiteX15" fmla="*/ 432032 w 584820"/>
              <a:gd name="connsiteY15" fmla="*/ 562036 h 579207"/>
              <a:gd name="connsiteX16" fmla="*/ 584431 w 584820"/>
              <a:gd name="connsiteY16" fmla="*/ 516792 h 579207"/>
              <a:gd name="connsiteX17" fmla="*/ 472513 w 584820"/>
              <a:gd name="connsiteY17" fmla="*/ 450117 h 579207"/>
              <a:gd name="connsiteX18" fmla="*/ 367737 w 584820"/>
              <a:gd name="connsiteY18" fmla="*/ 397730 h 579207"/>
              <a:gd name="connsiteX0" fmla="*/ 367737 w 480511"/>
              <a:gd name="connsiteY0" fmla="*/ 397730 h 582310"/>
              <a:gd name="connsiteX1" fmla="*/ 462987 w 480511"/>
              <a:gd name="connsiteY1" fmla="*/ 169128 h 582310"/>
              <a:gd name="connsiteX2" fmla="*/ 479656 w 480511"/>
              <a:gd name="connsiteY2" fmla="*/ 61973 h 582310"/>
              <a:gd name="connsiteX3" fmla="*/ 451081 w 480511"/>
              <a:gd name="connsiteY3" fmla="*/ 16729 h 582310"/>
              <a:gd name="connsiteX4" fmla="*/ 374881 w 480511"/>
              <a:gd name="connsiteY4" fmla="*/ 60 h 582310"/>
              <a:gd name="connsiteX5" fmla="*/ 286775 w 480511"/>
              <a:gd name="connsiteY5" fmla="*/ 21492 h 582310"/>
              <a:gd name="connsiteX6" fmla="*/ 277250 w 480511"/>
              <a:gd name="connsiteY6" fmla="*/ 128648 h 582310"/>
              <a:gd name="connsiteX7" fmla="*/ 324875 w 480511"/>
              <a:gd name="connsiteY7" fmla="*/ 178654 h 582310"/>
              <a:gd name="connsiteX8" fmla="*/ 336782 w 480511"/>
              <a:gd name="connsiteY8" fmla="*/ 228661 h 582310"/>
              <a:gd name="connsiteX9" fmla="*/ 312968 w 480511"/>
              <a:gd name="connsiteY9" fmla="*/ 295335 h 582310"/>
              <a:gd name="connsiteX10" fmla="*/ 251056 w 480511"/>
              <a:gd name="connsiteY10" fmla="*/ 340579 h 582310"/>
              <a:gd name="connsiteX11" fmla="*/ 198669 w 480511"/>
              <a:gd name="connsiteY11" fmla="*/ 257235 h 582310"/>
              <a:gd name="connsiteX12" fmla="*/ 77225 w 480511"/>
              <a:gd name="connsiteY12" fmla="*/ 242948 h 582310"/>
              <a:gd name="connsiteX13" fmla="*/ 3406 w 480511"/>
              <a:gd name="connsiteY13" fmla="*/ 378679 h 582310"/>
              <a:gd name="connsiteX14" fmla="*/ 186763 w 480511"/>
              <a:gd name="connsiteY14" fmla="*/ 564417 h 582310"/>
              <a:gd name="connsiteX15" fmla="*/ 432032 w 480511"/>
              <a:gd name="connsiteY15" fmla="*/ 562036 h 582310"/>
              <a:gd name="connsiteX16" fmla="*/ 472513 w 480511"/>
              <a:gd name="connsiteY16" fmla="*/ 450117 h 582310"/>
              <a:gd name="connsiteX17" fmla="*/ 367737 w 480511"/>
              <a:gd name="connsiteY17" fmla="*/ 397730 h 582310"/>
              <a:gd name="connsiteX0" fmla="*/ 373291 w 486065"/>
              <a:gd name="connsiteY0" fmla="*/ 397730 h 562165"/>
              <a:gd name="connsiteX1" fmla="*/ 468541 w 486065"/>
              <a:gd name="connsiteY1" fmla="*/ 169128 h 562165"/>
              <a:gd name="connsiteX2" fmla="*/ 485210 w 486065"/>
              <a:gd name="connsiteY2" fmla="*/ 61973 h 562165"/>
              <a:gd name="connsiteX3" fmla="*/ 456635 w 486065"/>
              <a:gd name="connsiteY3" fmla="*/ 16729 h 562165"/>
              <a:gd name="connsiteX4" fmla="*/ 380435 w 486065"/>
              <a:gd name="connsiteY4" fmla="*/ 60 h 562165"/>
              <a:gd name="connsiteX5" fmla="*/ 292329 w 486065"/>
              <a:gd name="connsiteY5" fmla="*/ 21492 h 562165"/>
              <a:gd name="connsiteX6" fmla="*/ 282804 w 486065"/>
              <a:gd name="connsiteY6" fmla="*/ 128648 h 562165"/>
              <a:gd name="connsiteX7" fmla="*/ 330429 w 486065"/>
              <a:gd name="connsiteY7" fmla="*/ 178654 h 562165"/>
              <a:gd name="connsiteX8" fmla="*/ 342336 w 486065"/>
              <a:gd name="connsiteY8" fmla="*/ 228661 h 562165"/>
              <a:gd name="connsiteX9" fmla="*/ 318522 w 486065"/>
              <a:gd name="connsiteY9" fmla="*/ 295335 h 562165"/>
              <a:gd name="connsiteX10" fmla="*/ 256610 w 486065"/>
              <a:gd name="connsiteY10" fmla="*/ 340579 h 562165"/>
              <a:gd name="connsiteX11" fmla="*/ 204223 w 486065"/>
              <a:gd name="connsiteY11" fmla="*/ 257235 h 562165"/>
              <a:gd name="connsiteX12" fmla="*/ 82779 w 486065"/>
              <a:gd name="connsiteY12" fmla="*/ 242948 h 562165"/>
              <a:gd name="connsiteX13" fmla="*/ 8960 w 486065"/>
              <a:gd name="connsiteY13" fmla="*/ 378679 h 562165"/>
              <a:gd name="connsiteX14" fmla="*/ 292329 w 486065"/>
              <a:gd name="connsiteY14" fmla="*/ 426304 h 562165"/>
              <a:gd name="connsiteX15" fmla="*/ 437586 w 486065"/>
              <a:gd name="connsiteY15" fmla="*/ 562036 h 562165"/>
              <a:gd name="connsiteX16" fmla="*/ 478067 w 486065"/>
              <a:gd name="connsiteY16" fmla="*/ 450117 h 562165"/>
              <a:gd name="connsiteX17" fmla="*/ 373291 w 486065"/>
              <a:gd name="connsiteY17" fmla="*/ 397730 h 562165"/>
              <a:gd name="connsiteX0" fmla="*/ 397924 w 510698"/>
              <a:gd name="connsiteY0" fmla="*/ 397730 h 562165"/>
              <a:gd name="connsiteX1" fmla="*/ 493174 w 510698"/>
              <a:gd name="connsiteY1" fmla="*/ 169128 h 562165"/>
              <a:gd name="connsiteX2" fmla="*/ 509843 w 510698"/>
              <a:gd name="connsiteY2" fmla="*/ 61973 h 562165"/>
              <a:gd name="connsiteX3" fmla="*/ 481268 w 510698"/>
              <a:gd name="connsiteY3" fmla="*/ 16729 h 562165"/>
              <a:gd name="connsiteX4" fmla="*/ 405068 w 510698"/>
              <a:gd name="connsiteY4" fmla="*/ 60 h 562165"/>
              <a:gd name="connsiteX5" fmla="*/ 316962 w 510698"/>
              <a:gd name="connsiteY5" fmla="*/ 21492 h 562165"/>
              <a:gd name="connsiteX6" fmla="*/ 307437 w 510698"/>
              <a:gd name="connsiteY6" fmla="*/ 128648 h 562165"/>
              <a:gd name="connsiteX7" fmla="*/ 355062 w 510698"/>
              <a:gd name="connsiteY7" fmla="*/ 178654 h 562165"/>
              <a:gd name="connsiteX8" fmla="*/ 366969 w 510698"/>
              <a:gd name="connsiteY8" fmla="*/ 228661 h 562165"/>
              <a:gd name="connsiteX9" fmla="*/ 343155 w 510698"/>
              <a:gd name="connsiteY9" fmla="*/ 295335 h 562165"/>
              <a:gd name="connsiteX10" fmla="*/ 281243 w 510698"/>
              <a:gd name="connsiteY10" fmla="*/ 340579 h 562165"/>
              <a:gd name="connsiteX11" fmla="*/ 228856 w 510698"/>
              <a:gd name="connsiteY11" fmla="*/ 257235 h 562165"/>
              <a:gd name="connsiteX12" fmla="*/ 107412 w 510698"/>
              <a:gd name="connsiteY12" fmla="*/ 242948 h 562165"/>
              <a:gd name="connsiteX13" fmla="*/ 7399 w 510698"/>
              <a:gd name="connsiteY13" fmla="*/ 392967 h 562165"/>
              <a:gd name="connsiteX14" fmla="*/ 316962 w 510698"/>
              <a:gd name="connsiteY14" fmla="*/ 426304 h 562165"/>
              <a:gd name="connsiteX15" fmla="*/ 462219 w 510698"/>
              <a:gd name="connsiteY15" fmla="*/ 562036 h 562165"/>
              <a:gd name="connsiteX16" fmla="*/ 502700 w 510698"/>
              <a:gd name="connsiteY16" fmla="*/ 450117 h 562165"/>
              <a:gd name="connsiteX17" fmla="*/ 397924 w 510698"/>
              <a:gd name="connsiteY17" fmla="*/ 397730 h 562165"/>
              <a:gd name="connsiteX0" fmla="*/ 397924 w 510698"/>
              <a:gd name="connsiteY0" fmla="*/ 397730 h 590713"/>
              <a:gd name="connsiteX1" fmla="*/ 493174 w 510698"/>
              <a:gd name="connsiteY1" fmla="*/ 169128 h 590713"/>
              <a:gd name="connsiteX2" fmla="*/ 509843 w 510698"/>
              <a:gd name="connsiteY2" fmla="*/ 61973 h 590713"/>
              <a:gd name="connsiteX3" fmla="*/ 481268 w 510698"/>
              <a:gd name="connsiteY3" fmla="*/ 16729 h 590713"/>
              <a:gd name="connsiteX4" fmla="*/ 405068 w 510698"/>
              <a:gd name="connsiteY4" fmla="*/ 60 h 590713"/>
              <a:gd name="connsiteX5" fmla="*/ 316962 w 510698"/>
              <a:gd name="connsiteY5" fmla="*/ 21492 h 590713"/>
              <a:gd name="connsiteX6" fmla="*/ 307437 w 510698"/>
              <a:gd name="connsiteY6" fmla="*/ 128648 h 590713"/>
              <a:gd name="connsiteX7" fmla="*/ 355062 w 510698"/>
              <a:gd name="connsiteY7" fmla="*/ 178654 h 590713"/>
              <a:gd name="connsiteX8" fmla="*/ 366969 w 510698"/>
              <a:gd name="connsiteY8" fmla="*/ 228661 h 590713"/>
              <a:gd name="connsiteX9" fmla="*/ 343155 w 510698"/>
              <a:gd name="connsiteY9" fmla="*/ 295335 h 590713"/>
              <a:gd name="connsiteX10" fmla="*/ 281243 w 510698"/>
              <a:gd name="connsiteY10" fmla="*/ 340579 h 590713"/>
              <a:gd name="connsiteX11" fmla="*/ 228856 w 510698"/>
              <a:gd name="connsiteY11" fmla="*/ 257235 h 590713"/>
              <a:gd name="connsiteX12" fmla="*/ 107412 w 510698"/>
              <a:gd name="connsiteY12" fmla="*/ 242948 h 590713"/>
              <a:gd name="connsiteX13" fmla="*/ 7399 w 510698"/>
              <a:gd name="connsiteY13" fmla="*/ 392967 h 590713"/>
              <a:gd name="connsiteX14" fmla="*/ 316962 w 510698"/>
              <a:gd name="connsiteY14" fmla="*/ 426304 h 590713"/>
              <a:gd name="connsiteX15" fmla="*/ 450312 w 510698"/>
              <a:gd name="connsiteY15" fmla="*/ 590611 h 590713"/>
              <a:gd name="connsiteX16" fmla="*/ 502700 w 510698"/>
              <a:gd name="connsiteY16" fmla="*/ 450117 h 590713"/>
              <a:gd name="connsiteX17" fmla="*/ 397924 w 510698"/>
              <a:gd name="connsiteY17" fmla="*/ 397730 h 590713"/>
              <a:gd name="connsiteX0" fmla="*/ 393956 w 506730"/>
              <a:gd name="connsiteY0" fmla="*/ 397730 h 594438"/>
              <a:gd name="connsiteX1" fmla="*/ 489206 w 506730"/>
              <a:gd name="connsiteY1" fmla="*/ 169128 h 594438"/>
              <a:gd name="connsiteX2" fmla="*/ 505875 w 506730"/>
              <a:gd name="connsiteY2" fmla="*/ 61973 h 594438"/>
              <a:gd name="connsiteX3" fmla="*/ 477300 w 506730"/>
              <a:gd name="connsiteY3" fmla="*/ 16729 h 594438"/>
              <a:gd name="connsiteX4" fmla="*/ 401100 w 506730"/>
              <a:gd name="connsiteY4" fmla="*/ 60 h 594438"/>
              <a:gd name="connsiteX5" fmla="*/ 312994 w 506730"/>
              <a:gd name="connsiteY5" fmla="*/ 21492 h 594438"/>
              <a:gd name="connsiteX6" fmla="*/ 303469 w 506730"/>
              <a:gd name="connsiteY6" fmla="*/ 128648 h 594438"/>
              <a:gd name="connsiteX7" fmla="*/ 351094 w 506730"/>
              <a:gd name="connsiteY7" fmla="*/ 178654 h 594438"/>
              <a:gd name="connsiteX8" fmla="*/ 363001 w 506730"/>
              <a:gd name="connsiteY8" fmla="*/ 228661 h 594438"/>
              <a:gd name="connsiteX9" fmla="*/ 339187 w 506730"/>
              <a:gd name="connsiteY9" fmla="*/ 295335 h 594438"/>
              <a:gd name="connsiteX10" fmla="*/ 277275 w 506730"/>
              <a:gd name="connsiteY10" fmla="*/ 340579 h 594438"/>
              <a:gd name="connsiteX11" fmla="*/ 224888 w 506730"/>
              <a:gd name="connsiteY11" fmla="*/ 257235 h 594438"/>
              <a:gd name="connsiteX12" fmla="*/ 103444 w 506730"/>
              <a:gd name="connsiteY12" fmla="*/ 242948 h 594438"/>
              <a:gd name="connsiteX13" fmla="*/ 3431 w 506730"/>
              <a:gd name="connsiteY13" fmla="*/ 392967 h 594438"/>
              <a:gd name="connsiteX14" fmla="*/ 232031 w 506730"/>
              <a:gd name="connsiteY14" fmla="*/ 540604 h 594438"/>
              <a:gd name="connsiteX15" fmla="*/ 446344 w 506730"/>
              <a:gd name="connsiteY15" fmla="*/ 590611 h 594438"/>
              <a:gd name="connsiteX16" fmla="*/ 498732 w 506730"/>
              <a:gd name="connsiteY16" fmla="*/ 450117 h 594438"/>
              <a:gd name="connsiteX17" fmla="*/ 393956 w 506730"/>
              <a:gd name="connsiteY17" fmla="*/ 397730 h 594438"/>
              <a:gd name="connsiteX0" fmla="*/ 393450 w 506224"/>
              <a:gd name="connsiteY0" fmla="*/ 397730 h 601253"/>
              <a:gd name="connsiteX1" fmla="*/ 488700 w 506224"/>
              <a:gd name="connsiteY1" fmla="*/ 169128 h 601253"/>
              <a:gd name="connsiteX2" fmla="*/ 505369 w 506224"/>
              <a:gd name="connsiteY2" fmla="*/ 61973 h 601253"/>
              <a:gd name="connsiteX3" fmla="*/ 476794 w 506224"/>
              <a:gd name="connsiteY3" fmla="*/ 16729 h 601253"/>
              <a:gd name="connsiteX4" fmla="*/ 400594 w 506224"/>
              <a:gd name="connsiteY4" fmla="*/ 60 h 601253"/>
              <a:gd name="connsiteX5" fmla="*/ 312488 w 506224"/>
              <a:gd name="connsiteY5" fmla="*/ 21492 h 601253"/>
              <a:gd name="connsiteX6" fmla="*/ 302963 w 506224"/>
              <a:gd name="connsiteY6" fmla="*/ 128648 h 601253"/>
              <a:gd name="connsiteX7" fmla="*/ 350588 w 506224"/>
              <a:gd name="connsiteY7" fmla="*/ 178654 h 601253"/>
              <a:gd name="connsiteX8" fmla="*/ 362495 w 506224"/>
              <a:gd name="connsiteY8" fmla="*/ 228661 h 601253"/>
              <a:gd name="connsiteX9" fmla="*/ 338681 w 506224"/>
              <a:gd name="connsiteY9" fmla="*/ 295335 h 601253"/>
              <a:gd name="connsiteX10" fmla="*/ 276769 w 506224"/>
              <a:gd name="connsiteY10" fmla="*/ 340579 h 601253"/>
              <a:gd name="connsiteX11" fmla="*/ 224382 w 506224"/>
              <a:gd name="connsiteY11" fmla="*/ 257235 h 601253"/>
              <a:gd name="connsiteX12" fmla="*/ 102938 w 506224"/>
              <a:gd name="connsiteY12" fmla="*/ 242948 h 601253"/>
              <a:gd name="connsiteX13" fmla="*/ 2925 w 506224"/>
              <a:gd name="connsiteY13" fmla="*/ 392967 h 601253"/>
              <a:gd name="connsiteX14" fmla="*/ 219619 w 506224"/>
              <a:gd name="connsiteY14" fmla="*/ 569179 h 601253"/>
              <a:gd name="connsiteX15" fmla="*/ 445838 w 506224"/>
              <a:gd name="connsiteY15" fmla="*/ 590611 h 601253"/>
              <a:gd name="connsiteX16" fmla="*/ 498226 w 506224"/>
              <a:gd name="connsiteY16" fmla="*/ 450117 h 601253"/>
              <a:gd name="connsiteX17" fmla="*/ 393450 w 506224"/>
              <a:gd name="connsiteY17" fmla="*/ 397730 h 601253"/>
              <a:gd name="connsiteX0" fmla="*/ 393351 w 506125"/>
              <a:gd name="connsiteY0" fmla="*/ 397730 h 610449"/>
              <a:gd name="connsiteX1" fmla="*/ 488601 w 506125"/>
              <a:gd name="connsiteY1" fmla="*/ 169128 h 610449"/>
              <a:gd name="connsiteX2" fmla="*/ 505270 w 506125"/>
              <a:gd name="connsiteY2" fmla="*/ 61973 h 610449"/>
              <a:gd name="connsiteX3" fmla="*/ 476695 w 506125"/>
              <a:gd name="connsiteY3" fmla="*/ 16729 h 610449"/>
              <a:gd name="connsiteX4" fmla="*/ 400495 w 506125"/>
              <a:gd name="connsiteY4" fmla="*/ 60 h 610449"/>
              <a:gd name="connsiteX5" fmla="*/ 312389 w 506125"/>
              <a:gd name="connsiteY5" fmla="*/ 21492 h 610449"/>
              <a:gd name="connsiteX6" fmla="*/ 302864 w 506125"/>
              <a:gd name="connsiteY6" fmla="*/ 128648 h 610449"/>
              <a:gd name="connsiteX7" fmla="*/ 350489 w 506125"/>
              <a:gd name="connsiteY7" fmla="*/ 178654 h 610449"/>
              <a:gd name="connsiteX8" fmla="*/ 362396 w 506125"/>
              <a:gd name="connsiteY8" fmla="*/ 228661 h 610449"/>
              <a:gd name="connsiteX9" fmla="*/ 338582 w 506125"/>
              <a:gd name="connsiteY9" fmla="*/ 295335 h 610449"/>
              <a:gd name="connsiteX10" fmla="*/ 276670 w 506125"/>
              <a:gd name="connsiteY10" fmla="*/ 340579 h 610449"/>
              <a:gd name="connsiteX11" fmla="*/ 224283 w 506125"/>
              <a:gd name="connsiteY11" fmla="*/ 257235 h 610449"/>
              <a:gd name="connsiteX12" fmla="*/ 102839 w 506125"/>
              <a:gd name="connsiteY12" fmla="*/ 242948 h 610449"/>
              <a:gd name="connsiteX13" fmla="*/ 2826 w 506125"/>
              <a:gd name="connsiteY13" fmla="*/ 392967 h 610449"/>
              <a:gd name="connsiteX14" fmla="*/ 217138 w 506125"/>
              <a:gd name="connsiteY14" fmla="*/ 588229 h 610449"/>
              <a:gd name="connsiteX15" fmla="*/ 445739 w 506125"/>
              <a:gd name="connsiteY15" fmla="*/ 590611 h 610449"/>
              <a:gd name="connsiteX16" fmla="*/ 498127 w 506125"/>
              <a:gd name="connsiteY16" fmla="*/ 450117 h 610449"/>
              <a:gd name="connsiteX17" fmla="*/ 393351 w 506125"/>
              <a:gd name="connsiteY17" fmla="*/ 397730 h 610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06125" h="610449">
                <a:moveTo>
                  <a:pt x="393351" y="397730"/>
                </a:moveTo>
                <a:cubicBezTo>
                  <a:pt x="391763" y="350899"/>
                  <a:pt x="469948" y="225087"/>
                  <a:pt x="488601" y="169128"/>
                </a:cubicBezTo>
                <a:cubicBezTo>
                  <a:pt x="507254" y="113169"/>
                  <a:pt x="507254" y="87373"/>
                  <a:pt x="505270" y="61973"/>
                </a:cubicBezTo>
                <a:cubicBezTo>
                  <a:pt x="503286" y="36573"/>
                  <a:pt x="494158" y="27048"/>
                  <a:pt x="476695" y="16729"/>
                </a:cubicBezTo>
                <a:cubicBezTo>
                  <a:pt x="459232" y="6410"/>
                  <a:pt x="427879" y="-734"/>
                  <a:pt x="400495" y="60"/>
                </a:cubicBezTo>
                <a:cubicBezTo>
                  <a:pt x="373111" y="854"/>
                  <a:pt x="328661" y="61"/>
                  <a:pt x="312389" y="21492"/>
                </a:cubicBezTo>
                <a:cubicBezTo>
                  <a:pt x="296117" y="42923"/>
                  <a:pt x="296514" y="102454"/>
                  <a:pt x="302864" y="128648"/>
                </a:cubicBezTo>
                <a:cubicBezTo>
                  <a:pt x="309214" y="154842"/>
                  <a:pt x="340567" y="161985"/>
                  <a:pt x="350489" y="178654"/>
                </a:cubicBezTo>
                <a:cubicBezTo>
                  <a:pt x="360411" y="195323"/>
                  <a:pt x="364380" y="209214"/>
                  <a:pt x="362396" y="228661"/>
                </a:cubicBezTo>
                <a:cubicBezTo>
                  <a:pt x="360412" y="248108"/>
                  <a:pt x="352870" y="276682"/>
                  <a:pt x="338582" y="295335"/>
                </a:cubicBezTo>
                <a:cubicBezTo>
                  <a:pt x="324294" y="313988"/>
                  <a:pt x="295720" y="346929"/>
                  <a:pt x="276670" y="340579"/>
                </a:cubicBezTo>
                <a:cubicBezTo>
                  <a:pt x="257620" y="334229"/>
                  <a:pt x="253255" y="273507"/>
                  <a:pt x="224283" y="257235"/>
                </a:cubicBezTo>
                <a:cubicBezTo>
                  <a:pt x="195311" y="240963"/>
                  <a:pt x="139748" y="220326"/>
                  <a:pt x="102839" y="242948"/>
                </a:cubicBezTo>
                <a:cubicBezTo>
                  <a:pt x="65930" y="265570"/>
                  <a:pt x="-16224" y="335420"/>
                  <a:pt x="2826" y="392967"/>
                </a:cubicBezTo>
                <a:cubicBezTo>
                  <a:pt x="21876" y="450514"/>
                  <a:pt x="143319" y="555288"/>
                  <a:pt x="217138" y="588229"/>
                </a:cubicBezTo>
                <a:cubicBezTo>
                  <a:pt x="290957" y="621170"/>
                  <a:pt x="398907" y="613630"/>
                  <a:pt x="445739" y="590611"/>
                </a:cubicBezTo>
                <a:cubicBezTo>
                  <a:pt x="492571" y="567592"/>
                  <a:pt x="506858" y="482264"/>
                  <a:pt x="498127" y="450117"/>
                </a:cubicBezTo>
                <a:cubicBezTo>
                  <a:pt x="489396" y="417970"/>
                  <a:pt x="394939" y="444561"/>
                  <a:pt x="393351" y="397730"/>
                </a:cubicBezTo>
                <a:close/>
              </a:path>
            </a:pathLst>
          </a:custGeom>
          <a:solidFill>
            <a:schemeClr val="accent3">
              <a:lumMod val="75000"/>
            </a:schemeClr>
          </a:solidFill>
          <a:ln w="12700" cap="flat" cmpd="sng" algn="ctr">
            <a:solidFill>
              <a:srgbClr val="E7E6E6"/>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658" name="TextBox 4657">
            <a:extLst>
              <a:ext uri="{FF2B5EF4-FFF2-40B4-BE49-F238E27FC236}">
                <a16:creationId xmlns:a16="http://schemas.microsoft.com/office/drawing/2014/main" id="{C83EF152-8D73-6E13-B98D-8B322E1D8EB5}"/>
              </a:ext>
            </a:extLst>
          </p:cNvPr>
          <p:cNvSpPr txBox="1"/>
          <p:nvPr/>
        </p:nvSpPr>
        <p:spPr>
          <a:xfrm rot="1788830">
            <a:off x="5714672" y="4092784"/>
            <a:ext cx="453970" cy="33855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a:ln>
                  <a:noFill/>
                </a:ln>
                <a:solidFill>
                  <a:srgbClr val="FFFFFF"/>
                </a:solidFill>
                <a:effectLst/>
                <a:uLnTx/>
                <a:uFillTx/>
              </a:rPr>
              <a:t>SSRI/</a:t>
            </a:r>
          </a:p>
          <a:p>
            <a:pPr marL="0" marR="0" lvl="0" indent="0" defTabSz="91440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a:ln>
                  <a:noFill/>
                </a:ln>
                <a:solidFill>
                  <a:srgbClr val="FFFFFF"/>
                </a:solidFill>
                <a:effectLst/>
                <a:uLnTx/>
                <a:uFillTx/>
              </a:rPr>
              <a:t>SNRI</a:t>
            </a:r>
          </a:p>
        </p:txBody>
      </p:sp>
      <p:sp>
        <p:nvSpPr>
          <p:cNvPr id="4659" name="Right Triangle 848">
            <a:extLst>
              <a:ext uri="{FF2B5EF4-FFF2-40B4-BE49-F238E27FC236}">
                <a16:creationId xmlns:a16="http://schemas.microsoft.com/office/drawing/2014/main" id="{A33157CF-1DA7-FE9A-2D91-44D7BE336261}"/>
              </a:ext>
            </a:extLst>
          </p:cNvPr>
          <p:cNvSpPr/>
          <p:nvPr/>
        </p:nvSpPr>
        <p:spPr>
          <a:xfrm rot="13107022">
            <a:off x="2724470" y="4386763"/>
            <a:ext cx="235744" cy="148987"/>
          </a:xfrm>
          <a:custGeom>
            <a:avLst/>
            <a:gdLst>
              <a:gd name="connsiteX0" fmla="*/ 0 w 270315"/>
              <a:gd name="connsiteY0" fmla="*/ 124990 h 124990"/>
              <a:gd name="connsiteX1" fmla="*/ 0 w 270315"/>
              <a:gd name="connsiteY1" fmla="*/ 0 h 124990"/>
              <a:gd name="connsiteX2" fmla="*/ 270315 w 270315"/>
              <a:gd name="connsiteY2" fmla="*/ 124990 h 124990"/>
              <a:gd name="connsiteX3" fmla="*/ 0 w 270315"/>
              <a:gd name="connsiteY3" fmla="*/ 124990 h 124990"/>
              <a:gd name="connsiteX0" fmla="*/ 40481 w 310796"/>
              <a:gd name="connsiteY0" fmla="*/ 134515 h 134515"/>
              <a:gd name="connsiteX1" fmla="*/ 0 w 310796"/>
              <a:gd name="connsiteY1" fmla="*/ 0 h 134515"/>
              <a:gd name="connsiteX2" fmla="*/ 310796 w 310796"/>
              <a:gd name="connsiteY2" fmla="*/ 134515 h 134515"/>
              <a:gd name="connsiteX3" fmla="*/ 40481 w 310796"/>
              <a:gd name="connsiteY3" fmla="*/ 134515 h 134515"/>
              <a:gd name="connsiteX0" fmla="*/ 60261 w 310796"/>
              <a:gd name="connsiteY0" fmla="*/ 129398 h 134515"/>
              <a:gd name="connsiteX1" fmla="*/ 0 w 310796"/>
              <a:gd name="connsiteY1" fmla="*/ 0 h 134515"/>
              <a:gd name="connsiteX2" fmla="*/ 310796 w 310796"/>
              <a:gd name="connsiteY2" fmla="*/ 134515 h 134515"/>
              <a:gd name="connsiteX3" fmla="*/ 60261 w 310796"/>
              <a:gd name="connsiteY3" fmla="*/ 129398 h 134515"/>
            </a:gdLst>
            <a:ahLst/>
            <a:cxnLst>
              <a:cxn ang="0">
                <a:pos x="connsiteX0" y="connsiteY0"/>
              </a:cxn>
              <a:cxn ang="0">
                <a:pos x="connsiteX1" y="connsiteY1"/>
              </a:cxn>
              <a:cxn ang="0">
                <a:pos x="connsiteX2" y="connsiteY2"/>
              </a:cxn>
              <a:cxn ang="0">
                <a:pos x="connsiteX3" y="connsiteY3"/>
              </a:cxn>
            </a:cxnLst>
            <a:rect l="l" t="t" r="r" b="b"/>
            <a:pathLst>
              <a:path w="310796" h="134515">
                <a:moveTo>
                  <a:pt x="60261" y="129398"/>
                </a:moveTo>
                <a:lnTo>
                  <a:pt x="0" y="0"/>
                </a:lnTo>
                <a:lnTo>
                  <a:pt x="310796" y="134515"/>
                </a:lnTo>
                <a:lnTo>
                  <a:pt x="60261" y="129398"/>
                </a:lnTo>
                <a:close/>
              </a:path>
            </a:pathLst>
          </a:custGeom>
          <a:solidFill>
            <a:schemeClr val="accent3">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660" name="Right Triangle 848">
            <a:extLst>
              <a:ext uri="{FF2B5EF4-FFF2-40B4-BE49-F238E27FC236}">
                <a16:creationId xmlns:a16="http://schemas.microsoft.com/office/drawing/2014/main" id="{5113E410-BCDC-3175-A44D-BF70DEA2714D}"/>
              </a:ext>
            </a:extLst>
          </p:cNvPr>
          <p:cNvSpPr/>
          <p:nvPr/>
        </p:nvSpPr>
        <p:spPr>
          <a:xfrm rot="1752142">
            <a:off x="5744209" y="4683438"/>
            <a:ext cx="235744" cy="148987"/>
          </a:xfrm>
          <a:custGeom>
            <a:avLst/>
            <a:gdLst>
              <a:gd name="connsiteX0" fmla="*/ 0 w 270315"/>
              <a:gd name="connsiteY0" fmla="*/ 124990 h 124990"/>
              <a:gd name="connsiteX1" fmla="*/ 0 w 270315"/>
              <a:gd name="connsiteY1" fmla="*/ 0 h 124990"/>
              <a:gd name="connsiteX2" fmla="*/ 270315 w 270315"/>
              <a:gd name="connsiteY2" fmla="*/ 124990 h 124990"/>
              <a:gd name="connsiteX3" fmla="*/ 0 w 270315"/>
              <a:gd name="connsiteY3" fmla="*/ 124990 h 124990"/>
              <a:gd name="connsiteX0" fmla="*/ 40481 w 310796"/>
              <a:gd name="connsiteY0" fmla="*/ 134515 h 134515"/>
              <a:gd name="connsiteX1" fmla="*/ 0 w 310796"/>
              <a:gd name="connsiteY1" fmla="*/ 0 h 134515"/>
              <a:gd name="connsiteX2" fmla="*/ 310796 w 310796"/>
              <a:gd name="connsiteY2" fmla="*/ 134515 h 134515"/>
              <a:gd name="connsiteX3" fmla="*/ 40481 w 310796"/>
              <a:gd name="connsiteY3" fmla="*/ 134515 h 134515"/>
              <a:gd name="connsiteX0" fmla="*/ 60261 w 310796"/>
              <a:gd name="connsiteY0" fmla="*/ 129398 h 134515"/>
              <a:gd name="connsiteX1" fmla="*/ 0 w 310796"/>
              <a:gd name="connsiteY1" fmla="*/ 0 h 134515"/>
              <a:gd name="connsiteX2" fmla="*/ 310796 w 310796"/>
              <a:gd name="connsiteY2" fmla="*/ 134515 h 134515"/>
              <a:gd name="connsiteX3" fmla="*/ 60261 w 310796"/>
              <a:gd name="connsiteY3" fmla="*/ 129398 h 134515"/>
            </a:gdLst>
            <a:ahLst/>
            <a:cxnLst>
              <a:cxn ang="0">
                <a:pos x="connsiteX0" y="connsiteY0"/>
              </a:cxn>
              <a:cxn ang="0">
                <a:pos x="connsiteX1" y="connsiteY1"/>
              </a:cxn>
              <a:cxn ang="0">
                <a:pos x="connsiteX2" y="connsiteY2"/>
              </a:cxn>
              <a:cxn ang="0">
                <a:pos x="connsiteX3" y="connsiteY3"/>
              </a:cxn>
            </a:cxnLst>
            <a:rect l="l" t="t" r="r" b="b"/>
            <a:pathLst>
              <a:path w="310796" h="134515">
                <a:moveTo>
                  <a:pt x="60261" y="129398"/>
                </a:moveTo>
                <a:lnTo>
                  <a:pt x="0" y="0"/>
                </a:lnTo>
                <a:lnTo>
                  <a:pt x="310796" y="134515"/>
                </a:lnTo>
                <a:lnTo>
                  <a:pt x="60261" y="129398"/>
                </a:lnTo>
                <a:close/>
              </a:path>
            </a:pathLst>
          </a:custGeom>
          <a:solidFill>
            <a:schemeClr val="accent3">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661" name="Right Triangle 848">
            <a:extLst>
              <a:ext uri="{FF2B5EF4-FFF2-40B4-BE49-F238E27FC236}">
                <a16:creationId xmlns:a16="http://schemas.microsoft.com/office/drawing/2014/main" id="{D4123816-5928-B5A9-30D9-23D8FA216FB4}"/>
              </a:ext>
            </a:extLst>
          </p:cNvPr>
          <p:cNvSpPr/>
          <p:nvPr/>
        </p:nvSpPr>
        <p:spPr>
          <a:xfrm rot="1842725">
            <a:off x="6977879" y="4381611"/>
            <a:ext cx="235744" cy="148987"/>
          </a:xfrm>
          <a:custGeom>
            <a:avLst/>
            <a:gdLst>
              <a:gd name="connsiteX0" fmla="*/ 0 w 270315"/>
              <a:gd name="connsiteY0" fmla="*/ 124990 h 124990"/>
              <a:gd name="connsiteX1" fmla="*/ 0 w 270315"/>
              <a:gd name="connsiteY1" fmla="*/ 0 h 124990"/>
              <a:gd name="connsiteX2" fmla="*/ 270315 w 270315"/>
              <a:gd name="connsiteY2" fmla="*/ 124990 h 124990"/>
              <a:gd name="connsiteX3" fmla="*/ 0 w 270315"/>
              <a:gd name="connsiteY3" fmla="*/ 124990 h 124990"/>
              <a:gd name="connsiteX0" fmla="*/ 40481 w 310796"/>
              <a:gd name="connsiteY0" fmla="*/ 134515 h 134515"/>
              <a:gd name="connsiteX1" fmla="*/ 0 w 310796"/>
              <a:gd name="connsiteY1" fmla="*/ 0 h 134515"/>
              <a:gd name="connsiteX2" fmla="*/ 310796 w 310796"/>
              <a:gd name="connsiteY2" fmla="*/ 134515 h 134515"/>
              <a:gd name="connsiteX3" fmla="*/ 40481 w 310796"/>
              <a:gd name="connsiteY3" fmla="*/ 134515 h 134515"/>
              <a:gd name="connsiteX0" fmla="*/ 60261 w 310796"/>
              <a:gd name="connsiteY0" fmla="*/ 129398 h 134515"/>
              <a:gd name="connsiteX1" fmla="*/ 0 w 310796"/>
              <a:gd name="connsiteY1" fmla="*/ 0 h 134515"/>
              <a:gd name="connsiteX2" fmla="*/ 310796 w 310796"/>
              <a:gd name="connsiteY2" fmla="*/ 134515 h 134515"/>
              <a:gd name="connsiteX3" fmla="*/ 60261 w 310796"/>
              <a:gd name="connsiteY3" fmla="*/ 129398 h 134515"/>
            </a:gdLst>
            <a:ahLst/>
            <a:cxnLst>
              <a:cxn ang="0">
                <a:pos x="connsiteX0" y="connsiteY0"/>
              </a:cxn>
              <a:cxn ang="0">
                <a:pos x="connsiteX1" y="connsiteY1"/>
              </a:cxn>
              <a:cxn ang="0">
                <a:pos x="connsiteX2" y="connsiteY2"/>
              </a:cxn>
              <a:cxn ang="0">
                <a:pos x="connsiteX3" y="connsiteY3"/>
              </a:cxn>
            </a:cxnLst>
            <a:rect l="l" t="t" r="r" b="b"/>
            <a:pathLst>
              <a:path w="310796" h="134515">
                <a:moveTo>
                  <a:pt x="60261" y="129398"/>
                </a:moveTo>
                <a:lnTo>
                  <a:pt x="0" y="0"/>
                </a:lnTo>
                <a:lnTo>
                  <a:pt x="310796" y="134515"/>
                </a:lnTo>
                <a:lnTo>
                  <a:pt x="60261" y="129398"/>
                </a:lnTo>
                <a:close/>
              </a:path>
            </a:pathLst>
          </a:custGeom>
          <a:solidFill>
            <a:schemeClr val="accent3">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662" name="Right Triangle 848">
            <a:extLst>
              <a:ext uri="{FF2B5EF4-FFF2-40B4-BE49-F238E27FC236}">
                <a16:creationId xmlns:a16="http://schemas.microsoft.com/office/drawing/2014/main" id="{0CCE44D0-C0E8-4084-2ACF-B0FE66AE48AF}"/>
              </a:ext>
            </a:extLst>
          </p:cNvPr>
          <p:cNvSpPr/>
          <p:nvPr/>
        </p:nvSpPr>
        <p:spPr>
          <a:xfrm rot="2726242">
            <a:off x="6745451" y="5032415"/>
            <a:ext cx="195402" cy="179745"/>
          </a:xfrm>
          <a:custGeom>
            <a:avLst/>
            <a:gdLst>
              <a:gd name="connsiteX0" fmla="*/ 0 w 270315"/>
              <a:gd name="connsiteY0" fmla="*/ 124990 h 124990"/>
              <a:gd name="connsiteX1" fmla="*/ 0 w 270315"/>
              <a:gd name="connsiteY1" fmla="*/ 0 h 124990"/>
              <a:gd name="connsiteX2" fmla="*/ 270315 w 270315"/>
              <a:gd name="connsiteY2" fmla="*/ 124990 h 124990"/>
              <a:gd name="connsiteX3" fmla="*/ 0 w 270315"/>
              <a:gd name="connsiteY3" fmla="*/ 124990 h 124990"/>
              <a:gd name="connsiteX0" fmla="*/ 40481 w 310796"/>
              <a:gd name="connsiteY0" fmla="*/ 134515 h 134515"/>
              <a:gd name="connsiteX1" fmla="*/ 0 w 310796"/>
              <a:gd name="connsiteY1" fmla="*/ 0 h 134515"/>
              <a:gd name="connsiteX2" fmla="*/ 310796 w 310796"/>
              <a:gd name="connsiteY2" fmla="*/ 134515 h 134515"/>
              <a:gd name="connsiteX3" fmla="*/ 40481 w 310796"/>
              <a:gd name="connsiteY3" fmla="*/ 134515 h 134515"/>
              <a:gd name="connsiteX0" fmla="*/ 60261 w 310796"/>
              <a:gd name="connsiteY0" fmla="*/ 129398 h 134515"/>
              <a:gd name="connsiteX1" fmla="*/ 0 w 310796"/>
              <a:gd name="connsiteY1" fmla="*/ 0 h 134515"/>
              <a:gd name="connsiteX2" fmla="*/ 310796 w 310796"/>
              <a:gd name="connsiteY2" fmla="*/ 134515 h 134515"/>
              <a:gd name="connsiteX3" fmla="*/ 60261 w 310796"/>
              <a:gd name="connsiteY3" fmla="*/ 129398 h 134515"/>
            </a:gdLst>
            <a:ahLst/>
            <a:cxnLst>
              <a:cxn ang="0">
                <a:pos x="connsiteX0" y="connsiteY0"/>
              </a:cxn>
              <a:cxn ang="0">
                <a:pos x="connsiteX1" y="connsiteY1"/>
              </a:cxn>
              <a:cxn ang="0">
                <a:pos x="connsiteX2" y="connsiteY2"/>
              </a:cxn>
              <a:cxn ang="0">
                <a:pos x="connsiteX3" y="connsiteY3"/>
              </a:cxn>
            </a:cxnLst>
            <a:rect l="l" t="t" r="r" b="b"/>
            <a:pathLst>
              <a:path w="310796" h="134515">
                <a:moveTo>
                  <a:pt x="60261" y="129398"/>
                </a:moveTo>
                <a:lnTo>
                  <a:pt x="0" y="0"/>
                </a:lnTo>
                <a:lnTo>
                  <a:pt x="310796" y="134515"/>
                </a:lnTo>
                <a:lnTo>
                  <a:pt x="60261" y="129398"/>
                </a:lnTo>
                <a:close/>
              </a:path>
            </a:pathLst>
          </a:custGeom>
          <a:solidFill>
            <a:schemeClr val="accent3">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663" name="Right Triangle 848">
            <a:extLst>
              <a:ext uri="{FF2B5EF4-FFF2-40B4-BE49-F238E27FC236}">
                <a16:creationId xmlns:a16="http://schemas.microsoft.com/office/drawing/2014/main" id="{CDD74203-EA1A-2922-A5B2-FFE6B9EC03BC}"/>
              </a:ext>
            </a:extLst>
          </p:cNvPr>
          <p:cNvSpPr/>
          <p:nvPr/>
        </p:nvSpPr>
        <p:spPr>
          <a:xfrm rot="9510185">
            <a:off x="6023983" y="4584874"/>
            <a:ext cx="235744" cy="148987"/>
          </a:xfrm>
          <a:custGeom>
            <a:avLst/>
            <a:gdLst>
              <a:gd name="connsiteX0" fmla="*/ 0 w 270315"/>
              <a:gd name="connsiteY0" fmla="*/ 124990 h 124990"/>
              <a:gd name="connsiteX1" fmla="*/ 0 w 270315"/>
              <a:gd name="connsiteY1" fmla="*/ 0 h 124990"/>
              <a:gd name="connsiteX2" fmla="*/ 270315 w 270315"/>
              <a:gd name="connsiteY2" fmla="*/ 124990 h 124990"/>
              <a:gd name="connsiteX3" fmla="*/ 0 w 270315"/>
              <a:gd name="connsiteY3" fmla="*/ 124990 h 124990"/>
              <a:gd name="connsiteX0" fmla="*/ 40481 w 310796"/>
              <a:gd name="connsiteY0" fmla="*/ 134515 h 134515"/>
              <a:gd name="connsiteX1" fmla="*/ 0 w 310796"/>
              <a:gd name="connsiteY1" fmla="*/ 0 h 134515"/>
              <a:gd name="connsiteX2" fmla="*/ 310796 w 310796"/>
              <a:gd name="connsiteY2" fmla="*/ 134515 h 134515"/>
              <a:gd name="connsiteX3" fmla="*/ 40481 w 310796"/>
              <a:gd name="connsiteY3" fmla="*/ 134515 h 134515"/>
              <a:gd name="connsiteX0" fmla="*/ 60261 w 310796"/>
              <a:gd name="connsiteY0" fmla="*/ 129398 h 134515"/>
              <a:gd name="connsiteX1" fmla="*/ 0 w 310796"/>
              <a:gd name="connsiteY1" fmla="*/ 0 h 134515"/>
              <a:gd name="connsiteX2" fmla="*/ 310796 w 310796"/>
              <a:gd name="connsiteY2" fmla="*/ 134515 h 134515"/>
              <a:gd name="connsiteX3" fmla="*/ 60261 w 310796"/>
              <a:gd name="connsiteY3" fmla="*/ 129398 h 134515"/>
            </a:gdLst>
            <a:ahLst/>
            <a:cxnLst>
              <a:cxn ang="0">
                <a:pos x="connsiteX0" y="connsiteY0"/>
              </a:cxn>
              <a:cxn ang="0">
                <a:pos x="connsiteX1" y="connsiteY1"/>
              </a:cxn>
              <a:cxn ang="0">
                <a:pos x="connsiteX2" y="connsiteY2"/>
              </a:cxn>
              <a:cxn ang="0">
                <a:pos x="connsiteX3" y="connsiteY3"/>
              </a:cxn>
            </a:cxnLst>
            <a:rect l="l" t="t" r="r" b="b"/>
            <a:pathLst>
              <a:path w="310796" h="134515">
                <a:moveTo>
                  <a:pt x="60261" y="129398"/>
                </a:moveTo>
                <a:lnTo>
                  <a:pt x="0" y="0"/>
                </a:lnTo>
                <a:lnTo>
                  <a:pt x="310796" y="134515"/>
                </a:lnTo>
                <a:lnTo>
                  <a:pt x="60261" y="129398"/>
                </a:lnTo>
                <a:close/>
              </a:path>
            </a:pathLst>
          </a:custGeom>
          <a:solidFill>
            <a:schemeClr val="accent3">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664" name="Right Triangle 848">
            <a:extLst>
              <a:ext uri="{FF2B5EF4-FFF2-40B4-BE49-F238E27FC236}">
                <a16:creationId xmlns:a16="http://schemas.microsoft.com/office/drawing/2014/main" id="{DEFBD8E4-9F5B-753B-C78B-B71AFFE6198C}"/>
              </a:ext>
            </a:extLst>
          </p:cNvPr>
          <p:cNvSpPr/>
          <p:nvPr/>
        </p:nvSpPr>
        <p:spPr>
          <a:xfrm rot="13107022">
            <a:off x="6484847" y="4540851"/>
            <a:ext cx="235744" cy="148987"/>
          </a:xfrm>
          <a:custGeom>
            <a:avLst/>
            <a:gdLst>
              <a:gd name="connsiteX0" fmla="*/ 0 w 270315"/>
              <a:gd name="connsiteY0" fmla="*/ 124990 h 124990"/>
              <a:gd name="connsiteX1" fmla="*/ 0 w 270315"/>
              <a:gd name="connsiteY1" fmla="*/ 0 h 124990"/>
              <a:gd name="connsiteX2" fmla="*/ 270315 w 270315"/>
              <a:gd name="connsiteY2" fmla="*/ 124990 h 124990"/>
              <a:gd name="connsiteX3" fmla="*/ 0 w 270315"/>
              <a:gd name="connsiteY3" fmla="*/ 124990 h 124990"/>
              <a:gd name="connsiteX0" fmla="*/ 40481 w 310796"/>
              <a:gd name="connsiteY0" fmla="*/ 134515 h 134515"/>
              <a:gd name="connsiteX1" fmla="*/ 0 w 310796"/>
              <a:gd name="connsiteY1" fmla="*/ 0 h 134515"/>
              <a:gd name="connsiteX2" fmla="*/ 310796 w 310796"/>
              <a:gd name="connsiteY2" fmla="*/ 134515 h 134515"/>
              <a:gd name="connsiteX3" fmla="*/ 40481 w 310796"/>
              <a:gd name="connsiteY3" fmla="*/ 134515 h 134515"/>
              <a:gd name="connsiteX0" fmla="*/ 60261 w 310796"/>
              <a:gd name="connsiteY0" fmla="*/ 129398 h 134515"/>
              <a:gd name="connsiteX1" fmla="*/ 0 w 310796"/>
              <a:gd name="connsiteY1" fmla="*/ 0 h 134515"/>
              <a:gd name="connsiteX2" fmla="*/ 310796 w 310796"/>
              <a:gd name="connsiteY2" fmla="*/ 134515 h 134515"/>
              <a:gd name="connsiteX3" fmla="*/ 60261 w 310796"/>
              <a:gd name="connsiteY3" fmla="*/ 129398 h 134515"/>
            </a:gdLst>
            <a:ahLst/>
            <a:cxnLst>
              <a:cxn ang="0">
                <a:pos x="connsiteX0" y="connsiteY0"/>
              </a:cxn>
              <a:cxn ang="0">
                <a:pos x="connsiteX1" y="connsiteY1"/>
              </a:cxn>
              <a:cxn ang="0">
                <a:pos x="connsiteX2" y="connsiteY2"/>
              </a:cxn>
              <a:cxn ang="0">
                <a:pos x="connsiteX3" y="connsiteY3"/>
              </a:cxn>
            </a:cxnLst>
            <a:rect l="l" t="t" r="r" b="b"/>
            <a:pathLst>
              <a:path w="310796" h="134515">
                <a:moveTo>
                  <a:pt x="60261" y="129398"/>
                </a:moveTo>
                <a:lnTo>
                  <a:pt x="0" y="0"/>
                </a:lnTo>
                <a:lnTo>
                  <a:pt x="310796" y="134515"/>
                </a:lnTo>
                <a:lnTo>
                  <a:pt x="60261" y="129398"/>
                </a:lnTo>
                <a:close/>
              </a:path>
            </a:pathLst>
          </a:custGeom>
          <a:solidFill>
            <a:schemeClr val="accent3">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665" name="Right Triangle 848">
            <a:extLst>
              <a:ext uri="{FF2B5EF4-FFF2-40B4-BE49-F238E27FC236}">
                <a16:creationId xmlns:a16="http://schemas.microsoft.com/office/drawing/2014/main" id="{BC0618BF-0305-B5CC-E1B0-46735A2DEFBE}"/>
              </a:ext>
            </a:extLst>
          </p:cNvPr>
          <p:cNvSpPr/>
          <p:nvPr/>
        </p:nvSpPr>
        <p:spPr>
          <a:xfrm rot="4679429">
            <a:off x="6969311" y="4714911"/>
            <a:ext cx="195402" cy="179745"/>
          </a:xfrm>
          <a:custGeom>
            <a:avLst/>
            <a:gdLst>
              <a:gd name="connsiteX0" fmla="*/ 0 w 270315"/>
              <a:gd name="connsiteY0" fmla="*/ 124990 h 124990"/>
              <a:gd name="connsiteX1" fmla="*/ 0 w 270315"/>
              <a:gd name="connsiteY1" fmla="*/ 0 h 124990"/>
              <a:gd name="connsiteX2" fmla="*/ 270315 w 270315"/>
              <a:gd name="connsiteY2" fmla="*/ 124990 h 124990"/>
              <a:gd name="connsiteX3" fmla="*/ 0 w 270315"/>
              <a:gd name="connsiteY3" fmla="*/ 124990 h 124990"/>
              <a:gd name="connsiteX0" fmla="*/ 40481 w 310796"/>
              <a:gd name="connsiteY0" fmla="*/ 134515 h 134515"/>
              <a:gd name="connsiteX1" fmla="*/ 0 w 310796"/>
              <a:gd name="connsiteY1" fmla="*/ 0 h 134515"/>
              <a:gd name="connsiteX2" fmla="*/ 310796 w 310796"/>
              <a:gd name="connsiteY2" fmla="*/ 134515 h 134515"/>
              <a:gd name="connsiteX3" fmla="*/ 40481 w 310796"/>
              <a:gd name="connsiteY3" fmla="*/ 134515 h 134515"/>
              <a:gd name="connsiteX0" fmla="*/ 60261 w 310796"/>
              <a:gd name="connsiteY0" fmla="*/ 129398 h 134515"/>
              <a:gd name="connsiteX1" fmla="*/ 0 w 310796"/>
              <a:gd name="connsiteY1" fmla="*/ 0 h 134515"/>
              <a:gd name="connsiteX2" fmla="*/ 310796 w 310796"/>
              <a:gd name="connsiteY2" fmla="*/ 134515 h 134515"/>
              <a:gd name="connsiteX3" fmla="*/ 60261 w 310796"/>
              <a:gd name="connsiteY3" fmla="*/ 129398 h 134515"/>
            </a:gdLst>
            <a:ahLst/>
            <a:cxnLst>
              <a:cxn ang="0">
                <a:pos x="connsiteX0" y="connsiteY0"/>
              </a:cxn>
              <a:cxn ang="0">
                <a:pos x="connsiteX1" y="connsiteY1"/>
              </a:cxn>
              <a:cxn ang="0">
                <a:pos x="connsiteX2" y="connsiteY2"/>
              </a:cxn>
              <a:cxn ang="0">
                <a:pos x="connsiteX3" y="connsiteY3"/>
              </a:cxn>
            </a:cxnLst>
            <a:rect l="l" t="t" r="r" b="b"/>
            <a:pathLst>
              <a:path w="310796" h="134515">
                <a:moveTo>
                  <a:pt x="60261" y="129398"/>
                </a:moveTo>
                <a:lnTo>
                  <a:pt x="0" y="0"/>
                </a:lnTo>
                <a:lnTo>
                  <a:pt x="310796" y="134515"/>
                </a:lnTo>
                <a:lnTo>
                  <a:pt x="60261" y="129398"/>
                </a:lnTo>
                <a:close/>
              </a:path>
            </a:pathLst>
          </a:custGeom>
          <a:solidFill>
            <a:schemeClr val="accent3">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666" name="Right Triangle 848">
            <a:extLst>
              <a:ext uri="{FF2B5EF4-FFF2-40B4-BE49-F238E27FC236}">
                <a16:creationId xmlns:a16="http://schemas.microsoft.com/office/drawing/2014/main" id="{E16CD532-7739-19B6-84FA-9FA4BED340AD}"/>
              </a:ext>
            </a:extLst>
          </p:cNvPr>
          <p:cNvSpPr/>
          <p:nvPr/>
        </p:nvSpPr>
        <p:spPr>
          <a:xfrm rot="5400000">
            <a:off x="7096936" y="5052990"/>
            <a:ext cx="195402" cy="179745"/>
          </a:xfrm>
          <a:custGeom>
            <a:avLst/>
            <a:gdLst>
              <a:gd name="connsiteX0" fmla="*/ 0 w 270315"/>
              <a:gd name="connsiteY0" fmla="*/ 124990 h 124990"/>
              <a:gd name="connsiteX1" fmla="*/ 0 w 270315"/>
              <a:gd name="connsiteY1" fmla="*/ 0 h 124990"/>
              <a:gd name="connsiteX2" fmla="*/ 270315 w 270315"/>
              <a:gd name="connsiteY2" fmla="*/ 124990 h 124990"/>
              <a:gd name="connsiteX3" fmla="*/ 0 w 270315"/>
              <a:gd name="connsiteY3" fmla="*/ 124990 h 124990"/>
              <a:gd name="connsiteX0" fmla="*/ 40481 w 310796"/>
              <a:gd name="connsiteY0" fmla="*/ 134515 h 134515"/>
              <a:gd name="connsiteX1" fmla="*/ 0 w 310796"/>
              <a:gd name="connsiteY1" fmla="*/ 0 h 134515"/>
              <a:gd name="connsiteX2" fmla="*/ 310796 w 310796"/>
              <a:gd name="connsiteY2" fmla="*/ 134515 h 134515"/>
              <a:gd name="connsiteX3" fmla="*/ 40481 w 310796"/>
              <a:gd name="connsiteY3" fmla="*/ 134515 h 134515"/>
              <a:gd name="connsiteX0" fmla="*/ 60261 w 310796"/>
              <a:gd name="connsiteY0" fmla="*/ 129398 h 134515"/>
              <a:gd name="connsiteX1" fmla="*/ 0 w 310796"/>
              <a:gd name="connsiteY1" fmla="*/ 0 h 134515"/>
              <a:gd name="connsiteX2" fmla="*/ 310796 w 310796"/>
              <a:gd name="connsiteY2" fmla="*/ 134515 h 134515"/>
              <a:gd name="connsiteX3" fmla="*/ 60261 w 310796"/>
              <a:gd name="connsiteY3" fmla="*/ 129398 h 134515"/>
            </a:gdLst>
            <a:ahLst/>
            <a:cxnLst>
              <a:cxn ang="0">
                <a:pos x="connsiteX0" y="connsiteY0"/>
              </a:cxn>
              <a:cxn ang="0">
                <a:pos x="connsiteX1" y="connsiteY1"/>
              </a:cxn>
              <a:cxn ang="0">
                <a:pos x="connsiteX2" y="connsiteY2"/>
              </a:cxn>
              <a:cxn ang="0">
                <a:pos x="connsiteX3" y="connsiteY3"/>
              </a:cxn>
            </a:cxnLst>
            <a:rect l="l" t="t" r="r" b="b"/>
            <a:pathLst>
              <a:path w="310796" h="134515">
                <a:moveTo>
                  <a:pt x="60261" y="129398"/>
                </a:moveTo>
                <a:lnTo>
                  <a:pt x="0" y="0"/>
                </a:lnTo>
                <a:lnTo>
                  <a:pt x="310796" y="134515"/>
                </a:lnTo>
                <a:lnTo>
                  <a:pt x="60261" y="129398"/>
                </a:lnTo>
                <a:close/>
              </a:path>
            </a:pathLst>
          </a:custGeom>
          <a:solidFill>
            <a:schemeClr val="accent3">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667" name="Right Triangle 848">
            <a:extLst>
              <a:ext uri="{FF2B5EF4-FFF2-40B4-BE49-F238E27FC236}">
                <a16:creationId xmlns:a16="http://schemas.microsoft.com/office/drawing/2014/main" id="{1A87F5FA-8D5E-F673-2388-79419E439EE2}"/>
              </a:ext>
            </a:extLst>
          </p:cNvPr>
          <p:cNvSpPr/>
          <p:nvPr/>
        </p:nvSpPr>
        <p:spPr>
          <a:xfrm rot="13107022">
            <a:off x="6336652" y="4855175"/>
            <a:ext cx="235744" cy="148987"/>
          </a:xfrm>
          <a:custGeom>
            <a:avLst/>
            <a:gdLst>
              <a:gd name="connsiteX0" fmla="*/ 0 w 270315"/>
              <a:gd name="connsiteY0" fmla="*/ 124990 h 124990"/>
              <a:gd name="connsiteX1" fmla="*/ 0 w 270315"/>
              <a:gd name="connsiteY1" fmla="*/ 0 h 124990"/>
              <a:gd name="connsiteX2" fmla="*/ 270315 w 270315"/>
              <a:gd name="connsiteY2" fmla="*/ 124990 h 124990"/>
              <a:gd name="connsiteX3" fmla="*/ 0 w 270315"/>
              <a:gd name="connsiteY3" fmla="*/ 124990 h 124990"/>
              <a:gd name="connsiteX0" fmla="*/ 40481 w 310796"/>
              <a:gd name="connsiteY0" fmla="*/ 134515 h 134515"/>
              <a:gd name="connsiteX1" fmla="*/ 0 w 310796"/>
              <a:gd name="connsiteY1" fmla="*/ 0 h 134515"/>
              <a:gd name="connsiteX2" fmla="*/ 310796 w 310796"/>
              <a:gd name="connsiteY2" fmla="*/ 134515 h 134515"/>
              <a:gd name="connsiteX3" fmla="*/ 40481 w 310796"/>
              <a:gd name="connsiteY3" fmla="*/ 134515 h 134515"/>
              <a:gd name="connsiteX0" fmla="*/ 60261 w 310796"/>
              <a:gd name="connsiteY0" fmla="*/ 129398 h 134515"/>
              <a:gd name="connsiteX1" fmla="*/ 0 w 310796"/>
              <a:gd name="connsiteY1" fmla="*/ 0 h 134515"/>
              <a:gd name="connsiteX2" fmla="*/ 310796 w 310796"/>
              <a:gd name="connsiteY2" fmla="*/ 134515 h 134515"/>
              <a:gd name="connsiteX3" fmla="*/ 60261 w 310796"/>
              <a:gd name="connsiteY3" fmla="*/ 129398 h 134515"/>
            </a:gdLst>
            <a:ahLst/>
            <a:cxnLst>
              <a:cxn ang="0">
                <a:pos x="connsiteX0" y="connsiteY0"/>
              </a:cxn>
              <a:cxn ang="0">
                <a:pos x="connsiteX1" y="connsiteY1"/>
              </a:cxn>
              <a:cxn ang="0">
                <a:pos x="connsiteX2" y="connsiteY2"/>
              </a:cxn>
              <a:cxn ang="0">
                <a:pos x="connsiteX3" y="connsiteY3"/>
              </a:cxn>
            </a:cxnLst>
            <a:rect l="l" t="t" r="r" b="b"/>
            <a:pathLst>
              <a:path w="310796" h="134515">
                <a:moveTo>
                  <a:pt x="60261" y="129398"/>
                </a:moveTo>
                <a:lnTo>
                  <a:pt x="0" y="0"/>
                </a:lnTo>
                <a:lnTo>
                  <a:pt x="310796" y="134515"/>
                </a:lnTo>
                <a:lnTo>
                  <a:pt x="60261" y="129398"/>
                </a:lnTo>
                <a:close/>
              </a:path>
            </a:pathLst>
          </a:custGeom>
          <a:solidFill>
            <a:schemeClr val="accent3">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668" name="Right Triangle 848">
            <a:extLst>
              <a:ext uri="{FF2B5EF4-FFF2-40B4-BE49-F238E27FC236}">
                <a16:creationId xmlns:a16="http://schemas.microsoft.com/office/drawing/2014/main" id="{93F660E5-495A-B389-93C3-4C632A934367}"/>
              </a:ext>
            </a:extLst>
          </p:cNvPr>
          <p:cNvSpPr/>
          <p:nvPr/>
        </p:nvSpPr>
        <p:spPr>
          <a:xfrm rot="14746058">
            <a:off x="5985578" y="4959464"/>
            <a:ext cx="195402" cy="179745"/>
          </a:xfrm>
          <a:custGeom>
            <a:avLst/>
            <a:gdLst>
              <a:gd name="connsiteX0" fmla="*/ 0 w 270315"/>
              <a:gd name="connsiteY0" fmla="*/ 124990 h 124990"/>
              <a:gd name="connsiteX1" fmla="*/ 0 w 270315"/>
              <a:gd name="connsiteY1" fmla="*/ 0 h 124990"/>
              <a:gd name="connsiteX2" fmla="*/ 270315 w 270315"/>
              <a:gd name="connsiteY2" fmla="*/ 124990 h 124990"/>
              <a:gd name="connsiteX3" fmla="*/ 0 w 270315"/>
              <a:gd name="connsiteY3" fmla="*/ 124990 h 124990"/>
              <a:gd name="connsiteX0" fmla="*/ 40481 w 310796"/>
              <a:gd name="connsiteY0" fmla="*/ 134515 h 134515"/>
              <a:gd name="connsiteX1" fmla="*/ 0 w 310796"/>
              <a:gd name="connsiteY1" fmla="*/ 0 h 134515"/>
              <a:gd name="connsiteX2" fmla="*/ 310796 w 310796"/>
              <a:gd name="connsiteY2" fmla="*/ 134515 h 134515"/>
              <a:gd name="connsiteX3" fmla="*/ 40481 w 310796"/>
              <a:gd name="connsiteY3" fmla="*/ 134515 h 134515"/>
              <a:gd name="connsiteX0" fmla="*/ 60261 w 310796"/>
              <a:gd name="connsiteY0" fmla="*/ 129398 h 134515"/>
              <a:gd name="connsiteX1" fmla="*/ 0 w 310796"/>
              <a:gd name="connsiteY1" fmla="*/ 0 h 134515"/>
              <a:gd name="connsiteX2" fmla="*/ 310796 w 310796"/>
              <a:gd name="connsiteY2" fmla="*/ 134515 h 134515"/>
              <a:gd name="connsiteX3" fmla="*/ 60261 w 310796"/>
              <a:gd name="connsiteY3" fmla="*/ 129398 h 134515"/>
            </a:gdLst>
            <a:ahLst/>
            <a:cxnLst>
              <a:cxn ang="0">
                <a:pos x="connsiteX0" y="connsiteY0"/>
              </a:cxn>
              <a:cxn ang="0">
                <a:pos x="connsiteX1" y="connsiteY1"/>
              </a:cxn>
              <a:cxn ang="0">
                <a:pos x="connsiteX2" y="connsiteY2"/>
              </a:cxn>
              <a:cxn ang="0">
                <a:pos x="connsiteX3" y="connsiteY3"/>
              </a:cxn>
            </a:cxnLst>
            <a:rect l="l" t="t" r="r" b="b"/>
            <a:pathLst>
              <a:path w="310796" h="134515">
                <a:moveTo>
                  <a:pt x="60261" y="129398"/>
                </a:moveTo>
                <a:lnTo>
                  <a:pt x="0" y="0"/>
                </a:lnTo>
                <a:lnTo>
                  <a:pt x="310796" y="134515"/>
                </a:lnTo>
                <a:lnTo>
                  <a:pt x="60261" y="129398"/>
                </a:lnTo>
                <a:close/>
              </a:path>
            </a:pathLst>
          </a:custGeom>
          <a:solidFill>
            <a:schemeClr val="accent3">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669" name="Right Triangle 848">
            <a:extLst>
              <a:ext uri="{FF2B5EF4-FFF2-40B4-BE49-F238E27FC236}">
                <a16:creationId xmlns:a16="http://schemas.microsoft.com/office/drawing/2014/main" id="{95ACFCC4-3E0F-2D2F-D445-99EC182C6D4C}"/>
              </a:ext>
            </a:extLst>
          </p:cNvPr>
          <p:cNvSpPr/>
          <p:nvPr/>
        </p:nvSpPr>
        <p:spPr>
          <a:xfrm rot="20160388">
            <a:off x="8469952" y="4781038"/>
            <a:ext cx="235744" cy="148987"/>
          </a:xfrm>
          <a:custGeom>
            <a:avLst/>
            <a:gdLst>
              <a:gd name="connsiteX0" fmla="*/ 0 w 270315"/>
              <a:gd name="connsiteY0" fmla="*/ 124990 h 124990"/>
              <a:gd name="connsiteX1" fmla="*/ 0 w 270315"/>
              <a:gd name="connsiteY1" fmla="*/ 0 h 124990"/>
              <a:gd name="connsiteX2" fmla="*/ 270315 w 270315"/>
              <a:gd name="connsiteY2" fmla="*/ 124990 h 124990"/>
              <a:gd name="connsiteX3" fmla="*/ 0 w 270315"/>
              <a:gd name="connsiteY3" fmla="*/ 124990 h 124990"/>
              <a:gd name="connsiteX0" fmla="*/ 40481 w 310796"/>
              <a:gd name="connsiteY0" fmla="*/ 134515 h 134515"/>
              <a:gd name="connsiteX1" fmla="*/ 0 w 310796"/>
              <a:gd name="connsiteY1" fmla="*/ 0 h 134515"/>
              <a:gd name="connsiteX2" fmla="*/ 310796 w 310796"/>
              <a:gd name="connsiteY2" fmla="*/ 134515 h 134515"/>
              <a:gd name="connsiteX3" fmla="*/ 40481 w 310796"/>
              <a:gd name="connsiteY3" fmla="*/ 134515 h 134515"/>
              <a:gd name="connsiteX0" fmla="*/ 60261 w 310796"/>
              <a:gd name="connsiteY0" fmla="*/ 129398 h 134515"/>
              <a:gd name="connsiteX1" fmla="*/ 0 w 310796"/>
              <a:gd name="connsiteY1" fmla="*/ 0 h 134515"/>
              <a:gd name="connsiteX2" fmla="*/ 310796 w 310796"/>
              <a:gd name="connsiteY2" fmla="*/ 134515 h 134515"/>
              <a:gd name="connsiteX3" fmla="*/ 60261 w 310796"/>
              <a:gd name="connsiteY3" fmla="*/ 129398 h 134515"/>
            </a:gdLst>
            <a:ahLst/>
            <a:cxnLst>
              <a:cxn ang="0">
                <a:pos x="connsiteX0" y="connsiteY0"/>
              </a:cxn>
              <a:cxn ang="0">
                <a:pos x="connsiteX1" y="connsiteY1"/>
              </a:cxn>
              <a:cxn ang="0">
                <a:pos x="connsiteX2" y="connsiteY2"/>
              </a:cxn>
              <a:cxn ang="0">
                <a:pos x="connsiteX3" y="connsiteY3"/>
              </a:cxn>
            </a:cxnLst>
            <a:rect l="l" t="t" r="r" b="b"/>
            <a:pathLst>
              <a:path w="310796" h="134515">
                <a:moveTo>
                  <a:pt x="60261" y="129398"/>
                </a:moveTo>
                <a:lnTo>
                  <a:pt x="0" y="0"/>
                </a:lnTo>
                <a:lnTo>
                  <a:pt x="310796" y="134515"/>
                </a:lnTo>
                <a:lnTo>
                  <a:pt x="60261" y="129398"/>
                </a:lnTo>
                <a:close/>
              </a:path>
            </a:pathLst>
          </a:custGeom>
          <a:solidFill>
            <a:schemeClr val="accent3">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670" name="Right Triangle 848">
            <a:extLst>
              <a:ext uri="{FF2B5EF4-FFF2-40B4-BE49-F238E27FC236}">
                <a16:creationId xmlns:a16="http://schemas.microsoft.com/office/drawing/2014/main" id="{FFBD66FD-A0AD-D487-EA5F-F60B8C4F3526}"/>
              </a:ext>
            </a:extLst>
          </p:cNvPr>
          <p:cNvSpPr/>
          <p:nvPr/>
        </p:nvSpPr>
        <p:spPr>
          <a:xfrm rot="4365854">
            <a:off x="9453538" y="4359463"/>
            <a:ext cx="195402" cy="179745"/>
          </a:xfrm>
          <a:custGeom>
            <a:avLst/>
            <a:gdLst>
              <a:gd name="connsiteX0" fmla="*/ 0 w 270315"/>
              <a:gd name="connsiteY0" fmla="*/ 124990 h 124990"/>
              <a:gd name="connsiteX1" fmla="*/ 0 w 270315"/>
              <a:gd name="connsiteY1" fmla="*/ 0 h 124990"/>
              <a:gd name="connsiteX2" fmla="*/ 270315 w 270315"/>
              <a:gd name="connsiteY2" fmla="*/ 124990 h 124990"/>
              <a:gd name="connsiteX3" fmla="*/ 0 w 270315"/>
              <a:gd name="connsiteY3" fmla="*/ 124990 h 124990"/>
              <a:gd name="connsiteX0" fmla="*/ 40481 w 310796"/>
              <a:gd name="connsiteY0" fmla="*/ 134515 h 134515"/>
              <a:gd name="connsiteX1" fmla="*/ 0 w 310796"/>
              <a:gd name="connsiteY1" fmla="*/ 0 h 134515"/>
              <a:gd name="connsiteX2" fmla="*/ 310796 w 310796"/>
              <a:gd name="connsiteY2" fmla="*/ 134515 h 134515"/>
              <a:gd name="connsiteX3" fmla="*/ 40481 w 310796"/>
              <a:gd name="connsiteY3" fmla="*/ 134515 h 134515"/>
              <a:gd name="connsiteX0" fmla="*/ 60261 w 310796"/>
              <a:gd name="connsiteY0" fmla="*/ 129398 h 134515"/>
              <a:gd name="connsiteX1" fmla="*/ 0 w 310796"/>
              <a:gd name="connsiteY1" fmla="*/ 0 h 134515"/>
              <a:gd name="connsiteX2" fmla="*/ 310796 w 310796"/>
              <a:gd name="connsiteY2" fmla="*/ 134515 h 134515"/>
              <a:gd name="connsiteX3" fmla="*/ 60261 w 310796"/>
              <a:gd name="connsiteY3" fmla="*/ 129398 h 134515"/>
            </a:gdLst>
            <a:ahLst/>
            <a:cxnLst>
              <a:cxn ang="0">
                <a:pos x="connsiteX0" y="connsiteY0"/>
              </a:cxn>
              <a:cxn ang="0">
                <a:pos x="connsiteX1" y="connsiteY1"/>
              </a:cxn>
              <a:cxn ang="0">
                <a:pos x="connsiteX2" y="connsiteY2"/>
              </a:cxn>
              <a:cxn ang="0">
                <a:pos x="connsiteX3" y="connsiteY3"/>
              </a:cxn>
            </a:cxnLst>
            <a:rect l="l" t="t" r="r" b="b"/>
            <a:pathLst>
              <a:path w="310796" h="134515">
                <a:moveTo>
                  <a:pt x="60261" y="129398"/>
                </a:moveTo>
                <a:lnTo>
                  <a:pt x="0" y="0"/>
                </a:lnTo>
                <a:lnTo>
                  <a:pt x="310796" y="134515"/>
                </a:lnTo>
                <a:lnTo>
                  <a:pt x="60261" y="129398"/>
                </a:lnTo>
                <a:close/>
              </a:path>
            </a:pathLst>
          </a:custGeom>
          <a:solidFill>
            <a:schemeClr val="accent3">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671" name="Right Triangle 848">
            <a:extLst>
              <a:ext uri="{FF2B5EF4-FFF2-40B4-BE49-F238E27FC236}">
                <a16:creationId xmlns:a16="http://schemas.microsoft.com/office/drawing/2014/main" id="{A3186C8E-BF51-F4E6-4A32-EACCCC48C502}"/>
              </a:ext>
            </a:extLst>
          </p:cNvPr>
          <p:cNvSpPr/>
          <p:nvPr/>
        </p:nvSpPr>
        <p:spPr>
          <a:xfrm rot="1752142">
            <a:off x="8949812" y="4886182"/>
            <a:ext cx="235744" cy="148987"/>
          </a:xfrm>
          <a:custGeom>
            <a:avLst/>
            <a:gdLst>
              <a:gd name="connsiteX0" fmla="*/ 0 w 270315"/>
              <a:gd name="connsiteY0" fmla="*/ 124990 h 124990"/>
              <a:gd name="connsiteX1" fmla="*/ 0 w 270315"/>
              <a:gd name="connsiteY1" fmla="*/ 0 h 124990"/>
              <a:gd name="connsiteX2" fmla="*/ 270315 w 270315"/>
              <a:gd name="connsiteY2" fmla="*/ 124990 h 124990"/>
              <a:gd name="connsiteX3" fmla="*/ 0 w 270315"/>
              <a:gd name="connsiteY3" fmla="*/ 124990 h 124990"/>
              <a:gd name="connsiteX0" fmla="*/ 40481 w 310796"/>
              <a:gd name="connsiteY0" fmla="*/ 134515 h 134515"/>
              <a:gd name="connsiteX1" fmla="*/ 0 w 310796"/>
              <a:gd name="connsiteY1" fmla="*/ 0 h 134515"/>
              <a:gd name="connsiteX2" fmla="*/ 310796 w 310796"/>
              <a:gd name="connsiteY2" fmla="*/ 134515 h 134515"/>
              <a:gd name="connsiteX3" fmla="*/ 40481 w 310796"/>
              <a:gd name="connsiteY3" fmla="*/ 134515 h 134515"/>
              <a:gd name="connsiteX0" fmla="*/ 60261 w 310796"/>
              <a:gd name="connsiteY0" fmla="*/ 129398 h 134515"/>
              <a:gd name="connsiteX1" fmla="*/ 0 w 310796"/>
              <a:gd name="connsiteY1" fmla="*/ 0 h 134515"/>
              <a:gd name="connsiteX2" fmla="*/ 310796 w 310796"/>
              <a:gd name="connsiteY2" fmla="*/ 134515 h 134515"/>
              <a:gd name="connsiteX3" fmla="*/ 60261 w 310796"/>
              <a:gd name="connsiteY3" fmla="*/ 129398 h 134515"/>
            </a:gdLst>
            <a:ahLst/>
            <a:cxnLst>
              <a:cxn ang="0">
                <a:pos x="connsiteX0" y="connsiteY0"/>
              </a:cxn>
              <a:cxn ang="0">
                <a:pos x="connsiteX1" y="connsiteY1"/>
              </a:cxn>
              <a:cxn ang="0">
                <a:pos x="connsiteX2" y="connsiteY2"/>
              </a:cxn>
              <a:cxn ang="0">
                <a:pos x="connsiteX3" y="connsiteY3"/>
              </a:cxn>
            </a:cxnLst>
            <a:rect l="l" t="t" r="r" b="b"/>
            <a:pathLst>
              <a:path w="310796" h="134515">
                <a:moveTo>
                  <a:pt x="60261" y="129398"/>
                </a:moveTo>
                <a:lnTo>
                  <a:pt x="0" y="0"/>
                </a:lnTo>
                <a:lnTo>
                  <a:pt x="310796" y="134515"/>
                </a:lnTo>
                <a:lnTo>
                  <a:pt x="60261" y="129398"/>
                </a:lnTo>
                <a:close/>
              </a:path>
            </a:pathLst>
          </a:custGeom>
          <a:solidFill>
            <a:schemeClr val="accent3">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672" name="Right Triangle 848">
            <a:extLst>
              <a:ext uri="{FF2B5EF4-FFF2-40B4-BE49-F238E27FC236}">
                <a16:creationId xmlns:a16="http://schemas.microsoft.com/office/drawing/2014/main" id="{C32C35E3-F0F7-234A-7AFD-B3D08984BDD0}"/>
              </a:ext>
            </a:extLst>
          </p:cNvPr>
          <p:cNvSpPr/>
          <p:nvPr/>
        </p:nvSpPr>
        <p:spPr>
          <a:xfrm rot="17545755">
            <a:off x="9173338" y="4564499"/>
            <a:ext cx="195402" cy="179745"/>
          </a:xfrm>
          <a:custGeom>
            <a:avLst/>
            <a:gdLst>
              <a:gd name="connsiteX0" fmla="*/ 0 w 270315"/>
              <a:gd name="connsiteY0" fmla="*/ 124990 h 124990"/>
              <a:gd name="connsiteX1" fmla="*/ 0 w 270315"/>
              <a:gd name="connsiteY1" fmla="*/ 0 h 124990"/>
              <a:gd name="connsiteX2" fmla="*/ 270315 w 270315"/>
              <a:gd name="connsiteY2" fmla="*/ 124990 h 124990"/>
              <a:gd name="connsiteX3" fmla="*/ 0 w 270315"/>
              <a:gd name="connsiteY3" fmla="*/ 124990 h 124990"/>
              <a:gd name="connsiteX0" fmla="*/ 40481 w 310796"/>
              <a:gd name="connsiteY0" fmla="*/ 134515 h 134515"/>
              <a:gd name="connsiteX1" fmla="*/ 0 w 310796"/>
              <a:gd name="connsiteY1" fmla="*/ 0 h 134515"/>
              <a:gd name="connsiteX2" fmla="*/ 310796 w 310796"/>
              <a:gd name="connsiteY2" fmla="*/ 134515 h 134515"/>
              <a:gd name="connsiteX3" fmla="*/ 40481 w 310796"/>
              <a:gd name="connsiteY3" fmla="*/ 134515 h 134515"/>
              <a:gd name="connsiteX0" fmla="*/ 60261 w 310796"/>
              <a:gd name="connsiteY0" fmla="*/ 129398 h 134515"/>
              <a:gd name="connsiteX1" fmla="*/ 0 w 310796"/>
              <a:gd name="connsiteY1" fmla="*/ 0 h 134515"/>
              <a:gd name="connsiteX2" fmla="*/ 310796 w 310796"/>
              <a:gd name="connsiteY2" fmla="*/ 134515 h 134515"/>
              <a:gd name="connsiteX3" fmla="*/ 60261 w 310796"/>
              <a:gd name="connsiteY3" fmla="*/ 129398 h 134515"/>
            </a:gdLst>
            <a:ahLst/>
            <a:cxnLst>
              <a:cxn ang="0">
                <a:pos x="connsiteX0" y="connsiteY0"/>
              </a:cxn>
              <a:cxn ang="0">
                <a:pos x="connsiteX1" y="connsiteY1"/>
              </a:cxn>
              <a:cxn ang="0">
                <a:pos x="connsiteX2" y="connsiteY2"/>
              </a:cxn>
              <a:cxn ang="0">
                <a:pos x="connsiteX3" y="connsiteY3"/>
              </a:cxn>
            </a:cxnLst>
            <a:rect l="l" t="t" r="r" b="b"/>
            <a:pathLst>
              <a:path w="310796" h="134515">
                <a:moveTo>
                  <a:pt x="60261" y="129398"/>
                </a:moveTo>
                <a:lnTo>
                  <a:pt x="0" y="0"/>
                </a:lnTo>
                <a:lnTo>
                  <a:pt x="310796" y="134515"/>
                </a:lnTo>
                <a:lnTo>
                  <a:pt x="60261" y="129398"/>
                </a:lnTo>
                <a:close/>
              </a:path>
            </a:pathLst>
          </a:custGeom>
          <a:solidFill>
            <a:schemeClr val="accent3">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673" name="Right Triangle 848">
            <a:extLst>
              <a:ext uri="{FF2B5EF4-FFF2-40B4-BE49-F238E27FC236}">
                <a16:creationId xmlns:a16="http://schemas.microsoft.com/office/drawing/2014/main" id="{585A7F18-3312-1BA7-795C-BCBA99434780}"/>
              </a:ext>
            </a:extLst>
          </p:cNvPr>
          <p:cNvSpPr/>
          <p:nvPr/>
        </p:nvSpPr>
        <p:spPr>
          <a:xfrm rot="16200000">
            <a:off x="8526010" y="4300169"/>
            <a:ext cx="195402" cy="179745"/>
          </a:xfrm>
          <a:custGeom>
            <a:avLst/>
            <a:gdLst>
              <a:gd name="connsiteX0" fmla="*/ 0 w 270315"/>
              <a:gd name="connsiteY0" fmla="*/ 124990 h 124990"/>
              <a:gd name="connsiteX1" fmla="*/ 0 w 270315"/>
              <a:gd name="connsiteY1" fmla="*/ 0 h 124990"/>
              <a:gd name="connsiteX2" fmla="*/ 270315 w 270315"/>
              <a:gd name="connsiteY2" fmla="*/ 124990 h 124990"/>
              <a:gd name="connsiteX3" fmla="*/ 0 w 270315"/>
              <a:gd name="connsiteY3" fmla="*/ 124990 h 124990"/>
              <a:gd name="connsiteX0" fmla="*/ 40481 w 310796"/>
              <a:gd name="connsiteY0" fmla="*/ 134515 h 134515"/>
              <a:gd name="connsiteX1" fmla="*/ 0 w 310796"/>
              <a:gd name="connsiteY1" fmla="*/ 0 h 134515"/>
              <a:gd name="connsiteX2" fmla="*/ 310796 w 310796"/>
              <a:gd name="connsiteY2" fmla="*/ 134515 h 134515"/>
              <a:gd name="connsiteX3" fmla="*/ 40481 w 310796"/>
              <a:gd name="connsiteY3" fmla="*/ 134515 h 134515"/>
              <a:gd name="connsiteX0" fmla="*/ 60261 w 310796"/>
              <a:gd name="connsiteY0" fmla="*/ 129398 h 134515"/>
              <a:gd name="connsiteX1" fmla="*/ 0 w 310796"/>
              <a:gd name="connsiteY1" fmla="*/ 0 h 134515"/>
              <a:gd name="connsiteX2" fmla="*/ 310796 w 310796"/>
              <a:gd name="connsiteY2" fmla="*/ 134515 h 134515"/>
              <a:gd name="connsiteX3" fmla="*/ 60261 w 310796"/>
              <a:gd name="connsiteY3" fmla="*/ 129398 h 134515"/>
            </a:gdLst>
            <a:ahLst/>
            <a:cxnLst>
              <a:cxn ang="0">
                <a:pos x="connsiteX0" y="connsiteY0"/>
              </a:cxn>
              <a:cxn ang="0">
                <a:pos x="connsiteX1" y="connsiteY1"/>
              </a:cxn>
              <a:cxn ang="0">
                <a:pos x="connsiteX2" y="connsiteY2"/>
              </a:cxn>
              <a:cxn ang="0">
                <a:pos x="connsiteX3" y="connsiteY3"/>
              </a:cxn>
            </a:cxnLst>
            <a:rect l="l" t="t" r="r" b="b"/>
            <a:pathLst>
              <a:path w="310796" h="134515">
                <a:moveTo>
                  <a:pt x="60261" y="129398"/>
                </a:moveTo>
                <a:lnTo>
                  <a:pt x="0" y="0"/>
                </a:lnTo>
                <a:lnTo>
                  <a:pt x="310796" y="134515"/>
                </a:lnTo>
                <a:lnTo>
                  <a:pt x="60261" y="129398"/>
                </a:lnTo>
                <a:close/>
              </a:path>
            </a:pathLst>
          </a:custGeom>
          <a:solidFill>
            <a:schemeClr val="accent3">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674" name="Right Triangle 848">
            <a:extLst>
              <a:ext uri="{FF2B5EF4-FFF2-40B4-BE49-F238E27FC236}">
                <a16:creationId xmlns:a16="http://schemas.microsoft.com/office/drawing/2014/main" id="{7C215CAE-1ACC-9C7B-9178-CFAD356D5319}"/>
              </a:ext>
            </a:extLst>
          </p:cNvPr>
          <p:cNvSpPr/>
          <p:nvPr/>
        </p:nvSpPr>
        <p:spPr>
          <a:xfrm rot="21082767">
            <a:off x="8983522" y="1619515"/>
            <a:ext cx="235744" cy="148987"/>
          </a:xfrm>
          <a:custGeom>
            <a:avLst/>
            <a:gdLst>
              <a:gd name="connsiteX0" fmla="*/ 0 w 270315"/>
              <a:gd name="connsiteY0" fmla="*/ 124990 h 124990"/>
              <a:gd name="connsiteX1" fmla="*/ 0 w 270315"/>
              <a:gd name="connsiteY1" fmla="*/ 0 h 124990"/>
              <a:gd name="connsiteX2" fmla="*/ 270315 w 270315"/>
              <a:gd name="connsiteY2" fmla="*/ 124990 h 124990"/>
              <a:gd name="connsiteX3" fmla="*/ 0 w 270315"/>
              <a:gd name="connsiteY3" fmla="*/ 124990 h 124990"/>
              <a:gd name="connsiteX0" fmla="*/ 40481 w 310796"/>
              <a:gd name="connsiteY0" fmla="*/ 134515 h 134515"/>
              <a:gd name="connsiteX1" fmla="*/ 0 w 310796"/>
              <a:gd name="connsiteY1" fmla="*/ 0 h 134515"/>
              <a:gd name="connsiteX2" fmla="*/ 310796 w 310796"/>
              <a:gd name="connsiteY2" fmla="*/ 134515 h 134515"/>
              <a:gd name="connsiteX3" fmla="*/ 40481 w 310796"/>
              <a:gd name="connsiteY3" fmla="*/ 134515 h 134515"/>
              <a:gd name="connsiteX0" fmla="*/ 60261 w 310796"/>
              <a:gd name="connsiteY0" fmla="*/ 129398 h 134515"/>
              <a:gd name="connsiteX1" fmla="*/ 0 w 310796"/>
              <a:gd name="connsiteY1" fmla="*/ 0 h 134515"/>
              <a:gd name="connsiteX2" fmla="*/ 310796 w 310796"/>
              <a:gd name="connsiteY2" fmla="*/ 134515 h 134515"/>
              <a:gd name="connsiteX3" fmla="*/ 60261 w 310796"/>
              <a:gd name="connsiteY3" fmla="*/ 129398 h 134515"/>
            </a:gdLst>
            <a:ahLst/>
            <a:cxnLst>
              <a:cxn ang="0">
                <a:pos x="connsiteX0" y="connsiteY0"/>
              </a:cxn>
              <a:cxn ang="0">
                <a:pos x="connsiteX1" y="connsiteY1"/>
              </a:cxn>
              <a:cxn ang="0">
                <a:pos x="connsiteX2" y="connsiteY2"/>
              </a:cxn>
              <a:cxn ang="0">
                <a:pos x="connsiteX3" y="connsiteY3"/>
              </a:cxn>
            </a:cxnLst>
            <a:rect l="l" t="t" r="r" b="b"/>
            <a:pathLst>
              <a:path w="310796" h="134515">
                <a:moveTo>
                  <a:pt x="60261" y="129398"/>
                </a:moveTo>
                <a:lnTo>
                  <a:pt x="0" y="0"/>
                </a:lnTo>
                <a:lnTo>
                  <a:pt x="310796" y="134515"/>
                </a:lnTo>
                <a:lnTo>
                  <a:pt x="60261" y="129398"/>
                </a:lnTo>
                <a:close/>
              </a:path>
            </a:pathLst>
          </a:custGeom>
          <a:solidFill>
            <a:schemeClr val="accent3">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675" name="Right Triangle 848">
            <a:extLst>
              <a:ext uri="{FF2B5EF4-FFF2-40B4-BE49-F238E27FC236}">
                <a16:creationId xmlns:a16="http://schemas.microsoft.com/office/drawing/2014/main" id="{05DBF097-F752-93D4-5619-706FDD5D3309}"/>
              </a:ext>
            </a:extLst>
          </p:cNvPr>
          <p:cNvSpPr/>
          <p:nvPr/>
        </p:nvSpPr>
        <p:spPr>
          <a:xfrm rot="5400000">
            <a:off x="8232780" y="1617012"/>
            <a:ext cx="195402" cy="179745"/>
          </a:xfrm>
          <a:custGeom>
            <a:avLst/>
            <a:gdLst>
              <a:gd name="connsiteX0" fmla="*/ 0 w 270315"/>
              <a:gd name="connsiteY0" fmla="*/ 124990 h 124990"/>
              <a:gd name="connsiteX1" fmla="*/ 0 w 270315"/>
              <a:gd name="connsiteY1" fmla="*/ 0 h 124990"/>
              <a:gd name="connsiteX2" fmla="*/ 270315 w 270315"/>
              <a:gd name="connsiteY2" fmla="*/ 124990 h 124990"/>
              <a:gd name="connsiteX3" fmla="*/ 0 w 270315"/>
              <a:gd name="connsiteY3" fmla="*/ 124990 h 124990"/>
              <a:gd name="connsiteX0" fmla="*/ 40481 w 310796"/>
              <a:gd name="connsiteY0" fmla="*/ 134515 h 134515"/>
              <a:gd name="connsiteX1" fmla="*/ 0 w 310796"/>
              <a:gd name="connsiteY1" fmla="*/ 0 h 134515"/>
              <a:gd name="connsiteX2" fmla="*/ 310796 w 310796"/>
              <a:gd name="connsiteY2" fmla="*/ 134515 h 134515"/>
              <a:gd name="connsiteX3" fmla="*/ 40481 w 310796"/>
              <a:gd name="connsiteY3" fmla="*/ 134515 h 134515"/>
              <a:gd name="connsiteX0" fmla="*/ 60261 w 310796"/>
              <a:gd name="connsiteY0" fmla="*/ 129398 h 134515"/>
              <a:gd name="connsiteX1" fmla="*/ 0 w 310796"/>
              <a:gd name="connsiteY1" fmla="*/ 0 h 134515"/>
              <a:gd name="connsiteX2" fmla="*/ 310796 w 310796"/>
              <a:gd name="connsiteY2" fmla="*/ 134515 h 134515"/>
              <a:gd name="connsiteX3" fmla="*/ 60261 w 310796"/>
              <a:gd name="connsiteY3" fmla="*/ 129398 h 134515"/>
            </a:gdLst>
            <a:ahLst/>
            <a:cxnLst>
              <a:cxn ang="0">
                <a:pos x="connsiteX0" y="connsiteY0"/>
              </a:cxn>
              <a:cxn ang="0">
                <a:pos x="connsiteX1" y="connsiteY1"/>
              </a:cxn>
              <a:cxn ang="0">
                <a:pos x="connsiteX2" y="connsiteY2"/>
              </a:cxn>
              <a:cxn ang="0">
                <a:pos x="connsiteX3" y="connsiteY3"/>
              </a:cxn>
            </a:cxnLst>
            <a:rect l="l" t="t" r="r" b="b"/>
            <a:pathLst>
              <a:path w="310796" h="134515">
                <a:moveTo>
                  <a:pt x="60261" y="129398"/>
                </a:moveTo>
                <a:lnTo>
                  <a:pt x="0" y="0"/>
                </a:lnTo>
                <a:lnTo>
                  <a:pt x="310796" y="134515"/>
                </a:lnTo>
                <a:lnTo>
                  <a:pt x="60261" y="129398"/>
                </a:lnTo>
                <a:close/>
              </a:path>
            </a:pathLst>
          </a:custGeom>
          <a:solidFill>
            <a:schemeClr val="accent3">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676" name="Right Triangle 848">
            <a:extLst>
              <a:ext uri="{FF2B5EF4-FFF2-40B4-BE49-F238E27FC236}">
                <a16:creationId xmlns:a16="http://schemas.microsoft.com/office/drawing/2014/main" id="{4B12E1D5-97E8-AF4C-1BE3-D2269216728D}"/>
              </a:ext>
            </a:extLst>
          </p:cNvPr>
          <p:cNvSpPr/>
          <p:nvPr/>
        </p:nvSpPr>
        <p:spPr>
          <a:xfrm rot="2726242">
            <a:off x="9798803" y="2298008"/>
            <a:ext cx="195402" cy="179745"/>
          </a:xfrm>
          <a:custGeom>
            <a:avLst/>
            <a:gdLst>
              <a:gd name="connsiteX0" fmla="*/ 0 w 270315"/>
              <a:gd name="connsiteY0" fmla="*/ 124990 h 124990"/>
              <a:gd name="connsiteX1" fmla="*/ 0 w 270315"/>
              <a:gd name="connsiteY1" fmla="*/ 0 h 124990"/>
              <a:gd name="connsiteX2" fmla="*/ 270315 w 270315"/>
              <a:gd name="connsiteY2" fmla="*/ 124990 h 124990"/>
              <a:gd name="connsiteX3" fmla="*/ 0 w 270315"/>
              <a:gd name="connsiteY3" fmla="*/ 124990 h 124990"/>
              <a:gd name="connsiteX0" fmla="*/ 40481 w 310796"/>
              <a:gd name="connsiteY0" fmla="*/ 134515 h 134515"/>
              <a:gd name="connsiteX1" fmla="*/ 0 w 310796"/>
              <a:gd name="connsiteY1" fmla="*/ 0 h 134515"/>
              <a:gd name="connsiteX2" fmla="*/ 310796 w 310796"/>
              <a:gd name="connsiteY2" fmla="*/ 134515 h 134515"/>
              <a:gd name="connsiteX3" fmla="*/ 40481 w 310796"/>
              <a:gd name="connsiteY3" fmla="*/ 134515 h 134515"/>
              <a:gd name="connsiteX0" fmla="*/ 60261 w 310796"/>
              <a:gd name="connsiteY0" fmla="*/ 129398 h 134515"/>
              <a:gd name="connsiteX1" fmla="*/ 0 w 310796"/>
              <a:gd name="connsiteY1" fmla="*/ 0 h 134515"/>
              <a:gd name="connsiteX2" fmla="*/ 310796 w 310796"/>
              <a:gd name="connsiteY2" fmla="*/ 134515 h 134515"/>
              <a:gd name="connsiteX3" fmla="*/ 60261 w 310796"/>
              <a:gd name="connsiteY3" fmla="*/ 129398 h 134515"/>
            </a:gdLst>
            <a:ahLst/>
            <a:cxnLst>
              <a:cxn ang="0">
                <a:pos x="connsiteX0" y="connsiteY0"/>
              </a:cxn>
              <a:cxn ang="0">
                <a:pos x="connsiteX1" y="connsiteY1"/>
              </a:cxn>
              <a:cxn ang="0">
                <a:pos x="connsiteX2" y="connsiteY2"/>
              </a:cxn>
              <a:cxn ang="0">
                <a:pos x="connsiteX3" y="connsiteY3"/>
              </a:cxn>
            </a:cxnLst>
            <a:rect l="l" t="t" r="r" b="b"/>
            <a:pathLst>
              <a:path w="310796" h="134515">
                <a:moveTo>
                  <a:pt x="60261" y="129398"/>
                </a:moveTo>
                <a:lnTo>
                  <a:pt x="0" y="0"/>
                </a:lnTo>
                <a:lnTo>
                  <a:pt x="310796" y="134515"/>
                </a:lnTo>
                <a:lnTo>
                  <a:pt x="60261" y="129398"/>
                </a:lnTo>
                <a:close/>
              </a:path>
            </a:pathLst>
          </a:custGeom>
          <a:solidFill>
            <a:schemeClr val="accent3">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677" name="Right Triangle 848">
            <a:extLst>
              <a:ext uri="{FF2B5EF4-FFF2-40B4-BE49-F238E27FC236}">
                <a16:creationId xmlns:a16="http://schemas.microsoft.com/office/drawing/2014/main" id="{F5AEBE9F-BD5E-B329-23D6-AEFFFA07A7B0}"/>
              </a:ext>
            </a:extLst>
          </p:cNvPr>
          <p:cNvSpPr/>
          <p:nvPr/>
        </p:nvSpPr>
        <p:spPr>
          <a:xfrm rot="6729049">
            <a:off x="9273565" y="1821942"/>
            <a:ext cx="195402" cy="179745"/>
          </a:xfrm>
          <a:custGeom>
            <a:avLst/>
            <a:gdLst>
              <a:gd name="connsiteX0" fmla="*/ 0 w 270315"/>
              <a:gd name="connsiteY0" fmla="*/ 124990 h 124990"/>
              <a:gd name="connsiteX1" fmla="*/ 0 w 270315"/>
              <a:gd name="connsiteY1" fmla="*/ 0 h 124990"/>
              <a:gd name="connsiteX2" fmla="*/ 270315 w 270315"/>
              <a:gd name="connsiteY2" fmla="*/ 124990 h 124990"/>
              <a:gd name="connsiteX3" fmla="*/ 0 w 270315"/>
              <a:gd name="connsiteY3" fmla="*/ 124990 h 124990"/>
              <a:gd name="connsiteX0" fmla="*/ 40481 w 310796"/>
              <a:gd name="connsiteY0" fmla="*/ 134515 h 134515"/>
              <a:gd name="connsiteX1" fmla="*/ 0 w 310796"/>
              <a:gd name="connsiteY1" fmla="*/ 0 h 134515"/>
              <a:gd name="connsiteX2" fmla="*/ 310796 w 310796"/>
              <a:gd name="connsiteY2" fmla="*/ 134515 h 134515"/>
              <a:gd name="connsiteX3" fmla="*/ 40481 w 310796"/>
              <a:gd name="connsiteY3" fmla="*/ 134515 h 134515"/>
              <a:gd name="connsiteX0" fmla="*/ 60261 w 310796"/>
              <a:gd name="connsiteY0" fmla="*/ 129398 h 134515"/>
              <a:gd name="connsiteX1" fmla="*/ 0 w 310796"/>
              <a:gd name="connsiteY1" fmla="*/ 0 h 134515"/>
              <a:gd name="connsiteX2" fmla="*/ 310796 w 310796"/>
              <a:gd name="connsiteY2" fmla="*/ 134515 h 134515"/>
              <a:gd name="connsiteX3" fmla="*/ 60261 w 310796"/>
              <a:gd name="connsiteY3" fmla="*/ 129398 h 134515"/>
            </a:gdLst>
            <a:ahLst/>
            <a:cxnLst>
              <a:cxn ang="0">
                <a:pos x="connsiteX0" y="connsiteY0"/>
              </a:cxn>
              <a:cxn ang="0">
                <a:pos x="connsiteX1" y="connsiteY1"/>
              </a:cxn>
              <a:cxn ang="0">
                <a:pos x="connsiteX2" y="connsiteY2"/>
              </a:cxn>
              <a:cxn ang="0">
                <a:pos x="connsiteX3" y="connsiteY3"/>
              </a:cxn>
            </a:cxnLst>
            <a:rect l="l" t="t" r="r" b="b"/>
            <a:pathLst>
              <a:path w="310796" h="134515">
                <a:moveTo>
                  <a:pt x="60261" y="129398"/>
                </a:moveTo>
                <a:lnTo>
                  <a:pt x="0" y="0"/>
                </a:lnTo>
                <a:lnTo>
                  <a:pt x="310796" y="134515"/>
                </a:lnTo>
                <a:lnTo>
                  <a:pt x="60261" y="129398"/>
                </a:lnTo>
                <a:close/>
              </a:path>
            </a:pathLst>
          </a:custGeom>
          <a:solidFill>
            <a:schemeClr val="accent3">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678" name="Right Triangle 848">
            <a:extLst>
              <a:ext uri="{FF2B5EF4-FFF2-40B4-BE49-F238E27FC236}">
                <a16:creationId xmlns:a16="http://schemas.microsoft.com/office/drawing/2014/main" id="{99427E93-D83B-0B6F-C73B-E49801CD9228}"/>
              </a:ext>
            </a:extLst>
          </p:cNvPr>
          <p:cNvSpPr/>
          <p:nvPr/>
        </p:nvSpPr>
        <p:spPr>
          <a:xfrm rot="16200000">
            <a:off x="9530923" y="1584768"/>
            <a:ext cx="195402" cy="179745"/>
          </a:xfrm>
          <a:custGeom>
            <a:avLst/>
            <a:gdLst>
              <a:gd name="connsiteX0" fmla="*/ 0 w 270315"/>
              <a:gd name="connsiteY0" fmla="*/ 124990 h 124990"/>
              <a:gd name="connsiteX1" fmla="*/ 0 w 270315"/>
              <a:gd name="connsiteY1" fmla="*/ 0 h 124990"/>
              <a:gd name="connsiteX2" fmla="*/ 270315 w 270315"/>
              <a:gd name="connsiteY2" fmla="*/ 124990 h 124990"/>
              <a:gd name="connsiteX3" fmla="*/ 0 w 270315"/>
              <a:gd name="connsiteY3" fmla="*/ 124990 h 124990"/>
              <a:gd name="connsiteX0" fmla="*/ 40481 w 310796"/>
              <a:gd name="connsiteY0" fmla="*/ 134515 h 134515"/>
              <a:gd name="connsiteX1" fmla="*/ 0 w 310796"/>
              <a:gd name="connsiteY1" fmla="*/ 0 h 134515"/>
              <a:gd name="connsiteX2" fmla="*/ 310796 w 310796"/>
              <a:gd name="connsiteY2" fmla="*/ 134515 h 134515"/>
              <a:gd name="connsiteX3" fmla="*/ 40481 w 310796"/>
              <a:gd name="connsiteY3" fmla="*/ 134515 h 134515"/>
              <a:gd name="connsiteX0" fmla="*/ 60261 w 310796"/>
              <a:gd name="connsiteY0" fmla="*/ 129398 h 134515"/>
              <a:gd name="connsiteX1" fmla="*/ 0 w 310796"/>
              <a:gd name="connsiteY1" fmla="*/ 0 h 134515"/>
              <a:gd name="connsiteX2" fmla="*/ 310796 w 310796"/>
              <a:gd name="connsiteY2" fmla="*/ 134515 h 134515"/>
              <a:gd name="connsiteX3" fmla="*/ 60261 w 310796"/>
              <a:gd name="connsiteY3" fmla="*/ 129398 h 134515"/>
            </a:gdLst>
            <a:ahLst/>
            <a:cxnLst>
              <a:cxn ang="0">
                <a:pos x="connsiteX0" y="connsiteY0"/>
              </a:cxn>
              <a:cxn ang="0">
                <a:pos x="connsiteX1" y="connsiteY1"/>
              </a:cxn>
              <a:cxn ang="0">
                <a:pos x="connsiteX2" y="connsiteY2"/>
              </a:cxn>
              <a:cxn ang="0">
                <a:pos x="connsiteX3" y="connsiteY3"/>
              </a:cxn>
            </a:cxnLst>
            <a:rect l="l" t="t" r="r" b="b"/>
            <a:pathLst>
              <a:path w="310796" h="134515">
                <a:moveTo>
                  <a:pt x="60261" y="129398"/>
                </a:moveTo>
                <a:lnTo>
                  <a:pt x="0" y="0"/>
                </a:lnTo>
                <a:lnTo>
                  <a:pt x="310796" y="134515"/>
                </a:lnTo>
                <a:lnTo>
                  <a:pt x="60261" y="129398"/>
                </a:lnTo>
                <a:close/>
              </a:path>
            </a:pathLst>
          </a:custGeom>
          <a:solidFill>
            <a:schemeClr val="accent3">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679" name="Right Triangle 848">
            <a:extLst>
              <a:ext uri="{FF2B5EF4-FFF2-40B4-BE49-F238E27FC236}">
                <a16:creationId xmlns:a16="http://schemas.microsoft.com/office/drawing/2014/main" id="{DAF84E13-6591-92D7-1B0E-37B40AB112DA}"/>
              </a:ext>
            </a:extLst>
          </p:cNvPr>
          <p:cNvSpPr/>
          <p:nvPr/>
        </p:nvSpPr>
        <p:spPr>
          <a:xfrm rot="4679429">
            <a:off x="9210455" y="2223615"/>
            <a:ext cx="195402" cy="179745"/>
          </a:xfrm>
          <a:custGeom>
            <a:avLst/>
            <a:gdLst>
              <a:gd name="connsiteX0" fmla="*/ 0 w 270315"/>
              <a:gd name="connsiteY0" fmla="*/ 124990 h 124990"/>
              <a:gd name="connsiteX1" fmla="*/ 0 w 270315"/>
              <a:gd name="connsiteY1" fmla="*/ 0 h 124990"/>
              <a:gd name="connsiteX2" fmla="*/ 270315 w 270315"/>
              <a:gd name="connsiteY2" fmla="*/ 124990 h 124990"/>
              <a:gd name="connsiteX3" fmla="*/ 0 w 270315"/>
              <a:gd name="connsiteY3" fmla="*/ 124990 h 124990"/>
              <a:gd name="connsiteX0" fmla="*/ 40481 w 310796"/>
              <a:gd name="connsiteY0" fmla="*/ 134515 h 134515"/>
              <a:gd name="connsiteX1" fmla="*/ 0 w 310796"/>
              <a:gd name="connsiteY1" fmla="*/ 0 h 134515"/>
              <a:gd name="connsiteX2" fmla="*/ 310796 w 310796"/>
              <a:gd name="connsiteY2" fmla="*/ 134515 h 134515"/>
              <a:gd name="connsiteX3" fmla="*/ 40481 w 310796"/>
              <a:gd name="connsiteY3" fmla="*/ 134515 h 134515"/>
              <a:gd name="connsiteX0" fmla="*/ 60261 w 310796"/>
              <a:gd name="connsiteY0" fmla="*/ 129398 h 134515"/>
              <a:gd name="connsiteX1" fmla="*/ 0 w 310796"/>
              <a:gd name="connsiteY1" fmla="*/ 0 h 134515"/>
              <a:gd name="connsiteX2" fmla="*/ 310796 w 310796"/>
              <a:gd name="connsiteY2" fmla="*/ 134515 h 134515"/>
              <a:gd name="connsiteX3" fmla="*/ 60261 w 310796"/>
              <a:gd name="connsiteY3" fmla="*/ 129398 h 134515"/>
            </a:gdLst>
            <a:ahLst/>
            <a:cxnLst>
              <a:cxn ang="0">
                <a:pos x="connsiteX0" y="connsiteY0"/>
              </a:cxn>
              <a:cxn ang="0">
                <a:pos x="connsiteX1" y="connsiteY1"/>
              </a:cxn>
              <a:cxn ang="0">
                <a:pos x="connsiteX2" y="connsiteY2"/>
              </a:cxn>
              <a:cxn ang="0">
                <a:pos x="connsiteX3" y="connsiteY3"/>
              </a:cxn>
            </a:cxnLst>
            <a:rect l="l" t="t" r="r" b="b"/>
            <a:pathLst>
              <a:path w="310796" h="134515">
                <a:moveTo>
                  <a:pt x="60261" y="129398"/>
                </a:moveTo>
                <a:lnTo>
                  <a:pt x="0" y="0"/>
                </a:lnTo>
                <a:lnTo>
                  <a:pt x="310796" y="134515"/>
                </a:lnTo>
                <a:lnTo>
                  <a:pt x="60261" y="129398"/>
                </a:lnTo>
                <a:close/>
              </a:path>
            </a:pathLst>
          </a:custGeom>
          <a:solidFill>
            <a:schemeClr val="accent3">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680" name="Right Triangle 848">
            <a:extLst>
              <a:ext uri="{FF2B5EF4-FFF2-40B4-BE49-F238E27FC236}">
                <a16:creationId xmlns:a16="http://schemas.microsoft.com/office/drawing/2014/main" id="{B638C020-10DF-66B6-8494-666A84380DAD}"/>
              </a:ext>
            </a:extLst>
          </p:cNvPr>
          <p:cNvSpPr/>
          <p:nvPr/>
        </p:nvSpPr>
        <p:spPr>
          <a:xfrm rot="5400000">
            <a:off x="10348452" y="2096793"/>
            <a:ext cx="195402" cy="179745"/>
          </a:xfrm>
          <a:custGeom>
            <a:avLst/>
            <a:gdLst>
              <a:gd name="connsiteX0" fmla="*/ 0 w 270315"/>
              <a:gd name="connsiteY0" fmla="*/ 124990 h 124990"/>
              <a:gd name="connsiteX1" fmla="*/ 0 w 270315"/>
              <a:gd name="connsiteY1" fmla="*/ 0 h 124990"/>
              <a:gd name="connsiteX2" fmla="*/ 270315 w 270315"/>
              <a:gd name="connsiteY2" fmla="*/ 124990 h 124990"/>
              <a:gd name="connsiteX3" fmla="*/ 0 w 270315"/>
              <a:gd name="connsiteY3" fmla="*/ 124990 h 124990"/>
              <a:gd name="connsiteX0" fmla="*/ 40481 w 310796"/>
              <a:gd name="connsiteY0" fmla="*/ 134515 h 134515"/>
              <a:gd name="connsiteX1" fmla="*/ 0 w 310796"/>
              <a:gd name="connsiteY1" fmla="*/ 0 h 134515"/>
              <a:gd name="connsiteX2" fmla="*/ 310796 w 310796"/>
              <a:gd name="connsiteY2" fmla="*/ 134515 h 134515"/>
              <a:gd name="connsiteX3" fmla="*/ 40481 w 310796"/>
              <a:gd name="connsiteY3" fmla="*/ 134515 h 134515"/>
              <a:gd name="connsiteX0" fmla="*/ 60261 w 310796"/>
              <a:gd name="connsiteY0" fmla="*/ 129398 h 134515"/>
              <a:gd name="connsiteX1" fmla="*/ 0 w 310796"/>
              <a:gd name="connsiteY1" fmla="*/ 0 h 134515"/>
              <a:gd name="connsiteX2" fmla="*/ 310796 w 310796"/>
              <a:gd name="connsiteY2" fmla="*/ 134515 h 134515"/>
              <a:gd name="connsiteX3" fmla="*/ 60261 w 310796"/>
              <a:gd name="connsiteY3" fmla="*/ 129398 h 134515"/>
            </a:gdLst>
            <a:ahLst/>
            <a:cxnLst>
              <a:cxn ang="0">
                <a:pos x="connsiteX0" y="connsiteY0"/>
              </a:cxn>
              <a:cxn ang="0">
                <a:pos x="connsiteX1" y="connsiteY1"/>
              </a:cxn>
              <a:cxn ang="0">
                <a:pos x="connsiteX2" y="connsiteY2"/>
              </a:cxn>
              <a:cxn ang="0">
                <a:pos x="connsiteX3" y="connsiteY3"/>
              </a:cxn>
            </a:cxnLst>
            <a:rect l="l" t="t" r="r" b="b"/>
            <a:pathLst>
              <a:path w="310796" h="134515">
                <a:moveTo>
                  <a:pt x="60261" y="129398"/>
                </a:moveTo>
                <a:lnTo>
                  <a:pt x="0" y="0"/>
                </a:lnTo>
                <a:lnTo>
                  <a:pt x="310796" y="134515"/>
                </a:lnTo>
                <a:lnTo>
                  <a:pt x="60261" y="129398"/>
                </a:lnTo>
                <a:close/>
              </a:path>
            </a:pathLst>
          </a:custGeom>
          <a:solidFill>
            <a:schemeClr val="accent3">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681" name="Right Triangle 848">
            <a:extLst>
              <a:ext uri="{FF2B5EF4-FFF2-40B4-BE49-F238E27FC236}">
                <a16:creationId xmlns:a16="http://schemas.microsoft.com/office/drawing/2014/main" id="{E98C7390-F2A7-0D30-53B0-C5BA9145395C}"/>
              </a:ext>
            </a:extLst>
          </p:cNvPr>
          <p:cNvSpPr/>
          <p:nvPr/>
        </p:nvSpPr>
        <p:spPr>
          <a:xfrm rot="13107022">
            <a:off x="9485232" y="2087006"/>
            <a:ext cx="235744" cy="148987"/>
          </a:xfrm>
          <a:custGeom>
            <a:avLst/>
            <a:gdLst>
              <a:gd name="connsiteX0" fmla="*/ 0 w 270315"/>
              <a:gd name="connsiteY0" fmla="*/ 124990 h 124990"/>
              <a:gd name="connsiteX1" fmla="*/ 0 w 270315"/>
              <a:gd name="connsiteY1" fmla="*/ 0 h 124990"/>
              <a:gd name="connsiteX2" fmla="*/ 270315 w 270315"/>
              <a:gd name="connsiteY2" fmla="*/ 124990 h 124990"/>
              <a:gd name="connsiteX3" fmla="*/ 0 w 270315"/>
              <a:gd name="connsiteY3" fmla="*/ 124990 h 124990"/>
              <a:gd name="connsiteX0" fmla="*/ 40481 w 310796"/>
              <a:gd name="connsiteY0" fmla="*/ 134515 h 134515"/>
              <a:gd name="connsiteX1" fmla="*/ 0 w 310796"/>
              <a:gd name="connsiteY1" fmla="*/ 0 h 134515"/>
              <a:gd name="connsiteX2" fmla="*/ 310796 w 310796"/>
              <a:gd name="connsiteY2" fmla="*/ 134515 h 134515"/>
              <a:gd name="connsiteX3" fmla="*/ 40481 w 310796"/>
              <a:gd name="connsiteY3" fmla="*/ 134515 h 134515"/>
              <a:gd name="connsiteX0" fmla="*/ 60261 w 310796"/>
              <a:gd name="connsiteY0" fmla="*/ 129398 h 134515"/>
              <a:gd name="connsiteX1" fmla="*/ 0 w 310796"/>
              <a:gd name="connsiteY1" fmla="*/ 0 h 134515"/>
              <a:gd name="connsiteX2" fmla="*/ 310796 w 310796"/>
              <a:gd name="connsiteY2" fmla="*/ 134515 h 134515"/>
              <a:gd name="connsiteX3" fmla="*/ 60261 w 310796"/>
              <a:gd name="connsiteY3" fmla="*/ 129398 h 134515"/>
            </a:gdLst>
            <a:ahLst/>
            <a:cxnLst>
              <a:cxn ang="0">
                <a:pos x="connsiteX0" y="connsiteY0"/>
              </a:cxn>
              <a:cxn ang="0">
                <a:pos x="connsiteX1" y="connsiteY1"/>
              </a:cxn>
              <a:cxn ang="0">
                <a:pos x="connsiteX2" y="connsiteY2"/>
              </a:cxn>
              <a:cxn ang="0">
                <a:pos x="connsiteX3" y="connsiteY3"/>
              </a:cxn>
            </a:cxnLst>
            <a:rect l="l" t="t" r="r" b="b"/>
            <a:pathLst>
              <a:path w="310796" h="134515">
                <a:moveTo>
                  <a:pt x="60261" y="129398"/>
                </a:moveTo>
                <a:lnTo>
                  <a:pt x="0" y="0"/>
                </a:lnTo>
                <a:lnTo>
                  <a:pt x="310796" y="134515"/>
                </a:lnTo>
                <a:lnTo>
                  <a:pt x="60261" y="129398"/>
                </a:lnTo>
                <a:close/>
              </a:path>
            </a:pathLst>
          </a:custGeom>
          <a:solidFill>
            <a:schemeClr val="accent3">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682" name="Right Triangle 848">
            <a:extLst>
              <a:ext uri="{FF2B5EF4-FFF2-40B4-BE49-F238E27FC236}">
                <a16:creationId xmlns:a16="http://schemas.microsoft.com/office/drawing/2014/main" id="{AF96AA28-08DA-5315-A5AE-32195E013E60}"/>
              </a:ext>
            </a:extLst>
          </p:cNvPr>
          <p:cNvSpPr/>
          <p:nvPr/>
        </p:nvSpPr>
        <p:spPr>
          <a:xfrm rot="16200000">
            <a:off x="7971674" y="2083284"/>
            <a:ext cx="195402" cy="179745"/>
          </a:xfrm>
          <a:custGeom>
            <a:avLst/>
            <a:gdLst>
              <a:gd name="connsiteX0" fmla="*/ 0 w 270315"/>
              <a:gd name="connsiteY0" fmla="*/ 124990 h 124990"/>
              <a:gd name="connsiteX1" fmla="*/ 0 w 270315"/>
              <a:gd name="connsiteY1" fmla="*/ 0 h 124990"/>
              <a:gd name="connsiteX2" fmla="*/ 270315 w 270315"/>
              <a:gd name="connsiteY2" fmla="*/ 124990 h 124990"/>
              <a:gd name="connsiteX3" fmla="*/ 0 w 270315"/>
              <a:gd name="connsiteY3" fmla="*/ 124990 h 124990"/>
              <a:gd name="connsiteX0" fmla="*/ 40481 w 310796"/>
              <a:gd name="connsiteY0" fmla="*/ 134515 h 134515"/>
              <a:gd name="connsiteX1" fmla="*/ 0 w 310796"/>
              <a:gd name="connsiteY1" fmla="*/ 0 h 134515"/>
              <a:gd name="connsiteX2" fmla="*/ 310796 w 310796"/>
              <a:gd name="connsiteY2" fmla="*/ 134515 h 134515"/>
              <a:gd name="connsiteX3" fmla="*/ 40481 w 310796"/>
              <a:gd name="connsiteY3" fmla="*/ 134515 h 134515"/>
              <a:gd name="connsiteX0" fmla="*/ 60261 w 310796"/>
              <a:gd name="connsiteY0" fmla="*/ 129398 h 134515"/>
              <a:gd name="connsiteX1" fmla="*/ 0 w 310796"/>
              <a:gd name="connsiteY1" fmla="*/ 0 h 134515"/>
              <a:gd name="connsiteX2" fmla="*/ 310796 w 310796"/>
              <a:gd name="connsiteY2" fmla="*/ 134515 h 134515"/>
              <a:gd name="connsiteX3" fmla="*/ 60261 w 310796"/>
              <a:gd name="connsiteY3" fmla="*/ 129398 h 134515"/>
            </a:gdLst>
            <a:ahLst/>
            <a:cxnLst>
              <a:cxn ang="0">
                <a:pos x="connsiteX0" y="connsiteY0"/>
              </a:cxn>
              <a:cxn ang="0">
                <a:pos x="connsiteX1" y="connsiteY1"/>
              </a:cxn>
              <a:cxn ang="0">
                <a:pos x="connsiteX2" y="connsiteY2"/>
              </a:cxn>
              <a:cxn ang="0">
                <a:pos x="connsiteX3" y="connsiteY3"/>
              </a:cxn>
            </a:cxnLst>
            <a:rect l="l" t="t" r="r" b="b"/>
            <a:pathLst>
              <a:path w="310796" h="134515">
                <a:moveTo>
                  <a:pt x="60261" y="129398"/>
                </a:moveTo>
                <a:lnTo>
                  <a:pt x="0" y="0"/>
                </a:lnTo>
                <a:lnTo>
                  <a:pt x="310796" y="134515"/>
                </a:lnTo>
                <a:lnTo>
                  <a:pt x="60261" y="129398"/>
                </a:lnTo>
                <a:close/>
              </a:path>
            </a:pathLst>
          </a:custGeom>
          <a:solidFill>
            <a:schemeClr val="accent3">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683" name="Right Triangle 848">
            <a:extLst>
              <a:ext uri="{FF2B5EF4-FFF2-40B4-BE49-F238E27FC236}">
                <a16:creationId xmlns:a16="http://schemas.microsoft.com/office/drawing/2014/main" id="{0B64FBC3-7B60-845D-FAE1-DC77248B0548}"/>
              </a:ext>
            </a:extLst>
          </p:cNvPr>
          <p:cNvSpPr/>
          <p:nvPr/>
        </p:nvSpPr>
        <p:spPr>
          <a:xfrm rot="11366227">
            <a:off x="8675767" y="2309428"/>
            <a:ext cx="235744" cy="148987"/>
          </a:xfrm>
          <a:custGeom>
            <a:avLst/>
            <a:gdLst>
              <a:gd name="connsiteX0" fmla="*/ 0 w 270315"/>
              <a:gd name="connsiteY0" fmla="*/ 124990 h 124990"/>
              <a:gd name="connsiteX1" fmla="*/ 0 w 270315"/>
              <a:gd name="connsiteY1" fmla="*/ 0 h 124990"/>
              <a:gd name="connsiteX2" fmla="*/ 270315 w 270315"/>
              <a:gd name="connsiteY2" fmla="*/ 124990 h 124990"/>
              <a:gd name="connsiteX3" fmla="*/ 0 w 270315"/>
              <a:gd name="connsiteY3" fmla="*/ 124990 h 124990"/>
              <a:gd name="connsiteX0" fmla="*/ 40481 w 310796"/>
              <a:gd name="connsiteY0" fmla="*/ 134515 h 134515"/>
              <a:gd name="connsiteX1" fmla="*/ 0 w 310796"/>
              <a:gd name="connsiteY1" fmla="*/ 0 h 134515"/>
              <a:gd name="connsiteX2" fmla="*/ 310796 w 310796"/>
              <a:gd name="connsiteY2" fmla="*/ 134515 h 134515"/>
              <a:gd name="connsiteX3" fmla="*/ 40481 w 310796"/>
              <a:gd name="connsiteY3" fmla="*/ 134515 h 134515"/>
              <a:gd name="connsiteX0" fmla="*/ 60261 w 310796"/>
              <a:gd name="connsiteY0" fmla="*/ 129398 h 134515"/>
              <a:gd name="connsiteX1" fmla="*/ 0 w 310796"/>
              <a:gd name="connsiteY1" fmla="*/ 0 h 134515"/>
              <a:gd name="connsiteX2" fmla="*/ 310796 w 310796"/>
              <a:gd name="connsiteY2" fmla="*/ 134515 h 134515"/>
              <a:gd name="connsiteX3" fmla="*/ 60261 w 310796"/>
              <a:gd name="connsiteY3" fmla="*/ 129398 h 134515"/>
            </a:gdLst>
            <a:ahLst/>
            <a:cxnLst>
              <a:cxn ang="0">
                <a:pos x="connsiteX0" y="connsiteY0"/>
              </a:cxn>
              <a:cxn ang="0">
                <a:pos x="connsiteX1" y="connsiteY1"/>
              </a:cxn>
              <a:cxn ang="0">
                <a:pos x="connsiteX2" y="connsiteY2"/>
              </a:cxn>
              <a:cxn ang="0">
                <a:pos x="connsiteX3" y="connsiteY3"/>
              </a:cxn>
            </a:cxnLst>
            <a:rect l="l" t="t" r="r" b="b"/>
            <a:pathLst>
              <a:path w="310796" h="134515">
                <a:moveTo>
                  <a:pt x="60261" y="129398"/>
                </a:moveTo>
                <a:lnTo>
                  <a:pt x="0" y="0"/>
                </a:lnTo>
                <a:lnTo>
                  <a:pt x="310796" y="134515"/>
                </a:lnTo>
                <a:lnTo>
                  <a:pt x="60261" y="129398"/>
                </a:lnTo>
                <a:close/>
              </a:path>
            </a:pathLst>
          </a:custGeom>
          <a:solidFill>
            <a:schemeClr val="accent3">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684" name="Pie 1130">
            <a:extLst>
              <a:ext uri="{FF2B5EF4-FFF2-40B4-BE49-F238E27FC236}">
                <a16:creationId xmlns:a16="http://schemas.microsoft.com/office/drawing/2014/main" id="{6D675B55-A18B-47CE-FA74-A844C15A5C0F}"/>
              </a:ext>
            </a:extLst>
          </p:cNvPr>
          <p:cNvSpPr/>
          <p:nvPr/>
        </p:nvSpPr>
        <p:spPr>
          <a:xfrm rot="10075967">
            <a:off x="9952828" y="1561284"/>
            <a:ext cx="429747" cy="383998"/>
          </a:xfrm>
          <a:prstGeom prst="pie">
            <a:avLst>
              <a:gd name="adj1" fmla="val 807134"/>
              <a:gd name="adj2" fmla="val 16042522"/>
            </a:avLst>
          </a:prstGeom>
          <a:solidFill>
            <a:schemeClr val="accent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dirty="0">
              <a:ln>
                <a:noFill/>
              </a:ln>
              <a:solidFill>
                <a:srgbClr val="000000"/>
              </a:solidFill>
              <a:effectLst/>
              <a:uLnTx/>
              <a:uFillTx/>
              <a:latin typeface="Arial"/>
              <a:ea typeface="+mn-ea"/>
              <a:cs typeface="+mn-cs"/>
            </a:endParaRPr>
          </a:p>
        </p:txBody>
      </p:sp>
      <p:sp>
        <p:nvSpPr>
          <p:cNvPr id="4685" name="TextBox 4684">
            <a:extLst>
              <a:ext uri="{FF2B5EF4-FFF2-40B4-BE49-F238E27FC236}">
                <a16:creationId xmlns:a16="http://schemas.microsoft.com/office/drawing/2014/main" id="{24EF3D25-B83C-3AB0-4D3E-5C82980A6668}"/>
              </a:ext>
            </a:extLst>
          </p:cNvPr>
          <p:cNvSpPr txBox="1"/>
          <p:nvPr/>
        </p:nvSpPr>
        <p:spPr>
          <a:xfrm rot="1111368">
            <a:off x="9994102" y="1584319"/>
            <a:ext cx="418704" cy="21544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a:ln>
                  <a:noFill/>
                </a:ln>
                <a:solidFill>
                  <a:srgbClr val="FFFFFF"/>
                </a:solidFill>
                <a:effectLst/>
                <a:uLnTx/>
                <a:uFillTx/>
              </a:rPr>
              <a:t>MAO</a:t>
            </a:r>
          </a:p>
        </p:txBody>
      </p:sp>
      <p:grpSp>
        <p:nvGrpSpPr>
          <p:cNvPr id="4686" name="Group 4685">
            <a:extLst>
              <a:ext uri="{FF2B5EF4-FFF2-40B4-BE49-F238E27FC236}">
                <a16:creationId xmlns:a16="http://schemas.microsoft.com/office/drawing/2014/main" id="{11CE1064-E1CD-6430-3542-F200EC74C5A2}"/>
              </a:ext>
            </a:extLst>
          </p:cNvPr>
          <p:cNvGrpSpPr/>
          <p:nvPr/>
        </p:nvGrpSpPr>
        <p:grpSpPr>
          <a:xfrm rot="4508520">
            <a:off x="9894328" y="1824491"/>
            <a:ext cx="375011" cy="246275"/>
            <a:chOff x="6772510" y="2088366"/>
            <a:chExt cx="397479" cy="216360"/>
          </a:xfrm>
          <a:solidFill>
            <a:schemeClr val="accent2">
              <a:lumMod val="50000"/>
            </a:schemeClr>
          </a:solidFill>
        </p:grpSpPr>
        <p:sp>
          <p:nvSpPr>
            <p:cNvPr id="4687" name="Rectangle 1974">
              <a:extLst>
                <a:ext uri="{FF2B5EF4-FFF2-40B4-BE49-F238E27FC236}">
                  <a16:creationId xmlns:a16="http://schemas.microsoft.com/office/drawing/2014/main" id="{70F4FF4B-B87F-B53B-8312-E9B0424CCA4B}"/>
                </a:ext>
              </a:extLst>
            </p:cNvPr>
            <p:cNvSpPr/>
            <p:nvPr/>
          </p:nvSpPr>
          <p:spPr>
            <a:xfrm rot="5400000">
              <a:off x="6910686" y="1983292"/>
              <a:ext cx="154229" cy="364377"/>
            </a:xfrm>
            <a:custGeom>
              <a:avLst/>
              <a:gdLst>
                <a:gd name="connsiteX0" fmla="*/ 0 w 142330"/>
                <a:gd name="connsiteY0" fmla="*/ 0 h 352471"/>
                <a:gd name="connsiteX1" fmla="*/ 142330 w 142330"/>
                <a:gd name="connsiteY1" fmla="*/ 0 h 352471"/>
                <a:gd name="connsiteX2" fmla="*/ 142330 w 142330"/>
                <a:gd name="connsiteY2" fmla="*/ 352471 h 352471"/>
                <a:gd name="connsiteX3" fmla="*/ 0 w 142330"/>
                <a:gd name="connsiteY3" fmla="*/ 352471 h 352471"/>
                <a:gd name="connsiteX4" fmla="*/ 0 w 142330"/>
                <a:gd name="connsiteY4" fmla="*/ 0 h 352471"/>
                <a:gd name="connsiteX0" fmla="*/ 0 w 142330"/>
                <a:gd name="connsiteY0" fmla="*/ 0 h 352471"/>
                <a:gd name="connsiteX1" fmla="*/ 142330 w 142330"/>
                <a:gd name="connsiteY1" fmla="*/ 0 h 352471"/>
                <a:gd name="connsiteX2" fmla="*/ 142330 w 142330"/>
                <a:gd name="connsiteY2" fmla="*/ 352471 h 352471"/>
                <a:gd name="connsiteX3" fmla="*/ 40483 w 142330"/>
                <a:gd name="connsiteY3" fmla="*/ 266746 h 352471"/>
                <a:gd name="connsiteX4" fmla="*/ 0 w 142330"/>
                <a:gd name="connsiteY4" fmla="*/ 0 h 352471"/>
                <a:gd name="connsiteX0" fmla="*/ 0 w 142330"/>
                <a:gd name="connsiteY0" fmla="*/ 0 h 352471"/>
                <a:gd name="connsiteX1" fmla="*/ 142330 w 142330"/>
                <a:gd name="connsiteY1" fmla="*/ 0 h 352471"/>
                <a:gd name="connsiteX2" fmla="*/ 142330 w 142330"/>
                <a:gd name="connsiteY2" fmla="*/ 352471 h 352471"/>
                <a:gd name="connsiteX3" fmla="*/ 7148 w 142330"/>
                <a:gd name="connsiteY3" fmla="*/ 226265 h 352471"/>
                <a:gd name="connsiteX4" fmla="*/ 0 w 142330"/>
                <a:gd name="connsiteY4" fmla="*/ 0 h 352471"/>
                <a:gd name="connsiteX0" fmla="*/ 0 w 142330"/>
                <a:gd name="connsiteY0" fmla="*/ 0 h 352471"/>
                <a:gd name="connsiteX1" fmla="*/ 142330 w 142330"/>
                <a:gd name="connsiteY1" fmla="*/ 0 h 352471"/>
                <a:gd name="connsiteX2" fmla="*/ 142330 w 142330"/>
                <a:gd name="connsiteY2" fmla="*/ 352471 h 352471"/>
                <a:gd name="connsiteX3" fmla="*/ 21438 w 142330"/>
                <a:gd name="connsiteY3" fmla="*/ 323896 h 352471"/>
                <a:gd name="connsiteX4" fmla="*/ 0 w 142330"/>
                <a:gd name="connsiteY4" fmla="*/ 0 h 352471"/>
                <a:gd name="connsiteX0" fmla="*/ 2372 w 144702"/>
                <a:gd name="connsiteY0" fmla="*/ 0 h 364377"/>
                <a:gd name="connsiteX1" fmla="*/ 144702 w 144702"/>
                <a:gd name="connsiteY1" fmla="*/ 0 h 364377"/>
                <a:gd name="connsiteX2" fmla="*/ 144702 w 144702"/>
                <a:gd name="connsiteY2" fmla="*/ 352471 h 364377"/>
                <a:gd name="connsiteX3" fmla="*/ 0 w 144702"/>
                <a:gd name="connsiteY3" fmla="*/ 364377 h 364377"/>
                <a:gd name="connsiteX4" fmla="*/ 2372 w 144702"/>
                <a:gd name="connsiteY4" fmla="*/ 0 h 364377"/>
                <a:gd name="connsiteX0" fmla="*/ 2372 w 154229"/>
                <a:gd name="connsiteY0" fmla="*/ 0 h 364377"/>
                <a:gd name="connsiteX1" fmla="*/ 144702 w 154229"/>
                <a:gd name="connsiteY1" fmla="*/ 0 h 364377"/>
                <a:gd name="connsiteX2" fmla="*/ 154229 w 154229"/>
                <a:gd name="connsiteY2" fmla="*/ 361996 h 364377"/>
                <a:gd name="connsiteX3" fmla="*/ 0 w 154229"/>
                <a:gd name="connsiteY3" fmla="*/ 364377 h 364377"/>
                <a:gd name="connsiteX4" fmla="*/ 2372 w 154229"/>
                <a:gd name="connsiteY4" fmla="*/ 0 h 3643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229" h="364377">
                  <a:moveTo>
                    <a:pt x="2372" y="0"/>
                  </a:moveTo>
                  <a:lnTo>
                    <a:pt x="144702" y="0"/>
                  </a:lnTo>
                  <a:lnTo>
                    <a:pt x="154229" y="361996"/>
                  </a:lnTo>
                  <a:lnTo>
                    <a:pt x="0" y="364377"/>
                  </a:lnTo>
                  <a:cubicBezTo>
                    <a:pt x="791" y="242918"/>
                    <a:pt x="1581" y="121459"/>
                    <a:pt x="2372" y="0"/>
                  </a:cubicBezTo>
                  <a:close/>
                </a:path>
              </a:pathLst>
            </a:cu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688" name="Right Triangle 848">
              <a:extLst>
                <a:ext uri="{FF2B5EF4-FFF2-40B4-BE49-F238E27FC236}">
                  <a16:creationId xmlns:a16="http://schemas.microsoft.com/office/drawing/2014/main" id="{BBE7CFFA-2BB1-F29E-5937-9B1EAFB536E7}"/>
                </a:ext>
              </a:extLst>
            </p:cNvPr>
            <p:cNvSpPr/>
            <p:nvPr/>
          </p:nvSpPr>
          <p:spPr>
            <a:xfrm rot="6343356">
              <a:off x="6885792" y="2026071"/>
              <a:ext cx="165373" cy="391938"/>
            </a:xfrm>
            <a:custGeom>
              <a:avLst/>
              <a:gdLst>
                <a:gd name="connsiteX0" fmla="*/ 0 w 270315"/>
                <a:gd name="connsiteY0" fmla="*/ 124990 h 124990"/>
                <a:gd name="connsiteX1" fmla="*/ 0 w 270315"/>
                <a:gd name="connsiteY1" fmla="*/ 0 h 124990"/>
                <a:gd name="connsiteX2" fmla="*/ 270315 w 270315"/>
                <a:gd name="connsiteY2" fmla="*/ 124990 h 124990"/>
                <a:gd name="connsiteX3" fmla="*/ 0 w 270315"/>
                <a:gd name="connsiteY3" fmla="*/ 124990 h 124990"/>
                <a:gd name="connsiteX0" fmla="*/ 40481 w 310796"/>
                <a:gd name="connsiteY0" fmla="*/ 134515 h 134515"/>
                <a:gd name="connsiteX1" fmla="*/ 0 w 310796"/>
                <a:gd name="connsiteY1" fmla="*/ 0 h 134515"/>
                <a:gd name="connsiteX2" fmla="*/ 310796 w 310796"/>
                <a:gd name="connsiteY2" fmla="*/ 134515 h 134515"/>
                <a:gd name="connsiteX3" fmla="*/ 40481 w 310796"/>
                <a:gd name="connsiteY3" fmla="*/ 134515 h 134515"/>
                <a:gd name="connsiteX0" fmla="*/ 60261 w 310796"/>
                <a:gd name="connsiteY0" fmla="*/ 129398 h 134515"/>
                <a:gd name="connsiteX1" fmla="*/ 0 w 310796"/>
                <a:gd name="connsiteY1" fmla="*/ 0 h 134515"/>
                <a:gd name="connsiteX2" fmla="*/ 310796 w 310796"/>
                <a:gd name="connsiteY2" fmla="*/ 134515 h 134515"/>
                <a:gd name="connsiteX3" fmla="*/ 60261 w 310796"/>
                <a:gd name="connsiteY3" fmla="*/ 129398 h 134515"/>
                <a:gd name="connsiteX0" fmla="*/ 62631 w 310796"/>
                <a:gd name="connsiteY0" fmla="*/ 135059 h 135059"/>
                <a:gd name="connsiteX1" fmla="*/ 0 w 310796"/>
                <a:gd name="connsiteY1" fmla="*/ 0 h 135059"/>
                <a:gd name="connsiteX2" fmla="*/ 310796 w 310796"/>
                <a:gd name="connsiteY2" fmla="*/ 134515 h 135059"/>
                <a:gd name="connsiteX3" fmla="*/ 62631 w 310796"/>
                <a:gd name="connsiteY3" fmla="*/ 135059 h 135059"/>
                <a:gd name="connsiteX0" fmla="*/ 6627 w 254792"/>
                <a:gd name="connsiteY0" fmla="*/ 138218 h 138218"/>
                <a:gd name="connsiteX1" fmla="*/ 0 w 254792"/>
                <a:gd name="connsiteY1" fmla="*/ 0 h 138218"/>
                <a:gd name="connsiteX2" fmla="*/ 254792 w 254792"/>
                <a:gd name="connsiteY2" fmla="*/ 137674 h 138218"/>
                <a:gd name="connsiteX3" fmla="*/ 6627 w 254792"/>
                <a:gd name="connsiteY3" fmla="*/ 138218 h 138218"/>
                <a:gd name="connsiteX0" fmla="*/ 0 w 248165"/>
                <a:gd name="connsiteY0" fmla="*/ 153600 h 153600"/>
                <a:gd name="connsiteX1" fmla="*/ 43668 w 248165"/>
                <a:gd name="connsiteY1" fmla="*/ 0 h 153600"/>
                <a:gd name="connsiteX2" fmla="*/ 248165 w 248165"/>
                <a:gd name="connsiteY2" fmla="*/ 153056 h 153600"/>
                <a:gd name="connsiteX3" fmla="*/ 0 w 248165"/>
                <a:gd name="connsiteY3" fmla="*/ 153600 h 153600"/>
                <a:gd name="connsiteX0" fmla="*/ 0 w 248165"/>
                <a:gd name="connsiteY0" fmla="*/ 154108 h 154108"/>
                <a:gd name="connsiteX1" fmla="*/ 50545 w 248165"/>
                <a:gd name="connsiteY1" fmla="*/ 0 h 154108"/>
                <a:gd name="connsiteX2" fmla="*/ 248165 w 248165"/>
                <a:gd name="connsiteY2" fmla="*/ 153564 h 154108"/>
                <a:gd name="connsiteX3" fmla="*/ 0 w 248165"/>
                <a:gd name="connsiteY3" fmla="*/ 154108 h 154108"/>
              </a:gdLst>
              <a:ahLst/>
              <a:cxnLst>
                <a:cxn ang="0">
                  <a:pos x="connsiteX0" y="connsiteY0"/>
                </a:cxn>
                <a:cxn ang="0">
                  <a:pos x="connsiteX1" y="connsiteY1"/>
                </a:cxn>
                <a:cxn ang="0">
                  <a:pos x="connsiteX2" y="connsiteY2"/>
                </a:cxn>
                <a:cxn ang="0">
                  <a:pos x="connsiteX3" y="connsiteY3"/>
                </a:cxn>
              </a:cxnLst>
              <a:rect l="l" t="t" r="r" b="b"/>
              <a:pathLst>
                <a:path w="248165" h="154108">
                  <a:moveTo>
                    <a:pt x="0" y="154108"/>
                  </a:moveTo>
                  <a:lnTo>
                    <a:pt x="50545" y="0"/>
                  </a:lnTo>
                  <a:lnTo>
                    <a:pt x="248165" y="153564"/>
                  </a:lnTo>
                  <a:lnTo>
                    <a:pt x="0" y="154108"/>
                  </a:lnTo>
                  <a:close/>
                </a:path>
              </a:pathLst>
            </a:cu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sp>
        <p:nvSpPr>
          <p:cNvPr id="4689" name="TextBox 4688">
            <a:extLst>
              <a:ext uri="{FF2B5EF4-FFF2-40B4-BE49-F238E27FC236}">
                <a16:creationId xmlns:a16="http://schemas.microsoft.com/office/drawing/2014/main" id="{C982E65E-A319-FEF9-455D-090C7A220D0E}"/>
              </a:ext>
            </a:extLst>
          </p:cNvPr>
          <p:cNvSpPr txBox="1"/>
          <p:nvPr/>
        </p:nvSpPr>
        <p:spPr>
          <a:xfrm rot="4508520">
            <a:off x="9885714" y="1842337"/>
            <a:ext cx="447558" cy="21544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a:ln>
                  <a:noFill/>
                </a:ln>
                <a:solidFill>
                  <a:srgbClr val="FFFFFF"/>
                </a:solidFill>
                <a:effectLst/>
                <a:uLnTx/>
                <a:uFillTx/>
              </a:rPr>
              <a:t>MAOI</a:t>
            </a:r>
          </a:p>
        </p:txBody>
      </p:sp>
      <p:sp>
        <p:nvSpPr>
          <p:cNvPr id="4690" name="TextBox 4689">
            <a:extLst>
              <a:ext uri="{FF2B5EF4-FFF2-40B4-BE49-F238E27FC236}">
                <a16:creationId xmlns:a16="http://schemas.microsoft.com/office/drawing/2014/main" id="{DED26970-2363-89C1-E5B8-2A6F9BD3890F}"/>
              </a:ext>
            </a:extLst>
          </p:cNvPr>
          <p:cNvSpPr txBox="1"/>
          <p:nvPr/>
        </p:nvSpPr>
        <p:spPr>
          <a:xfrm>
            <a:off x="4106037" y="2614628"/>
            <a:ext cx="1447833" cy="246221"/>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000000"/>
                </a:solidFill>
                <a:effectLst/>
                <a:uLnTx/>
                <a:uFillTx/>
              </a:rPr>
              <a:t>Presynaptic neurone</a:t>
            </a:r>
          </a:p>
        </p:txBody>
      </p:sp>
      <p:sp>
        <p:nvSpPr>
          <p:cNvPr id="4691" name="Pie 1138">
            <a:extLst>
              <a:ext uri="{FF2B5EF4-FFF2-40B4-BE49-F238E27FC236}">
                <a16:creationId xmlns:a16="http://schemas.microsoft.com/office/drawing/2014/main" id="{F3D6D98B-823A-6D96-A846-0CFFA108F1A5}"/>
              </a:ext>
            </a:extLst>
          </p:cNvPr>
          <p:cNvSpPr/>
          <p:nvPr/>
        </p:nvSpPr>
        <p:spPr>
          <a:xfrm rot="9096073">
            <a:off x="5727337" y="2078669"/>
            <a:ext cx="429747" cy="383998"/>
          </a:xfrm>
          <a:prstGeom prst="pie">
            <a:avLst>
              <a:gd name="adj1" fmla="val 807134"/>
              <a:gd name="adj2" fmla="val 16042522"/>
            </a:avLst>
          </a:prstGeom>
          <a:solidFill>
            <a:schemeClr val="accent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dirty="0">
              <a:ln>
                <a:noFill/>
              </a:ln>
              <a:solidFill>
                <a:srgbClr val="000000"/>
              </a:solidFill>
              <a:effectLst/>
              <a:uLnTx/>
              <a:uFillTx/>
              <a:latin typeface="Arial"/>
              <a:ea typeface="+mn-ea"/>
              <a:cs typeface="+mn-cs"/>
            </a:endParaRPr>
          </a:p>
        </p:txBody>
      </p:sp>
      <p:sp>
        <p:nvSpPr>
          <p:cNvPr id="4692" name="TextBox 4691">
            <a:extLst>
              <a:ext uri="{FF2B5EF4-FFF2-40B4-BE49-F238E27FC236}">
                <a16:creationId xmlns:a16="http://schemas.microsoft.com/office/drawing/2014/main" id="{8536CDCB-04E7-1E04-773A-D14929329E54}"/>
              </a:ext>
            </a:extLst>
          </p:cNvPr>
          <p:cNvSpPr txBox="1"/>
          <p:nvPr/>
        </p:nvSpPr>
        <p:spPr>
          <a:xfrm rot="1212097">
            <a:off x="5767153" y="2099538"/>
            <a:ext cx="418704" cy="21544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a:ln>
                  <a:noFill/>
                </a:ln>
                <a:solidFill>
                  <a:srgbClr val="FFFFFF"/>
                </a:solidFill>
                <a:effectLst/>
                <a:uLnTx/>
                <a:uFillTx/>
              </a:rPr>
              <a:t>MAO</a:t>
            </a:r>
          </a:p>
        </p:txBody>
      </p:sp>
      <p:sp>
        <p:nvSpPr>
          <p:cNvPr id="4693" name="Pie 1140">
            <a:extLst>
              <a:ext uri="{FF2B5EF4-FFF2-40B4-BE49-F238E27FC236}">
                <a16:creationId xmlns:a16="http://schemas.microsoft.com/office/drawing/2014/main" id="{DF468F00-9AAA-E5A5-C5F2-58729FB3ECB3}"/>
              </a:ext>
            </a:extLst>
          </p:cNvPr>
          <p:cNvSpPr/>
          <p:nvPr/>
        </p:nvSpPr>
        <p:spPr>
          <a:xfrm rot="19864524">
            <a:off x="6581693" y="2169927"/>
            <a:ext cx="429747" cy="383998"/>
          </a:xfrm>
          <a:prstGeom prst="pie">
            <a:avLst>
              <a:gd name="adj1" fmla="val 807134"/>
              <a:gd name="adj2" fmla="val 16042522"/>
            </a:avLst>
          </a:prstGeom>
          <a:solidFill>
            <a:schemeClr val="accent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dirty="0">
              <a:ln>
                <a:noFill/>
              </a:ln>
              <a:solidFill>
                <a:srgbClr val="000000"/>
              </a:solidFill>
              <a:effectLst/>
              <a:uLnTx/>
              <a:uFillTx/>
              <a:latin typeface="Arial"/>
              <a:ea typeface="+mn-ea"/>
              <a:cs typeface="+mn-cs"/>
            </a:endParaRPr>
          </a:p>
        </p:txBody>
      </p:sp>
      <p:sp>
        <p:nvSpPr>
          <p:cNvPr id="4694" name="TextBox 4693">
            <a:extLst>
              <a:ext uri="{FF2B5EF4-FFF2-40B4-BE49-F238E27FC236}">
                <a16:creationId xmlns:a16="http://schemas.microsoft.com/office/drawing/2014/main" id="{D561C53C-6713-070B-FC61-93804BC3787E}"/>
              </a:ext>
            </a:extLst>
          </p:cNvPr>
          <p:cNvSpPr txBox="1"/>
          <p:nvPr/>
        </p:nvSpPr>
        <p:spPr>
          <a:xfrm rot="1392566">
            <a:off x="6553848" y="2316286"/>
            <a:ext cx="418704" cy="21544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a:ln>
                  <a:noFill/>
                </a:ln>
                <a:solidFill>
                  <a:srgbClr val="FFFFFF"/>
                </a:solidFill>
                <a:effectLst/>
                <a:uLnTx/>
                <a:uFillTx/>
              </a:rPr>
              <a:t>MAO</a:t>
            </a:r>
          </a:p>
        </p:txBody>
      </p:sp>
      <p:grpSp>
        <p:nvGrpSpPr>
          <p:cNvPr id="4695" name="Group 4694">
            <a:extLst>
              <a:ext uri="{FF2B5EF4-FFF2-40B4-BE49-F238E27FC236}">
                <a16:creationId xmlns:a16="http://schemas.microsoft.com/office/drawing/2014/main" id="{C405DAE3-9939-1582-E276-EEC44BDE2B94}"/>
              </a:ext>
            </a:extLst>
          </p:cNvPr>
          <p:cNvGrpSpPr/>
          <p:nvPr/>
        </p:nvGrpSpPr>
        <p:grpSpPr>
          <a:xfrm>
            <a:off x="3682888" y="4164432"/>
            <a:ext cx="2083381" cy="685712"/>
            <a:chOff x="-298393" y="4533900"/>
            <a:chExt cx="1830320" cy="726793"/>
          </a:xfrm>
        </p:grpSpPr>
        <p:cxnSp>
          <p:nvCxnSpPr>
            <p:cNvPr id="4696" name="Straight Connector 4695">
              <a:extLst>
                <a:ext uri="{FF2B5EF4-FFF2-40B4-BE49-F238E27FC236}">
                  <a16:creationId xmlns:a16="http://schemas.microsoft.com/office/drawing/2014/main" id="{BE0A65CC-97B1-DC8F-662E-6259C55EFE3F}"/>
                </a:ext>
              </a:extLst>
            </p:cNvPr>
            <p:cNvCxnSpPr>
              <a:cxnSpLocks/>
            </p:cNvCxnSpPr>
            <p:nvPr/>
          </p:nvCxnSpPr>
          <p:spPr>
            <a:xfrm flipH="1">
              <a:off x="1191913" y="4533900"/>
              <a:ext cx="340014" cy="261266"/>
            </a:xfrm>
            <a:prstGeom prst="line">
              <a:avLst/>
            </a:prstGeom>
            <a:noFill/>
            <a:ln w="9525" cap="flat" cmpd="sng" algn="ctr">
              <a:solidFill>
                <a:srgbClr val="000000"/>
              </a:solidFill>
              <a:prstDash val="solid"/>
              <a:miter lim="800000"/>
            </a:ln>
            <a:effectLst/>
          </p:spPr>
        </p:cxnSp>
        <p:sp>
          <p:nvSpPr>
            <p:cNvPr id="4697" name="TextBox 4696">
              <a:extLst>
                <a:ext uri="{FF2B5EF4-FFF2-40B4-BE49-F238E27FC236}">
                  <a16:creationId xmlns:a16="http://schemas.microsoft.com/office/drawing/2014/main" id="{AB4CB3ED-4BC1-85EA-AB40-36EB44BB6371}"/>
                </a:ext>
              </a:extLst>
            </p:cNvPr>
            <p:cNvSpPr txBox="1"/>
            <p:nvPr/>
          </p:nvSpPr>
          <p:spPr>
            <a:xfrm>
              <a:off x="-298393" y="4673505"/>
              <a:ext cx="1422965" cy="587188"/>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srgbClr val="000000"/>
                  </a:solidFill>
                  <a:effectLst/>
                  <a:uLnTx/>
                  <a:uFillTx/>
                </a:rPr>
                <a:t>Serotonin/</a:t>
              </a:r>
              <a:br>
                <a:rPr kumimoji="0" lang="en-GB" sz="1000" b="0" i="0" u="none" strike="noStrike" kern="0" cap="none" spc="0" normalizeH="0" baseline="0" noProof="0" dirty="0">
                  <a:ln>
                    <a:noFill/>
                  </a:ln>
                  <a:solidFill>
                    <a:srgbClr val="000000"/>
                  </a:solidFill>
                  <a:effectLst/>
                  <a:uLnTx/>
                  <a:uFillTx/>
                </a:rPr>
              </a:br>
              <a:r>
                <a:rPr kumimoji="0" lang="en-GB" sz="1000" b="0" i="0" u="none" strike="noStrike" kern="0" cap="none" spc="0" normalizeH="0" baseline="0" noProof="0" dirty="0">
                  <a:ln>
                    <a:noFill/>
                  </a:ln>
                  <a:solidFill>
                    <a:srgbClr val="000000"/>
                  </a:solidFill>
                  <a:effectLst/>
                  <a:uLnTx/>
                  <a:uFillTx/>
                </a:rPr>
                <a:t>serotonin–noradrenaline reuptake inhibitor</a:t>
              </a:r>
            </a:p>
          </p:txBody>
        </p:sp>
        <p:cxnSp>
          <p:nvCxnSpPr>
            <p:cNvPr id="4698" name="Straight Connector 4697">
              <a:extLst>
                <a:ext uri="{FF2B5EF4-FFF2-40B4-BE49-F238E27FC236}">
                  <a16:creationId xmlns:a16="http://schemas.microsoft.com/office/drawing/2014/main" id="{93C01DC7-DBFA-49AD-EC47-929B1FC78FF1}"/>
                </a:ext>
              </a:extLst>
            </p:cNvPr>
            <p:cNvCxnSpPr/>
            <p:nvPr/>
          </p:nvCxnSpPr>
          <p:spPr>
            <a:xfrm flipH="1">
              <a:off x="1087276" y="4794426"/>
              <a:ext cx="108000" cy="0"/>
            </a:xfrm>
            <a:prstGeom prst="line">
              <a:avLst/>
            </a:prstGeom>
            <a:noFill/>
            <a:ln w="9525" cap="flat" cmpd="sng" algn="ctr">
              <a:solidFill>
                <a:srgbClr val="000000"/>
              </a:solidFill>
              <a:prstDash val="solid"/>
              <a:miter lim="800000"/>
            </a:ln>
            <a:effectLst/>
          </p:spPr>
        </p:cxnSp>
      </p:grpSp>
      <p:sp>
        <p:nvSpPr>
          <p:cNvPr id="4700" name="Freeform 1364">
            <a:extLst>
              <a:ext uri="{FF2B5EF4-FFF2-40B4-BE49-F238E27FC236}">
                <a16:creationId xmlns:a16="http://schemas.microsoft.com/office/drawing/2014/main" id="{0BE8E913-6DAC-5CF0-175B-D5E7A7ADC6DB}"/>
              </a:ext>
            </a:extLst>
          </p:cNvPr>
          <p:cNvSpPr/>
          <p:nvPr/>
        </p:nvSpPr>
        <p:spPr>
          <a:xfrm flipH="1" flipV="1">
            <a:off x="11009017" y="3225436"/>
            <a:ext cx="11750" cy="390917"/>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701" name="Freeform 1365">
            <a:extLst>
              <a:ext uri="{FF2B5EF4-FFF2-40B4-BE49-F238E27FC236}">
                <a16:creationId xmlns:a16="http://schemas.microsoft.com/office/drawing/2014/main" id="{A38753A1-AD5A-D018-7B4C-C3F6BA4AD9AA}"/>
              </a:ext>
            </a:extLst>
          </p:cNvPr>
          <p:cNvSpPr/>
          <p:nvPr/>
        </p:nvSpPr>
        <p:spPr>
          <a:xfrm flipH="1" flipV="1">
            <a:off x="10900596" y="3225436"/>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702" name="Freeform 1366">
            <a:extLst>
              <a:ext uri="{FF2B5EF4-FFF2-40B4-BE49-F238E27FC236}">
                <a16:creationId xmlns:a16="http://schemas.microsoft.com/office/drawing/2014/main" id="{3D3F260E-497A-9C41-755D-B32F3DEDD206}"/>
              </a:ext>
            </a:extLst>
          </p:cNvPr>
          <p:cNvSpPr/>
          <p:nvPr/>
        </p:nvSpPr>
        <p:spPr>
          <a:xfrm flipH="1" flipV="1">
            <a:off x="10828881" y="3211956"/>
            <a:ext cx="11750" cy="390917"/>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703" name="Freeform 1367">
            <a:extLst>
              <a:ext uri="{FF2B5EF4-FFF2-40B4-BE49-F238E27FC236}">
                <a16:creationId xmlns:a16="http://schemas.microsoft.com/office/drawing/2014/main" id="{DB29B9DF-8501-CEE8-5CBF-FC4D5EAAE37E}"/>
              </a:ext>
            </a:extLst>
          </p:cNvPr>
          <p:cNvSpPr/>
          <p:nvPr/>
        </p:nvSpPr>
        <p:spPr>
          <a:xfrm flipH="1" flipV="1">
            <a:off x="10828881" y="3407415"/>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704" name="Oval 4703">
            <a:extLst>
              <a:ext uri="{FF2B5EF4-FFF2-40B4-BE49-F238E27FC236}">
                <a16:creationId xmlns:a16="http://schemas.microsoft.com/office/drawing/2014/main" id="{35186829-C220-BF5C-64F5-76C70A1B1A03}"/>
              </a:ext>
            </a:extLst>
          </p:cNvPr>
          <p:cNvSpPr/>
          <p:nvPr/>
        </p:nvSpPr>
        <p:spPr>
          <a:xfrm flipH="1" flipV="1">
            <a:off x="10826060" y="3782206"/>
            <a:ext cx="163928" cy="135875"/>
          </a:xfrm>
          <a:prstGeom prst="ellipse">
            <a:avLst/>
          </a:prstGeom>
          <a:solidFill>
            <a:schemeClr val="accent5">
              <a:lumMod val="40000"/>
              <a:lumOff val="60000"/>
            </a:schemeClr>
          </a:solid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705" name="Oval 4704">
            <a:extLst>
              <a:ext uri="{FF2B5EF4-FFF2-40B4-BE49-F238E27FC236}">
                <a16:creationId xmlns:a16="http://schemas.microsoft.com/office/drawing/2014/main" id="{BDFBA2F6-5EDF-58F7-02DC-503A814429FF}"/>
              </a:ext>
            </a:extLst>
          </p:cNvPr>
          <p:cNvSpPr/>
          <p:nvPr/>
        </p:nvSpPr>
        <p:spPr>
          <a:xfrm flipH="1" flipV="1">
            <a:off x="10908023" y="3579048"/>
            <a:ext cx="163928" cy="135875"/>
          </a:xfrm>
          <a:prstGeom prst="ellipse">
            <a:avLst/>
          </a:prstGeom>
          <a:solidFill>
            <a:schemeClr val="accent5">
              <a:lumMod val="40000"/>
              <a:lumOff val="60000"/>
            </a:schemeClr>
          </a:solid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706" name="Freeform 1370">
            <a:extLst>
              <a:ext uri="{FF2B5EF4-FFF2-40B4-BE49-F238E27FC236}">
                <a16:creationId xmlns:a16="http://schemas.microsoft.com/office/drawing/2014/main" id="{CC750A65-AC4E-7D7C-D791-C13B14529EA3}"/>
              </a:ext>
            </a:extLst>
          </p:cNvPr>
          <p:cNvSpPr/>
          <p:nvPr/>
        </p:nvSpPr>
        <p:spPr>
          <a:xfrm flipH="1" flipV="1">
            <a:off x="10905827" y="3242595"/>
            <a:ext cx="35410" cy="39765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707" name="Freeform 1371">
            <a:extLst>
              <a:ext uri="{FF2B5EF4-FFF2-40B4-BE49-F238E27FC236}">
                <a16:creationId xmlns:a16="http://schemas.microsoft.com/office/drawing/2014/main" id="{08016688-B866-93F3-3E6A-25176469359A}"/>
              </a:ext>
            </a:extLst>
          </p:cNvPr>
          <p:cNvSpPr/>
          <p:nvPr/>
        </p:nvSpPr>
        <p:spPr>
          <a:xfrm flipH="1" flipV="1">
            <a:off x="10821534" y="3253236"/>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708" name="Freeform 1372">
            <a:extLst>
              <a:ext uri="{FF2B5EF4-FFF2-40B4-BE49-F238E27FC236}">
                <a16:creationId xmlns:a16="http://schemas.microsoft.com/office/drawing/2014/main" id="{9B6227B1-0AB6-3438-E274-CD9B9C341A75}"/>
              </a:ext>
            </a:extLst>
          </p:cNvPr>
          <p:cNvSpPr/>
          <p:nvPr/>
        </p:nvSpPr>
        <p:spPr>
          <a:xfrm flipH="1" flipV="1">
            <a:off x="10808407" y="3358504"/>
            <a:ext cx="35410" cy="39765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709" name="Oval 4708">
            <a:extLst>
              <a:ext uri="{FF2B5EF4-FFF2-40B4-BE49-F238E27FC236}">
                <a16:creationId xmlns:a16="http://schemas.microsoft.com/office/drawing/2014/main" id="{D7EC9AA3-CC94-62BF-0F49-5674A3FA5ECC}"/>
              </a:ext>
            </a:extLst>
          </p:cNvPr>
          <p:cNvSpPr/>
          <p:nvPr/>
        </p:nvSpPr>
        <p:spPr>
          <a:xfrm flipH="1" flipV="1">
            <a:off x="10802961" y="3612092"/>
            <a:ext cx="163928" cy="135875"/>
          </a:xfrm>
          <a:prstGeom prst="ellipse">
            <a:avLst/>
          </a:prstGeom>
          <a:solidFill>
            <a:schemeClr val="accent5"/>
          </a:solid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710" name="Freeform 1374">
            <a:extLst>
              <a:ext uri="{FF2B5EF4-FFF2-40B4-BE49-F238E27FC236}">
                <a16:creationId xmlns:a16="http://schemas.microsoft.com/office/drawing/2014/main" id="{043A7A49-42D1-CA7E-CBE9-5EA31F1DB990}"/>
              </a:ext>
            </a:extLst>
          </p:cNvPr>
          <p:cNvSpPr/>
          <p:nvPr/>
        </p:nvSpPr>
        <p:spPr>
          <a:xfrm flipH="1" flipV="1">
            <a:off x="10992985" y="3308701"/>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711" name="Freeform 1375">
            <a:extLst>
              <a:ext uri="{FF2B5EF4-FFF2-40B4-BE49-F238E27FC236}">
                <a16:creationId xmlns:a16="http://schemas.microsoft.com/office/drawing/2014/main" id="{C58EB74B-0F29-2812-4EC3-232ADE4D2818}"/>
              </a:ext>
            </a:extLst>
          </p:cNvPr>
          <p:cNvSpPr/>
          <p:nvPr/>
        </p:nvSpPr>
        <p:spPr>
          <a:xfrm flipH="1" flipV="1">
            <a:off x="11005601" y="3394214"/>
            <a:ext cx="38234" cy="363957"/>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712" name="Freeform 1376">
            <a:extLst>
              <a:ext uri="{FF2B5EF4-FFF2-40B4-BE49-F238E27FC236}">
                <a16:creationId xmlns:a16="http://schemas.microsoft.com/office/drawing/2014/main" id="{1AA7EEFA-6C4B-2CBC-6E5B-42D5709188C7}"/>
              </a:ext>
            </a:extLst>
          </p:cNvPr>
          <p:cNvSpPr/>
          <p:nvPr/>
        </p:nvSpPr>
        <p:spPr>
          <a:xfrm flipH="1" flipV="1">
            <a:off x="10908023" y="3394214"/>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713" name="Oval 4712">
            <a:extLst>
              <a:ext uri="{FF2B5EF4-FFF2-40B4-BE49-F238E27FC236}">
                <a16:creationId xmlns:a16="http://schemas.microsoft.com/office/drawing/2014/main" id="{01B5B47C-EB43-88AC-6624-7FB69A06D630}"/>
              </a:ext>
            </a:extLst>
          </p:cNvPr>
          <p:cNvSpPr/>
          <p:nvPr/>
        </p:nvSpPr>
        <p:spPr>
          <a:xfrm flipH="1" flipV="1">
            <a:off x="10892353" y="3740595"/>
            <a:ext cx="163928" cy="135875"/>
          </a:xfrm>
          <a:prstGeom prst="ellipse">
            <a:avLst/>
          </a:prstGeom>
          <a:solidFill>
            <a:schemeClr val="accent5">
              <a:lumMod val="75000"/>
            </a:schemeClr>
          </a:solid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714" name="Freeform 1378">
            <a:extLst>
              <a:ext uri="{FF2B5EF4-FFF2-40B4-BE49-F238E27FC236}">
                <a16:creationId xmlns:a16="http://schemas.microsoft.com/office/drawing/2014/main" id="{FAB6EEA4-1E53-80C1-6F72-77A8A89F5214}"/>
              </a:ext>
            </a:extLst>
          </p:cNvPr>
          <p:cNvSpPr/>
          <p:nvPr/>
        </p:nvSpPr>
        <p:spPr>
          <a:xfrm rot="10800000" flipH="1" flipV="1">
            <a:off x="10765941" y="3190112"/>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715" name="Freeform 1379">
            <a:extLst>
              <a:ext uri="{FF2B5EF4-FFF2-40B4-BE49-F238E27FC236}">
                <a16:creationId xmlns:a16="http://schemas.microsoft.com/office/drawing/2014/main" id="{98CF50F2-CC34-22A6-AE4D-A0D18652BEFB}"/>
              </a:ext>
            </a:extLst>
          </p:cNvPr>
          <p:cNvSpPr/>
          <p:nvPr/>
        </p:nvSpPr>
        <p:spPr>
          <a:xfrm rot="10800000" flipH="1" flipV="1">
            <a:off x="10894466" y="3208087"/>
            <a:ext cx="11750" cy="390917"/>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716" name="Freeform 1380">
            <a:extLst>
              <a:ext uri="{FF2B5EF4-FFF2-40B4-BE49-F238E27FC236}">
                <a16:creationId xmlns:a16="http://schemas.microsoft.com/office/drawing/2014/main" id="{D2D66191-3018-2196-6441-73A95EDE1A62}"/>
              </a:ext>
            </a:extLst>
          </p:cNvPr>
          <p:cNvSpPr/>
          <p:nvPr/>
        </p:nvSpPr>
        <p:spPr>
          <a:xfrm rot="10800000" flipH="1" flipV="1">
            <a:off x="10946077" y="3203592"/>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717" name="Freeform 1381">
            <a:extLst>
              <a:ext uri="{FF2B5EF4-FFF2-40B4-BE49-F238E27FC236}">
                <a16:creationId xmlns:a16="http://schemas.microsoft.com/office/drawing/2014/main" id="{057E2775-76E5-F244-C0A0-1ACEDD1DD77D}"/>
              </a:ext>
            </a:extLst>
          </p:cNvPr>
          <p:cNvSpPr/>
          <p:nvPr/>
        </p:nvSpPr>
        <p:spPr>
          <a:xfrm rot="10800000" flipH="1" flipV="1">
            <a:off x="10786045" y="3012628"/>
            <a:ext cx="11750" cy="390917"/>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718" name="Freeform 1382">
            <a:extLst>
              <a:ext uri="{FF2B5EF4-FFF2-40B4-BE49-F238E27FC236}">
                <a16:creationId xmlns:a16="http://schemas.microsoft.com/office/drawing/2014/main" id="{DAB92F6B-05EE-229B-1926-3F841593E346}"/>
              </a:ext>
            </a:extLst>
          </p:cNvPr>
          <p:cNvSpPr/>
          <p:nvPr/>
        </p:nvSpPr>
        <p:spPr>
          <a:xfrm rot="10800000" flipH="1" flipV="1">
            <a:off x="10837656" y="3008133"/>
            <a:ext cx="68560" cy="39541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719" name="Oval 4718">
            <a:extLst>
              <a:ext uri="{FF2B5EF4-FFF2-40B4-BE49-F238E27FC236}">
                <a16:creationId xmlns:a16="http://schemas.microsoft.com/office/drawing/2014/main" id="{B7333894-16F4-1E84-3BEB-DD1729F3EBE2}"/>
              </a:ext>
            </a:extLst>
          </p:cNvPr>
          <p:cNvSpPr/>
          <p:nvPr/>
        </p:nvSpPr>
        <p:spPr>
          <a:xfrm rot="10800000" flipH="1" flipV="1">
            <a:off x="10745110" y="2892878"/>
            <a:ext cx="163928" cy="135875"/>
          </a:xfrm>
          <a:prstGeom prst="ellipse">
            <a:avLst/>
          </a:prstGeom>
          <a:solidFill>
            <a:schemeClr val="accent5">
              <a:lumMod val="40000"/>
              <a:lumOff val="60000"/>
            </a:schemeClr>
          </a:solid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720" name="Oval 4719">
            <a:extLst>
              <a:ext uri="{FF2B5EF4-FFF2-40B4-BE49-F238E27FC236}">
                <a16:creationId xmlns:a16="http://schemas.microsoft.com/office/drawing/2014/main" id="{A63B5D83-406A-058D-70F5-256E96152307}"/>
              </a:ext>
            </a:extLst>
          </p:cNvPr>
          <p:cNvSpPr/>
          <p:nvPr/>
        </p:nvSpPr>
        <p:spPr>
          <a:xfrm rot="10800000" flipH="1" flipV="1">
            <a:off x="10877274" y="3066833"/>
            <a:ext cx="163928" cy="135875"/>
          </a:xfrm>
          <a:prstGeom prst="ellipse">
            <a:avLst/>
          </a:prstGeom>
          <a:solidFill>
            <a:schemeClr val="accent5">
              <a:lumMod val="40000"/>
              <a:lumOff val="60000"/>
            </a:schemeClr>
          </a:solid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721" name="Freeform 1385">
            <a:extLst>
              <a:ext uri="{FF2B5EF4-FFF2-40B4-BE49-F238E27FC236}">
                <a16:creationId xmlns:a16="http://schemas.microsoft.com/office/drawing/2014/main" id="{DC2692C4-B8A3-7617-9BED-B23620EDD1D2}"/>
              </a:ext>
            </a:extLst>
          </p:cNvPr>
          <p:cNvSpPr/>
          <p:nvPr/>
        </p:nvSpPr>
        <p:spPr>
          <a:xfrm rot="10800000" flipH="1" flipV="1">
            <a:off x="10799708" y="3168210"/>
            <a:ext cx="35410" cy="39765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722" name="Freeform 1386">
            <a:extLst>
              <a:ext uri="{FF2B5EF4-FFF2-40B4-BE49-F238E27FC236}">
                <a16:creationId xmlns:a16="http://schemas.microsoft.com/office/drawing/2014/main" id="{59FB3B4A-D2FF-92E6-D3CA-ADE170C3410E}"/>
              </a:ext>
            </a:extLst>
          </p:cNvPr>
          <p:cNvSpPr/>
          <p:nvPr/>
        </p:nvSpPr>
        <p:spPr>
          <a:xfrm rot="10800000" flipH="1" flipV="1">
            <a:off x="10881199" y="3168210"/>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723" name="Freeform 1387">
            <a:extLst>
              <a:ext uri="{FF2B5EF4-FFF2-40B4-BE49-F238E27FC236}">
                <a16:creationId xmlns:a16="http://schemas.microsoft.com/office/drawing/2014/main" id="{3AB2998B-A98F-B495-F50B-DEE51C1F80E9}"/>
              </a:ext>
            </a:extLst>
          </p:cNvPr>
          <p:cNvSpPr/>
          <p:nvPr/>
        </p:nvSpPr>
        <p:spPr>
          <a:xfrm rot="10800000" flipH="1" flipV="1">
            <a:off x="10982020" y="3163645"/>
            <a:ext cx="35410" cy="39765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724" name="Freeform 1388">
            <a:extLst>
              <a:ext uri="{FF2B5EF4-FFF2-40B4-BE49-F238E27FC236}">
                <a16:creationId xmlns:a16="http://schemas.microsoft.com/office/drawing/2014/main" id="{9952BFB6-AA8A-9B2F-D218-6FA3813C0E71}"/>
              </a:ext>
            </a:extLst>
          </p:cNvPr>
          <p:cNvSpPr/>
          <p:nvPr/>
        </p:nvSpPr>
        <p:spPr>
          <a:xfrm rot="10800000" flipH="1" flipV="1">
            <a:off x="10899128" y="2973128"/>
            <a:ext cx="35410" cy="397656"/>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725" name="Freeform 1389">
            <a:extLst>
              <a:ext uri="{FF2B5EF4-FFF2-40B4-BE49-F238E27FC236}">
                <a16:creationId xmlns:a16="http://schemas.microsoft.com/office/drawing/2014/main" id="{95EE1083-A3EE-34FF-3CC5-EAA1D774AC44}"/>
              </a:ext>
            </a:extLst>
          </p:cNvPr>
          <p:cNvSpPr/>
          <p:nvPr/>
        </p:nvSpPr>
        <p:spPr>
          <a:xfrm rot="10800000" flipH="1" flipV="1">
            <a:off x="10980619" y="2973128"/>
            <a:ext cx="38211" cy="387015"/>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726" name="Oval 4725">
            <a:extLst>
              <a:ext uri="{FF2B5EF4-FFF2-40B4-BE49-F238E27FC236}">
                <a16:creationId xmlns:a16="http://schemas.microsoft.com/office/drawing/2014/main" id="{A61974EE-5053-C824-9F6D-1F591A66F6DF}"/>
              </a:ext>
            </a:extLst>
          </p:cNvPr>
          <p:cNvSpPr/>
          <p:nvPr/>
        </p:nvSpPr>
        <p:spPr>
          <a:xfrm rot="10800000" flipH="1" flipV="1">
            <a:off x="10785632" y="3056626"/>
            <a:ext cx="163928" cy="135875"/>
          </a:xfrm>
          <a:prstGeom prst="ellipse">
            <a:avLst/>
          </a:prstGeom>
          <a:solidFill>
            <a:srgbClr val="44546A">
              <a:lumMod val="60000"/>
              <a:lumOff val="40000"/>
            </a:srgbClr>
          </a:solid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727" name="Oval 4726">
            <a:extLst>
              <a:ext uri="{FF2B5EF4-FFF2-40B4-BE49-F238E27FC236}">
                <a16:creationId xmlns:a16="http://schemas.microsoft.com/office/drawing/2014/main" id="{97CAB526-E9B6-BC34-FA7B-F32B35ADE1CE}"/>
              </a:ext>
            </a:extLst>
          </p:cNvPr>
          <p:cNvSpPr/>
          <p:nvPr/>
        </p:nvSpPr>
        <p:spPr>
          <a:xfrm rot="10800000" flipH="1" flipV="1">
            <a:off x="10866132" y="2871371"/>
            <a:ext cx="163928" cy="135875"/>
          </a:xfrm>
          <a:prstGeom prst="ellipse">
            <a:avLst/>
          </a:prstGeom>
          <a:solidFill>
            <a:schemeClr val="accent5"/>
          </a:solid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728" name="Freeform 1392">
            <a:extLst>
              <a:ext uri="{FF2B5EF4-FFF2-40B4-BE49-F238E27FC236}">
                <a16:creationId xmlns:a16="http://schemas.microsoft.com/office/drawing/2014/main" id="{B5BF6A53-9CAF-C2D9-3DA6-79EE4C453AF3}"/>
              </a:ext>
            </a:extLst>
          </p:cNvPr>
          <p:cNvSpPr/>
          <p:nvPr/>
        </p:nvSpPr>
        <p:spPr>
          <a:xfrm rot="10800000" flipH="1" flipV="1">
            <a:off x="10785128" y="3168565"/>
            <a:ext cx="38234" cy="363957"/>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729" name="Freeform 1393">
            <a:extLst>
              <a:ext uri="{FF2B5EF4-FFF2-40B4-BE49-F238E27FC236}">
                <a16:creationId xmlns:a16="http://schemas.microsoft.com/office/drawing/2014/main" id="{F653C320-9D0F-BA46-31E8-F633D8B90843}"/>
              </a:ext>
            </a:extLst>
          </p:cNvPr>
          <p:cNvSpPr/>
          <p:nvPr/>
        </p:nvSpPr>
        <p:spPr>
          <a:xfrm rot="10800000" flipH="1" flipV="1">
            <a:off x="10779993" y="3062901"/>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730" name="Freeform 1394">
            <a:extLst>
              <a:ext uri="{FF2B5EF4-FFF2-40B4-BE49-F238E27FC236}">
                <a16:creationId xmlns:a16="http://schemas.microsoft.com/office/drawing/2014/main" id="{5EFB9E5F-F274-A42D-10FD-E78AE23F0635}"/>
              </a:ext>
            </a:extLst>
          </p:cNvPr>
          <p:cNvSpPr/>
          <p:nvPr/>
        </p:nvSpPr>
        <p:spPr>
          <a:xfrm rot="10800000" flipH="1" flipV="1">
            <a:off x="10851189" y="3014436"/>
            <a:ext cx="38234" cy="363957"/>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731" name="Freeform 1395">
            <a:extLst>
              <a:ext uri="{FF2B5EF4-FFF2-40B4-BE49-F238E27FC236}">
                <a16:creationId xmlns:a16="http://schemas.microsoft.com/office/drawing/2014/main" id="{CFC8EEF1-AA87-4B68-B5D8-F446273D80F3}"/>
              </a:ext>
            </a:extLst>
          </p:cNvPr>
          <p:cNvSpPr/>
          <p:nvPr/>
        </p:nvSpPr>
        <p:spPr>
          <a:xfrm rot="10800000" flipH="1" flipV="1">
            <a:off x="11021527" y="2994215"/>
            <a:ext cx="54210" cy="384177"/>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732" name="Oval 4731">
            <a:extLst>
              <a:ext uri="{FF2B5EF4-FFF2-40B4-BE49-F238E27FC236}">
                <a16:creationId xmlns:a16="http://schemas.microsoft.com/office/drawing/2014/main" id="{914CB0A4-BB0D-0042-E7C4-32112941C878}"/>
              </a:ext>
            </a:extLst>
          </p:cNvPr>
          <p:cNvSpPr/>
          <p:nvPr/>
        </p:nvSpPr>
        <p:spPr>
          <a:xfrm rot="10800000" flipH="1" flipV="1">
            <a:off x="10921690" y="2906263"/>
            <a:ext cx="163928" cy="135875"/>
          </a:xfrm>
          <a:prstGeom prst="ellipse">
            <a:avLst/>
          </a:prstGeom>
          <a:solidFill>
            <a:schemeClr val="accent5">
              <a:lumMod val="75000"/>
            </a:schemeClr>
          </a:solid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733" name="Oval 4732">
            <a:extLst>
              <a:ext uri="{FF2B5EF4-FFF2-40B4-BE49-F238E27FC236}">
                <a16:creationId xmlns:a16="http://schemas.microsoft.com/office/drawing/2014/main" id="{A0E06640-C089-D510-4F2C-75AC4C5E6296}"/>
              </a:ext>
            </a:extLst>
          </p:cNvPr>
          <p:cNvSpPr/>
          <p:nvPr/>
        </p:nvSpPr>
        <p:spPr>
          <a:xfrm rot="10800000" flipH="1" flipV="1">
            <a:off x="10768436" y="3058408"/>
            <a:ext cx="163928" cy="135875"/>
          </a:xfrm>
          <a:prstGeom prst="ellipse">
            <a:avLst/>
          </a:prstGeom>
          <a:solidFill>
            <a:schemeClr val="accent5">
              <a:lumMod val="75000"/>
            </a:schemeClr>
          </a:solid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nvGrpSpPr>
          <p:cNvPr id="4734" name="Group 4733">
            <a:extLst>
              <a:ext uri="{FF2B5EF4-FFF2-40B4-BE49-F238E27FC236}">
                <a16:creationId xmlns:a16="http://schemas.microsoft.com/office/drawing/2014/main" id="{2B6551D2-BABD-9B5A-31EA-27D293DB7F8D}"/>
              </a:ext>
            </a:extLst>
          </p:cNvPr>
          <p:cNvGrpSpPr/>
          <p:nvPr/>
        </p:nvGrpSpPr>
        <p:grpSpPr>
          <a:xfrm flipH="1" flipV="1">
            <a:off x="864793" y="2899223"/>
            <a:ext cx="379751" cy="1013465"/>
            <a:chOff x="3918548" y="851626"/>
            <a:chExt cx="333623" cy="1074185"/>
          </a:xfrm>
        </p:grpSpPr>
        <p:sp>
          <p:nvSpPr>
            <p:cNvPr id="4735" name="Freeform 1423">
              <a:extLst>
                <a:ext uri="{FF2B5EF4-FFF2-40B4-BE49-F238E27FC236}">
                  <a16:creationId xmlns:a16="http://schemas.microsoft.com/office/drawing/2014/main" id="{79E4EF1D-C818-82B3-C6DB-BB881C27D15E}"/>
                </a:ext>
              </a:extLst>
            </p:cNvPr>
            <p:cNvSpPr/>
            <p:nvPr/>
          </p:nvSpPr>
          <p:spPr>
            <a:xfrm>
              <a:off x="3975522" y="1136196"/>
              <a:ext cx="10323" cy="414337"/>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736" name="Freeform 1424">
              <a:extLst>
                <a:ext uri="{FF2B5EF4-FFF2-40B4-BE49-F238E27FC236}">
                  <a16:creationId xmlns:a16="http://schemas.microsoft.com/office/drawing/2014/main" id="{B6F26B38-415B-CBC9-76FA-1324F19FFABD}"/>
                </a:ext>
              </a:extLst>
            </p:cNvPr>
            <p:cNvSpPr/>
            <p:nvPr/>
          </p:nvSpPr>
          <p:spPr>
            <a:xfrm>
              <a:off x="4020864" y="1131432"/>
              <a:ext cx="60232" cy="41910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737" name="Freeform 1425">
              <a:extLst>
                <a:ext uri="{FF2B5EF4-FFF2-40B4-BE49-F238E27FC236}">
                  <a16:creationId xmlns:a16="http://schemas.microsoft.com/office/drawing/2014/main" id="{FEB7FBF7-62AA-3427-90FE-0C68B5AB69BA}"/>
                </a:ext>
              </a:extLst>
            </p:cNvPr>
            <p:cNvSpPr/>
            <p:nvPr/>
          </p:nvSpPr>
          <p:spPr>
            <a:xfrm>
              <a:off x="4133777" y="1150484"/>
              <a:ext cx="10323" cy="414337"/>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738" name="Freeform 1426">
              <a:extLst>
                <a:ext uri="{FF2B5EF4-FFF2-40B4-BE49-F238E27FC236}">
                  <a16:creationId xmlns:a16="http://schemas.microsoft.com/office/drawing/2014/main" id="{C2AF0BA0-B3E2-A997-3A2C-E382E39DD889}"/>
                </a:ext>
              </a:extLst>
            </p:cNvPr>
            <p:cNvSpPr/>
            <p:nvPr/>
          </p:nvSpPr>
          <p:spPr>
            <a:xfrm>
              <a:off x="4083868" y="938551"/>
              <a:ext cx="60232" cy="41910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739" name="Oval 4738">
              <a:extLst>
                <a:ext uri="{FF2B5EF4-FFF2-40B4-BE49-F238E27FC236}">
                  <a16:creationId xmlns:a16="http://schemas.microsoft.com/office/drawing/2014/main" id="{31A10AAD-0EEC-ADE8-3061-7C4D69126948}"/>
                </a:ext>
              </a:extLst>
            </p:cNvPr>
            <p:cNvSpPr/>
            <p:nvPr/>
          </p:nvSpPr>
          <p:spPr>
            <a:xfrm>
              <a:off x="4108155" y="851626"/>
              <a:ext cx="144016" cy="144016"/>
            </a:xfrm>
            <a:prstGeom prst="ellipse">
              <a:avLst/>
            </a:prstGeom>
            <a:solidFill>
              <a:schemeClr val="accent5">
                <a:lumMod val="40000"/>
                <a:lumOff val="60000"/>
              </a:schemeClr>
            </a:solid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740" name="Oval 4739">
              <a:extLst>
                <a:ext uri="{FF2B5EF4-FFF2-40B4-BE49-F238E27FC236}">
                  <a16:creationId xmlns:a16="http://schemas.microsoft.com/office/drawing/2014/main" id="{328D23CF-7001-FE4E-AAEE-7109B53DFCDE}"/>
                </a:ext>
              </a:extLst>
            </p:cNvPr>
            <p:cNvSpPr/>
            <p:nvPr/>
          </p:nvSpPr>
          <p:spPr>
            <a:xfrm>
              <a:off x="3930555" y="1031720"/>
              <a:ext cx="144016" cy="144016"/>
            </a:xfrm>
            <a:prstGeom prst="ellipse">
              <a:avLst/>
            </a:prstGeom>
            <a:solidFill>
              <a:schemeClr val="accent5">
                <a:lumMod val="40000"/>
                <a:lumOff val="60000"/>
              </a:schemeClr>
            </a:solid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741" name="Freeform 1429">
              <a:extLst>
                <a:ext uri="{FF2B5EF4-FFF2-40B4-BE49-F238E27FC236}">
                  <a16:creationId xmlns:a16="http://schemas.microsoft.com/office/drawing/2014/main" id="{A9CE3B12-62ED-E1C5-BB8F-ED2323DC450D}"/>
                </a:ext>
              </a:extLst>
            </p:cNvPr>
            <p:cNvSpPr/>
            <p:nvPr/>
          </p:nvSpPr>
          <p:spPr>
            <a:xfrm>
              <a:off x="4045392" y="1110866"/>
              <a:ext cx="31109" cy="421480"/>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742" name="Freeform 1430">
              <a:extLst>
                <a:ext uri="{FF2B5EF4-FFF2-40B4-BE49-F238E27FC236}">
                  <a16:creationId xmlns:a16="http://schemas.microsoft.com/office/drawing/2014/main" id="{504B21FF-64CC-4EF4-91EF-385A0C96A866}"/>
                </a:ext>
              </a:extLst>
            </p:cNvPr>
            <p:cNvSpPr/>
            <p:nvPr/>
          </p:nvSpPr>
          <p:spPr>
            <a:xfrm>
              <a:off x="4116985" y="1110866"/>
              <a:ext cx="33570" cy="410202"/>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743" name="Freeform 1431">
              <a:extLst>
                <a:ext uri="{FF2B5EF4-FFF2-40B4-BE49-F238E27FC236}">
                  <a16:creationId xmlns:a16="http://schemas.microsoft.com/office/drawing/2014/main" id="{D945DD97-C546-EE9D-9AFB-90DE9CE360B7}"/>
                </a:ext>
              </a:extLst>
            </p:cNvPr>
            <p:cNvSpPr/>
            <p:nvPr/>
          </p:nvSpPr>
          <p:spPr>
            <a:xfrm>
              <a:off x="4130978" y="988013"/>
              <a:ext cx="31109" cy="421480"/>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744" name="Oval 4743">
              <a:extLst>
                <a:ext uri="{FF2B5EF4-FFF2-40B4-BE49-F238E27FC236}">
                  <a16:creationId xmlns:a16="http://schemas.microsoft.com/office/drawing/2014/main" id="{8A6FB5DA-EEBE-98EE-BD09-7671F85C67F7}"/>
                </a:ext>
              </a:extLst>
            </p:cNvPr>
            <p:cNvSpPr/>
            <p:nvPr/>
          </p:nvSpPr>
          <p:spPr>
            <a:xfrm>
              <a:off x="4054119" y="1007567"/>
              <a:ext cx="144016" cy="144016"/>
            </a:xfrm>
            <a:prstGeom prst="ellipse">
              <a:avLst/>
            </a:prstGeom>
            <a:solidFill>
              <a:schemeClr val="accent5"/>
            </a:solid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745" name="Freeform 1433">
              <a:extLst>
                <a:ext uri="{FF2B5EF4-FFF2-40B4-BE49-F238E27FC236}">
                  <a16:creationId xmlns:a16="http://schemas.microsoft.com/office/drawing/2014/main" id="{50A3A543-A389-B113-EF6C-EFD034BB7CF8}"/>
                </a:ext>
              </a:extLst>
            </p:cNvPr>
            <p:cNvSpPr/>
            <p:nvPr/>
          </p:nvSpPr>
          <p:spPr>
            <a:xfrm>
              <a:off x="3952304" y="1055086"/>
              <a:ext cx="47625" cy="407194"/>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746" name="Freeform 1434">
              <a:extLst>
                <a:ext uri="{FF2B5EF4-FFF2-40B4-BE49-F238E27FC236}">
                  <a16:creationId xmlns:a16="http://schemas.microsoft.com/office/drawing/2014/main" id="{8D49F43F-3694-0A9E-6FDB-3CCC3C599594}"/>
                </a:ext>
              </a:extLst>
            </p:cNvPr>
            <p:cNvSpPr/>
            <p:nvPr/>
          </p:nvSpPr>
          <p:spPr>
            <a:xfrm>
              <a:off x="3955256" y="985882"/>
              <a:ext cx="33590" cy="385762"/>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747" name="Freeform 1435">
              <a:extLst>
                <a:ext uri="{FF2B5EF4-FFF2-40B4-BE49-F238E27FC236}">
                  <a16:creationId xmlns:a16="http://schemas.microsoft.com/office/drawing/2014/main" id="{D00BF8D7-D04A-9E06-0A59-D05B20C06310}"/>
                </a:ext>
              </a:extLst>
            </p:cNvPr>
            <p:cNvSpPr/>
            <p:nvPr/>
          </p:nvSpPr>
          <p:spPr>
            <a:xfrm>
              <a:off x="4026946" y="964450"/>
              <a:ext cx="47625" cy="407194"/>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748" name="Oval 4747">
              <a:extLst>
                <a:ext uri="{FF2B5EF4-FFF2-40B4-BE49-F238E27FC236}">
                  <a16:creationId xmlns:a16="http://schemas.microsoft.com/office/drawing/2014/main" id="{73334F16-E9DE-2B4D-B7B5-A2047484CBCE}"/>
                </a:ext>
              </a:extLst>
            </p:cNvPr>
            <p:cNvSpPr/>
            <p:nvPr/>
          </p:nvSpPr>
          <p:spPr>
            <a:xfrm>
              <a:off x="3944322" y="860494"/>
              <a:ext cx="144016" cy="144016"/>
            </a:xfrm>
            <a:prstGeom prst="ellipse">
              <a:avLst/>
            </a:prstGeom>
            <a:solidFill>
              <a:schemeClr val="accent5">
                <a:lumMod val="75000"/>
              </a:schemeClr>
            </a:solid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749" name="Freeform 1437">
              <a:extLst>
                <a:ext uri="{FF2B5EF4-FFF2-40B4-BE49-F238E27FC236}">
                  <a16:creationId xmlns:a16="http://schemas.microsoft.com/office/drawing/2014/main" id="{FBF9EAD0-9888-7ED1-2744-459DEE27C33E}"/>
                </a:ext>
              </a:extLst>
            </p:cNvPr>
            <p:cNvSpPr/>
            <p:nvPr/>
          </p:nvSpPr>
          <p:spPr>
            <a:xfrm rot="10800000">
              <a:off x="4139163" y="1168873"/>
              <a:ext cx="60232" cy="41910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750" name="Freeform 1438">
              <a:extLst>
                <a:ext uri="{FF2B5EF4-FFF2-40B4-BE49-F238E27FC236}">
                  <a16:creationId xmlns:a16="http://schemas.microsoft.com/office/drawing/2014/main" id="{2D40C87E-F416-F464-5E9F-B69F35113F29}"/>
                </a:ext>
              </a:extLst>
            </p:cNvPr>
            <p:cNvSpPr/>
            <p:nvPr/>
          </p:nvSpPr>
          <p:spPr>
            <a:xfrm rot="10800000">
              <a:off x="4076159" y="1154585"/>
              <a:ext cx="10323" cy="414337"/>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751" name="Freeform 1439">
              <a:extLst>
                <a:ext uri="{FF2B5EF4-FFF2-40B4-BE49-F238E27FC236}">
                  <a16:creationId xmlns:a16="http://schemas.microsoft.com/office/drawing/2014/main" id="{1C5DE028-91EC-96A3-94DE-68717E9F29B2}"/>
                </a:ext>
              </a:extLst>
            </p:cNvPr>
            <p:cNvSpPr/>
            <p:nvPr/>
          </p:nvSpPr>
          <p:spPr>
            <a:xfrm rot="10800000">
              <a:off x="3980908" y="1154585"/>
              <a:ext cx="60232" cy="41910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752" name="Freeform 1440">
              <a:extLst>
                <a:ext uri="{FF2B5EF4-FFF2-40B4-BE49-F238E27FC236}">
                  <a16:creationId xmlns:a16="http://schemas.microsoft.com/office/drawing/2014/main" id="{CA6C425D-7B03-7AD4-13E9-41BDD33952D9}"/>
                </a:ext>
              </a:extLst>
            </p:cNvPr>
            <p:cNvSpPr/>
            <p:nvPr/>
          </p:nvSpPr>
          <p:spPr>
            <a:xfrm rot="10800000">
              <a:off x="4171410" y="1361754"/>
              <a:ext cx="10323" cy="414337"/>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20286 w 20286"/>
                <a:gd name="connsiteY0" fmla="*/ 0 h 385762"/>
                <a:gd name="connsiteX1" fmla="*/ 1235 w 20286"/>
                <a:gd name="connsiteY1" fmla="*/ 109538 h 385762"/>
                <a:gd name="connsiteX2" fmla="*/ 5998 w 20286"/>
                <a:gd name="connsiteY2" fmla="*/ 385762 h 385762"/>
                <a:gd name="connsiteX0" fmla="*/ 10323 w 10323"/>
                <a:gd name="connsiteY0" fmla="*/ 0 h 414337"/>
                <a:gd name="connsiteX1" fmla="*/ 797 w 10323"/>
                <a:gd name="connsiteY1" fmla="*/ 138113 h 414337"/>
                <a:gd name="connsiteX2" fmla="*/ 5560 w 10323"/>
                <a:gd name="connsiteY2" fmla="*/ 414337 h 414337"/>
              </a:gdLst>
              <a:ahLst/>
              <a:cxnLst>
                <a:cxn ang="0">
                  <a:pos x="connsiteX0" y="connsiteY0"/>
                </a:cxn>
                <a:cxn ang="0">
                  <a:pos x="connsiteX1" y="connsiteY1"/>
                </a:cxn>
                <a:cxn ang="0">
                  <a:pos x="connsiteX2" y="connsiteY2"/>
                </a:cxn>
              </a:cxnLst>
              <a:rect l="l" t="t" r="r" b="b"/>
              <a:pathLst>
                <a:path w="10323" h="414337">
                  <a:moveTo>
                    <a:pt x="10323" y="0"/>
                  </a:moveTo>
                  <a:cubicBezTo>
                    <a:pt x="-5156" y="19050"/>
                    <a:pt x="1591" y="69057"/>
                    <a:pt x="797" y="138113"/>
                  </a:cubicBezTo>
                  <a:cubicBezTo>
                    <a:pt x="3" y="207169"/>
                    <a:pt x="-790" y="369490"/>
                    <a:pt x="5560" y="414337"/>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753" name="Freeform 1441">
              <a:extLst>
                <a:ext uri="{FF2B5EF4-FFF2-40B4-BE49-F238E27FC236}">
                  <a16:creationId xmlns:a16="http://schemas.microsoft.com/office/drawing/2014/main" id="{E6C16E85-33B1-8E84-1C02-D97B9E281C8E}"/>
                </a:ext>
              </a:extLst>
            </p:cNvPr>
            <p:cNvSpPr/>
            <p:nvPr/>
          </p:nvSpPr>
          <p:spPr>
            <a:xfrm rot="10800000">
              <a:off x="4076159" y="1361754"/>
              <a:ext cx="60232" cy="419101"/>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11922 w 59547"/>
                <a:gd name="connsiteY0" fmla="*/ 0 h 407194"/>
                <a:gd name="connsiteX1" fmla="*/ 16 w 59547"/>
                <a:gd name="connsiteY1" fmla="*/ 100013 h 407194"/>
                <a:gd name="connsiteX2" fmla="*/ 16685 w 59547"/>
                <a:gd name="connsiteY2" fmla="*/ 192881 h 407194"/>
                <a:gd name="connsiteX3" fmla="*/ 59547 w 59547"/>
                <a:gd name="connsiteY3" fmla="*/ 407194 h 407194"/>
                <a:gd name="connsiteX0" fmla="*/ 16668 w 59531"/>
                <a:gd name="connsiteY0" fmla="*/ 0 h 419101"/>
                <a:gd name="connsiteX1" fmla="*/ 0 w 59531"/>
                <a:gd name="connsiteY1" fmla="*/ 111920 h 419101"/>
                <a:gd name="connsiteX2" fmla="*/ 16669 w 59531"/>
                <a:gd name="connsiteY2" fmla="*/ 204788 h 419101"/>
                <a:gd name="connsiteX3" fmla="*/ 59531 w 59531"/>
                <a:gd name="connsiteY3" fmla="*/ 419101 h 419101"/>
                <a:gd name="connsiteX0" fmla="*/ 17369 w 60232"/>
                <a:gd name="connsiteY0" fmla="*/ 0 h 419101"/>
                <a:gd name="connsiteX1" fmla="*/ 701 w 60232"/>
                <a:gd name="connsiteY1" fmla="*/ 111920 h 419101"/>
                <a:gd name="connsiteX2" fmla="*/ 55470 w 60232"/>
                <a:gd name="connsiteY2" fmla="*/ 207169 h 419101"/>
                <a:gd name="connsiteX3" fmla="*/ 60232 w 60232"/>
                <a:gd name="connsiteY3" fmla="*/ 419101 h 419101"/>
              </a:gdLst>
              <a:ahLst/>
              <a:cxnLst>
                <a:cxn ang="0">
                  <a:pos x="connsiteX0" y="connsiteY0"/>
                </a:cxn>
                <a:cxn ang="0">
                  <a:pos x="connsiteX1" y="connsiteY1"/>
                </a:cxn>
                <a:cxn ang="0">
                  <a:pos x="connsiteX2" y="connsiteY2"/>
                </a:cxn>
                <a:cxn ang="0">
                  <a:pos x="connsiteX3" y="connsiteY3"/>
                </a:cxn>
              </a:cxnLst>
              <a:rect l="l" t="t" r="r" b="b"/>
              <a:pathLst>
                <a:path w="60232" h="419101">
                  <a:moveTo>
                    <a:pt x="17369" y="0"/>
                  </a:moveTo>
                  <a:cubicBezTo>
                    <a:pt x="33641" y="25598"/>
                    <a:pt x="-5649" y="77392"/>
                    <a:pt x="701" y="111920"/>
                  </a:cubicBezTo>
                  <a:cubicBezTo>
                    <a:pt x="7051" y="146448"/>
                    <a:pt x="45548" y="155972"/>
                    <a:pt x="55470" y="207169"/>
                  </a:cubicBezTo>
                  <a:cubicBezTo>
                    <a:pt x="65392" y="258366"/>
                    <a:pt x="39991" y="338932"/>
                    <a:pt x="60232" y="419101"/>
                  </a:cubicBezTo>
                </a:path>
              </a:pathLst>
            </a:custGeom>
            <a:noFill/>
            <a:ln w="9525" cap="flat" cmpd="sng" algn="ctr">
              <a:solidFill>
                <a:srgbClr val="44546A">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754" name="Oval 4753">
              <a:extLst>
                <a:ext uri="{FF2B5EF4-FFF2-40B4-BE49-F238E27FC236}">
                  <a16:creationId xmlns:a16="http://schemas.microsoft.com/office/drawing/2014/main" id="{D0CAD6A1-9C8D-D55D-4B0C-04E30654A478}"/>
                </a:ext>
              </a:extLst>
            </p:cNvPr>
            <p:cNvSpPr/>
            <p:nvPr/>
          </p:nvSpPr>
          <p:spPr>
            <a:xfrm rot="10800000">
              <a:off x="4073680" y="1758999"/>
              <a:ext cx="144016" cy="144016"/>
            </a:xfrm>
            <a:prstGeom prst="ellipse">
              <a:avLst/>
            </a:prstGeom>
            <a:solidFill>
              <a:schemeClr val="accent5">
                <a:lumMod val="40000"/>
                <a:lumOff val="60000"/>
              </a:schemeClr>
            </a:solid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755" name="Oval 4754">
              <a:extLst>
                <a:ext uri="{FF2B5EF4-FFF2-40B4-BE49-F238E27FC236}">
                  <a16:creationId xmlns:a16="http://schemas.microsoft.com/office/drawing/2014/main" id="{ABE1B79A-48F6-95FC-F6CC-45C41A32D21E}"/>
                </a:ext>
              </a:extLst>
            </p:cNvPr>
            <p:cNvSpPr/>
            <p:nvPr/>
          </p:nvSpPr>
          <p:spPr>
            <a:xfrm rot="10800000">
              <a:off x="3957569" y="1574623"/>
              <a:ext cx="144016" cy="144016"/>
            </a:xfrm>
            <a:prstGeom prst="ellipse">
              <a:avLst/>
            </a:prstGeom>
            <a:solidFill>
              <a:schemeClr val="accent5">
                <a:lumMod val="40000"/>
                <a:lumOff val="60000"/>
              </a:schemeClr>
            </a:solid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756" name="Freeform 1444">
              <a:extLst>
                <a:ext uri="{FF2B5EF4-FFF2-40B4-BE49-F238E27FC236}">
                  <a16:creationId xmlns:a16="http://schemas.microsoft.com/office/drawing/2014/main" id="{1356C182-D827-411D-D054-0A022C2A30C4}"/>
                </a:ext>
              </a:extLst>
            </p:cNvPr>
            <p:cNvSpPr/>
            <p:nvPr/>
          </p:nvSpPr>
          <p:spPr>
            <a:xfrm rot="10800000">
              <a:off x="4138621" y="1189708"/>
              <a:ext cx="31109" cy="421480"/>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757" name="Freeform 1445">
              <a:extLst>
                <a:ext uri="{FF2B5EF4-FFF2-40B4-BE49-F238E27FC236}">
                  <a16:creationId xmlns:a16="http://schemas.microsoft.com/office/drawing/2014/main" id="{984A08BD-D4B7-487D-45E2-4D2CD4508783}"/>
                </a:ext>
              </a:extLst>
            </p:cNvPr>
            <p:cNvSpPr/>
            <p:nvPr/>
          </p:nvSpPr>
          <p:spPr>
            <a:xfrm rot="10800000">
              <a:off x="4064567" y="1200986"/>
              <a:ext cx="33570" cy="410202"/>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758" name="Freeform 1446">
              <a:extLst>
                <a:ext uri="{FF2B5EF4-FFF2-40B4-BE49-F238E27FC236}">
                  <a16:creationId xmlns:a16="http://schemas.microsoft.com/office/drawing/2014/main" id="{3E257B92-7763-5827-7F81-3C83FF17E91B}"/>
                </a:ext>
              </a:extLst>
            </p:cNvPr>
            <p:cNvSpPr/>
            <p:nvPr/>
          </p:nvSpPr>
          <p:spPr>
            <a:xfrm rot="10800000">
              <a:off x="3978453" y="1194546"/>
              <a:ext cx="31109" cy="421480"/>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759" name="Freeform 1447">
              <a:extLst>
                <a:ext uri="{FF2B5EF4-FFF2-40B4-BE49-F238E27FC236}">
                  <a16:creationId xmlns:a16="http://schemas.microsoft.com/office/drawing/2014/main" id="{70993265-0D71-2845-DF33-22779DF0B479}"/>
                </a:ext>
              </a:extLst>
            </p:cNvPr>
            <p:cNvSpPr/>
            <p:nvPr/>
          </p:nvSpPr>
          <p:spPr>
            <a:xfrm rot="10800000">
              <a:off x="4051277" y="1396478"/>
              <a:ext cx="31109" cy="421480"/>
            </a:xfrm>
            <a:custGeom>
              <a:avLst/>
              <a:gdLst>
                <a:gd name="connsiteX0" fmla="*/ 33590 w 33590"/>
                <a:gd name="connsiteY0" fmla="*/ 0 h 385762"/>
                <a:gd name="connsiteX1" fmla="*/ 252 w 33590"/>
                <a:gd name="connsiteY1" fmla="*/ 102394 h 385762"/>
                <a:gd name="connsiteX2" fmla="*/ 19302 w 33590"/>
                <a:gd name="connsiteY2" fmla="*/ 385762 h 385762"/>
                <a:gd name="connsiteX0" fmla="*/ 15972 w 15972"/>
                <a:gd name="connsiteY0" fmla="*/ 0 h 385762"/>
                <a:gd name="connsiteX1" fmla="*/ 11209 w 15972"/>
                <a:gd name="connsiteY1" fmla="*/ 126207 h 385762"/>
                <a:gd name="connsiteX2" fmla="*/ 1684 w 15972"/>
                <a:gd name="connsiteY2" fmla="*/ 385762 h 385762"/>
                <a:gd name="connsiteX0" fmla="*/ 18184 w 18184"/>
                <a:gd name="connsiteY0" fmla="*/ 0 h 421480"/>
                <a:gd name="connsiteX1" fmla="*/ 13421 w 18184"/>
                <a:gd name="connsiteY1" fmla="*/ 126207 h 421480"/>
                <a:gd name="connsiteX2" fmla="*/ 1515 w 18184"/>
                <a:gd name="connsiteY2" fmla="*/ 421480 h 421480"/>
                <a:gd name="connsiteX0" fmla="*/ 31109 w 31109"/>
                <a:gd name="connsiteY0" fmla="*/ 0 h 421480"/>
                <a:gd name="connsiteX1" fmla="*/ 26346 w 31109"/>
                <a:gd name="connsiteY1" fmla="*/ 126207 h 421480"/>
                <a:gd name="connsiteX2" fmla="*/ 14440 w 31109"/>
                <a:gd name="connsiteY2" fmla="*/ 421480 h 421480"/>
              </a:gdLst>
              <a:ahLst/>
              <a:cxnLst>
                <a:cxn ang="0">
                  <a:pos x="connsiteX0" y="connsiteY0"/>
                </a:cxn>
                <a:cxn ang="0">
                  <a:pos x="connsiteX1" y="connsiteY1"/>
                </a:cxn>
                <a:cxn ang="0">
                  <a:pos x="connsiteX2" y="connsiteY2"/>
                </a:cxn>
              </a:cxnLst>
              <a:rect l="l" t="t" r="r" b="b"/>
              <a:pathLst>
                <a:path w="31109" h="421480">
                  <a:moveTo>
                    <a:pt x="31109" y="0"/>
                  </a:moveTo>
                  <a:cubicBezTo>
                    <a:pt x="15630" y="19050"/>
                    <a:pt x="29124" y="55960"/>
                    <a:pt x="26346" y="126207"/>
                  </a:cubicBezTo>
                  <a:cubicBezTo>
                    <a:pt x="23568" y="196454"/>
                    <a:pt x="-22866" y="352821"/>
                    <a:pt x="14440" y="421480"/>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760" name="Freeform 1448">
              <a:extLst>
                <a:ext uri="{FF2B5EF4-FFF2-40B4-BE49-F238E27FC236}">
                  <a16:creationId xmlns:a16="http://schemas.microsoft.com/office/drawing/2014/main" id="{E977FB08-57DC-A0C7-D5CD-21ECD17203B9}"/>
                </a:ext>
              </a:extLst>
            </p:cNvPr>
            <p:cNvSpPr/>
            <p:nvPr/>
          </p:nvSpPr>
          <p:spPr>
            <a:xfrm rot="10800000">
              <a:off x="3977223" y="1407756"/>
              <a:ext cx="33570" cy="410202"/>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 name="connsiteX0" fmla="*/ 0 w 52536"/>
                <a:gd name="connsiteY0" fmla="*/ 0 h 407194"/>
                <a:gd name="connsiteX1" fmla="*/ 33338 w 52536"/>
                <a:gd name="connsiteY1" fmla="*/ 83344 h 407194"/>
                <a:gd name="connsiteX2" fmla="*/ 52388 w 52536"/>
                <a:gd name="connsiteY2" fmla="*/ 200025 h 407194"/>
                <a:gd name="connsiteX3" fmla="*/ 47625 w 52536"/>
                <a:gd name="connsiteY3" fmla="*/ 407194 h 407194"/>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3486"/>
                <a:gd name="connsiteY0" fmla="*/ 0 h 395288"/>
                <a:gd name="connsiteX1" fmla="*/ 14288 w 33486"/>
                <a:gd name="connsiteY1" fmla="*/ 71438 h 395288"/>
                <a:gd name="connsiteX2" fmla="*/ 33338 w 33486"/>
                <a:gd name="connsiteY2" fmla="*/ 188119 h 395288"/>
                <a:gd name="connsiteX3" fmla="*/ 28575 w 33486"/>
                <a:gd name="connsiteY3" fmla="*/ 395288 h 395288"/>
                <a:gd name="connsiteX0" fmla="*/ 0 w 34252"/>
                <a:gd name="connsiteY0" fmla="*/ 0 h 410202"/>
                <a:gd name="connsiteX1" fmla="*/ 14288 w 34252"/>
                <a:gd name="connsiteY1" fmla="*/ 71438 h 410202"/>
                <a:gd name="connsiteX2" fmla="*/ 33338 w 34252"/>
                <a:gd name="connsiteY2" fmla="*/ 188119 h 410202"/>
                <a:gd name="connsiteX3" fmla="*/ 30956 w 34252"/>
                <a:gd name="connsiteY3" fmla="*/ 395288 h 410202"/>
                <a:gd name="connsiteX4" fmla="*/ 28575 w 34252"/>
                <a:gd name="connsiteY4" fmla="*/ 395288 h 410202"/>
                <a:gd name="connsiteX0" fmla="*/ 0 w 33570"/>
                <a:gd name="connsiteY0" fmla="*/ 0 h 410202"/>
                <a:gd name="connsiteX1" fmla="*/ 14288 w 33570"/>
                <a:gd name="connsiteY1" fmla="*/ 71438 h 410202"/>
                <a:gd name="connsiteX2" fmla="*/ 33338 w 33570"/>
                <a:gd name="connsiteY2" fmla="*/ 188119 h 410202"/>
                <a:gd name="connsiteX3" fmla="*/ 30956 w 33570"/>
                <a:gd name="connsiteY3" fmla="*/ 395288 h 410202"/>
                <a:gd name="connsiteX4" fmla="*/ 28575 w 33570"/>
                <a:gd name="connsiteY4" fmla="*/ 395288 h 410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0" h="410202">
                  <a:moveTo>
                    <a:pt x="0" y="0"/>
                  </a:moveTo>
                  <a:cubicBezTo>
                    <a:pt x="11509" y="44648"/>
                    <a:pt x="8732" y="40085"/>
                    <a:pt x="14288" y="71438"/>
                  </a:cubicBezTo>
                  <a:cubicBezTo>
                    <a:pt x="19844" y="102791"/>
                    <a:pt x="30560" y="134144"/>
                    <a:pt x="33338" y="188119"/>
                  </a:cubicBezTo>
                  <a:cubicBezTo>
                    <a:pt x="36116" y="242094"/>
                    <a:pt x="12700" y="355997"/>
                    <a:pt x="30956" y="395288"/>
                  </a:cubicBezTo>
                  <a:cubicBezTo>
                    <a:pt x="30162" y="429816"/>
                    <a:pt x="28575" y="393304"/>
                    <a:pt x="28575" y="395288"/>
                  </a:cubicBezTo>
                </a:path>
              </a:pathLst>
            </a:custGeom>
            <a:noFill/>
            <a:ln w="9525"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761" name="Oval 4760">
              <a:extLst>
                <a:ext uri="{FF2B5EF4-FFF2-40B4-BE49-F238E27FC236}">
                  <a16:creationId xmlns:a16="http://schemas.microsoft.com/office/drawing/2014/main" id="{EBD15B78-7D2C-E796-6542-55084C37D762}"/>
                </a:ext>
              </a:extLst>
            </p:cNvPr>
            <p:cNvSpPr/>
            <p:nvPr/>
          </p:nvSpPr>
          <p:spPr>
            <a:xfrm rot="10800000">
              <a:off x="3967358" y="1781795"/>
              <a:ext cx="144016" cy="144016"/>
            </a:xfrm>
            <a:prstGeom prst="ellipse">
              <a:avLst/>
            </a:prstGeom>
            <a:solidFill>
              <a:schemeClr val="accent5"/>
            </a:solid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762" name="Freeform 1450">
              <a:extLst>
                <a:ext uri="{FF2B5EF4-FFF2-40B4-BE49-F238E27FC236}">
                  <a16:creationId xmlns:a16="http://schemas.microsoft.com/office/drawing/2014/main" id="{7D93457B-D4CB-D95E-B0AB-B58370E9F1B4}"/>
                </a:ext>
              </a:extLst>
            </p:cNvPr>
            <p:cNvSpPr/>
            <p:nvPr/>
          </p:nvSpPr>
          <p:spPr>
            <a:xfrm rot="10800000">
              <a:off x="4148949" y="1225050"/>
              <a:ext cx="33590" cy="385762"/>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763" name="Freeform 1451">
              <a:extLst>
                <a:ext uri="{FF2B5EF4-FFF2-40B4-BE49-F238E27FC236}">
                  <a16:creationId xmlns:a16="http://schemas.microsoft.com/office/drawing/2014/main" id="{2E718FE6-5097-2F18-9B9A-D30A4A8B6EA8}"/>
                </a:ext>
              </a:extLst>
            </p:cNvPr>
            <p:cNvSpPr/>
            <p:nvPr/>
          </p:nvSpPr>
          <p:spPr>
            <a:xfrm rot="10800000">
              <a:off x="4090912" y="1388413"/>
              <a:ext cx="33590" cy="385762"/>
            </a:xfrm>
            <a:custGeom>
              <a:avLst/>
              <a:gdLst>
                <a:gd name="connsiteX0" fmla="*/ 33590 w 33590"/>
                <a:gd name="connsiteY0" fmla="*/ 0 h 385762"/>
                <a:gd name="connsiteX1" fmla="*/ 252 w 33590"/>
                <a:gd name="connsiteY1" fmla="*/ 102394 h 385762"/>
                <a:gd name="connsiteX2" fmla="*/ 19302 w 33590"/>
                <a:gd name="connsiteY2" fmla="*/ 385762 h 385762"/>
              </a:gdLst>
              <a:ahLst/>
              <a:cxnLst>
                <a:cxn ang="0">
                  <a:pos x="connsiteX0" y="connsiteY0"/>
                </a:cxn>
                <a:cxn ang="0">
                  <a:pos x="connsiteX1" y="connsiteY1"/>
                </a:cxn>
                <a:cxn ang="0">
                  <a:pos x="connsiteX2" y="connsiteY2"/>
                </a:cxn>
              </a:cxnLst>
              <a:rect l="l" t="t" r="r" b="b"/>
              <a:pathLst>
                <a:path w="33590" h="385762">
                  <a:moveTo>
                    <a:pt x="33590" y="0"/>
                  </a:moveTo>
                  <a:cubicBezTo>
                    <a:pt x="18111" y="19050"/>
                    <a:pt x="2633" y="38100"/>
                    <a:pt x="252" y="102394"/>
                  </a:cubicBezTo>
                  <a:cubicBezTo>
                    <a:pt x="-2129" y="166688"/>
                    <a:pt x="12952" y="340915"/>
                    <a:pt x="19302" y="385762"/>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764" name="Freeform 1452">
              <a:extLst>
                <a:ext uri="{FF2B5EF4-FFF2-40B4-BE49-F238E27FC236}">
                  <a16:creationId xmlns:a16="http://schemas.microsoft.com/office/drawing/2014/main" id="{C318C980-33F7-104F-CCDB-206481F1E5E5}"/>
                </a:ext>
              </a:extLst>
            </p:cNvPr>
            <p:cNvSpPr/>
            <p:nvPr/>
          </p:nvSpPr>
          <p:spPr>
            <a:xfrm rot="10800000">
              <a:off x="3927229" y="1388413"/>
              <a:ext cx="47625" cy="407194"/>
            </a:xfrm>
            <a:custGeom>
              <a:avLst/>
              <a:gdLst>
                <a:gd name="connsiteX0" fmla="*/ 0 w 47625"/>
                <a:gd name="connsiteY0" fmla="*/ 0 h 407194"/>
                <a:gd name="connsiteX1" fmla="*/ 33338 w 47625"/>
                <a:gd name="connsiteY1" fmla="*/ 83344 h 407194"/>
                <a:gd name="connsiteX2" fmla="*/ 4763 w 47625"/>
                <a:gd name="connsiteY2" fmla="*/ 192881 h 407194"/>
                <a:gd name="connsiteX3" fmla="*/ 47625 w 47625"/>
                <a:gd name="connsiteY3" fmla="*/ 407194 h 407194"/>
              </a:gdLst>
              <a:ahLst/>
              <a:cxnLst>
                <a:cxn ang="0">
                  <a:pos x="connsiteX0" y="connsiteY0"/>
                </a:cxn>
                <a:cxn ang="0">
                  <a:pos x="connsiteX1" y="connsiteY1"/>
                </a:cxn>
                <a:cxn ang="0">
                  <a:pos x="connsiteX2" y="connsiteY2"/>
                </a:cxn>
                <a:cxn ang="0">
                  <a:pos x="connsiteX3" y="connsiteY3"/>
                </a:cxn>
              </a:cxnLst>
              <a:rect l="l" t="t" r="r" b="b"/>
              <a:pathLst>
                <a:path w="47625" h="407194">
                  <a:moveTo>
                    <a:pt x="0" y="0"/>
                  </a:moveTo>
                  <a:cubicBezTo>
                    <a:pt x="16272" y="25598"/>
                    <a:pt x="32544" y="51197"/>
                    <a:pt x="33338" y="83344"/>
                  </a:cubicBezTo>
                  <a:cubicBezTo>
                    <a:pt x="34132" y="115491"/>
                    <a:pt x="2382" y="138906"/>
                    <a:pt x="4763" y="192881"/>
                  </a:cubicBezTo>
                  <a:cubicBezTo>
                    <a:pt x="7144" y="246856"/>
                    <a:pt x="27384" y="327025"/>
                    <a:pt x="47625" y="407194"/>
                  </a:cubicBezTo>
                </a:path>
              </a:pathLst>
            </a:custGeom>
            <a:noFill/>
            <a:ln w="9525" cap="flat" cmpd="sng" algn="ctr">
              <a:solidFill>
                <a:srgbClr val="44546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765" name="Oval 4764">
              <a:extLst>
                <a:ext uri="{FF2B5EF4-FFF2-40B4-BE49-F238E27FC236}">
                  <a16:creationId xmlns:a16="http://schemas.microsoft.com/office/drawing/2014/main" id="{066BE790-1672-B310-B516-26EE6DDA9F3F}"/>
                </a:ext>
              </a:extLst>
            </p:cNvPr>
            <p:cNvSpPr/>
            <p:nvPr/>
          </p:nvSpPr>
          <p:spPr>
            <a:xfrm rot="10800000">
              <a:off x="3918548" y="1744813"/>
              <a:ext cx="144016" cy="144016"/>
            </a:xfrm>
            <a:prstGeom prst="ellipse">
              <a:avLst/>
            </a:prstGeom>
            <a:solidFill>
              <a:schemeClr val="accent5">
                <a:lumMod val="75000"/>
              </a:schemeClr>
            </a:solid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766" name="Oval 4765">
              <a:extLst>
                <a:ext uri="{FF2B5EF4-FFF2-40B4-BE49-F238E27FC236}">
                  <a16:creationId xmlns:a16="http://schemas.microsoft.com/office/drawing/2014/main" id="{ECF5ABBB-320C-3EDE-C931-56B59C8C4F64}"/>
                </a:ext>
              </a:extLst>
            </p:cNvPr>
            <p:cNvSpPr/>
            <p:nvPr/>
          </p:nvSpPr>
          <p:spPr>
            <a:xfrm rot="10800000">
              <a:off x="4053187" y="1583552"/>
              <a:ext cx="144016" cy="144016"/>
            </a:xfrm>
            <a:prstGeom prst="ellipse">
              <a:avLst/>
            </a:prstGeom>
            <a:solidFill>
              <a:schemeClr val="accent5">
                <a:lumMod val="75000"/>
              </a:schemeClr>
            </a:solid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sp>
        <p:nvSpPr>
          <p:cNvPr id="4769" name="Pie 1460">
            <a:extLst>
              <a:ext uri="{FF2B5EF4-FFF2-40B4-BE49-F238E27FC236}">
                <a16:creationId xmlns:a16="http://schemas.microsoft.com/office/drawing/2014/main" id="{E2BD679C-D273-A858-2289-E564B24965EA}"/>
              </a:ext>
            </a:extLst>
          </p:cNvPr>
          <p:cNvSpPr/>
          <p:nvPr/>
        </p:nvSpPr>
        <p:spPr>
          <a:xfrm rot="8137942">
            <a:off x="4033590" y="2064568"/>
            <a:ext cx="429746" cy="383999"/>
          </a:xfrm>
          <a:prstGeom prst="pie">
            <a:avLst>
              <a:gd name="adj1" fmla="val 807134"/>
              <a:gd name="adj2" fmla="val 16042522"/>
            </a:avLst>
          </a:prstGeom>
          <a:solidFill>
            <a:schemeClr val="accent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dirty="0">
              <a:ln>
                <a:noFill/>
              </a:ln>
              <a:solidFill>
                <a:srgbClr val="000000"/>
              </a:solidFill>
              <a:effectLst/>
              <a:uLnTx/>
              <a:uFillTx/>
              <a:latin typeface="Arial"/>
              <a:ea typeface="+mn-ea"/>
              <a:cs typeface="+mn-cs"/>
            </a:endParaRPr>
          </a:p>
        </p:txBody>
      </p:sp>
      <p:sp>
        <p:nvSpPr>
          <p:cNvPr id="4770" name="TextBox 4769">
            <a:extLst>
              <a:ext uri="{FF2B5EF4-FFF2-40B4-BE49-F238E27FC236}">
                <a16:creationId xmlns:a16="http://schemas.microsoft.com/office/drawing/2014/main" id="{1F1C05F8-DBED-7308-2E28-7CFB8A310AA3}"/>
              </a:ext>
            </a:extLst>
          </p:cNvPr>
          <p:cNvSpPr txBox="1"/>
          <p:nvPr/>
        </p:nvSpPr>
        <p:spPr>
          <a:xfrm rot="508661">
            <a:off x="4063203" y="2073752"/>
            <a:ext cx="418705" cy="21544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a:ln>
                  <a:noFill/>
                </a:ln>
                <a:solidFill>
                  <a:srgbClr val="FFFFFF"/>
                </a:solidFill>
                <a:effectLst/>
                <a:uLnTx/>
                <a:uFillTx/>
              </a:rPr>
              <a:t>MAO</a:t>
            </a:r>
          </a:p>
        </p:txBody>
      </p:sp>
      <p:grpSp>
        <p:nvGrpSpPr>
          <p:cNvPr id="4821" name="Group 4820">
            <a:extLst>
              <a:ext uri="{FF2B5EF4-FFF2-40B4-BE49-F238E27FC236}">
                <a16:creationId xmlns:a16="http://schemas.microsoft.com/office/drawing/2014/main" id="{7A5BBB0E-D849-7117-A9F7-FF50AE6A124D}"/>
              </a:ext>
            </a:extLst>
          </p:cNvPr>
          <p:cNvGrpSpPr/>
          <p:nvPr/>
        </p:nvGrpSpPr>
        <p:grpSpPr>
          <a:xfrm>
            <a:off x="4028277" y="2296538"/>
            <a:ext cx="342526" cy="165087"/>
            <a:chOff x="4028277" y="2296538"/>
            <a:chExt cx="342526" cy="165087"/>
          </a:xfrm>
        </p:grpSpPr>
        <p:sp>
          <p:nvSpPr>
            <p:cNvPr id="4768" name="Freeform 1459">
              <a:extLst>
                <a:ext uri="{FF2B5EF4-FFF2-40B4-BE49-F238E27FC236}">
                  <a16:creationId xmlns:a16="http://schemas.microsoft.com/office/drawing/2014/main" id="{90AB18DD-62C3-EB40-901D-E080BEC1C117}"/>
                </a:ext>
              </a:extLst>
            </p:cNvPr>
            <p:cNvSpPr/>
            <p:nvPr/>
          </p:nvSpPr>
          <p:spPr>
            <a:xfrm rot="20959005">
              <a:off x="4045923" y="2355659"/>
              <a:ext cx="208708" cy="74139"/>
            </a:xfrm>
            <a:custGeom>
              <a:avLst/>
              <a:gdLst>
                <a:gd name="connsiteX0" fmla="*/ 0 w 183357"/>
                <a:gd name="connsiteY0" fmla="*/ 61912 h 78581"/>
                <a:gd name="connsiteX1" fmla="*/ 107157 w 183357"/>
                <a:gd name="connsiteY1" fmla="*/ 0 h 78581"/>
                <a:gd name="connsiteX2" fmla="*/ 111919 w 183357"/>
                <a:gd name="connsiteY2" fmla="*/ 38100 h 78581"/>
                <a:gd name="connsiteX3" fmla="*/ 154782 w 183357"/>
                <a:gd name="connsiteY3" fmla="*/ 33337 h 78581"/>
                <a:gd name="connsiteX4" fmla="*/ 183357 w 183357"/>
                <a:gd name="connsiteY4" fmla="*/ 78581 h 78581"/>
                <a:gd name="connsiteX5" fmla="*/ 0 w 183357"/>
                <a:gd name="connsiteY5" fmla="*/ 61912 h 78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357" h="78581">
                  <a:moveTo>
                    <a:pt x="0" y="61912"/>
                  </a:moveTo>
                  <a:lnTo>
                    <a:pt x="107157" y="0"/>
                  </a:lnTo>
                  <a:lnTo>
                    <a:pt x="111919" y="38100"/>
                  </a:lnTo>
                  <a:lnTo>
                    <a:pt x="154782" y="33337"/>
                  </a:lnTo>
                  <a:lnTo>
                    <a:pt x="183357" y="78581"/>
                  </a:lnTo>
                  <a:lnTo>
                    <a:pt x="0" y="61912"/>
                  </a:lnTo>
                  <a:close/>
                </a:path>
              </a:pathLst>
            </a:custGeom>
            <a:solidFill>
              <a:srgbClr val="294A64">
                <a:alpha val="2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dirty="0">
                <a:ln>
                  <a:noFill/>
                </a:ln>
                <a:solidFill>
                  <a:srgbClr val="FFFFFF"/>
                </a:solidFill>
                <a:effectLst/>
                <a:uLnTx/>
                <a:uFillTx/>
                <a:latin typeface="Arial"/>
                <a:ea typeface="+mn-ea"/>
                <a:cs typeface="+mn-cs"/>
              </a:endParaRPr>
            </a:p>
          </p:txBody>
        </p:sp>
        <p:sp>
          <p:nvSpPr>
            <p:cNvPr id="4771" name="Freeform 1462">
              <a:extLst>
                <a:ext uri="{FF2B5EF4-FFF2-40B4-BE49-F238E27FC236}">
                  <a16:creationId xmlns:a16="http://schemas.microsoft.com/office/drawing/2014/main" id="{A0C55B12-B7CE-4BCA-F024-8159B5F4E7FA}"/>
                </a:ext>
              </a:extLst>
            </p:cNvPr>
            <p:cNvSpPr/>
            <p:nvPr/>
          </p:nvSpPr>
          <p:spPr>
            <a:xfrm rot="20743265">
              <a:off x="4028277" y="2387486"/>
              <a:ext cx="208708" cy="74139"/>
            </a:xfrm>
            <a:custGeom>
              <a:avLst/>
              <a:gdLst>
                <a:gd name="connsiteX0" fmla="*/ 0 w 183357"/>
                <a:gd name="connsiteY0" fmla="*/ 61912 h 78581"/>
                <a:gd name="connsiteX1" fmla="*/ 107157 w 183357"/>
                <a:gd name="connsiteY1" fmla="*/ 0 h 78581"/>
                <a:gd name="connsiteX2" fmla="*/ 111919 w 183357"/>
                <a:gd name="connsiteY2" fmla="*/ 38100 h 78581"/>
                <a:gd name="connsiteX3" fmla="*/ 154782 w 183357"/>
                <a:gd name="connsiteY3" fmla="*/ 33337 h 78581"/>
                <a:gd name="connsiteX4" fmla="*/ 183357 w 183357"/>
                <a:gd name="connsiteY4" fmla="*/ 78581 h 78581"/>
                <a:gd name="connsiteX5" fmla="*/ 0 w 183357"/>
                <a:gd name="connsiteY5" fmla="*/ 61912 h 78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357" h="78581">
                  <a:moveTo>
                    <a:pt x="0" y="61912"/>
                  </a:moveTo>
                  <a:lnTo>
                    <a:pt x="107157" y="0"/>
                  </a:lnTo>
                  <a:lnTo>
                    <a:pt x="111919" y="38100"/>
                  </a:lnTo>
                  <a:lnTo>
                    <a:pt x="154782" y="33337"/>
                  </a:lnTo>
                  <a:lnTo>
                    <a:pt x="183357" y="78581"/>
                  </a:lnTo>
                  <a:lnTo>
                    <a:pt x="0" y="61912"/>
                  </a:lnTo>
                  <a:close/>
                </a:path>
              </a:pathLst>
            </a:custGeom>
            <a:solidFill>
              <a:schemeClr val="accent3">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dirty="0">
                <a:ln>
                  <a:noFill/>
                </a:ln>
                <a:solidFill>
                  <a:srgbClr val="FFFFFF"/>
                </a:solidFill>
                <a:effectLst/>
                <a:uLnTx/>
                <a:uFillTx/>
                <a:latin typeface="Arial"/>
                <a:ea typeface="+mn-ea"/>
                <a:cs typeface="+mn-cs"/>
              </a:endParaRPr>
            </a:p>
          </p:txBody>
        </p:sp>
        <p:sp>
          <p:nvSpPr>
            <p:cNvPr id="4772" name="Freeform 1463">
              <a:extLst>
                <a:ext uri="{FF2B5EF4-FFF2-40B4-BE49-F238E27FC236}">
                  <a16:creationId xmlns:a16="http://schemas.microsoft.com/office/drawing/2014/main" id="{51C25A60-3755-F400-3610-7C4091BA35CA}"/>
                </a:ext>
              </a:extLst>
            </p:cNvPr>
            <p:cNvSpPr/>
            <p:nvPr/>
          </p:nvSpPr>
          <p:spPr>
            <a:xfrm>
              <a:off x="4186491" y="2296538"/>
              <a:ext cx="184312" cy="105593"/>
            </a:xfrm>
            <a:custGeom>
              <a:avLst/>
              <a:gdLst>
                <a:gd name="connsiteX0" fmla="*/ 0 w 152400"/>
                <a:gd name="connsiteY0" fmla="*/ 28575 h 104775"/>
                <a:gd name="connsiteX1" fmla="*/ 50006 w 152400"/>
                <a:gd name="connsiteY1" fmla="*/ 0 h 104775"/>
                <a:gd name="connsiteX2" fmla="*/ 152400 w 152400"/>
                <a:gd name="connsiteY2" fmla="*/ 104775 h 104775"/>
                <a:gd name="connsiteX3" fmla="*/ 80963 w 152400"/>
                <a:gd name="connsiteY3" fmla="*/ 102394 h 104775"/>
                <a:gd name="connsiteX4" fmla="*/ 52388 w 152400"/>
                <a:gd name="connsiteY4" fmla="*/ 59531 h 104775"/>
                <a:gd name="connsiteX5" fmla="*/ 0 w 152400"/>
                <a:gd name="connsiteY5" fmla="*/ 28575 h 104775"/>
                <a:gd name="connsiteX0" fmla="*/ 0 w 157162"/>
                <a:gd name="connsiteY0" fmla="*/ 28575 h 107156"/>
                <a:gd name="connsiteX1" fmla="*/ 50006 w 157162"/>
                <a:gd name="connsiteY1" fmla="*/ 0 h 107156"/>
                <a:gd name="connsiteX2" fmla="*/ 157162 w 157162"/>
                <a:gd name="connsiteY2" fmla="*/ 107156 h 107156"/>
                <a:gd name="connsiteX3" fmla="*/ 80963 w 157162"/>
                <a:gd name="connsiteY3" fmla="*/ 102394 h 107156"/>
                <a:gd name="connsiteX4" fmla="*/ 52388 w 157162"/>
                <a:gd name="connsiteY4" fmla="*/ 59531 h 107156"/>
                <a:gd name="connsiteX5" fmla="*/ 0 w 157162"/>
                <a:gd name="connsiteY5" fmla="*/ 28575 h 107156"/>
                <a:gd name="connsiteX0" fmla="*/ 0 w 157162"/>
                <a:gd name="connsiteY0" fmla="*/ 28575 h 107156"/>
                <a:gd name="connsiteX1" fmla="*/ 50006 w 157162"/>
                <a:gd name="connsiteY1" fmla="*/ 0 h 107156"/>
                <a:gd name="connsiteX2" fmla="*/ 157162 w 157162"/>
                <a:gd name="connsiteY2" fmla="*/ 107156 h 107156"/>
                <a:gd name="connsiteX3" fmla="*/ 80963 w 157162"/>
                <a:gd name="connsiteY3" fmla="*/ 102394 h 107156"/>
                <a:gd name="connsiteX4" fmla="*/ 52388 w 157162"/>
                <a:gd name="connsiteY4" fmla="*/ 59531 h 107156"/>
                <a:gd name="connsiteX5" fmla="*/ 16669 w 157162"/>
                <a:gd name="connsiteY5" fmla="*/ 66674 h 107156"/>
                <a:gd name="connsiteX6" fmla="*/ 0 w 157162"/>
                <a:gd name="connsiteY6" fmla="*/ 28575 h 107156"/>
                <a:gd name="connsiteX0" fmla="*/ 0 w 157162"/>
                <a:gd name="connsiteY0" fmla="*/ 28575 h 107156"/>
                <a:gd name="connsiteX1" fmla="*/ 50006 w 157162"/>
                <a:gd name="connsiteY1" fmla="*/ 0 h 107156"/>
                <a:gd name="connsiteX2" fmla="*/ 157162 w 157162"/>
                <a:gd name="connsiteY2" fmla="*/ 107156 h 107156"/>
                <a:gd name="connsiteX3" fmla="*/ 80963 w 157162"/>
                <a:gd name="connsiteY3" fmla="*/ 102394 h 107156"/>
                <a:gd name="connsiteX4" fmla="*/ 52388 w 157162"/>
                <a:gd name="connsiteY4" fmla="*/ 59531 h 107156"/>
                <a:gd name="connsiteX5" fmla="*/ 9525 w 157162"/>
                <a:gd name="connsiteY5" fmla="*/ 71436 h 107156"/>
                <a:gd name="connsiteX6" fmla="*/ 0 w 157162"/>
                <a:gd name="connsiteY6" fmla="*/ 28575 h 107156"/>
                <a:gd name="connsiteX0" fmla="*/ 0 w 161925"/>
                <a:gd name="connsiteY0" fmla="*/ 28575 h 111919"/>
                <a:gd name="connsiteX1" fmla="*/ 50006 w 161925"/>
                <a:gd name="connsiteY1" fmla="*/ 0 h 111919"/>
                <a:gd name="connsiteX2" fmla="*/ 161925 w 161925"/>
                <a:gd name="connsiteY2" fmla="*/ 111919 h 111919"/>
                <a:gd name="connsiteX3" fmla="*/ 80963 w 161925"/>
                <a:gd name="connsiteY3" fmla="*/ 102394 h 111919"/>
                <a:gd name="connsiteX4" fmla="*/ 52388 w 161925"/>
                <a:gd name="connsiteY4" fmla="*/ 59531 h 111919"/>
                <a:gd name="connsiteX5" fmla="*/ 9525 w 161925"/>
                <a:gd name="connsiteY5" fmla="*/ 71436 h 111919"/>
                <a:gd name="connsiteX6" fmla="*/ 0 w 161925"/>
                <a:gd name="connsiteY6" fmla="*/ 28575 h 111919"/>
                <a:gd name="connsiteX0" fmla="*/ 0 w 161925"/>
                <a:gd name="connsiteY0" fmla="*/ 28575 h 111919"/>
                <a:gd name="connsiteX1" fmla="*/ 50006 w 161925"/>
                <a:gd name="connsiteY1" fmla="*/ 0 h 111919"/>
                <a:gd name="connsiteX2" fmla="*/ 161925 w 161925"/>
                <a:gd name="connsiteY2" fmla="*/ 111919 h 111919"/>
                <a:gd name="connsiteX3" fmla="*/ 80963 w 161925"/>
                <a:gd name="connsiteY3" fmla="*/ 88106 h 111919"/>
                <a:gd name="connsiteX4" fmla="*/ 52388 w 161925"/>
                <a:gd name="connsiteY4" fmla="*/ 59531 h 111919"/>
                <a:gd name="connsiteX5" fmla="*/ 9525 w 161925"/>
                <a:gd name="connsiteY5" fmla="*/ 71436 h 111919"/>
                <a:gd name="connsiteX6" fmla="*/ 0 w 161925"/>
                <a:gd name="connsiteY6" fmla="*/ 28575 h 111919"/>
                <a:gd name="connsiteX0" fmla="*/ 0 w 161925"/>
                <a:gd name="connsiteY0" fmla="*/ 28575 h 111919"/>
                <a:gd name="connsiteX1" fmla="*/ 50006 w 161925"/>
                <a:gd name="connsiteY1" fmla="*/ 0 h 111919"/>
                <a:gd name="connsiteX2" fmla="*/ 161925 w 161925"/>
                <a:gd name="connsiteY2" fmla="*/ 111919 h 111919"/>
                <a:gd name="connsiteX3" fmla="*/ 85725 w 161925"/>
                <a:gd name="connsiteY3" fmla="*/ 104775 h 111919"/>
                <a:gd name="connsiteX4" fmla="*/ 52388 w 161925"/>
                <a:gd name="connsiteY4" fmla="*/ 59531 h 111919"/>
                <a:gd name="connsiteX5" fmla="*/ 9525 w 161925"/>
                <a:gd name="connsiteY5" fmla="*/ 71436 h 111919"/>
                <a:gd name="connsiteX6" fmla="*/ 0 w 161925"/>
                <a:gd name="connsiteY6" fmla="*/ 28575 h 111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1925" h="111919">
                  <a:moveTo>
                    <a:pt x="0" y="28575"/>
                  </a:moveTo>
                  <a:lnTo>
                    <a:pt x="50006" y="0"/>
                  </a:lnTo>
                  <a:lnTo>
                    <a:pt x="161925" y="111919"/>
                  </a:lnTo>
                  <a:lnTo>
                    <a:pt x="85725" y="104775"/>
                  </a:lnTo>
                  <a:lnTo>
                    <a:pt x="52388" y="59531"/>
                  </a:lnTo>
                  <a:cubicBezTo>
                    <a:pt x="44450" y="53181"/>
                    <a:pt x="17463" y="77786"/>
                    <a:pt x="9525" y="71436"/>
                  </a:cubicBezTo>
                  <a:lnTo>
                    <a:pt x="0" y="28575"/>
                  </a:lnTo>
                  <a:close/>
                </a:path>
              </a:pathLst>
            </a:custGeom>
            <a:solidFill>
              <a:schemeClr val="accent3">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a:ln>
                  <a:noFill/>
                </a:ln>
                <a:solidFill>
                  <a:srgbClr val="FFFFFF"/>
                </a:solidFill>
                <a:effectLst/>
                <a:uLnTx/>
                <a:uFillTx/>
                <a:latin typeface="Arial"/>
                <a:ea typeface="+mn-ea"/>
                <a:cs typeface="+mn-cs"/>
              </a:endParaRPr>
            </a:p>
          </p:txBody>
        </p:sp>
      </p:grpSp>
      <p:sp>
        <p:nvSpPr>
          <p:cNvPr id="4775" name="Pie 1466">
            <a:extLst>
              <a:ext uri="{FF2B5EF4-FFF2-40B4-BE49-F238E27FC236}">
                <a16:creationId xmlns:a16="http://schemas.microsoft.com/office/drawing/2014/main" id="{F23CEB00-558D-64A9-38DF-32B9BD763754}"/>
              </a:ext>
            </a:extLst>
          </p:cNvPr>
          <p:cNvSpPr/>
          <p:nvPr/>
        </p:nvSpPr>
        <p:spPr>
          <a:xfrm rot="5853498">
            <a:off x="2318045" y="2160227"/>
            <a:ext cx="429746" cy="383998"/>
          </a:xfrm>
          <a:prstGeom prst="pie">
            <a:avLst>
              <a:gd name="adj1" fmla="val 807134"/>
              <a:gd name="adj2" fmla="val 16042522"/>
            </a:avLst>
          </a:prstGeom>
          <a:solidFill>
            <a:schemeClr val="accent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dirty="0">
              <a:ln>
                <a:noFill/>
              </a:ln>
              <a:solidFill>
                <a:srgbClr val="000000"/>
              </a:solidFill>
              <a:effectLst/>
              <a:uLnTx/>
              <a:uFillTx/>
              <a:latin typeface="Arial"/>
              <a:ea typeface="+mn-ea"/>
              <a:cs typeface="+mn-cs"/>
            </a:endParaRPr>
          </a:p>
        </p:txBody>
      </p:sp>
      <p:sp>
        <p:nvSpPr>
          <p:cNvPr id="4776" name="TextBox 4775">
            <a:extLst>
              <a:ext uri="{FF2B5EF4-FFF2-40B4-BE49-F238E27FC236}">
                <a16:creationId xmlns:a16="http://schemas.microsoft.com/office/drawing/2014/main" id="{FB011452-01DC-2763-6DA3-200AC34B40A6}"/>
              </a:ext>
            </a:extLst>
          </p:cNvPr>
          <p:cNvSpPr txBox="1"/>
          <p:nvPr/>
        </p:nvSpPr>
        <p:spPr>
          <a:xfrm rot="19824217">
            <a:off x="2287394" y="2179407"/>
            <a:ext cx="418704" cy="21544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a:ln>
                  <a:noFill/>
                </a:ln>
                <a:solidFill>
                  <a:srgbClr val="FFFFFF"/>
                </a:solidFill>
                <a:effectLst/>
                <a:uLnTx/>
                <a:uFillTx/>
              </a:rPr>
              <a:t>MAO</a:t>
            </a:r>
          </a:p>
        </p:txBody>
      </p:sp>
      <p:grpSp>
        <p:nvGrpSpPr>
          <p:cNvPr id="4820" name="Group 4819">
            <a:extLst>
              <a:ext uri="{FF2B5EF4-FFF2-40B4-BE49-F238E27FC236}">
                <a16:creationId xmlns:a16="http://schemas.microsoft.com/office/drawing/2014/main" id="{D1CE6B18-39C3-006E-AA92-57646A02F7C8}"/>
              </a:ext>
            </a:extLst>
          </p:cNvPr>
          <p:cNvGrpSpPr/>
          <p:nvPr/>
        </p:nvGrpSpPr>
        <p:grpSpPr>
          <a:xfrm>
            <a:off x="2432514" y="2353842"/>
            <a:ext cx="273529" cy="196874"/>
            <a:chOff x="2432514" y="2353842"/>
            <a:chExt cx="273529" cy="196874"/>
          </a:xfrm>
        </p:grpSpPr>
        <p:sp>
          <p:nvSpPr>
            <p:cNvPr id="4774" name="Freeform 1465">
              <a:extLst>
                <a:ext uri="{FF2B5EF4-FFF2-40B4-BE49-F238E27FC236}">
                  <a16:creationId xmlns:a16="http://schemas.microsoft.com/office/drawing/2014/main" id="{9A5EB215-3980-394F-0A42-3E9E1BDBFFAE}"/>
                </a:ext>
              </a:extLst>
            </p:cNvPr>
            <p:cNvSpPr/>
            <p:nvPr/>
          </p:nvSpPr>
          <p:spPr>
            <a:xfrm rot="19315556">
              <a:off x="2432514" y="2456350"/>
              <a:ext cx="208708" cy="74139"/>
            </a:xfrm>
            <a:custGeom>
              <a:avLst/>
              <a:gdLst>
                <a:gd name="connsiteX0" fmla="*/ 0 w 183357"/>
                <a:gd name="connsiteY0" fmla="*/ 61912 h 78581"/>
                <a:gd name="connsiteX1" fmla="*/ 107157 w 183357"/>
                <a:gd name="connsiteY1" fmla="*/ 0 h 78581"/>
                <a:gd name="connsiteX2" fmla="*/ 111919 w 183357"/>
                <a:gd name="connsiteY2" fmla="*/ 38100 h 78581"/>
                <a:gd name="connsiteX3" fmla="*/ 154782 w 183357"/>
                <a:gd name="connsiteY3" fmla="*/ 33337 h 78581"/>
                <a:gd name="connsiteX4" fmla="*/ 183357 w 183357"/>
                <a:gd name="connsiteY4" fmla="*/ 78581 h 78581"/>
                <a:gd name="connsiteX5" fmla="*/ 0 w 183357"/>
                <a:gd name="connsiteY5" fmla="*/ 61912 h 78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357" h="78581">
                  <a:moveTo>
                    <a:pt x="0" y="61912"/>
                  </a:moveTo>
                  <a:lnTo>
                    <a:pt x="107157" y="0"/>
                  </a:lnTo>
                  <a:lnTo>
                    <a:pt x="111919" y="38100"/>
                  </a:lnTo>
                  <a:lnTo>
                    <a:pt x="154782" y="33337"/>
                  </a:lnTo>
                  <a:lnTo>
                    <a:pt x="183357" y="78581"/>
                  </a:lnTo>
                  <a:lnTo>
                    <a:pt x="0" y="61912"/>
                  </a:lnTo>
                  <a:close/>
                </a:path>
              </a:pathLst>
            </a:custGeom>
            <a:solidFill>
              <a:srgbClr val="294A64">
                <a:alpha val="2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dirty="0">
                <a:ln>
                  <a:noFill/>
                </a:ln>
                <a:solidFill>
                  <a:srgbClr val="FFFFFF"/>
                </a:solidFill>
                <a:effectLst/>
                <a:uLnTx/>
                <a:uFillTx/>
                <a:latin typeface="Arial"/>
                <a:ea typeface="+mn-ea"/>
                <a:cs typeface="+mn-cs"/>
              </a:endParaRPr>
            </a:p>
          </p:txBody>
        </p:sp>
        <p:sp>
          <p:nvSpPr>
            <p:cNvPr id="4777" name="Freeform 1468">
              <a:extLst>
                <a:ext uri="{FF2B5EF4-FFF2-40B4-BE49-F238E27FC236}">
                  <a16:creationId xmlns:a16="http://schemas.microsoft.com/office/drawing/2014/main" id="{9395CF2F-2EBF-34DA-7552-F64AC42BE783}"/>
                </a:ext>
              </a:extLst>
            </p:cNvPr>
            <p:cNvSpPr/>
            <p:nvPr/>
          </p:nvSpPr>
          <p:spPr>
            <a:xfrm rot="20045639">
              <a:off x="2434183" y="2476577"/>
              <a:ext cx="208708" cy="74139"/>
            </a:xfrm>
            <a:custGeom>
              <a:avLst/>
              <a:gdLst>
                <a:gd name="connsiteX0" fmla="*/ 0 w 183357"/>
                <a:gd name="connsiteY0" fmla="*/ 61912 h 78581"/>
                <a:gd name="connsiteX1" fmla="*/ 107157 w 183357"/>
                <a:gd name="connsiteY1" fmla="*/ 0 h 78581"/>
                <a:gd name="connsiteX2" fmla="*/ 111919 w 183357"/>
                <a:gd name="connsiteY2" fmla="*/ 38100 h 78581"/>
                <a:gd name="connsiteX3" fmla="*/ 154782 w 183357"/>
                <a:gd name="connsiteY3" fmla="*/ 33337 h 78581"/>
                <a:gd name="connsiteX4" fmla="*/ 183357 w 183357"/>
                <a:gd name="connsiteY4" fmla="*/ 78581 h 78581"/>
                <a:gd name="connsiteX5" fmla="*/ 0 w 183357"/>
                <a:gd name="connsiteY5" fmla="*/ 61912 h 78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357" h="78581">
                  <a:moveTo>
                    <a:pt x="0" y="61912"/>
                  </a:moveTo>
                  <a:lnTo>
                    <a:pt x="107157" y="0"/>
                  </a:lnTo>
                  <a:lnTo>
                    <a:pt x="111919" y="38100"/>
                  </a:lnTo>
                  <a:lnTo>
                    <a:pt x="154782" y="33337"/>
                  </a:lnTo>
                  <a:lnTo>
                    <a:pt x="183357" y="78581"/>
                  </a:lnTo>
                  <a:lnTo>
                    <a:pt x="0" y="61912"/>
                  </a:lnTo>
                  <a:close/>
                </a:path>
              </a:pathLst>
            </a:custGeom>
            <a:solidFill>
              <a:schemeClr val="accent3">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dirty="0">
                <a:ln>
                  <a:noFill/>
                </a:ln>
                <a:solidFill>
                  <a:srgbClr val="FFFFFF"/>
                </a:solidFill>
                <a:effectLst/>
                <a:uLnTx/>
                <a:uFillTx/>
                <a:latin typeface="Arial"/>
                <a:ea typeface="+mn-ea"/>
                <a:cs typeface="+mn-cs"/>
              </a:endParaRPr>
            </a:p>
          </p:txBody>
        </p:sp>
        <p:sp>
          <p:nvSpPr>
            <p:cNvPr id="4778" name="Freeform 1469">
              <a:extLst>
                <a:ext uri="{FF2B5EF4-FFF2-40B4-BE49-F238E27FC236}">
                  <a16:creationId xmlns:a16="http://schemas.microsoft.com/office/drawing/2014/main" id="{78D7456F-ED45-5249-B9FB-CBA77415EB9F}"/>
                </a:ext>
              </a:extLst>
            </p:cNvPr>
            <p:cNvSpPr/>
            <p:nvPr/>
          </p:nvSpPr>
          <p:spPr>
            <a:xfrm rot="19315556">
              <a:off x="2521730" y="2353842"/>
              <a:ext cx="184313" cy="105592"/>
            </a:xfrm>
            <a:custGeom>
              <a:avLst/>
              <a:gdLst>
                <a:gd name="connsiteX0" fmla="*/ 0 w 152400"/>
                <a:gd name="connsiteY0" fmla="*/ 28575 h 104775"/>
                <a:gd name="connsiteX1" fmla="*/ 50006 w 152400"/>
                <a:gd name="connsiteY1" fmla="*/ 0 h 104775"/>
                <a:gd name="connsiteX2" fmla="*/ 152400 w 152400"/>
                <a:gd name="connsiteY2" fmla="*/ 104775 h 104775"/>
                <a:gd name="connsiteX3" fmla="*/ 80963 w 152400"/>
                <a:gd name="connsiteY3" fmla="*/ 102394 h 104775"/>
                <a:gd name="connsiteX4" fmla="*/ 52388 w 152400"/>
                <a:gd name="connsiteY4" fmla="*/ 59531 h 104775"/>
                <a:gd name="connsiteX5" fmla="*/ 0 w 152400"/>
                <a:gd name="connsiteY5" fmla="*/ 28575 h 104775"/>
                <a:gd name="connsiteX0" fmla="*/ 0 w 157162"/>
                <a:gd name="connsiteY0" fmla="*/ 28575 h 107156"/>
                <a:gd name="connsiteX1" fmla="*/ 50006 w 157162"/>
                <a:gd name="connsiteY1" fmla="*/ 0 h 107156"/>
                <a:gd name="connsiteX2" fmla="*/ 157162 w 157162"/>
                <a:gd name="connsiteY2" fmla="*/ 107156 h 107156"/>
                <a:gd name="connsiteX3" fmla="*/ 80963 w 157162"/>
                <a:gd name="connsiteY3" fmla="*/ 102394 h 107156"/>
                <a:gd name="connsiteX4" fmla="*/ 52388 w 157162"/>
                <a:gd name="connsiteY4" fmla="*/ 59531 h 107156"/>
                <a:gd name="connsiteX5" fmla="*/ 0 w 157162"/>
                <a:gd name="connsiteY5" fmla="*/ 28575 h 107156"/>
                <a:gd name="connsiteX0" fmla="*/ 0 w 157162"/>
                <a:gd name="connsiteY0" fmla="*/ 28575 h 107156"/>
                <a:gd name="connsiteX1" fmla="*/ 50006 w 157162"/>
                <a:gd name="connsiteY1" fmla="*/ 0 h 107156"/>
                <a:gd name="connsiteX2" fmla="*/ 157162 w 157162"/>
                <a:gd name="connsiteY2" fmla="*/ 107156 h 107156"/>
                <a:gd name="connsiteX3" fmla="*/ 80963 w 157162"/>
                <a:gd name="connsiteY3" fmla="*/ 102394 h 107156"/>
                <a:gd name="connsiteX4" fmla="*/ 52388 w 157162"/>
                <a:gd name="connsiteY4" fmla="*/ 59531 h 107156"/>
                <a:gd name="connsiteX5" fmla="*/ 16669 w 157162"/>
                <a:gd name="connsiteY5" fmla="*/ 66674 h 107156"/>
                <a:gd name="connsiteX6" fmla="*/ 0 w 157162"/>
                <a:gd name="connsiteY6" fmla="*/ 28575 h 107156"/>
                <a:gd name="connsiteX0" fmla="*/ 0 w 157162"/>
                <a:gd name="connsiteY0" fmla="*/ 28575 h 107156"/>
                <a:gd name="connsiteX1" fmla="*/ 50006 w 157162"/>
                <a:gd name="connsiteY1" fmla="*/ 0 h 107156"/>
                <a:gd name="connsiteX2" fmla="*/ 157162 w 157162"/>
                <a:gd name="connsiteY2" fmla="*/ 107156 h 107156"/>
                <a:gd name="connsiteX3" fmla="*/ 80963 w 157162"/>
                <a:gd name="connsiteY3" fmla="*/ 102394 h 107156"/>
                <a:gd name="connsiteX4" fmla="*/ 52388 w 157162"/>
                <a:gd name="connsiteY4" fmla="*/ 59531 h 107156"/>
                <a:gd name="connsiteX5" fmla="*/ 9525 w 157162"/>
                <a:gd name="connsiteY5" fmla="*/ 71436 h 107156"/>
                <a:gd name="connsiteX6" fmla="*/ 0 w 157162"/>
                <a:gd name="connsiteY6" fmla="*/ 28575 h 107156"/>
                <a:gd name="connsiteX0" fmla="*/ 0 w 161925"/>
                <a:gd name="connsiteY0" fmla="*/ 28575 h 111919"/>
                <a:gd name="connsiteX1" fmla="*/ 50006 w 161925"/>
                <a:gd name="connsiteY1" fmla="*/ 0 h 111919"/>
                <a:gd name="connsiteX2" fmla="*/ 161925 w 161925"/>
                <a:gd name="connsiteY2" fmla="*/ 111919 h 111919"/>
                <a:gd name="connsiteX3" fmla="*/ 80963 w 161925"/>
                <a:gd name="connsiteY3" fmla="*/ 102394 h 111919"/>
                <a:gd name="connsiteX4" fmla="*/ 52388 w 161925"/>
                <a:gd name="connsiteY4" fmla="*/ 59531 h 111919"/>
                <a:gd name="connsiteX5" fmla="*/ 9525 w 161925"/>
                <a:gd name="connsiteY5" fmla="*/ 71436 h 111919"/>
                <a:gd name="connsiteX6" fmla="*/ 0 w 161925"/>
                <a:gd name="connsiteY6" fmla="*/ 28575 h 111919"/>
                <a:gd name="connsiteX0" fmla="*/ 0 w 161925"/>
                <a:gd name="connsiteY0" fmla="*/ 28575 h 111919"/>
                <a:gd name="connsiteX1" fmla="*/ 50006 w 161925"/>
                <a:gd name="connsiteY1" fmla="*/ 0 h 111919"/>
                <a:gd name="connsiteX2" fmla="*/ 161925 w 161925"/>
                <a:gd name="connsiteY2" fmla="*/ 111919 h 111919"/>
                <a:gd name="connsiteX3" fmla="*/ 80963 w 161925"/>
                <a:gd name="connsiteY3" fmla="*/ 88106 h 111919"/>
                <a:gd name="connsiteX4" fmla="*/ 52388 w 161925"/>
                <a:gd name="connsiteY4" fmla="*/ 59531 h 111919"/>
                <a:gd name="connsiteX5" fmla="*/ 9525 w 161925"/>
                <a:gd name="connsiteY5" fmla="*/ 71436 h 111919"/>
                <a:gd name="connsiteX6" fmla="*/ 0 w 161925"/>
                <a:gd name="connsiteY6" fmla="*/ 28575 h 111919"/>
                <a:gd name="connsiteX0" fmla="*/ 0 w 161925"/>
                <a:gd name="connsiteY0" fmla="*/ 28575 h 111919"/>
                <a:gd name="connsiteX1" fmla="*/ 50006 w 161925"/>
                <a:gd name="connsiteY1" fmla="*/ 0 h 111919"/>
                <a:gd name="connsiteX2" fmla="*/ 161925 w 161925"/>
                <a:gd name="connsiteY2" fmla="*/ 111919 h 111919"/>
                <a:gd name="connsiteX3" fmla="*/ 85725 w 161925"/>
                <a:gd name="connsiteY3" fmla="*/ 104775 h 111919"/>
                <a:gd name="connsiteX4" fmla="*/ 52388 w 161925"/>
                <a:gd name="connsiteY4" fmla="*/ 59531 h 111919"/>
                <a:gd name="connsiteX5" fmla="*/ 9525 w 161925"/>
                <a:gd name="connsiteY5" fmla="*/ 71436 h 111919"/>
                <a:gd name="connsiteX6" fmla="*/ 0 w 161925"/>
                <a:gd name="connsiteY6" fmla="*/ 28575 h 111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1925" h="111919">
                  <a:moveTo>
                    <a:pt x="0" y="28575"/>
                  </a:moveTo>
                  <a:lnTo>
                    <a:pt x="50006" y="0"/>
                  </a:lnTo>
                  <a:lnTo>
                    <a:pt x="161925" y="111919"/>
                  </a:lnTo>
                  <a:lnTo>
                    <a:pt x="85725" y="104775"/>
                  </a:lnTo>
                  <a:lnTo>
                    <a:pt x="52388" y="59531"/>
                  </a:lnTo>
                  <a:cubicBezTo>
                    <a:pt x="44450" y="53181"/>
                    <a:pt x="17463" y="77786"/>
                    <a:pt x="9525" y="71436"/>
                  </a:cubicBezTo>
                  <a:lnTo>
                    <a:pt x="0" y="28575"/>
                  </a:lnTo>
                  <a:close/>
                </a:path>
              </a:pathLst>
            </a:custGeom>
            <a:solidFill>
              <a:schemeClr val="accent3">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a:ln>
                  <a:noFill/>
                </a:ln>
                <a:solidFill>
                  <a:srgbClr val="FFFFFF"/>
                </a:solidFill>
                <a:effectLst/>
                <a:uLnTx/>
                <a:uFillTx/>
                <a:latin typeface="Arial"/>
                <a:ea typeface="+mn-ea"/>
                <a:cs typeface="+mn-cs"/>
              </a:endParaRPr>
            </a:p>
          </p:txBody>
        </p:sp>
      </p:grpSp>
      <p:grpSp>
        <p:nvGrpSpPr>
          <p:cNvPr id="4779" name="Group 4778">
            <a:extLst>
              <a:ext uri="{FF2B5EF4-FFF2-40B4-BE49-F238E27FC236}">
                <a16:creationId xmlns:a16="http://schemas.microsoft.com/office/drawing/2014/main" id="{9F0EACEA-9468-6F45-1510-6A3C32C0AE06}"/>
              </a:ext>
            </a:extLst>
          </p:cNvPr>
          <p:cNvGrpSpPr/>
          <p:nvPr/>
        </p:nvGrpSpPr>
        <p:grpSpPr>
          <a:xfrm rot="14182068">
            <a:off x="3404559" y="2359339"/>
            <a:ext cx="224524" cy="221568"/>
            <a:chOff x="1543671" y="2543716"/>
            <a:chExt cx="237976" cy="194654"/>
          </a:xfrm>
        </p:grpSpPr>
        <p:sp>
          <p:nvSpPr>
            <p:cNvPr id="4780" name="Freeform 1471">
              <a:extLst>
                <a:ext uri="{FF2B5EF4-FFF2-40B4-BE49-F238E27FC236}">
                  <a16:creationId xmlns:a16="http://schemas.microsoft.com/office/drawing/2014/main" id="{305B557B-A194-53DB-4A6E-04D7C43CBCE3}"/>
                </a:ext>
              </a:extLst>
            </p:cNvPr>
            <p:cNvSpPr/>
            <p:nvPr/>
          </p:nvSpPr>
          <p:spPr>
            <a:xfrm rot="19315556">
              <a:off x="1543671" y="2639598"/>
              <a:ext cx="183357" cy="78581"/>
            </a:xfrm>
            <a:custGeom>
              <a:avLst/>
              <a:gdLst>
                <a:gd name="connsiteX0" fmla="*/ 0 w 183357"/>
                <a:gd name="connsiteY0" fmla="*/ 61912 h 78581"/>
                <a:gd name="connsiteX1" fmla="*/ 107157 w 183357"/>
                <a:gd name="connsiteY1" fmla="*/ 0 h 78581"/>
                <a:gd name="connsiteX2" fmla="*/ 111919 w 183357"/>
                <a:gd name="connsiteY2" fmla="*/ 38100 h 78581"/>
                <a:gd name="connsiteX3" fmla="*/ 154782 w 183357"/>
                <a:gd name="connsiteY3" fmla="*/ 33337 h 78581"/>
                <a:gd name="connsiteX4" fmla="*/ 183357 w 183357"/>
                <a:gd name="connsiteY4" fmla="*/ 78581 h 78581"/>
                <a:gd name="connsiteX5" fmla="*/ 0 w 183357"/>
                <a:gd name="connsiteY5" fmla="*/ 61912 h 78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357" h="78581">
                  <a:moveTo>
                    <a:pt x="0" y="61912"/>
                  </a:moveTo>
                  <a:lnTo>
                    <a:pt x="107157" y="0"/>
                  </a:lnTo>
                  <a:lnTo>
                    <a:pt x="111919" y="38100"/>
                  </a:lnTo>
                  <a:lnTo>
                    <a:pt x="154782" y="33337"/>
                  </a:lnTo>
                  <a:lnTo>
                    <a:pt x="183357" y="78581"/>
                  </a:lnTo>
                  <a:lnTo>
                    <a:pt x="0" y="61912"/>
                  </a:lnTo>
                  <a:close/>
                </a:path>
              </a:pathLst>
            </a:custGeom>
            <a:solidFill>
              <a:srgbClr val="294A64">
                <a:alpha val="2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dirty="0">
                <a:ln>
                  <a:noFill/>
                </a:ln>
                <a:solidFill>
                  <a:srgbClr val="FFFFFF"/>
                </a:solidFill>
                <a:effectLst/>
                <a:uLnTx/>
                <a:uFillTx/>
                <a:latin typeface="Arial"/>
                <a:ea typeface="+mn-ea"/>
                <a:cs typeface="+mn-cs"/>
              </a:endParaRPr>
            </a:p>
          </p:txBody>
        </p:sp>
        <p:sp>
          <p:nvSpPr>
            <p:cNvPr id="4781" name="Freeform 1472">
              <a:extLst>
                <a:ext uri="{FF2B5EF4-FFF2-40B4-BE49-F238E27FC236}">
                  <a16:creationId xmlns:a16="http://schemas.microsoft.com/office/drawing/2014/main" id="{11245D5E-0152-C1CD-0013-E04E92A2BC17}"/>
                </a:ext>
              </a:extLst>
            </p:cNvPr>
            <p:cNvSpPr/>
            <p:nvPr/>
          </p:nvSpPr>
          <p:spPr>
            <a:xfrm rot="20045639">
              <a:off x="1547033" y="2659789"/>
              <a:ext cx="183357" cy="78581"/>
            </a:xfrm>
            <a:custGeom>
              <a:avLst/>
              <a:gdLst>
                <a:gd name="connsiteX0" fmla="*/ 0 w 183357"/>
                <a:gd name="connsiteY0" fmla="*/ 61912 h 78581"/>
                <a:gd name="connsiteX1" fmla="*/ 107157 w 183357"/>
                <a:gd name="connsiteY1" fmla="*/ 0 h 78581"/>
                <a:gd name="connsiteX2" fmla="*/ 111919 w 183357"/>
                <a:gd name="connsiteY2" fmla="*/ 38100 h 78581"/>
                <a:gd name="connsiteX3" fmla="*/ 154782 w 183357"/>
                <a:gd name="connsiteY3" fmla="*/ 33337 h 78581"/>
                <a:gd name="connsiteX4" fmla="*/ 183357 w 183357"/>
                <a:gd name="connsiteY4" fmla="*/ 78581 h 78581"/>
                <a:gd name="connsiteX5" fmla="*/ 0 w 183357"/>
                <a:gd name="connsiteY5" fmla="*/ 61912 h 78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357" h="78581">
                  <a:moveTo>
                    <a:pt x="0" y="61912"/>
                  </a:moveTo>
                  <a:lnTo>
                    <a:pt x="107157" y="0"/>
                  </a:lnTo>
                  <a:lnTo>
                    <a:pt x="111919" y="38100"/>
                  </a:lnTo>
                  <a:lnTo>
                    <a:pt x="154782" y="33337"/>
                  </a:lnTo>
                  <a:lnTo>
                    <a:pt x="183357" y="78581"/>
                  </a:lnTo>
                  <a:lnTo>
                    <a:pt x="0" y="61912"/>
                  </a:lnTo>
                  <a:close/>
                </a:path>
              </a:pathLst>
            </a:custGeom>
            <a:solidFill>
              <a:schemeClr val="accent3">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dirty="0">
                <a:ln>
                  <a:noFill/>
                </a:ln>
                <a:solidFill>
                  <a:srgbClr val="FFFFFF"/>
                </a:solidFill>
                <a:effectLst/>
                <a:uLnTx/>
                <a:uFillTx/>
                <a:latin typeface="Arial"/>
                <a:ea typeface="+mn-ea"/>
                <a:cs typeface="+mn-cs"/>
              </a:endParaRPr>
            </a:p>
          </p:txBody>
        </p:sp>
        <p:sp>
          <p:nvSpPr>
            <p:cNvPr id="4782" name="Freeform 1473">
              <a:extLst>
                <a:ext uri="{FF2B5EF4-FFF2-40B4-BE49-F238E27FC236}">
                  <a16:creationId xmlns:a16="http://schemas.microsoft.com/office/drawing/2014/main" id="{608D6DD4-0B45-3404-55A5-33D4750EBC32}"/>
                </a:ext>
              </a:extLst>
            </p:cNvPr>
            <p:cNvSpPr/>
            <p:nvPr/>
          </p:nvSpPr>
          <p:spPr>
            <a:xfrm rot="19315556">
              <a:off x="1619722" y="2543716"/>
              <a:ext cx="161925" cy="111919"/>
            </a:xfrm>
            <a:custGeom>
              <a:avLst/>
              <a:gdLst>
                <a:gd name="connsiteX0" fmla="*/ 0 w 152400"/>
                <a:gd name="connsiteY0" fmla="*/ 28575 h 104775"/>
                <a:gd name="connsiteX1" fmla="*/ 50006 w 152400"/>
                <a:gd name="connsiteY1" fmla="*/ 0 h 104775"/>
                <a:gd name="connsiteX2" fmla="*/ 152400 w 152400"/>
                <a:gd name="connsiteY2" fmla="*/ 104775 h 104775"/>
                <a:gd name="connsiteX3" fmla="*/ 80963 w 152400"/>
                <a:gd name="connsiteY3" fmla="*/ 102394 h 104775"/>
                <a:gd name="connsiteX4" fmla="*/ 52388 w 152400"/>
                <a:gd name="connsiteY4" fmla="*/ 59531 h 104775"/>
                <a:gd name="connsiteX5" fmla="*/ 0 w 152400"/>
                <a:gd name="connsiteY5" fmla="*/ 28575 h 104775"/>
                <a:gd name="connsiteX0" fmla="*/ 0 w 157162"/>
                <a:gd name="connsiteY0" fmla="*/ 28575 h 107156"/>
                <a:gd name="connsiteX1" fmla="*/ 50006 w 157162"/>
                <a:gd name="connsiteY1" fmla="*/ 0 h 107156"/>
                <a:gd name="connsiteX2" fmla="*/ 157162 w 157162"/>
                <a:gd name="connsiteY2" fmla="*/ 107156 h 107156"/>
                <a:gd name="connsiteX3" fmla="*/ 80963 w 157162"/>
                <a:gd name="connsiteY3" fmla="*/ 102394 h 107156"/>
                <a:gd name="connsiteX4" fmla="*/ 52388 w 157162"/>
                <a:gd name="connsiteY4" fmla="*/ 59531 h 107156"/>
                <a:gd name="connsiteX5" fmla="*/ 0 w 157162"/>
                <a:gd name="connsiteY5" fmla="*/ 28575 h 107156"/>
                <a:gd name="connsiteX0" fmla="*/ 0 w 157162"/>
                <a:gd name="connsiteY0" fmla="*/ 28575 h 107156"/>
                <a:gd name="connsiteX1" fmla="*/ 50006 w 157162"/>
                <a:gd name="connsiteY1" fmla="*/ 0 h 107156"/>
                <a:gd name="connsiteX2" fmla="*/ 157162 w 157162"/>
                <a:gd name="connsiteY2" fmla="*/ 107156 h 107156"/>
                <a:gd name="connsiteX3" fmla="*/ 80963 w 157162"/>
                <a:gd name="connsiteY3" fmla="*/ 102394 h 107156"/>
                <a:gd name="connsiteX4" fmla="*/ 52388 w 157162"/>
                <a:gd name="connsiteY4" fmla="*/ 59531 h 107156"/>
                <a:gd name="connsiteX5" fmla="*/ 16669 w 157162"/>
                <a:gd name="connsiteY5" fmla="*/ 66674 h 107156"/>
                <a:gd name="connsiteX6" fmla="*/ 0 w 157162"/>
                <a:gd name="connsiteY6" fmla="*/ 28575 h 107156"/>
                <a:gd name="connsiteX0" fmla="*/ 0 w 157162"/>
                <a:gd name="connsiteY0" fmla="*/ 28575 h 107156"/>
                <a:gd name="connsiteX1" fmla="*/ 50006 w 157162"/>
                <a:gd name="connsiteY1" fmla="*/ 0 h 107156"/>
                <a:gd name="connsiteX2" fmla="*/ 157162 w 157162"/>
                <a:gd name="connsiteY2" fmla="*/ 107156 h 107156"/>
                <a:gd name="connsiteX3" fmla="*/ 80963 w 157162"/>
                <a:gd name="connsiteY3" fmla="*/ 102394 h 107156"/>
                <a:gd name="connsiteX4" fmla="*/ 52388 w 157162"/>
                <a:gd name="connsiteY4" fmla="*/ 59531 h 107156"/>
                <a:gd name="connsiteX5" fmla="*/ 9525 w 157162"/>
                <a:gd name="connsiteY5" fmla="*/ 71436 h 107156"/>
                <a:gd name="connsiteX6" fmla="*/ 0 w 157162"/>
                <a:gd name="connsiteY6" fmla="*/ 28575 h 107156"/>
                <a:gd name="connsiteX0" fmla="*/ 0 w 161925"/>
                <a:gd name="connsiteY0" fmla="*/ 28575 h 111919"/>
                <a:gd name="connsiteX1" fmla="*/ 50006 w 161925"/>
                <a:gd name="connsiteY1" fmla="*/ 0 h 111919"/>
                <a:gd name="connsiteX2" fmla="*/ 161925 w 161925"/>
                <a:gd name="connsiteY2" fmla="*/ 111919 h 111919"/>
                <a:gd name="connsiteX3" fmla="*/ 80963 w 161925"/>
                <a:gd name="connsiteY3" fmla="*/ 102394 h 111919"/>
                <a:gd name="connsiteX4" fmla="*/ 52388 w 161925"/>
                <a:gd name="connsiteY4" fmla="*/ 59531 h 111919"/>
                <a:gd name="connsiteX5" fmla="*/ 9525 w 161925"/>
                <a:gd name="connsiteY5" fmla="*/ 71436 h 111919"/>
                <a:gd name="connsiteX6" fmla="*/ 0 w 161925"/>
                <a:gd name="connsiteY6" fmla="*/ 28575 h 111919"/>
                <a:gd name="connsiteX0" fmla="*/ 0 w 161925"/>
                <a:gd name="connsiteY0" fmla="*/ 28575 h 111919"/>
                <a:gd name="connsiteX1" fmla="*/ 50006 w 161925"/>
                <a:gd name="connsiteY1" fmla="*/ 0 h 111919"/>
                <a:gd name="connsiteX2" fmla="*/ 161925 w 161925"/>
                <a:gd name="connsiteY2" fmla="*/ 111919 h 111919"/>
                <a:gd name="connsiteX3" fmla="*/ 80963 w 161925"/>
                <a:gd name="connsiteY3" fmla="*/ 88106 h 111919"/>
                <a:gd name="connsiteX4" fmla="*/ 52388 w 161925"/>
                <a:gd name="connsiteY4" fmla="*/ 59531 h 111919"/>
                <a:gd name="connsiteX5" fmla="*/ 9525 w 161925"/>
                <a:gd name="connsiteY5" fmla="*/ 71436 h 111919"/>
                <a:gd name="connsiteX6" fmla="*/ 0 w 161925"/>
                <a:gd name="connsiteY6" fmla="*/ 28575 h 111919"/>
                <a:gd name="connsiteX0" fmla="*/ 0 w 161925"/>
                <a:gd name="connsiteY0" fmla="*/ 28575 h 111919"/>
                <a:gd name="connsiteX1" fmla="*/ 50006 w 161925"/>
                <a:gd name="connsiteY1" fmla="*/ 0 h 111919"/>
                <a:gd name="connsiteX2" fmla="*/ 161925 w 161925"/>
                <a:gd name="connsiteY2" fmla="*/ 111919 h 111919"/>
                <a:gd name="connsiteX3" fmla="*/ 85725 w 161925"/>
                <a:gd name="connsiteY3" fmla="*/ 104775 h 111919"/>
                <a:gd name="connsiteX4" fmla="*/ 52388 w 161925"/>
                <a:gd name="connsiteY4" fmla="*/ 59531 h 111919"/>
                <a:gd name="connsiteX5" fmla="*/ 9525 w 161925"/>
                <a:gd name="connsiteY5" fmla="*/ 71436 h 111919"/>
                <a:gd name="connsiteX6" fmla="*/ 0 w 161925"/>
                <a:gd name="connsiteY6" fmla="*/ 28575 h 111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1925" h="111919">
                  <a:moveTo>
                    <a:pt x="0" y="28575"/>
                  </a:moveTo>
                  <a:lnTo>
                    <a:pt x="50006" y="0"/>
                  </a:lnTo>
                  <a:lnTo>
                    <a:pt x="161925" y="111919"/>
                  </a:lnTo>
                  <a:lnTo>
                    <a:pt x="85725" y="104775"/>
                  </a:lnTo>
                  <a:lnTo>
                    <a:pt x="52388" y="59531"/>
                  </a:lnTo>
                  <a:cubicBezTo>
                    <a:pt x="44450" y="53181"/>
                    <a:pt x="17463" y="77786"/>
                    <a:pt x="9525" y="71436"/>
                  </a:cubicBezTo>
                  <a:lnTo>
                    <a:pt x="0" y="28575"/>
                  </a:lnTo>
                  <a:close/>
                </a:path>
              </a:pathLst>
            </a:custGeom>
            <a:solidFill>
              <a:schemeClr val="accent3">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cxnSp>
        <p:nvCxnSpPr>
          <p:cNvPr id="4783" name="Straight Arrow Connector 4782">
            <a:extLst>
              <a:ext uri="{FF2B5EF4-FFF2-40B4-BE49-F238E27FC236}">
                <a16:creationId xmlns:a16="http://schemas.microsoft.com/office/drawing/2014/main" id="{82814190-E1E0-40D1-A79E-945004E19D1F}"/>
              </a:ext>
            </a:extLst>
          </p:cNvPr>
          <p:cNvCxnSpPr>
            <a:cxnSpLocks/>
          </p:cNvCxnSpPr>
          <p:nvPr/>
        </p:nvCxnSpPr>
        <p:spPr>
          <a:xfrm flipV="1">
            <a:off x="2990733" y="2888673"/>
            <a:ext cx="0" cy="381000"/>
          </a:xfrm>
          <a:prstGeom prst="straightConnector1">
            <a:avLst/>
          </a:prstGeom>
          <a:noFill/>
          <a:ln w="12700" cap="flat" cmpd="sng" algn="ctr">
            <a:solidFill>
              <a:schemeClr val="accent3">
                <a:lumMod val="75000"/>
              </a:schemeClr>
            </a:solidFill>
            <a:prstDash val="solid"/>
            <a:miter lim="800000"/>
            <a:tailEnd type="triangle"/>
          </a:ln>
          <a:effectLst/>
        </p:spPr>
      </p:cxnSp>
      <p:sp>
        <p:nvSpPr>
          <p:cNvPr id="4785" name="Right Triangle 848">
            <a:extLst>
              <a:ext uri="{FF2B5EF4-FFF2-40B4-BE49-F238E27FC236}">
                <a16:creationId xmlns:a16="http://schemas.microsoft.com/office/drawing/2014/main" id="{97E55B0B-EEA8-C14F-3695-D68B469E9DFC}"/>
              </a:ext>
            </a:extLst>
          </p:cNvPr>
          <p:cNvSpPr/>
          <p:nvPr/>
        </p:nvSpPr>
        <p:spPr>
          <a:xfrm rot="13830882">
            <a:off x="2868486" y="3382627"/>
            <a:ext cx="195402" cy="179745"/>
          </a:xfrm>
          <a:custGeom>
            <a:avLst/>
            <a:gdLst>
              <a:gd name="connsiteX0" fmla="*/ 0 w 270315"/>
              <a:gd name="connsiteY0" fmla="*/ 124990 h 124990"/>
              <a:gd name="connsiteX1" fmla="*/ 0 w 270315"/>
              <a:gd name="connsiteY1" fmla="*/ 0 h 124990"/>
              <a:gd name="connsiteX2" fmla="*/ 270315 w 270315"/>
              <a:gd name="connsiteY2" fmla="*/ 124990 h 124990"/>
              <a:gd name="connsiteX3" fmla="*/ 0 w 270315"/>
              <a:gd name="connsiteY3" fmla="*/ 124990 h 124990"/>
              <a:gd name="connsiteX0" fmla="*/ 40481 w 310796"/>
              <a:gd name="connsiteY0" fmla="*/ 134515 h 134515"/>
              <a:gd name="connsiteX1" fmla="*/ 0 w 310796"/>
              <a:gd name="connsiteY1" fmla="*/ 0 h 134515"/>
              <a:gd name="connsiteX2" fmla="*/ 310796 w 310796"/>
              <a:gd name="connsiteY2" fmla="*/ 134515 h 134515"/>
              <a:gd name="connsiteX3" fmla="*/ 40481 w 310796"/>
              <a:gd name="connsiteY3" fmla="*/ 134515 h 134515"/>
              <a:gd name="connsiteX0" fmla="*/ 60261 w 310796"/>
              <a:gd name="connsiteY0" fmla="*/ 129398 h 134515"/>
              <a:gd name="connsiteX1" fmla="*/ 0 w 310796"/>
              <a:gd name="connsiteY1" fmla="*/ 0 h 134515"/>
              <a:gd name="connsiteX2" fmla="*/ 310796 w 310796"/>
              <a:gd name="connsiteY2" fmla="*/ 134515 h 134515"/>
              <a:gd name="connsiteX3" fmla="*/ 60261 w 310796"/>
              <a:gd name="connsiteY3" fmla="*/ 129398 h 134515"/>
            </a:gdLst>
            <a:ahLst/>
            <a:cxnLst>
              <a:cxn ang="0">
                <a:pos x="connsiteX0" y="connsiteY0"/>
              </a:cxn>
              <a:cxn ang="0">
                <a:pos x="connsiteX1" y="connsiteY1"/>
              </a:cxn>
              <a:cxn ang="0">
                <a:pos x="connsiteX2" y="connsiteY2"/>
              </a:cxn>
              <a:cxn ang="0">
                <a:pos x="connsiteX3" y="connsiteY3"/>
              </a:cxn>
            </a:cxnLst>
            <a:rect l="l" t="t" r="r" b="b"/>
            <a:pathLst>
              <a:path w="310796" h="134515">
                <a:moveTo>
                  <a:pt x="60261" y="129398"/>
                </a:moveTo>
                <a:lnTo>
                  <a:pt x="0" y="0"/>
                </a:lnTo>
                <a:lnTo>
                  <a:pt x="310796" y="134515"/>
                </a:lnTo>
                <a:lnTo>
                  <a:pt x="60261" y="129398"/>
                </a:lnTo>
                <a:close/>
              </a:path>
            </a:pathLst>
          </a:custGeom>
          <a:solidFill>
            <a:schemeClr val="accent3">
              <a:lumMod val="75000"/>
              <a:alpha val="2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786" name="Right Triangle 848">
            <a:extLst>
              <a:ext uri="{FF2B5EF4-FFF2-40B4-BE49-F238E27FC236}">
                <a16:creationId xmlns:a16="http://schemas.microsoft.com/office/drawing/2014/main" id="{15352F44-164A-160F-68EA-3F57BF6FC9F6}"/>
              </a:ext>
            </a:extLst>
          </p:cNvPr>
          <p:cNvSpPr/>
          <p:nvPr/>
        </p:nvSpPr>
        <p:spPr>
          <a:xfrm rot="13830882">
            <a:off x="2854593" y="3324626"/>
            <a:ext cx="195402" cy="179745"/>
          </a:xfrm>
          <a:custGeom>
            <a:avLst/>
            <a:gdLst>
              <a:gd name="connsiteX0" fmla="*/ 0 w 270315"/>
              <a:gd name="connsiteY0" fmla="*/ 124990 h 124990"/>
              <a:gd name="connsiteX1" fmla="*/ 0 w 270315"/>
              <a:gd name="connsiteY1" fmla="*/ 0 h 124990"/>
              <a:gd name="connsiteX2" fmla="*/ 270315 w 270315"/>
              <a:gd name="connsiteY2" fmla="*/ 124990 h 124990"/>
              <a:gd name="connsiteX3" fmla="*/ 0 w 270315"/>
              <a:gd name="connsiteY3" fmla="*/ 124990 h 124990"/>
              <a:gd name="connsiteX0" fmla="*/ 40481 w 310796"/>
              <a:gd name="connsiteY0" fmla="*/ 134515 h 134515"/>
              <a:gd name="connsiteX1" fmla="*/ 0 w 310796"/>
              <a:gd name="connsiteY1" fmla="*/ 0 h 134515"/>
              <a:gd name="connsiteX2" fmla="*/ 310796 w 310796"/>
              <a:gd name="connsiteY2" fmla="*/ 134515 h 134515"/>
              <a:gd name="connsiteX3" fmla="*/ 40481 w 310796"/>
              <a:gd name="connsiteY3" fmla="*/ 134515 h 134515"/>
              <a:gd name="connsiteX0" fmla="*/ 60261 w 310796"/>
              <a:gd name="connsiteY0" fmla="*/ 129398 h 134515"/>
              <a:gd name="connsiteX1" fmla="*/ 0 w 310796"/>
              <a:gd name="connsiteY1" fmla="*/ 0 h 134515"/>
              <a:gd name="connsiteX2" fmla="*/ 310796 w 310796"/>
              <a:gd name="connsiteY2" fmla="*/ 134515 h 134515"/>
              <a:gd name="connsiteX3" fmla="*/ 60261 w 310796"/>
              <a:gd name="connsiteY3" fmla="*/ 129398 h 134515"/>
            </a:gdLst>
            <a:ahLst/>
            <a:cxnLst>
              <a:cxn ang="0">
                <a:pos x="connsiteX0" y="connsiteY0"/>
              </a:cxn>
              <a:cxn ang="0">
                <a:pos x="connsiteX1" y="connsiteY1"/>
              </a:cxn>
              <a:cxn ang="0">
                <a:pos x="connsiteX2" y="connsiteY2"/>
              </a:cxn>
              <a:cxn ang="0">
                <a:pos x="connsiteX3" y="connsiteY3"/>
              </a:cxn>
            </a:cxnLst>
            <a:rect l="l" t="t" r="r" b="b"/>
            <a:pathLst>
              <a:path w="310796" h="134515">
                <a:moveTo>
                  <a:pt x="60261" y="129398"/>
                </a:moveTo>
                <a:lnTo>
                  <a:pt x="0" y="0"/>
                </a:lnTo>
                <a:lnTo>
                  <a:pt x="310796" y="134515"/>
                </a:lnTo>
                <a:lnTo>
                  <a:pt x="60261" y="129398"/>
                </a:lnTo>
                <a:close/>
              </a:path>
            </a:pathLst>
          </a:custGeom>
          <a:solidFill>
            <a:schemeClr val="accent3">
              <a:alpha val="6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nvGrpSpPr>
          <p:cNvPr id="4787" name="Group 4786">
            <a:extLst>
              <a:ext uri="{FF2B5EF4-FFF2-40B4-BE49-F238E27FC236}">
                <a16:creationId xmlns:a16="http://schemas.microsoft.com/office/drawing/2014/main" id="{A179F7C9-AD8D-14A8-238D-0738892347B3}"/>
              </a:ext>
            </a:extLst>
          </p:cNvPr>
          <p:cNvGrpSpPr/>
          <p:nvPr/>
        </p:nvGrpSpPr>
        <p:grpSpPr>
          <a:xfrm>
            <a:off x="2826805" y="3565580"/>
            <a:ext cx="327855" cy="718940"/>
            <a:chOff x="1723696" y="3753509"/>
            <a:chExt cx="288032" cy="762014"/>
          </a:xfrm>
        </p:grpSpPr>
        <p:sp>
          <p:nvSpPr>
            <p:cNvPr id="4788" name="Isosceles Triangle 4787">
              <a:extLst>
                <a:ext uri="{FF2B5EF4-FFF2-40B4-BE49-F238E27FC236}">
                  <a16:creationId xmlns:a16="http://schemas.microsoft.com/office/drawing/2014/main" id="{34327E3F-598B-8945-2B95-9AD3FC4AD25B}"/>
                </a:ext>
              </a:extLst>
            </p:cNvPr>
            <p:cNvSpPr/>
            <p:nvPr/>
          </p:nvSpPr>
          <p:spPr>
            <a:xfrm>
              <a:off x="1723696" y="3753509"/>
              <a:ext cx="288032" cy="216024"/>
            </a:xfrm>
            <a:prstGeom prst="triangle">
              <a:avLst/>
            </a:prstGeom>
            <a:solidFill>
              <a:srgbClr val="294A64">
                <a:alpha val="25098"/>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789" name="Isosceles Triangle 4788">
              <a:extLst>
                <a:ext uri="{FF2B5EF4-FFF2-40B4-BE49-F238E27FC236}">
                  <a16:creationId xmlns:a16="http://schemas.microsoft.com/office/drawing/2014/main" id="{32913C8D-DCAA-A606-1BC2-CA11DE9F0E64}"/>
                </a:ext>
              </a:extLst>
            </p:cNvPr>
            <p:cNvSpPr/>
            <p:nvPr/>
          </p:nvSpPr>
          <p:spPr>
            <a:xfrm>
              <a:off x="1723696" y="3862707"/>
              <a:ext cx="288032" cy="216024"/>
            </a:xfrm>
            <a:prstGeom prst="triangle">
              <a:avLst/>
            </a:prstGeom>
            <a:solidFill>
              <a:srgbClr val="294A64">
                <a:alpha val="25098"/>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790" name="Isosceles Triangle 4789">
              <a:extLst>
                <a:ext uri="{FF2B5EF4-FFF2-40B4-BE49-F238E27FC236}">
                  <a16:creationId xmlns:a16="http://schemas.microsoft.com/office/drawing/2014/main" id="{D55655E7-58DB-4699-1B4D-352C213256E2}"/>
                </a:ext>
              </a:extLst>
            </p:cNvPr>
            <p:cNvSpPr/>
            <p:nvPr/>
          </p:nvSpPr>
          <p:spPr>
            <a:xfrm>
              <a:off x="1723696" y="3971905"/>
              <a:ext cx="288032" cy="216024"/>
            </a:xfrm>
            <a:prstGeom prst="triangle">
              <a:avLst/>
            </a:prstGeom>
            <a:solidFill>
              <a:srgbClr val="294A64">
                <a:alpha val="25098"/>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791" name="Isosceles Triangle 4790">
              <a:extLst>
                <a:ext uri="{FF2B5EF4-FFF2-40B4-BE49-F238E27FC236}">
                  <a16:creationId xmlns:a16="http://schemas.microsoft.com/office/drawing/2014/main" id="{09E41F09-AD4A-942B-FBF0-29B9D9226A46}"/>
                </a:ext>
              </a:extLst>
            </p:cNvPr>
            <p:cNvSpPr/>
            <p:nvPr/>
          </p:nvSpPr>
          <p:spPr>
            <a:xfrm>
              <a:off x="1723696" y="4081103"/>
              <a:ext cx="288032" cy="216024"/>
            </a:xfrm>
            <a:prstGeom prst="triangle">
              <a:avLst/>
            </a:prstGeom>
            <a:solidFill>
              <a:srgbClr val="294A64">
                <a:alpha val="25098"/>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792" name="Isosceles Triangle 4791">
              <a:extLst>
                <a:ext uri="{FF2B5EF4-FFF2-40B4-BE49-F238E27FC236}">
                  <a16:creationId xmlns:a16="http://schemas.microsoft.com/office/drawing/2014/main" id="{EC701949-7E12-8465-A5C6-6FF5A523E5F1}"/>
                </a:ext>
              </a:extLst>
            </p:cNvPr>
            <p:cNvSpPr/>
            <p:nvPr/>
          </p:nvSpPr>
          <p:spPr>
            <a:xfrm>
              <a:off x="1723696" y="4190301"/>
              <a:ext cx="288032" cy="216024"/>
            </a:xfrm>
            <a:prstGeom prst="triangle">
              <a:avLst/>
            </a:prstGeom>
            <a:solidFill>
              <a:srgbClr val="294A64">
                <a:alpha val="25098"/>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793" name="Isosceles Triangle 4792">
              <a:extLst>
                <a:ext uri="{FF2B5EF4-FFF2-40B4-BE49-F238E27FC236}">
                  <a16:creationId xmlns:a16="http://schemas.microsoft.com/office/drawing/2014/main" id="{2FD88C9F-FFD8-C820-C82C-D9170C924567}"/>
                </a:ext>
              </a:extLst>
            </p:cNvPr>
            <p:cNvSpPr/>
            <p:nvPr/>
          </p:nvSpPr>
          <p:spPr>
            <a:xfrm>
              <a:off x="1723696" y="4299499"/>
              <a:ext cx="288032" cy="216024"/>
            </a:xfrm>
            <a:prstGeom prst="triangle">
              <a:avLst/>
            </a:prstGeom>
            <a:solidFill>
              <a:srgbClr val="294A64">
                <a:alpha val="25098"/>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sp>
        <p:nvSpPr>
          <p:cNvPr id="4794" name="TextBox 4793">
            <a:extLst>
              <a:ext uri="{FF2B5EF4-FFF2-40B4-BE49-F238E27FC236}">
                <a16:creationId xmlns:a16="http://schemas.microsoft.com/office/drawing/2014/main" id="{FEB2C70C-EC44-7363-4792-01361AAD2045}"/>
              </a:ext>
            </a:extLst>
          </p:cNvPr>
          <p:cNvSpPr txBox="1"/>
          <p:nvPr/>
        </p:nvSpPr>
        <p:spPr>
          <a:xfrm rot="16200000">
            <a:off x="2600807" y="3843083"/>
            <a:ext cx="809933" cy="26931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800" b="1" i="0" u="none" strike="noStrike" kern="0" cap="none" spc="0" normalizeH="0" baseline="0" noProof="0" dirty="0">
                <a:ln>
                  <a:noFill/>
                </a:ln>
                <a:solidFill>
                  <a:srgbClr val="000000"/>
                </a:solidFill>
                <a:effectLst/>
                <a:uLnTx/>
                <a:uFillTx/>
              </a:rPr>
              <a:t>Reuptake</a:t>
            </a:r>
          </a:p>
        </p:txBody>
      </p:sp>
      <p:grpSp>
        <p:nvGrpSpPr>
          <p:cNvPr id="4795" name="Group 4794">
            <a:extLst>
              <a:ext uri="{FF2B5EF4-FFF2-40B4-BE49-F238E27FC236}">
                <a16:creationId xmlns:a16="http://schemas.microsoft.com/office/drawing/2014/main" id="{A04E3D3A-E40A-5D6E-9E13-138D8E4606E6}"/>
              </a:ext>
            </a:extLst>
          </p:cNvPr>
          <p:cNvGrpSpPr/>
          <p:nvPr/>
        </p:nvGrpSpPr>
        <p:grpSpPr>
          <a:xfrm>
            <a:off x="8810868" y="3565580"/>
            <a:ext cx="327855" cy="718940"/>
            <a:chOff x="1723696" y="3753509"/>
            <a:chExt cx="288032" cy="762014"/>
          </a:xfrm>
        </p:grpSpPr>
        <p:sp>
          <p:nvSpPr>
            <p:cNvPr id="4796" name="Isosceles Triangle 4795">
              <a:extLst>
                <a:ext uri="{FF2B5EF4-FFF2-40B4-BE49-F238E27FC236}">
                  <a16:creationId xmlns:a16="http://schemas.microsoft.com/office/drawing/2014/main" id="{72B4367C-E08D-AC65-23E3-4AFB618779D5}"/>
                </a:ext>
              </a:extLst>
            </p:cNvPr>
            <p:cNvSpPr/>
            <p:nvPr/>
          </p:nvSpPr>
          <p:spPr>
            <a:xfrm>
              <a:off x="1723696" y="3753509"/>
              <a:ext cx="288032" cy="216024"/>
            </a:xfrm>
            <a:prstGeom prst="triangle">
              <a:avLst/>
            </a:prstGeom>
            <a:solidFill>
              <a:srgbClr val="294A64">
                <a:alpha val="25098"/>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797" name="Isosceles Triangle 4796">
              <a:extLst>
                <a:ext uri="{FF2B5EF4-FFF2-40B4-BE49-F238E27FC236}">
                  <a16:creationId xmlns:a16="http://schemas.microsoft.com/office/drawing/2014/main" id="{B4AFA1DA-9103-8F04-762C-2212F984622B}"/>
                </a:ext>
              </a:extLst>
            </p:cNvPr>
            <p:cNvSpPr/>
            <p:nvPr/>
          </p:nvSpPr>
          <p:spPr>
            <a:xfrm>
              <a:off x="1723696" y="3862707"/>
              <a:ext cx="288032" cy="216024"/>
            </a:xfrm>
            <a:prstGeom prst="triangle">
              <a:avLst/>
            </a:prstGeom>
            <a:solidFill>
              <a:srgbClr val="294A64">
                <a:alpha val="25098"/>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798" name="Isosceles Triangle 4797">
              <a:extLst>
                <a:ext uri="{FF2B5EF4-FFF2-40B4-BE49-F238E27FC236}">
                  <a16:creationId xmlns:a16="http://schemas.microsoft.com/office/drawing/2014/main" id="{911C6F15-E39B-A261-1F13-F2F3753A4D34}"/>
                </a:ext>
              </a:extLst>
            </p:cNvPr>
            <p:cNvSpPr/>
            <p:nvPr/>
          </p:nvSpPr>
          <p:spPr>
            <a:xfrm>
              <a:off x="1723696" y="3971905"/>
              <a:ext cx="288032" cy="216024"/>
            </a:xfrm>
            <a:prstGeom prst="triangle">
              <a:avLst/>
            </a:prstGeom>
            <a:solidFill>
              <a:srgbClr val="294A64">
                <a:alpha val="25098"/>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799" name="Isosceles Triangle 4798">
              <a:extLst>
                <a:ext uri="{FF2B5EF4-FFF2-40B4-BE49-F238E27FC236}">
                  <a16:creationId xmlns:a16="http://schemas.microsoft.com/office/drawing/2014/main" id="{40AFB80D-8D5E-FD5F-1C45-6BB0E71C6A00}"/>
                </a:ext>
              </a:extLst>
            </p:cNvPr>
            <p:cNvSpPr/>
            <p:nvPr/>
          </p:nvSpPr>
          <p:spPr>
            <a:xfrm>
              <a:off x="1723696" y="4081103"/>
              <a:ext cx="288032" cy="216024"/>
            </a:xfrm>
            <a:prstGeom prst="triangle">
              <a:avLst/>
            </a:prstGeom>
            <a:solidFill>
              <a:srgbClr val="294A64">
                <a:alpha val="25098"/>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800" name="Isosceles Triangle 4799">
              <a:extLst>
                <a:ext uri="{FF2B5EF4-FFF2-40B4-BE49-F238E27FC236}">
                  <a16:creationId xmlns:a16="http://schemas.microsoft.com/office/drawing/2014/main" id="{10C75847-5544-BE15-A0DF-9C1487ADB381}"/>
                </a:ext>
              </a:extLst>
            </p:cNvPr>
            <p:cNvSpPr/>
            <p:nvPr/>
          </p:nvSpPr>
          <p:spPr>
            <a:xfrm>
              <a:off x="1723696" y="4190301"/>
              <a:ext cx="288032" cy="216024"/>
            </a:xfrm>
            <a:prstGeom prst="triangle">
              <a:avLst/>
            </a:prstGeom>
            <a:solidFill>
              <a:srgbClr val="294A64">
                <a:alpha val="25098"/>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801" name="Isosceles Triangle 4800">
              <a:extLst>
                <a:ext uri="{FF2B5EF4-FFF2-40B4-BE49-F238E27FC236}">
                  <a16:creationId xmlns:a16="http://schemas.microsoft.com/office/drawing/2014/main" id="{DA2AB615-8E6D-1B81-F85E-0F9B29FA9CAB}"/>
                </a:ext>
              </a:extLst>
            </p:cNvPr>
            <p:cNvSpPr/>
            <p:nvPr/>
          </p:nvSpPr>
          <p:spPr>
            <a:xfrm>
              <a:off x="1723696" y="4299499"/>
              <a:ext cx="288032" cy="216024"/>
            </a:xfrm>
            <a:prstGeom prst="triangle">
              <a:avLst/>
            </a:prstGeom>
            <a:solidFill>
              <a:srgbClr val="294A64">
                <a:alpha val="25098"/>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grpSp>
      <p:sp>
        <p:nvSpPr>
          <p:cNvPr id="4802" name="TextBox 4801">
            <a:extLst>
              <a:ext uri="{FF2B5EF4-FFF2-40B4-BE49-F238E27FC236}">
                <a16:creationId xmlns:a16="http://schemas.microsoft.com/office/drawing/2014/main" id="{4879F64C-BC7B-3B59-93EF-D959DBA6D39C}"/>
              </a:ext>
            </a:extLst>
          </p:cNvPr>
          <p:cNvSpPr txBox="1"/>
          <p:nvPr/>
        </p:nvSpPr>
        <p:spPr>
          <a:xfrm rot="16200000">
            <a:off x="8592491" y="3843083"/>
            <a:ext cx="809933" cy="26931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800" b="1" i="0" u="none" strike="noStrike" kern="0" cap="none" spc="0" normalizeH="0" baseline="0" noProof="0" dirty="0">
                <a:ln>
                  <a:noFill/>
                </a:ln>
                <a:solidFill>
                  <a:srgbClr val="000000"/>
                </a:solidFill>
                <a:effectLst/>
                <a:uLnTx/>
                <a:uFillTx/>
              </a:rPr>
              <a:t>Reuptake</a:t>
            </a:r>
          </a:p>
        </p:txBody>
      </p:sp>
      <p:cxnSp>
        <p:nvCxnSpPr>
          <p:cNvPr id="4803" name="Straight Connector 4802">
            <a:extLst>
              <a:ext uri="{FF2B5EF4-FFF2-40B4-BE49-F238E27FC236}">
                <a16:creationId xmlns:a16="http://schemas.microsoft.com/office/drawing/2014/main" id="{ACA0C8F9-A848-83FE-BE78-FF56D1F94044}"/>
              </a:ext>
            </a:extLst>
          </p:cNvPr>
          <p:cNvCxnSpPr>
            <a:cxnSpLocks/>
          </p:cNvCxnSpPr>
          <p:nvPr/>
        </p:nvCxnSpPr>
        <p:spPr>
          <a:xfrm flipH="1">
            <a:off x="2085975" y="2410950"/>
            <a:ext cx="344724" cy="216424"/>
          </a:xfrm>
          <a:prstGeom prst="line">
            <a:avLst/>
          </a:prstGeom>
          <a:noFill/>
          <a:ln w="9525" cap="flat" cmpd="sng" algn="ctr">
            <a:solidFill>
              <a:srgbClr val="000000"/>
            </a:solidFill>
            <a:prstDash val="solid"/>
            <a:miter lim="800000"/>
          </a:ln>
          <a:effectLst/>
        </p:spPr>
      </p:cxnSp>
      <p:sp>
        <p:nvSpPr>
          <p:cNvPr id="4804" name="TextBox 4803">
            <a:extLst>
              <a:ext uri="{FF2B5EF4-FFF2-40B4-BE49-F238E27FC236}">
                <a16:creationId xmlns:a16="http://schemas.microsoft.com/office/drawing/2014/main" id="{49DDFCDA-DC96-CA25-14C6-651127C68F71}"/>
              </a:ext>
            </a:extLst>
          </p:cNvPr>
          <p:cNvSpPr txBox="1"/>
          <p:nvPr/>
        </p:nvSpPr>
        <p:spPr>
          <a:xfrm>
            <a:off x="1168210" y="2506098"/>
            <a:ext cx="851515" cy="400110"/>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srgbClr val="000000"/>
                </a:solidFill>
                <a:effectLst/>
                <a:uLnTx/>
                <a:uFillTx/>
              </a:rPr>
              <a:t>Monoamine</a:t>
            </a:r>
            <a:br>
              <a:rPr kumimoji="0" lang="en-GB" sz="1000" b="0" i="0" u="none" strike="noStrike" kern="0" cap="none" spc="0" normalizeH="0" baseline="0" noProof="0" dirty="0">
                <a:ln>
                  <a:noFill/>
                </a:ln>
                <a:solidFill>
                  <a:srgbClr val="000000"/>
                </a:solidFill>
                <a:effectLst/>
                <a:uLnTx/>
                <a:uFillTx/>
              </a:rPr>
            </a:br>
            <a:r>
              <a:rPr kumimoji="0" lang="en-GB" sz="1000" b="0" i="0" u="none" strike="noStrike" kern="0" cap="none" spc="0" normalizeH="0" baseline="0" noProof="0" dirty="0">
                <a:ln>
                  <a:noFill/>
                </a:ln>
                <a:solidFill>
                  <a:srgbClr val="000000"/>
                </a:solidFill>
                <a:effectLst/>
                <a:uLnTx/>
                <a:uFillTx/>
              </a:rPr>
              <a:t>oxidase</a:t>
            </a:r>
          </a:p>
        </p:txBody>
      </p:sp>
      <p:cxnSp>
        <p:nvCxnSpPr>
          <p:cNvPr id="4805" name="Straight Connector 4804">
            <a:extLst>
              <a:ext uri="{FF2B5EF4-FFF2-40B4-BE49-F238E27FC236}">
                <a16:creationId xmlns:a16="http://schemas.microsoft.com/office/drawing/2014/main" id="{40D3A46F-D39C-54DD-EE99-9BF79B34991A}"/>
              </a:ext>
            </a:extLst>
          </p:cNvPr>
          <p:cNvCxnSpPr/>
          <p:nvPr/>
        </p:nvCxnSpPr>
        <p:spPr>
          <a:xfrm flipH="1">
            <a:off x="1968384" y="2627706"/>
            <a:ext cx="122932" cy="0"/>
          </a:xfrm>
          <a:prstGeom prst="line">
            <a:avLst/>
          </a:prstGeom>
          <a:noFill/>
          <a:ln w="9525" cap="flat" cmpd="sng" algn="ctr">
            <a:solidFill>
              <a:srgbClr val="000000"/>
            </a:solidFill>
            <a:prstDash val="solid"/>
            <a:miter lim="800000"/>
          </a:ln>
          <a:effectLst/>
        </p:spPr>
      </p:cxnSp>
      <p:cxnSp>
        <p:nvCxnSpPr>
          <p:cNvPr id="4806" name="Straight Connector 4805">
            <a:extLst>
              <a:ext uri="{FF2B5EF4-FFF2-40B4-BE49-F238E27FC236}">
                <a16:creationId xmlns:a16="http://schemas.microsoft.com/office/drawing/2014/main" id="{08EABB29-3D2C-4C58-7850-255AF3B834F1}"/>
              </a:ext>
            </a:extLst>
          </p:cNvPr>
          <p:cNvCxnSpPr/>
          <p:nvPr/>
        </p:nvCxnSpPr>
        <p:spPr>
          <a:xfrm flipH="1">
            <a:off x="8060019" y="2129263"/>
            <a:ext cx="650097" cy="498443"/>
          </a:xfrm>
          <a:prstGeom prst="line">
            <a:avLst/>
          </a:prstGeom>
          <a:noFill/>
          <a:ln w="9525" cap="flat" cmpd="sng" algn="ctr">
            <a:solidFill>
              <a:srgbClr val="000000"/>
            </a:solidFill>
            <a:prstDash val="solid"/>
            <a:miter lim="800000"/>
          </a:ln>
          <a:effectLst/>
        </p:spPr>
      </p:cxnSp>
      <p:sp>
        <p:nvSpPr>
          <p:cNvPr id="4807" name="TextBox 4806">
            <a:extLst>
              <a:ext uri="{FF2B5EF4-FFF2-40B4-BE49-F238E27FC236}">
                <a16:creationId xmlns:a16="http://schemas.microsoft.com/office/drawing/2014/main" id="{9C42B281-D2A7-A811-979C-DEBD3833607F}"/>
              </a:ext>
            </a:extLst>
          </p:cNvPr>
          <p:cNvSpPr txBox="1"/>
          <p:nvPr/>
        </p:nvSpPr>
        <p:spPr>
          <a:xfrm>
            <a:off x="6882033" y="2518798"/>
            <a:ext cx="1106393" cy="400110"/>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srgbClr val="000000"/>
                </a:solidFill>
                <a:effectLst/>
                <a:uLnTx/>
                <a:uFillTx/>
              </a:rPr>
              <a:t>Monoamine</a:t>
            </a:r>
            <a:br>
              <a:rPr kumimoji="0" lang="en-GB" sz="1000" b="0" i="0" u="none" strike="noStrike" kern="0" cap="none" spc="0" normalizeH="0" baseline="0" noProof="0" dirty="0">
                <a:ln>
                  <a:noFill/>
                </a:ln>
                <a:solidFill>
                  <a:srgbClr val="000000"/>
                </a:solidFill>
                <a:effectLst/>
                <a:uLnTx/>
                <a:uFillTx/>
              </a:rPr>
            </a:br>
            <a:r>
              <a:rPr kumimoji="0" lang="en-GB" sz="1000" b="0" i="0" u="none" strike="noStrike" kern="0" cap="none" spc="0" normalizeH="0" baseline="0" noProof="0" dirty="0">
                <a:ln>
                  <a:noFill/>
                </a:ln>
                <a:solidFill>
                  <a:srgbClr val="000000"/>
                </a:solidFill>
                <a:effectLst/>
                <a:uLnTx/>
                <a:uFillTx/>
              </a:rPr>
              <a:t>oxidase inhibitor</a:t>
            </a:r>
          </a:p>
        </p:txBody>
      </p:sp>
      <p:cxnSp>
        <p:nvCxnSpPr>
          <p:cNvPr id="4808" name="Straight Connector 4807">
            <a:extLst>
              <a:ext uri="{FF2B5EF4-FFF2-40B4-BE49-F238E27FC236}">
                <a16:creationId xmlns:a16="http://schemas.microsoft.com/office/drawing/2014/main" id="{DFFFD3AD-F75D-FB39-F672-AA584FE4EF25}"/>
              </a:ext>
            </a:extLst>
          </p:cNvPr>
          <p:cNvCxnSpPr/>
          <p:nvPr/>
        </p:nvCxnSpPr>
        <p:spPr>
          <a:xfrm flipH="1">
            <a:off x="7937087" y="2627706"/>
            <a:ext cx="122932" cy="0"/>
          </a:xfrm>
          <a:prstGeom prst="line">
            <a:avLst/>
          </a:prstGeom>
          <a:noFill/>
          <a:ln w="9525" cap="flat" cmpd="sng" algn="ctr">
            <a:solidFill>
              <a:srgbClr val="000000"/>
            </a:solidFill>
            <a:prstDash val="solid"/>
            <a:miter lim="800000"/>
          </a:ln>
          <a:effectLst/>
        </p:spPr>
      </p:cxnSp>
      <p:sp>
        <p:nvSpPr>
          <p:cNvPr id="4809" name="Right Triangle 848">
            <a:extLst>
              <a:ext uri="{FF2B5EF4-FFF2-40B4-BE49-F238E27FC236}">
                <a16:creationId xmlns:a16="http://schemas.microsoft.com/office/drawing/2014/main" id="{FF54EFBC-EC02-09EB-E05B-2E259ED2A2BB}"/>
              </a:ext>
            </a:extLst>
          </p:cNvPr>
          <p:cNvSpPr/>
          <p:nvPr/>
        </p:nvSpPr>
        <p:spPr>
          <a:xfrm rot="1752142">
            <a:off x="8173286" y="4853643"/>
            <a:ext cx="235744" cy="148987"/>
          </a:xfrm>
          <a:custGeom>
            <a:avLst/>
            <a:gdLst>
              <a:gd name="connsiteX0" fmla="*/ 0 w 270315"/>
              <a:gd name="connsiteY0" fmla="*/ 124990 h 124990"/>
              <a:gd name="connsiteX1" fmla="*/ 0 w 270315"/>
              <a:gd name="connsiteY1" fmla="*/ 0 h 124990"/>
              <a:gd name="connsiteX2" fmla="*/ 270315 w 270315"/>
              <a:gd name="connsiteY2" fmla="*/ 124990 h 124990"/>
              <a:gd name="connsiteX3" fmla="*/ 0 w 270315"/>
              <a:gd name="connsiteY3" fmla="*/ 124990 h 124990"/>
              <a:gd name="connsiteX0" fmla="*/ 40481 w 310796"/>
              <a:gd name="connsiteY0" fmla="*/ 134515 h 134515"/>
              <a:gd name="connsiteX1" fmla="*/ 0 w 310796"/>
              <a:gd name="connsiteY1" fmla="*/ 0 h 134515"/>
              <a:gd name="connsiteX2" fmla="*/ 310796 w 310796"/>
              <a:gd name="connsiteY2" fmla="*/ 134515 h 134515"/>
              <a:gd name="connsiteX3" fmla="*/ 40481 w 310796"/>
              <a:gd name="connsiteY3" fmla="*/ 134515 h 134515"/>
              <a:gd name="connsiteX0" fmla="*/ 60261 w 310796"/>
              <a:gd name="connsiteY0" fmla="*/ 129398 h 134515"/>
              <a:gd name="connsiteX1" fmla="*/ 0 w 310796"/>
              <a:gd name="connsiteY1" fmla="*/ 0 h 134515"/>
              <a:gd name="connsiteX2" fmla="*/ 310796 w 310796"/>
              <a:gd name="connsiteY2" fmla="*/ 134515 h 134515"/>
              <a:gd name="connsiteX3" fmla="*/ 60261 w 310796"/>
              <a:gd name="connsiteY3" fmla="*/ 129398 h 134515"/>
            </a:gdLst>
            <a:ahLst/>
            <a:cxnLst>
              <a:cxn ang="0">
                <a:pos x="connsiteX0" y="connsiteY0"/>
              </a:cxn>
              <a:cxn ang="0">
                <a:pos x="connsiteX1" y="connsiteY1"/>
              </a:cxn>
              <a:cxn ang="0">
                <a:pos x="connsiteX2" y="connsiteY2"/>
              </a:cxn>
              <a:cxn ang="0">
                <a:pos x="connsiteX3" y="connsiteY3"/>
              </a:cxn>
            </a:cxnLst>
            <a:rect l="l" t="t" r="r" b="b"/>
            <a:pathLst>
              <a:path w="310796" h="134515">
                <a:moveTo>
                  <a:pt x="60261" y="129398"/>
                </a:moveTo>
                <a:lnTo>
                  <a:pt x="0" y="0"/>
                </a:lnTo>
                <a:lnTo>
                  <a:pt x="310796" y="134515"/>
                </a:lnTo>
                <a:lnTo>
                  <a:pt x="60261" y="129398"/>
                </a:lnTo>
                <a:close/>
              </a:path>
            </a:pathLst>
          </a:custGeom>
          <a:solidFill>
            <a:schemeClr val="accent3">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810" name="Right Triangle 848">
            <a:extLst>
              <a:ext uri="{FF2B5EF4-FFF2-40B4-BE49-F238E27FC236}">
                <a16:creationId xmlns:a16="http://schemas.microsoft.com/office/drawing/2014/main" id="{B0BFBE3E-16E3-A166-D598-F95A86721F95}"/>
              </a:ext>
            </a:extLst>
          </p:cNvPr>
          <p:cNvSpPr/>
          <p:nvPr/>
        </p:nvSpPr>
        <p:spPr>
          <a:xfrm rot="17545755">
            <a:off x="8433929" y="4484064"/>
            <a:ext cx="195402" cy="179745"/>
          </a:xfrm>
          <a:custGeom>
            <a:avLst/>
            <a:gdLst>
              <a:gd name="connsiteX0" fmla="*/ 0 w 270315"/>
              <a:gd name="connsiteY0" fmla="*/ 124990 h 124990"/>
              <a:gd name="connsiteX1" fmla="*/ 0 w 270315"/>
              <a:gd name="connsiteY1" fmla="*/ 0 h 124990"/>
              <a:gd name="connsiteX2" fmla="*/ 270315 w 270315"/>
              <a:gd name="connsiteY2" fmla="*/ 124990 h 124990"/>
              <a:gd name="connsiteX3" fmla="*/ 0 w 270315"/>
              <a:gd name="connsiteY3" fmla="*/ 124990 h 124990"/>
              <a:gd name="connsiteX0" fmla="*/ 40481 w 310796"/>
              <a:gd name="connsiteY0" fmla="*/ 134515 h 134515"/>
              <a:gd name="connsiteX1" fmla="*/ 0 w 310796"/>
              <a:gd name="connsiteY1" fmla="*/ 0 h 134515"/>
              <a:gd name="connsiteX2" fmla="*/ 310796 w 310796"/>
              <a:gd name="connsiteY2" fmla="*/ 134515 h 134515"/>
              <a:gd name="connsiteX3" fmla="*/ 40481 w 310796"/>
              <a:gd name="connsiteY3" fmla="*/ 134515 h 134515"/>
              <a:gd name="connsiteX0" fmla="*/ 60261 w 310796"/>
              <a:gd name="connsiteY0" fmla="*/ 129398 h 134515"/>
              <a:gd name="connsiteX1" fmla="*/ 0 w 310796"/>
              <a:gd name="connsiteY1" fmla="*/ 0 h 134515"/>
              <a:gd name="connsiteX2" fmla="*/ 310796 w 310796"/>
              <a:gd name="connsiteY2" fmla="*/ 134515 h 134515"/>
              <a:gd name="connsiteX3" fmla="*/ 60261 w 310796"/>
              <a:gd name="connsiteY3" fmla="*/ 129398 h 134515"/>
            </a:gdLst>
            <a:ahLst/>
            <a:cxnLst>
              <a:cxn ang="0">
                <a:pos x="connsiteX0" y="connsiteY0"/>
              </a:cxn>
              <a:cxn ang="0">
                <a:pos x="connsiteX1" y="connsiteY1"/>
              </a:cxn>
              <a:cxn ang="0">
                <a:pos x="connsiteX2" y="connsiteY2"/>
              </a:cxn>
              <a:cxn ang="0">
                <a:pos x="connsiteX3" y="connsiteY3"/>
              </a:cxn>
            </a:cxnLst>
            <a:rect l="l" t="t" r="r" b="b"/>
            <a:pathLst>
              <a:path w="310796" h="134515">
                <a:moveTo>
                  <a:pt x="60261" y="129398"/>
                </a:moveTo>
                <a:lnTo>
                  <a:pt x="0" y="0"/>
                </a:lnTo>
                <a:lnTo>
                  <a:pt x="310796" y="134515"/>
                </a:lnTo>
                <a:lnTo>
                  <a:pt x="60261" y="129398"/>
                </a:lnTo>
                <a:close/>
              </a:path>
            </a:pathLst>
          </a:custGeom>
          <a:solidFill>
            <a:schemeClr val="accent3">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811" name="Right Triangle 848">
            <a:extLst>
              <a:ext uri="{FF2B5EF4-FFF2-40B4-BE49-F238E27FC236}">
                <a16:creationId xmlns:a16="http://schemas.microsoft.com/office/drawing/2014/main" id="{B5EB63F8-F239-40FD-9992-8B8AD8EE663A}"/>
              </a:ext>
            </a:extLst>
          </p:cNvPr>
          <p:cNvSpPr/>
          <p:nvPr/>
        </p:nvSpPr>
        <p:spPr>
          <a:xfrm rot="20160388">
            <a:off x="9266559" y="5012518"/>
            <a:ext cx="235744" cy="148987"/>
          </a:xfrm>
          <a:custGeom>
            <a:avLst/>
            <a:gdLst>
              <a:gd name="connsiteX0" fmla="*/ 0 w 270315"/>
              <a:gd name="connsiteY0" fmla="*/ 124990 h 124990"/>
              <a:gd name="connsiteX1" fmla="*/ 0 w 270315"/>
              <a:gd name="connsiteY1" fmla="*/ 0 h 124990"/>
              <a:gd name="connsiteX2" fmla="*/ 270315 w 270315"/>
              <a:gd name="connsiteY2" fmla="*/ 124990 h 124990"/>
              <a:gd name="connsiteX3" fmla="*/ 0 w 270315"/>
              <a:gd name="connsiteY3" fmla="*/ 124990 h 124990"/>
              <a:gd name="connsiteX0" fmla="*/ 40481 w 310796"/>
              <a:gd name="connsiteY0" fmla="*/ 134515 h 134515"/>
              <a:gd name="connsiteX1" fmla="*/ 0 w 310796"/>
              <a:gd name="connsiteY1" fmla="*/ 0 h 134515"/>
              <a:gd name="connsiteX2" fmla="*/ 310796 w 310796"/>
              <a:gd name="connsiteY2" fmla="*/ 134515 h 134515"/>
              <a:gd name="connsiteX3" fmla="*/ 40481 w 310796"/>
              <a:gd name="connsiteY3" fmla="*/ 134515 h 134515"/>
              <a:gd name="connsiteX0" fmla="*/ 60261 w 310796"/>
              <a:gd name="connsiteY0" fmla="*/ 129398 h 134515"/>
              <a:gd name="connsiteX1" fmla="*/ 0 w 310796"/>
              <a:gd name="connsiteY1" fmla="*/ 0 h 134515"/>
              <a:gd name="connsiteX2" fmla="*/ 310796 w 310796"/>
              <a:gd name="connsiteY2" fmla="*/ 134515 h 134515"/>
              <a:gd name="connsiteX3" fmla="*/ 60261 w 310796"/>
              <a:gd name="connsiteY3" fmla="*/ 129398 h 134515"/>
            </a:gdLst>
            <a:ahLst/>
            <a:cxnLst>
              <a:cxn ang="0">
                <a:pos x="connsiteX0" y="connsiteY0"/>
              </a:cxn>
              <a:cxn ang="0">
                <a:pos x="connsiteX1" y="connsiteY1"/>
              </a:cxn>
              <a:cxn ang="0">
                <a:pos x="connsiteX2" y="connsiteY2"/>
              </a:cxn>
              <a:cxn ang="0">
                <a:pos x="connsiteX3" y="connsiteY3"/>
              </a:cxn>
            </a:cxnLst>
            <a:rect l="l" t="t" r="r" b="b"/>
            <a:pathLst>
              <a:path w="310796" h="134515">
                <a:moveTo>
                  <a:pt x="60261" y="129398"/>
                </a:moveTo>
                <a:lnTo>
                  <a:pt x="0" y="0"/>
                </a:lnTo>
                <a:lnTo>
                  <a:pt x="310796" y="134515"/>
                </a:lnTo>
                <a:lnTo>
                  <a:pt x="60261" y="129398"/>
                </a:lnTo>
                <a:close/>
              </a:path>
            </a:pathLst>
          </a:custGeom>
          <a:solidFill>
            <a:schemeClr val="accent3">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812" name="Right Triangle 848">
            <a:extLst>
              <a:ext uri="{FF2B5EF4-FFF2-40B4-BE49-F238E27FC236}">
                <a16:creationId xmlns:a16="http://schemas.microsoft.com/office/drawing/2014/main" id="{58616E2B-9A1B-887B-0153-FDF1382CC233}"/>
              </a:ext>
            </a:extLst>
          </p:cNvPr>
          <p:cNvSpPr/>
          <p:nvPr/>
        </p:nvSpPr>
        <p:spPr>
          <a:xfrm rot="4365854">
            <a:off x="8900572" y="4478665"/>
            <a:ext cx="195402" cy="179745"/>
          </a:xfrm>
          <a:custGeom>
            <a:avLst/>
            <a:gdLst>
              <a:gd name="connsiteX0" fmla="*/ 0 w 270315"/>
              <a:gd name="connsiteY0" fmla="*/ 124990 h 124990"/>
              <a:gd name="connsiteX1" fmla="*/ 0 w 270315"/>
              <a:gd name="connsiteY1" fmla="*/ 0 h 124990"/>
              <a:gd name="connsiteX2" fmla="*/ 270315 w 270315"/>
              <a:gd name="connsiteY2" fmla="*/ 124990 h 124990"/>
              <a:gd name="connsiteX3" fmla="*/ 0 w 270315"/>
              <a:gd name="connsiteY3" fmla="*/ 124990 h 124990"/>
              <a:gd name="connsiteX0" fmla="*/ 40481 w 310796"/>
              <a:gd name="connsiteY0" fmla="*/ 134515 h 134515"/>
              <a:gd name="connsiteX1" fmla="*/ 0 w 310796"/>
              <a:gd name="connsiteY1" fmla="*/ 0 h 134515"/>
              <a:gd name="connsiteX2" fmla="*/ 310796 w 310796"/>
              <a:gd name="connsiteY2" fmla="*/ 134515 h 134515"/>
              <a:gd name="connsiteX3" fmla="*/ 40481 w 310796"/>
              <a:gd name="connsiteY3" fmla="*/ 134515 h 134515"/>
              <a:gd name="connsiteX0" fmla="*/ 60261 w 310796"/>
              <a:gd name="connsiteY0" fmla="*/ 129398 h 134515"/>
              <a:gd name="connsiteX1" fmla="*/ 0 w 310796"/>
              <a:gd name="connsiteY1" fmla="*/ 0 h 134515"/>
              <a:gd name="connsiteX2" fmla="*/ 310796 w 310796"/>
              <a:gd name="connsiteY2" fmla="*/ 134515 h 134515"/>
              <a:gd name="connsiteX3" fmla="*/ 60261 w 310796"/>
              <a:gd name="connsiteY3" fmla="*/ 129398 h 134515"/>
            </a:gdLst>
            <a:ahLst/>
            <a:cxnLst>
              <a:cxn ang="0">
                <a:pos x="connsiteX0" y="connsiteY0"/>
              </a:cxn>
              <a:cxn ang="0">
                <a:pos x="connsiteX1" y="connsiteY1"/>
              </a:cxn>
              <a:cxn ang="0">
                <a:pos x="connsiteX2" y="connsiteY2"/>
              </a:cxn>
              <a:cxn ang="0">
                <a:pos x="connsiteX3" y="connsiteY3"/>
              </a:cxn>
            </a:cxnLst>
            <a:rect l="l" t="t" r="r" b="b"/>
            <a:pathLst>
              <a:path w="310796" h="134515">
                <a:moveTo>
                  <a:pt x="60261" y="129398"/>
                </a:moveTo>
                <a:lnTo>
                  <a:pt x="0" y="0"/>
                </a:lnTo>
                <a:lnTo>
                  <a:pt x="310796" y="134515"/>
                </a:lnTo>
                <a:lnTo>
                  <a:pt x="60261" y="129398"/>
                </a:lnTo>
                <a:close/>
              </a:path>
            </a:pathLst>
          </a:custGeom>
          <a:solidFill>
            <a:schemeClr val="accent3">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813" name="Right Triangle 848">
            <a:extLst>
              <a:ext uri="{FF2B5EF4-FFF2-40B4-BE49-F238E27FC236}">
                <a16:creationId xmlns:a16="http://schemas.microsoft.com/office/drawing/2014/main" id="{533D81F5-5A0E-3C74-E28E-92F1242B3B53}"/>
              </a:ext>
            </a:extLst>
          </p:cNvPr>
          <p:cNvSpPr/>
          <p:nvPr/>
        </p:nvSpPr>
        <p:spPr>
          <a:xfrm rot="16200000">
            <a:off x="8556556" y="5045941"/>
            <a:ext cx="195402" cy="179745"/>
          </a:xfrm>
          <a:custGeom>
            <a:avLst/>
            <a:gdLst>
              <a:gd name="connsiteX0" fmla="*/ 0 w 270315"/>
              <a:gd name="connsiteY0" fmla="*/ 124990 h 124990"/>
              <a:gd name="connsiteX1" fmla="*/ 0 w 270315"/>
              <a:gd name="connsiteY1" fmla="*/ 0 h 124990"/>
              <a:gd name="connsiteX2" fmla="*/ 270315 w 270315"/>
              <a:gd name="connsiteY2" fmla="*/ 124990 h 124990"/>
              <a:gd name="connsiteX3" fmla="*/ 0 w 270315"/>
              <a:gd name="connsiteY3" fmla="*/ 124990 h 124990"/>
              <a:gd name="connsiteX0" fmla="*/ 40481 w 310796"/>
              <a:gd name="connsiteY0" fmla="*/ 134515 h 134515"/>
              <a:gd name="connsiteX1" fmla="*/ 0 w 310796"/>
              <a:gd name="connsiteY1" fmla="*/ 0 h 134515"/>
              <a:gd name="connsiteX2" fmla="*/ 310796 w 310796"/>
              <a:gd name="connsiteY2" fmla="*/ 134515 h 134515"/>
              <a:gd name="connsiteX3" fmla="*/ 40481 w 310796"/>
              <a:gd name="connsiteY3" fmla="*/ 134515 h 134515"/>
              <a:gd name="connsiteX0" fmla="*/ 60261 w 310796"/>
              <a:gd name="connsiteY0" fmla="*/ 129398 h 134515"/>
              <a:gd name="connsiteX1" fmla="*/ 0 w 310796"/>
              <a:gd name="connsiteY1" fmla="*/ 0 h 134515"/>
              <a:gd name="connsiteX2" fmla="*/ 310796 w 310796"/>
              <a:gd name="connsiteY2" fmla="*/ 134515 h 134515"/>
              <a:gd name="connsiteX3" fmla="*/ 60261 w 310796"/>
              <a:gd name="connsiteY3" fmla="*/ 129398 h 134515"/>
            </a:gdLst>
            <a:ahLst/>
            <a:cxnLst>
              <a:cxn ang="0">
                <a:pos x="connsiteX0" y="connsiteY0"/>
              </a:cxn>
              <a:cxn ang="0">
                <a:pos x="connsiteX1" y="connsiteY1"/>
              </a:cxn>
              <a:cxn ang="0">
                <a:pos x="connsiteX2" y="connsiteY2"/>
              </a:cxn>
              <a:cxn ang="0">
                <a:pos x="connsiteX3" y="connsiteY3"/>
              </a:cxn>
            </a:cxnLst>
            <a:rect l="l" t="t" r="r" b="b"/>
            <a:pathLst>
              <a:path w="310796" h="134515">
                <a:moveTo>
                  <a:pt x="60261" y="129398"/>
                </a:moveTo>
                <a:lnTo>
                  <a:pt x="0" y="0"/>
                </a:lnTo>
                <a:lnTo>
                  <a:pt x="310796" y="134515"/>
                </a:lnTo>
                <a:lnTo>
                  <a:pt x="60261" y="129398"/>
                </a:lnTo>
                <a:close/>
              </a:path>
            </a:pathLst>
          </a:custGeom>
          <a:solidFill>
            <a:schemeClr val="accent3">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815" name="Right Triangle 848">
            <a:extLst>
              <a:ext uri="{FF2B5EF4-FFF2-40B4-BE49-F238E27FC236}">
                <a16:creationId xmlns:a16="http://schemas.microsoft.com/office/drawing/2014/main" id="{E40C3C50-DC78-BFA8-C0E0-FB39DC940C09}"/>
              </a:ext>
            </a:extLst>
          </p:cNvPr>
          <p:cNvSpPr/>
          <p:nvPr/>
        </p:nvSpPr>
        <p:spPr>
          <a:xfrm rot="6760083">
            <a:off x="3171901" y="5286762"/>
            <a:ext cx="235744" cy="148987"/>
          </a:xfrm>
          <a:custGeom>
            <a:avLst/>
            <a:gdLst>
              <a:gd name="connsiteX0" fmla="*/ 0 w 270315"/>
              <a:gd name="connsiteY0" fmla="*/ 124990 h 124990"/>
              <a:gd name="connsiteX1" fmla="*/ 0 w 270315"/>
              <a:gd name="connsiteY1" fmla="*/ 0 h 124990"/>
              <a:gd name="connsiteX2" fmla="*/ 270315 w 270315"/>
              <a:gd name="connsiteY2" fmla="*/ 124990 h 124990"/>
              <a:gd name="connsiteX3" fmla="*/ 0 w 270315"/>
              <a:gd name="connsiteY3" fmla="*/ 124990 h 124990"/>
              <a:gd name="connsiteX0" fmla="*/ 40481 w 310796"/>
              <a:gd name="connsiteY0" fmla="*/ 134515 h 134515"/>
              <a:gd name="connsiteX1" fmla="*/ 0 w 310796"/>
              <a:gd name="connsiteY1" fmla="*/ 0 h 134515"/>
              <a:gd name="connsiteX2" fmla="*/ 310796 w 310796"/>
              <a:gd name="connsiteY2" fmla="*/ 134515 h 134515"/>
              <a:gd name="connsiteX3" fmla="*/ 40481 w 310796"/>
              <a:gd name="connsiteY3" fmla="*/ 134515 h 134515"/>
              <a:gd name="connsiteX0" fmla="*/ 60261 w 310796"/>
              <a:gd name="connsiteY0" fmla="*/ 129398 h 134515"/>
              <a:gd name="connsiteX1" fmla="*/ 0 w 310796"/>
              <a:gd name="connsiteY1" fmla="*/ 0 h 134515"/>
              <a:gd name="connsiteX2" fmla="*/ 310796 w 310796"/>
              <a:gd name="connsiteY2" fmla="*/ 134515 h 134515"/>
              <a:gd name="connsiteX3" fmla="*/ 60261 w 310796"/>
              <a:gd name="connsiteY3" fmla="*/ 129398 h 134515"/>
            </a:gdLst>
            <a:ahLst/>
            <a:cxnLst>
              <a:cxn ang="0">
                <a:pos x="connsiteX0" y="connsiteY0"/>
              </a:cxn>
              <a:cxn ang="0">
                <a:pos x="connsiteX1" y="connsiteY1"/>
              </a:cxn>
              <a:cxn ang="0">
                <a:pos x="connsiteX2" y="connsiteY2"/>
              </a:cxn>
              <a:cxn ang="0">
                <a:pos x="connsiteX3" y="connsiteY3"/>
              </a:cxn>
            </a:cxnLst>
            <a:rect l="l" t="t" r="r" b="b"/>
            <a:pathLst>
              <a:path w="310796" h="134515">
                <a:moveTo>
                  <a:pt x="60261" y="129398"/>
                </a:moveTo>
                <a:lnTo>
                  <a:pt x="0" y="0"/>
                </a:lnTo>
                <a:lnTo>
                  <a:pt x="310796" y="134515"/>
                </a:lnTo>
                <a:lnTo>
                  <a:pt x="60261" y="129398"/>
                </a:lnTo>
                <a:close/>
              </a:path>
            </a:pathLst>
          </a:custGeom>
          <a:solidFill>
            <a:schemeClr val="accent3">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818" name="Right Triangle 848">
            <a:extLst>
              <a:ext uri="{FF2B5EF4-FFF2-40B4-BE49-F238E27FC236}">
                <a16:creationId xmlns:a16="http://schemas.microsoft.com/office/drawing/2014/main" id="{49F2573A-F54E-32E8-AD0A-60758D4F0CEA}"/>
              </a:ext>
            </a:extLst>
          </p:cNvPr>
          <p:cNvSpPr/>
          <p:nvPr/>
        </p:nvSpPr>
        <p:spPr>
          <a:xfrm rot="11366227">
            <a:off x="6336648" y="5174990"/>
            <a:ext cx="235744" cy="148987"/>
          </a:xfrm>
          <a:custGeom>
            <a:avLst/>
            <a:gdLst>
              <a:gd name="connsiteX0" fmla="*/ 0 w 270315"/>
              <a:gd name="connsiteY0" fmla="*/ 124990 h 124990"/>
              <a:gd name="connsiteX1" fmla="*/ 0 w 270315"/>
              <a:gd name="connsiteY1" fmla="*/ 0 h 124990"/>
              <a:gd name="connsiteX2" fmla="*/ 270315 w 270315"/>
              <a:gd name="connsiteY2" fmla="*/ 124990 h 124990"/>
              <a:gd name="connsiteX3" fmla="*/ 0 w 270315"/>
              <a:gd name="connsiteY3" fmla="*/ 124990 h 124990"/>
              <a:gd name="connsiteX0" fmla="*/ 40481 w 310796"/>
              <a:gd name="connsiteY0" fmla="*/ 134515 h 134515"/>
              <a:gd name="connsiteX1" fmla="*/ 0 w 310796"/>
              <a:gd name="connsiteY1" fmla="*/ 0 h 134515"/>
              <a:gd name="connsiteX2" fmla="*/ 310796 w 310796"/>
              <a:gd name="connsiteY2" fmla="*/ 134515 h 134515"/>
              <a:gd name="connsiteX3" fmla="*/ 40481 w 310796"/>
              <a:gd name="connsiteY3" fmla="*/ 134515 h 134515"/>
              <a:gd name="connsiteX0" fmla="*/ 60261 w 310796"/>
              <a:gd name="connsiteY0" fmla="*/ 129398 h 134515"/>
              <a:gd name="connsiteX1" fmla="*/ 0 w 310796"/>
              <a:gd name="connsiteY1" fmla="*/ 0 h 134515"/>
              <a:gd name="connsiteX2" fmla="*/ 310796 w 310796"/>
              <a:gd name="connsiteY2" fmla="*/ 134515 h 134515"/>
              <a:gd name="connsiteX3" fmla="*/ 60261 w 310796"/>
              <a:gd name="connsiteY3" fmla="*/ 129398 h 134515"/>
            </a:gdLst>
            <a:ahLst/>
            <a:cxnLst>
              <a:cxn ang="0">
                <a:pos x="connsiteX0" y="connsiteY0"/>
              </a:cxn>
              <a:cxn ang="0">
                <a:pos x="connsiteX1" y="connsiteY1"/>
              </a:cxn>
              <a:cxn ang="0">
                <a:pos x="connsiteX2" y="connsiteY2"/>
              </a:cxn>
              <a:cxn ang="0">
                <a:pos x="connsiteX3" y="connsiteY3"/>
              </a:cxn>
            </a:cxnLst>
            <a:rect l="l" t="t" r="r" b="b"/>
            <a:pathLst>
              <a:path w="310796" h="134515">
                <a:moveTo>
                  <a:pt x="60261" y="129398"/>
                </a:moveTo>
                <a:lnTo>
                  <a:pt x="0" y="0"/>
                </a:lnTo>
                <a:lnTo>
                  <a:pt x="310796" y="134515"/>
                </a:lnTo>
                <a:lnTo>
                  <a:pt x="60261" y="129398"/>
                </a:lnTo>
                <a:close/>
              </a:path>
            </a:pathLst>
          </a:custGeom>
          <a:solidFill>
            <a:schemeClr val="accent3">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819" name="Right Triangle 848">
            <a:extLst>
              <a:ext uri="{FF2B5EF4-FFF2-40B4-BE49-F238E27FC236}">
                <a16:creationId xmlns:a16="http://schemas.microsoft.com/office/drawing/2014/main" id="{8681654B-36E9-8807-777A-DD2829BFF3D7}"/>
              </a:ext>
            </a:extLst>
          </p:cNvPr>
          <p:cNvSpPr/>
          <p:nvPr/>
        </p:nvSpPr>
        <p:spPr>
          <a:xfrm rot="6760083">
            <a:off x="6722158" y="5323090"/>
            <a:ext cx="235744" cy="148987"/>
          </a:xfrm>
          <a:custGeom>
            <a:avLst/>
            <a:gdLst>
              <a:gd name="connsiteX0" fmla="*/ 0 w 270315"/>
              <a:gd name="connsiteY0" fmla="*/ 124990 h 124990"/>
              <a:gd name="connsiteX1" fmla="*/ 0 w 270315"/>
              <a:gd name="connsiteY1" fmla="*/ 0 h 124990"/>
              <a:gd name="connsiteX2" fmla="*/ 270315 w 270315"/>
              <a:gd name="connsiteY2" fmla="*/ 124990 h 124990"/>
              <a:gd name="connsiteX3" fmla="*/ 0 w 270315"/>
              <a:gd name="connsiteY3" fmla="*/ 124990 h 124990"/>
              <a:gd name="connsiteX0" fmla="*/ 40481 w 310796"/>
              <a:gd name="connsiteY0" fmla="*/ 134515 h 134515"/>
              <a:gd name="connsiteX1" fmla="*/ 0 w 310796"/>
              <a:gd name="connsiteY1" fmla="*/ 0 h 134515"/>
              <a:gd name="connsiteX2" fmla="*/ 310796 w 310796"/>
              <a:gd name="connsiteY2" fmla="*/ 134515 h 134515"/>
              <a:gd name="connsiteX3" fmla="*/ 40481 w 310796"/>
              <a:gd name="connsiteY3" fmla="*/ 134515 h 134515"/>
              <a:gd name="connsiteX0" fmla="*/ 60261 w 310796"/>
              <a:gd name="connsiteY0" fmla="*/ 129398 h 134515"/>
              <a:gd name="connsiteX1" fmla="*/ 0 w 310796"/>
              <a:gd name="connsiteY1" fmla="*/ 0 h 134515"/>
              <a:gd name="connsiteX2" fmla="*/ 310796 w 310796"/>
              <a:gd name="connsiteY2" fmla="*/ 134515 h 134515"/>
              <a:gd name="connsiteX3" fmla="*/ 60261 w 310796"/>
              <a:gd name="connsiteY3" fmla="*/ 129398 h 134515"/>
            </a:gdLst>
            <a:ahLst/>
            <a:cxnLst>
              <a:cxn ang="0">
                <a:pos x="connsiteX0" y="connsiteY0"/>
              </a:cxn>
              <a:cxn ang="0">
                <a:pos x="connsiteX1" y="connsiteY1"/>
              </a:cxn>
              <a:cxn ang="0">
                <a:pos x="connsiteX2" y="connsiteY2"/>
              </a:cxn>
              <a:cxn ang="0">
                <a:pos x="connsiteX3" y="connsiteY3"/>
              </a:cxn>
            </a:cxnLst>
            <a:rect l="l" t="t" r="r" b="b"/>
            <a:pathLst>
              <a:path w="310796" h="134515">
                <a:moveTo>
                  <a:pt x="60261" y="129398"/>
                </a:moveTo>
                <a:lnTo>
                  <a:pt x="0" y="0"/>
                </a:lnTo>
                <a:lnTo>
                  <a:pt x="310796" y="134515"/>
                </a:lnTo>
                <a:lnTo>
                  <a:pt x="60261" y="129398"/>
                </a:lnTo>
                <a:close/>
              </a:path>
            </a:pathLst>
          </a:custGeom>
          <a:solidFill>
            <a:schemeClr val="accent3">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endParaRPr>
          </a:p>
        </p:txBody>
      </p:sp>
      <p:sp>
        <p:nvSpPr>
          <p:cNvPr id="4784" name="Right Triangle 848">
            <a:extLst>
              <a:ext uri="{FF2B5EF4-FFF2-40B4-BE49-F238E27FC236}">
                <a16:creationId xmlns:a16="http://schemas.microsoft.com/office/drawing/2014/main" id="{7A7F4329-31DD-B913-215C-7AD54044334B}"/>
              </a:ext>
            </a:extLst>
          </p:cNvPr>
          <p:cNvSpPr/>
          <p:nvPr/>
        </p:nvSpPr>
        <p:spPr>
          <a:xfrm rot="13830882">
            <a:off x="2844873" y="3265937"/>
            <a:ext cx="195402" cy="179745"/>
          </a:xfrm>
          <a:custGeom>
            <a:avLst/>
            <a:gdLst>
              <a:gd name="connsiteX0" fmla="*/ 0 w 270315"/>
              <a:gd name="connsiteY0" fmla="*/ 124990 h 124990"/>
              <a:gd name="connsiteX1" fmla="*/ 0 w 270315"/>
              <a:gd name="connsiteY1" fmla="*/ 0 h 124990"/>
              <a:gd name="connsiteX2" fmla="*/ 270315 w 270315"/>
              <a:gd name="connsiteY2" fmla="*/ 124990 h 124990"/>
              <a:gd name="connsiteX3" fmla="*/ 0 w 270315"/>
              <a:gd name="connsiteY3" fmla="*/ 124990 h 124990"/>
              <a:gd name="connsiteX0" fmla="*/ 40481 w 310796"/>
              <a:gd name="connsiteY0" fmla="*/ 134515 h 134515"/>
              <a:gd name="connsiteX1" fmla="*/ 0 w 310796"/>
              <a:gd name="connsiteY1" fmla="*/ 0 h 134515"/>
              <a:gd name="connsiteX2" fmla="*/ 310796 w 310796"/>
              <a:gd name="connsiteY2" fmla="*/ 134515 h 134515"/>
              <a:gd name="connsiteX3" fmla="*/ 40481 w 310796"/>
              <a:gd name="connsiteY3" fmla="*/ 134515 h 134515"/>
              <a:gd name="connsiteX0" fmla="*/ 60261 w 310796"/>
              <a:gd name="connsiteY0" fmla="*/ 129398 h 134515"/>
              <a:gd name="connsiteX1" fmla="*/ 0 w 310796"/>
              <a:gd name="connsiteY1" fmla="*/ 0 h 134515"/>
              <a:gd name="connsiteX2" fmla="*/ 310796 w 310796"/>
              <a:gd name="connsiteY2" fmla="*/ 134515 h 134515"/>
              <a:gd name="connsiteX3" fmla="*/ 60261 w 310796"/>
              <a:gd name="connsiteY3" fmla="*/ 129398 h 134515"/>
            </a:gdLst>
            <a:ahLst/>
            <a:cxnLst>
              <a:cxn ang="0">
                <a:pos x="connsiteX0" y="connsiteY0"/>
              </a:cxn>
              <a:cxn ang="0">
                <a:pos x="connsiteX1" y="connsiteY1"/>
              </a:cxn>
              <a:cxn ang="0">
                <a:pos x="connsiteX2" y="connsiteY2"/>
              </a:cxn>
              <a:cxn ang="0">
                <a:pos x="connsiteX3" y="connsiteY3"/>
              </a:cxn>
            </a:cxnLst>
            <a:rect l="l" t="t" r="r" b="b"/>
            <a:pathLst>
              <a:path w="310796" h="134515">
                <a:moveTo>
                  <a:pt x="60261" y="129398"/>
                </a:moveTo>
                <a:lnTo>
                  <a:pt x="0" y="0"/>
                </a:lnTo>
                <a:lnTo>
                  <a:pt x="310796" y="134515"/>
                </a:lnTo>
                <a:lnTo>
                  <a:pt x="60261" y="129398"/>
                </a:lnTo>
                <a:close/>
              </a:path>
            </a:pathLst>
          </a:custGeom>
          <a:solidFill>
            <a:schemeClr val="accent3">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67" b="0" i="0" u="none" strike="noStrike" kern="0" cap="none" spc="0" normalizeH="0" baseline="0" noProof="0" dirty="0">
              <a:ln>
                <a:noFill/>
              </a:ln>
              <a:solidFill>
                <a:srgbClr val="FFFFFF"/>
              </a:solidFill>
              <a:effectLst/>
              <a:uLnTx/>
              <a:uFillTx/>
              <a:latin typeface="Arial"/>
              <a:ea typeface="+mn-ea"/>
              <a:cs typeface="+mn-cs"/>
            </a:endParaRPr>
          </a:p>
        </p:txBody>
      </p:sp>
    </p:spTree>
    <p:custDataLst>
      <p:tags r:id="rId1"/>
    </p:custDataLst>
    <p:extLst>
      <p:ext uri="{BB962C8B-B14F-4D97-AF65-F5344CB8AC3E}">
        <p14:creationId xmlns:p14="http://schemas.microsoft.com/office/powerpoint/2010/main" val="2628992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49B9032F-2C67-785C-E554-09C867A78B3E}"/>
              </a:ext>
            </a:extLst>
          </p:cNvPr>
          <p:cNvSpPr>
            <a:spLocks noGrp="1"/>
          </p:cNvSpPr>
          <p:nvPr>
            <p:ph type="body" sz="quarter" idx="17"/>
          </p:nvPr>
        </p:nvSpPr>
        <p:spPr>
          <a:xfrm>
            <a:off x="539749" y="539750"/>
            <a:ext cx="9213851" cy="266676"/>
          </a:xfrm>
        </p:spPr>
        <p:txBody>
          <a:bodyPr/>
          <a:lstStyle/>
          <a:p>
            <a:r>
              <a:rPr lang="en-GB"/>
              <a:t>Major depressive disorder (MDD) – Treatment principles</a:t>
            </a:r>
            <a:endParaRPr lang="en-GB" dirty="0"/>
          </a:p>
        </p:txBody>
      </p:sp>
      <p:sp>
        <p:nvSpPr>
          <p:cNvPr id="2" name="Title 1">
            <a:extLst>
              <a:ext uri="{FF2B5EF4-FFF2-40B4-BE49-F238E27FC236}">
                <a16:creationId xmlns:a16="http://schemas.microsoft.com/office/drawing/2014/main" id="{75E96C04-5F55-4E76-8DD5-FA28B88767A7}"/>
              </a:ext>
            </a:extLst>
          </p:cNvPr>
          <p:cNvSpPr>
            <a:spLocks noGrp="1"/>
          </p:cNvSpPr>
          <p:nvPr>
            <p:ph type="title"/>
          </p:nvPr>
        </p:nvSpPr>
        <p:spPr>
          <a:xfrm>
            <a:off x="539749" y="814386"/>
            <a:ext cx="9213851" cy="332399"/>
          </a:xfrm>
        </p:spPr>
        <p:txBody>
          <a:bodyPr/>
          <a:lstStyle/>
          <a:p>
            <a:r>
              <a:rPr lang="en-GB" dirty="0"/>
              <a:t>Other mechanisms of antidepressant action</a:t>
            </a:r>
          </a:p>
        </p:txBody>
      </p:sp>
      <p:sp>
        <p:nvSpPr>
          <p:cNvPr id="6" name="Content Placeholder 5">
            <a:extLst>
              <a:ext uri="{FF2B5EF4-FFF2-40B4-BE49-F238E27FC236}">
                <a16:creationId xmlns:a16="http://schemas.microsoft.com/office/drawing/2014/main" id="{D1302094-2E5F-47FB-B2F3-7BFC31821E11}"/>
              </a:ext>
            </a:extLst>
          </p:cNvPr>
          <p:cNvSpPr>
            <a:spLocks noGrp="1"/>
          </p:cNvSpPr>
          <p:nvPr>
            <p:ph idx="19"/>
          </p:nvPr>
        </p:nvSpPr>
        <p:spPr>
          <a:xfrm>
            <a:off x="539751" y="1416785"/>
            <a:ext cx="5410198" cy="4415215"/>
          </a:xfrm>
        </p:spPr>
        <p:txBody>
          <a:bodyPr>
            <a:normAutofit/>
          </a:bodyPr>
          <a:lstStyle/>
          <a:p>
            <a:r>
              <a:rPr lang="en-GB" dirty="0"/>
              <a:t>Other mechanisms of antidepressants include:</a:t>
            </a:r>
            <a:r>
              <a:rPr lang="en-GB" baseline="30000" dirty="0"/>
              <a:t>1</a:t>
            </a:r>
            <a:r>
              <a:rPr lang="en-GB" dirty="0"/>
              <a:t> </a:t>
            </a:r>
          </a:p>
          <a:p>
            <a:pPr lvl="1"/>
            <a:r>
              <a:rPr lang="en-GB" dirty="0"/>
              <a:t>Dopamine and noradrenaline reuptake inhibition</a:t>
            </a:r>
          </a:p>
          <a:p>
            <a:pPr lvl="1"/>
            <a:r>
              <a:rPr lang="en-GB" dirty="0"/>
              <a:t>Alpha-2 adrenergic receptor antagonism</a:t>
            </a:r>
          </a:p>
          <a:p>
            <a:pPr lvl="1"/>
            <a:r>
              <a:rPr lang="en-GB" dirty="0"/>
              <a:t>5-HT</a:t>
            </a:r>
            <a:r>
              <a:rPr lang="en-GB" baseline="-25000" dirty="0"/>
              <a:t>2</a:t>
            </a:r>
            <a:r>
              <a:rPr lang="en-GB" dirty="0"/>
              <a:t> receptor antagonism</a:t>
            </a:r>
          </a:p>
          <a:p>
            <a:pPr lvl="1"/>
            <a:r>
              <a:rPr lang="en-GB" dirty="0"/>
              <a:t>Melatonin receptor agonism</a:t>
            </a:r>
          </a:p>
          <a:p>
            <a:pPr lvl="1"/>
            <a:r>
              <a:rPr lang="en-GB" dirty="0"/>
              <a:t>Dopamine–serotonin receptor agents</a:t>
            </a:r>
          </a:p>
          <a:p>
            <a:r>
              <a:rPr lang="en-GB" dirty="0"/>
              <a:t>Multimodal antidepressants act via several mechanisms, including:</a:t>
            </a:r>
            <a:r>
              <a:rPr lang="en-GB" baseline="30000" dirty="0"/>
              <a:t>1</a:t>
            </a:r>
          </a:p>
          <a:p>
            <a:pPr lvl="1"/>
            <a:r>
              <a:rPr lang="en-GB" dirty="0"/>
              <a:t>Serotonin reuptake inhibition</a:t>
            </a:r>
          </a:p>
          <a:p>
            <a:pPr lvl="1"/>
            <a:r>
              <a:rPr lang="en-GB" dirty="0"/>
              <a:t>5-HT</a:t>
            </a:r>
            <a:r>
              <a:rPr lang="en-GB" baseline="-25000" dirty="0"/>
              <a:t>1A</a:t>
            </a:r>
            <a:r>
              <a:rPr lang="en-GB" dirty="0"/>
              <a:t>, 5-HT</a:t>
            </a:r>
            <a:r>
              <a:rPr lang="en-GB" baseline="-25000" dirty="0"/>
              <a:t>1B</a:t>
            </a:r>
            <a:r>
              <a:rPr lang="en-GB" dirty="0"/>
              <a:t> receptor agonism</a:t>
            </a:r>
          </a:p>
          <a:p>
            <a:pPr lvl="1"/>
            <a:r>
              <a:rPr lang="en-GB" dirty="0"/>
              <a:t>5-HT</a:t>
            </a:r>
            <a:r>
              <a:rPr lang="en-GB" baseline="-25000" dirty="0"/>
              <a:t>1D</a:t>
            </a:r>
            <a:r>
              <a:rPr lang="en-GB" dirty="0"/>
              <a:t>, 5-HT</a:t>
            </a:r>
            <a:r>
              <a:rPr lang="en-GB" baseline="-25000" dirty="0"/>
              <a:t>3A</a:t>
            </a:r>
            <a:r>
              <a:rPr lang="en-GB" dirty="0"/>
              <a:t>, 5-HT</a:t>
            </a:r>
            <a:r>
              <a:rPr lang="en-GB" baseline="-25000" dirty="0"/>
              <a:t>7</a:t>
            </a:r>
            <a:r>
              <a:rPr lang="en-GB" dirty="0"/>
              <a:t> receptor antagonism</a:t>
            </a:r>
          </a:p>
        </p:txBody>
      </p:sp>
      <p:sp>
        <p:nvSpPr>
          <p:cNvPr id="16" name="Content Placeholder 15">
            <a:extLst>
              <a:ext uri="{FF2B5EF4-FFF2-40B4-BE49-F238E27FC236}">
                <a16:creationId xmlns:a16="http://schemas.microsoft.com/office/drawing/2014/main" id="{62D6B951-0406-EE15-F385-E736A2B67E1C}"/>
              </a:ext>
            </a:extLst>
          </p:cNvPr>
          <p:cNvSpPr>
            <a:spLocks noGrp="1"/>
          </p:cNvSpPr>
          <p:nvPr>
            <p:ph sz="half" idx="20"/>
          </p:nvPr>
        </p:nvSpPr>
        <p:spPr>
          <a:xfrm>
            <a:off x="6235703" y="1416785"/>
            <a:ext cx="5410197" cy="4415215"/>
          </a:xfrm>
        </p:spPr>
        <p:txBody>
          <a:bodyPr tIns="91440" bIns="91440"/>
          <a:lstStyle/>
          <a:p>
            <a:pPr marL="0" indent="0" algn="ctr">
              <a:buNone/>
            </a:pPr>
            <a:r>
              <a:rPr lang="en-GB" sz="1400" b="1" dirty="0"/>
              <a:t>Novel mechanisms: glutamate</a:t>
            </a:r>
          </a:p>
          <a:p>
            <a:r>
              <a:rPr lang="en-GB" sz="1400" dirty="0"/>
              <a:t>Glutamate is ubiquitously distributed in the brain and is implicated in the pathology of many diseases, including mood disorders</a:t>
            </a:r>
            <a:r>
              <a:rPr lang="en-GB" sz="1400" baseline="30000" dirty="0"/>
              <a:t>2</a:t>
            </a:r>
          </a:p>
          <a:p>
            <a:r>
              <a:rPr lang="en-GB" sz="1400" dirty="0"/>
              <a:t>Several different types of glutamate receptors exist, including the three ‘ionotropic’ receptors: NMDA, AMPA, and kainate</a:t>
            </a:r>
            <a:r>
              <a:rPr lang="en-GB" sz="1400" baseline="30000" dirty="0"/>
              <a:t>3,4</a:t>
            </a:r>
          </a:p>
          <a:p>
            <a:r>
              <a:rPr lang="en-GB" sz="1400" dirty="0"/>
              <a:t>Novel medications targeting glutamate modulation may show rapid response and better efficacy than standard antidepressants</a:t>
            </a:r>
            <a:r>
              <a:rPr lang="en-GB" sz="1400" baseline="30000" dirty="0"/>
              <a:t>5</a:t>
            </a:r>
          </a:p>
          <a:p>
            <a:r>
              <a:rPr lang="en-GB" sz="1400" dirty="0"/>
              <a:t>For example, the NMDA antagonist, ketamine, has shown efficacy in the treatment of people with MDD who have not responded to standard treatments</a:t>
            </a:r>
            <a:r>
              <a:rPr lang="en-GB" sz="1400" baseline="30000" dirty="0"/>
              <a:t>5</a:t>
            </a:r>
          </a:p>
        </p:txBody>
      </p:sp>
      <p:sp>
        <p:nvSpPr>
          <p:cNvPr id="3" name="Text Placeholder 2">
            <a:extLst>
              <a:ext uri="{FF2B5EF4-FFF2-40B4-BE49-F238E27FC236}">
                <a16:creationId xmlns:a16="http://schemas.microsoft.com/office/drawing/2014/main" id="{16068C84-4F25-4B31-A589-04DD901DD0B1}"/>
              </a:ext>
            </a:extLst>
          </p:cNvPr>
          <p:cNvSpPr>
            <a:spLocks noGrp="1"/>
          </p:cNvSpPr>
          <p:nvPr>
            <p:ph type="body" sz="quarter" idx="18"/>
          </p:nvPr>
        </p:nvSpPr>
        <p:spPr>
          <a:xfrm>
            <a:off x="539749" y="6102000"/>
            <a:ext cx="9213851" cy="619200"/>
          </a:xfrm>
        </p:spPr>
        <p:txBody>
          <a:bodyPr/>
          <a:lstStyle/>
          <a:p>
            <a:r>
              <a:rPr lang="en-GB" dirty="0"/>
              <a:t>5-HT, serotonin; AMPA=α-amino-3-hydroxy-5-methyl-4-isoxazolepropionic acid; </a:t>
            </a:r>
            <a:br>
              <a:rPr lang="en-GB" dirty="0"/>
            </a:br>
            <a:r>
              <a:rPr lang="en-GB" dirty="0"/>
              <a:t>MDD=major depressive disorder; NMDA=N-methyl-d-aspartate </a:t>
            </a:r>
          </a:p>
          <a:p>
            <a:endParaRPr lang="en-GB" dirty="0"/>
          </a:p>
          <a:p>
            <a:r>
              <a:rPr lang="en-GB" dirty="0"/>
              <a:t>1. Lam et al. Can J Psychiatry 2024;69(9):641–687; 2. </a:t>
            </a:r>
            <a:r>
              <a:rPr lang="en-GB" dirty="0" err="1"/>
              <a:t>Sanacora</a:t>
            </a:r>
            <a:r>
              <a:rPr lang="en-GB" dirty="0"/>
              <a:t> et al. Nat Rev Drug </a:t>
            </a:r>
            <a:r>
              <a:rPr lang="en-GB" dirty="0" err="1"/>
              <a:t>Discov</a:t>
            </a:r>
            <a:r>
              <a:rPr lang="en-GB" dirty="0"/>
              <a:t> 2008;7(5):426–437; 3. Purves et al. Neuroscience. 7</a:t>
            </a:r>
            <a:r>
              <a:rPr lang="en-GB" baseline="30000" dirty="0"/>
              <a:t>th</a:t>
            </a:r>
            <a:r>
              <a:rPr lang="en-GB" dirty="0"/>
              <a:t> edition. 2024; </a:t>
            </a:r>
            <a:br>
              <a:rPr lang="en-GB" dirty="0"/>
            </a:br>
            <a:r>
              <a:rPr lang="en-GB" dirty="0"/>
              <a:t>4. </a:t>
            </a:r>
            <a:r>
              <a:rPr lang="en-GB" dirty="0" err="1"/>
              <a:t>Jaso</a:t>
            </a:r>
            <a:r>
              <a:rPr lang="en-GB" dirty="0"/>
              <a:t> et al. Curr </a:t>
            </a:r>
            <a:r>
              <a:rPr lang="en-GB" dirty="0" err="1"/>
              <a:t>Neuropharmacol</a:t>
            </a:r>
            <a:r>
              <a:rPr lang="en-GB" dirty="0"/>
              <a:t> 2017;15(1):57–70; 5. McIntyre &amp; Jain. CNS Drugs 2024;38(11):869–890</a:t>
            </a:r>
          </a:p>
        </p:txBody>
      </p:sp>
    </p:spTree>
    <p:custDataLst>
      <p:tags r:id="rId1"/>
    </p:custDataLst>
    <p:extLst>
      <p:ext uri="{BB962C8B-B14F-4D97-AF65-F5344CB8AC3E}">
        <p14:creationId xmlns:p14="http://schemas.microsoft.com/office/powerpoint/2010/main" val="28119334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Placeholder 16">
            <a:extLst>
              <a:ext uri="{FF2B5EF4-FFF2-40B4-BE49-F238E27FC236}">
                <a16:creationId xmlns:a16="http://schemas.microsoft.com/office/drawing/2014/main" id="{1B4DDE17-F587-439D-B398-473C54533E2E}"/>
              </a:ext>
            </a:extLst>
          </p:cNvPr>
          <p:cNvSpPr>
            <a:spLocks noGrp="1"/>
          </p:cNvSpPr>
          <p:nvPr>
            <p:ph type="body" sz="quarter" idx="17"/>
          </p:nvPr>
        </p:nvSpPr>
        <p:spPr>
          <a:xfrm>
            <a:off x="539749" y="539750"/>
            <a:ext cx="9213851" cy="266676"/>
          </a:xfrm>
        </p:spPr>
        <p:txBody>
          <a:bodyPr/>
          <a:lstStyle/>
          <a:p>
            <a:r>
              <a:rPr lang="en-GB" dirty="0"/>
              <a:t>Major depressive disorder (MDD) – Treatment principles</a:t>
            </a:r>
            <a:endParaRPr lang="da-DK" dirty="0"/>
          </a:p>
        </p:txBody>
      </p:sp>
      <p:sp>
        <p:nvSpPr>
          <p:cNvPr id="2" name="Title 1">
            <a:extLst>
              <a:ext uri="{FF2B5EF4-FFF2-40B4-BE49-F238E27FC236}">
                <a16:creationId xmlns:a16="http://schemas.microsoft.com/office/drawing/2014/main" id="{0C0079BA-0A2F-4734-91B3-EAFB1AF53A6B}"/>
              </a:ext>
            </a:extLst>
          </p:cNvPr>
          <p:cNvSpPr>
            <a:spLocks noGrp="1"/>
          </p:cNvSpPr>
          <p:nvPr>
            <p:ph type="title"/>
          </p:nvPr>
        </p:nvSpPr>
        <p:spPr>
          <a:xfrm>
            <a:off x="539749" y="814386"/>
            <a:ext cx="9213851" cy="332399"/>
          </a:xfrm>
        </p:spPr>
        <p:txBody>
          <a:bodyPr/>
          <a:lstStyle/>
          <a:p>
            <a:r>
              <a:rPr lang="en-GB" dirty="0"/>
              <a:t>Antidepressant monotherapy</a:t>
            </a:r>
          </a:p>
        </p:txBody>
      </p:sp>
      <p:sp>
        <p:nvSpPr>
          <p:cNvPr id="12" name="Content Placeholder 11">
            <a:extLst>
              <a:ext uri="{FF2B5EF4-FFF2-40B4-BE49-F238E27FC236}">
                <a16:creationId xmlns:a16="http://schemas.microsoft.com/office/drawing/2014/main" id="{8BFB058E-448D-455D-8286-40B9E85F184A}"/>
              </a:ext>
            </a:extLst>
          </p:cNvPr>
          <p:cNvSpPr>
            <a:spLocks noGrp="1"/>
          </p:cNvSpPr>
          <p:nvPr>
            <p:ph idx="20"/>
          </p:nvPr>
        </p:nvSpPr>
        <p:spPr>
          <a:xfrm>
            <a:off x="539750" y="1416050"/>
            <a:ext cx="5419725" cy="4416425"/>
          </a:xfrm>
        </p:spPr>
        <p:txBody>
          <a:bodyPr>
            <a:normAutofit/>
          </a:bodyPr>
          <a:lstStyle/>
          <a:p>
            <a:pPr marL="0" indent="0">
              <a:buNone/>
            </a:pPr>
            <a:r>
              <a:rPr lang="en-GB" b="1" dirty="0"/>
              <a:t>First-line antidepressants in CANMAT guidelines</a:t>
            </a:r>
            <a:endParaRPr lang="en-GB" b="1" strike="sngStrike" baseline="30000" dirty="0"/>
          </a:p>
          <a:p>
            <a:pPr lvl="1"/>
            <a:r>
              <a:rPr lang="en-GB" sz="1600" dirty="0"/>
              <a:t>Selective serotonin reuptake inhibitors (SSRIs)</a:t>
            </a:r>
          </a:p>
          <a:p>
            <a:pPr lvl="1"/>
            <a:r>
              <a:rPr lang="en-GB" sz="1600" dirty="0"/>
              <a:t>Serotonin–noradrenaline reuptake inhibitors (SNRIs)</a:t>
            </a:r>
          </a:p>
          <a:p>
            <a:pPr lvl="1"/>
            <a:r>
              <a:rPr lang="en-GB" sz="1600" dirty="0"/>
              <a:t>Noradrenaline–dopamine reuptake inhibitors (NDRIs)</a:t>
            </a:r>
          </a:p>
          <a:p>
            <a:pPr lvl="1"/>
            <a:r>
              <a:rPr lang="en-GB" sz="1600" dirty="0"/>
              <a:t>Noradrenergic and specific serotonergic antidepressants (</a:t>
            </a:r>
            <a:r>
              <a:rPr lang="en-GB" sz="1600" dirty="0" err="1"/>
              <a:t>NaSSAs</a:t>
            </a:r>
            <a:r>
              <a:rPr lang="en-GB" sz="1600" dirty="0"/>
              <a:t>)</a:t>
            </a:r>
          </a:p>
          <a:p>
            <a:pPr lvl="1"/>
            <a:r>
              <a:rPr lang="en-GB" sz="1600" dirty="0"/>
              <a:t>Serotonin antagonist/reuptake inhibitors (SARIs)</a:t>
            </a:r>
          </a:p>
          <a:p>
            <a:pPr lvl="1"/>
            <a:r>
              <a:rPr lang="en-GB" sz="1600" dirty="0"/>
              <a:t>Other:</a:t>
            </a:r>
          </a:p>
          <a:p>
            <a:pPr lvl="2"/>
            <a:r>
              <a:rPr lang="en-GB" sz="1600" dirty="0"/>
              <a:t>Melatonin agonist and serotonin antagonist</a:t>
            </a:r>
          </a:p>
          <a:p>
            <a:pPr lvl="2"/>
            <a:r>
              <a:rPr lang="en-GB" sz="1600" dirty="0"/>
              <a:t>Multimodal antidepressants</a:t>
            </a:r>
          </a:p>
        </p:txBody>
      </p:sp>
      <p:sp>
        <p:nvSpPr>
          <p:cNvPr id="25" name="Content Placeholder 24">
            <a:extLst>
              <a:ext uri="{FF2B5EF4-FFF2-40B4-BE49-F238E27FC236}">
                <a16:creationId xmlns:a16="http://schemas.microsoft.com/office/drawing/2014/main" id="{FD305A91-8C33-F96B-E665-96B8222920BC}"/>
              </a:ext>
            </a:extLst>
          </p:cNvPr>
          <p:cNvSpPr>
            <a:spLocks noGrp="1"/>
          </p:cNvSpPr>
          <p:nvPr>
            <p:ph idx="21"/>
          </p:nvPr>
        </p:nvSpPr>
        <p:spPr>
          <a:xfrm>
            <a:off x="6230938" y="1416785"/>
            <a:ext cx="5419725" cy="4415215"/>
          </a:xfrm>
        </p:spPr>
        <p:txBody>
          <a:bodyPr/>
          <a:lstStyle/>
          <a:p>
            <a:pPr marL="0" indent="0" fontAlgn="t">
              <a:spcBef>
                <a:spcPts val="600"/>
              </a:spcBef>
              <a:buNone/>
            </a:pPr>
            <a:r>
              <a:rPr lang="en-GB" b="1" dirty="0"/>
              <a:t>Second-line antidepressants in CANMAT guidelines</a:t>
            </a:r>
            <a:endParaRPr lang="en-GB" strike="sngStrike" baseline="30000" dirty="0"/>
          </a:p>
          <a:p>
            <a:pPr lvl="1" fontAlgn="t"/>
            <a:r>
              <a:rPr lang="en-GB" sz="1600" dirty="0"/>
              <a:t>Tricyclic antidepressants (TCAs) </a:t>
            </a:r>
          </a:p>
          <a:p>
            <a:pPr lvl="1" fontAlgn="t"/>
            <a:r>
              <a:rPr lang="en-GB" sz="1600" dirty="0"/>
              <a:t>Tetracyclic antidepressants (</a:t>
            </a:r>
            <a:r>
              <a:rPr lang="en-GB" sz="1600" dirty="0" err="1"/>
              <a:t>TeCA</a:t>
            </a:r>
            <a:r>
              <a:rPr lang="en-GB" sz="1600" dirty="0"/>
              <a:t>)</a:t>
            </a:r>
          </a:p>
          <a:p>
            <a:pPr lvl="1" fontAlgn="t"/>
            <a:r>
              <a:rPr lang="en-GB" sz="1600" dirty="0"/>
              <a:t>Some serotonin-dopamine antagonists</a:t>
            </a:r>
          </a:p>
          <a:p>
            <a:pPr marL="179388" lvl="1" indent="-179388" fontAlgn="t">
              <a:buNone/>
            </a:pPr>
            <a:endParaRPr lang="en-GB" sz="1600" b="1" dirty="0"/>
          </a:p>
          <a:p>
            <a:pPr marL="179388" lvl="1" indent="-179388" fontAlgn="t">
              <a:buNone/>
            </a:pPr>
            <a:r>
              <a:rPr lang="en-GB" sz="1600" b="1" dirty="0"/>
              <a:t>Third-line antidepressants in CANMAT guidelines</a:t>
            </a:r>
            <a:endParaRPr lang="en-GB" sz="1600" strike="sngStrike" baseline="30000" dirty="0"/>
          </a:p>
          <a:p>
            <a:pPr lvl="1" fontAlgn="t"/>
            <a:r>
              <a:rPr lang="en-GB" sz="1600" dirty="0"/>
              <a:t>Irreversible monoamine oxidase inhibitors (MAOIs)</a:t>
            </a:r>
          </a:p>
          <a:p>
            <a:pPr lvl="1" fontAlgn="t"/>
            <a:r>
              <a:rPr lang="en-GB" sz="1600" dirty="0"/>
              <a:t>Noradrenaline reuptake inhibitors (NRIs)</a:t>
            </a:r>
            <a:endParaRPr lang="en-GB" dirty="0"/>
          </a:p>
        </p:txBody>
      </p:sp>
      <p:sp>
        <p:nvSpPr>
          <p:cNvPr id="7" name="Text Placeholder 6">
            <a:extLst>
              <a:ext uri="{FF2B5EF4-FFF2-40B4-BE49-F238E27FC236}">
                <a16:creationId xmlns:a16="http://schemas.microsoft.com/office/drawing/2014/main" id="{BF41415F-EF1A-45C1-827E-597F552FEA52}"/>
              </a:ext>
            </a:extLst>
          </p:cNvPr>
          <p:cNvSpPr>
            <a:spLocks noGrp="1"/>
          </p:cNvSpPr>
          <p:nvPr>
            <p:ph type="body" sz="quarter" idx="18"/>
          </p:nvPr>
        </p:nvSpPr>
        <p:spPr>
          <a:xfrm>
            <a:off x="539749" y="6102000"/>
            <a:ext cx="9213851" cy="619200"/>
          </a:xfrm>
        </p:spPr>
        <p:txBody>
          <a:bodyPr/>
          <a:lstStyle/>
          <a:p>
            <a:r>
              <a:rPr lang="en-GB" dirty="0"/>
              <a:t>CANMAT=Canadian Network for Mood and Anxiety Treatments</a:t>
            </a:r>
          </a:p>
          <a:p>
            <a:endParaRPr lang="en-GB" dirty="0"/>
          </a:p>
          <a:p>
            <a:r>
              <a:rPr lang="en-GB" dirty="0"/>
              <a:t>Lam et al. Can J Psychiatry 2024;69(9):641–687</a:t>
            </a:r>
          </a:p>
        </p:txBody>
      </p:sp>
      <p:sp>
        <p:nvSpPr>
          <p:cNvPr id="27" name="Content Placeholder 5">
            <a:extLst>
              <a:ext uri="{FF2B5EF4-FFF2-40B4-BE49-F238E27FC236}">
                <a16:creationId xmlns:a16="http://schemas.microsoft.com/office/drawing/2014/main" id="{E9102393-7D48-CA2A-D0FE-5AD112D56DAD}"/>
              </a:ext>
            </a:extLst>
          </p:cNvPr>
          <p:cNvSpPr txBox="1">
            <a:spLocks/>
          </p:cNvSpPr>
          <p:nvPr/>
        </p:nvSpPr>
        <p:spPr>
          <a:xfrm>
            <a:off x="539748" y="4616689"/>
            <a:ext cx="5419727" cy="1215786"/>
          </a:xfrm>
          <a:prstGeom prst="round2DiagRect">
            <a:avLst>
              <a:gd name="adj1" fmla="val 0"/>
              <a:gd name="adj2" fmla="val 15915"/>
            </a:avLst>
          </a:prstGeom>
          <a:solidFill>
            <a:srgbClr val="D9D1CC"/>
          </a:solidFill>
        </p:spPr>
        <p:txBody>
          <a:bodyPr vert="horz" lIns="180000" tIns="108000" rIns="180000" bIns="180000" rtlCol="0" anchor="ctr">
            <a:noAutofit/>
          </a:bodyPr>
          <a:lstStyle>
            <a:lvl1pPr marL="180000" indent="-180000" algn="l" defTabSz="914400" rtl="0" eaLnBrk="1" latinLnBrk="0" hangingPunct="1">
              <a:lnSpc>
                <a:spcPct val="100000"/>
              </a:lnSpc>
              <a:spcBef>
                <a:spcPts val="1800"/>
              </a:spcBef>
              <a:buFont typeface="Arial" panose="020B0604020202020204" pitchFamily="34" charset="0"/>
              <a:buChar char="•"/>
              <a:defRPr lang="en-GB" sz="1600" kern="1200" dirty="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lang="en-GB" sz="1400" kern="1200" dirty="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lang="en-GB" sz="1200" kern="1200" dirty="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lang="en-GB" sz="1000" kern="1200" dirty="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lang="en-GB" sz="800" kern="1200" dirty="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t"/>
            <a:r>
              <a:rPr lang="en-GB" dirty="0">
                <a:cs typeface="Arial" panose="020B0604020202020204" pitchFamily="34" charset="0"/>
              </a:rPr>
              <a:t>The efficacy, safety and tolerability of first-line antidepressants is generally comparable, but there are small differences that may be clinically important for a personalized medication choice</a:t>
            </a:r>
            <a:endParaRPr lang="en-GB" strike="sngStrike" baseline="10000" dirty="0">
              <a:highlight>
                <a:srgbClr val="00FF00"/>
              </a:highlight>
              <a:cs typeface="Arial" panose="020B0604020202020204" pitchFamily="34" charset="0"/>
            </a:endParaRPr>
          </a:p>
        </p:txBody>
      </p:sp>
    </p:spTree>
    <p:custDataLst>
      <p:tags r:id="rId1"/>
    </p:custDataLst>
    <p:extLst>
      <p:ext uri="{BB962C8B-B14F-4D97-AF65-F5344CB8AC3E}">
        <p14:creationId xmlns:p14="http://schemas.microsoft.com/office/powerpoint/2010/main" val="9714914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6BFF61E4-531A-B249-5D62-61216E6706F3}"/>
              </a:ext>
            </a:extLst>
          </p:cNvPr>
          <p:cNvSpPr>
            <a:spLocks noGrp="1"/>
          </p:cNvSpPr>
          <p:nvPr>
            <p:ph type="body" sz="quarter" idx="17"/>
          </p:nvPr>
        </p:nvSpPr>
        <p:spPr/>
        <p:txBody>
          <a:bodyPr/>
          <a:lstStyle/>
          <a:p>
            <a:r>
              <a:rPr lang="en-GB" dirty="0"/>
              <a:t>Major depressive disorder (MDD) – Treatment principles</a:t>
            </a:r>
            <a:endParaRPr lang="da-DK" dirty="0"/>
          </a:p>
        </p:txBody>
      </p:sp>
      <p:sp>
        <p:nvSpPr>
          <p:cNvPr id="2" name="Title 1"/>
          <p:cNvSpPr>
            <a:spLocks noGrp="1"/>
          </p:cNvSpPr>
          <p:nvPr>
            <p:ph type="title"/>
          </p:nvPr>
        </p:nvSpPr>
        <p:spPr>
          <a:xfrm>
            <a:off x="539750" y="814388"/>
            <a:ext cx="9213850" cy="331787"/>
          </a:xfrm>
        </p:spPr>
        <p:txBody>
          <a:bodyPr/>
          <a:lstStyle/>
          <a:p>
            <a:r>
              <a:rPr lang="en-GB" dirty="0"/>
              <a:t>Pharmacotherapy for inadequate response</a:t>
            </a:r>
          </a:p>
        </p:txBody>
      </p:sp>
      <p:sp>
        <p:nvSpPr>
          <p:cNvPr id="6" name="Content Placeholder 5"/>
          <p:cNvSpPr>
            <a:spLocks noGrp="1"/>
          </p:cNvSpPr>
          <p:nvPr>
            <p:ph idx="20"/>
          </p:nvPr>
        </p:nvSpPr>
        <p:spPr>
          <a:xfrm>
            <a:off x="539750" y="1416785"/>
            <a:ext cx="5419725" cy="4415215"/>
          </a:xfrm>
        </p:spPr>
        <p:txBody>
          <a:bodyPr>
            <a:noAutofit/>
          </a:bodyPr>
          <a:lstStyle/>
          <a:p>
            <a:r>
              <a:rPr lang="en-GB" dirty="0"/>
              <a:t>Options for patients demonstrating an inadequate response to an optimized dose of the first-line antidepressant include switching to another antidepressant or augmenting the initial antidepressant with another medication</a:t>
            </a:r>
            <a:r>
              <a:rPr lang="en-GB" baseline="30000" dirty="0"/>
              <a:t>1</a:t>
            </a:r>
          </a:p>
          <a:p>
            <a:pPr marL="0" indent="0">
              <a:buNone/>
            </a:pPr>
            <a:r>
              <a:rPr lang="en-GB" b="1" dirty="0"/>
              <a:t>Switching strategies</a:t>
            </a:r>
          </a:p>
          <a:p>
            <a:pPr lvl="0"/>
            <a:r>
              <a:rPr lang="en-GB" dirty="0"/>
              <a:t>When patients switch antidepressants, they may receive an antidepressant drug of the same class, or a different class, to the one they received as first line</a:t>
            </a:r>
            <a:r>
              <a:rPr lang="en-GB" baseline="30000" dirty="0"/>
              <a:t>2,3</a:t>
            </a:r>
          </a:p>
          <a:p>
            <a:pPr lvl="0"/>
            <a:r>
              <a:rPr lang="en-GB" dirty="0"/>
              <a:t>A washout or cross-titration period may be required</a:t>
            </a:r>
            <a:r>
              <a:rPr lang="en-GB" baseline="30000" dirty="0"/>
              <a:t>2,3</a:t>
            </a:r>
          </a:p>
        </p:txBody>
      </p:sp>
      <p:sp>
        <p:nvSpPr>
          <p:cNvPr id="7" name="Content Placeholder 6"/>
          <p:cNvSpPr>
            <a:spLocks noGrp="1"/>
          </p:cNvSpPr>
          <p:nvPr>
            <p:ph idx="21"/>
          </p:nvPr>
        </p:nvSpPr>
        <p:spPr>
          <a:xfrm>
            <a:off x="6230938" y="1416785"/>
            <a:ext cx="5419725" cy="4415215"/>
          </a:xfrm>
        </p:spPr>
        <p:txBody>
          <a:bodyPr>
            <a:noAutofit/>
          </a:bodyPr>
          <a:lstStyle/>
          <a:p>
            <a:pPr marL="0" indent="0">
              <a:buNone/>
            </a:pPr>
            <a:r>
              <a:rPr lang="en-GB" b="1" dirty="0"/>
              <a:t> Adjunctive therapy strategies</a:t>
            </a:r>
          </a:p>
          <a:p>
            <a:r>
              <a:rPr lang="en-GB" dirty="0"/>
              <a:t>Adjunctive or combination strategies must be selected with care to avoid drug–drug interactions</a:t>
            </a:r>
            <a:r>
              <a:rPr lang="en-GB" baseline="30000" dirty="0"/>
              <a:t>2</a:t>
            </a:r>
          </a:p>
          <a:p>
            <a:r>
              <a:rPr lang="en-GB" dirty="0"/>
              <a:t>Certain dopamine–serotonin receptor antagonists have indications for the adjunctive treatment of </a:t>
            </a:r>
            <a:r>
              <a:rPr lang="en-GB" dirty="0" err="1"/>
              <a:t>MDD</a:t>
            </a:r>
            <a:r>
              <a:rPr lang="en-GB" baseline="30000" dirty="0" err="1"/>
              <a:t>a</a:t>
            </a:r>
            <a:endParaRPr lang="en-GB" baseline="30000" dirty="0"/>
          </a:p>
          <a:p>
            <a:r>
              <a:rPr lang="en-GB" dirty="0">
                <a:solidFill>
                  <a:schemeClr val="tx1"/>
                </a:solidFill>
              </a:rPr>
              <a:t>Adjunctive strategies include adding another antidepressant to SSRI/SNRIs, such as adding an NDRI or a NaSSA</a:t>
            </a:r>
            <a:r>
              <a:rPr lang="en-GB" baseline="30000" dirty="0">
                <a:solidFill>
                  <a:schemeClr val="tx1"/>
                </a:solidFill>
              </a:rPr>
              <a:t>4,5</a:t>
            </a:r>
          </a:p>
          <a:p>
            <a:r>
              <a:rPr lang="en-GB" dirty="0"/>
              <a:t>Additionally, certain classes of non-antidepressant drugs have been used off-label as adjuncts to antidepressants, including psychostimulants and a certain mood stabiliser</a:t>
            </a:r>
            <a:r>
              <a:rPr lang="en-GB" baseline="30000" dirty="0"/>
              <a:t>4</a:t>
            </a:r>
          </a:p>
        </p:txBody>
      </p:sp>
      <p:sp>
        <p:nvSpPr>
          <p:cNvPr id="4" name="Text Placeholder 3">
            <a:extLst>
              <a:ext uri="{FF2B5EF4-FFF2-40B4-BE49-F238E27FC236}">
                <a16:creationId xmlns:a16="http://schemas.microsoft.com/office/drawing/2014/main" id="{8B990E0B-7B45-4093-83E8-C4F18F749BBB}"/>
              </a:ext>
            </a:extLst>
          </p:cNvPr>
          <p:cNvSpPr>
            <a:spLocks noGrp="1"/>
          </p:cNvSpPr>
          <p:nvPr>
            <p:ph type="body" sz="quarter" idx="18"/>
          </p:nvPr>
        </p:nvSpPr>
        <p:spPr>
          <a:xfrm>
            <a:off x="539749" y="6102000"/>
            <a:ext cx="9213851" cy="619200"/>
          </a:xfrm>
        </p:spPr>
        <p:txBody>
          <a:bodyPr/>
          <a:lstStyle/>
          <a:p>
            <a:r>
              <a:rPr lang="en-GB" baseline="30000" dirty="0" err="1"/>
              <a:t>a</a:t>
            </a:r>
            <a:r>
              <a:rPr lang="en-GB" dirty="0" err="1"/>
              <a:t>Local</a:t>
            </a:r>
            <a:r>
              <a:rPr lang="en-GB" dirty="0"/>
              <a:t> variations may apply; please consult your country’s SPCs/PIs</a:t>
            </a:r>
            <a:br>
              <a:rPr lang="en-GB" dirty="0"/>
            </a:br>
            <a:endParaRPr lang="en-GB" dirty="0"/>
          </a:p>
          <a:p>
            <a:r>
              <a:rPr lang="en-GB" dirty="0"/>
              <a:t>MDD=major depressive disorder; </a:t>
            </a:r>
            <a:r>
              <a:rPr lang="en-GB" dirty="0" err="1"/>
              <a:t>NaSSA</a:t>
            </a:r>
            <a:r>
              <a:rPr lang="en-GB" dirty="0"/>
              <a:t>=noradrenergic and specific serotonergic antidepressant; NDRI=noradrenaline–dopamine reuptake inhibitor; PI=prescribing information;</a:t>
            </a:r>
          </a:p>
          <a:p>
            <a:r>
              <a:rPr lang="en-GB" dirty="0"/>
              <a:t>SNRI=serotonin–noradrenaline reuptake inhibitor; SPC=summary of product characteristics; SSRI=selective serotonin reuptake inhibitor</a:t>
            </a:r>
          </a:p>
          <a:p>
            <a:br>
              <a:rPr lang="en-GB" dirty="0"/>
            </a:br>
            <a:r>
              <a:rPr lang="en-GB" dirty="0"/>
              <a:t>1. Davidson. J Clin Psychiatry 2010;71(</a:t>
            </a:r>
            <a:r>
              <a:rPr lang="en-GB" dirty="0" err="1"/>
              <a:t>Suppl</a:t>
            </a:r>
            <a:r>
              <a:rPr lang="en-GB" dirty="0"/>
              <a:t> E1):e04; 2. </a:t>
            </a:r>
            <a:r>
              <a:rPr lang="en-US" dirty="0"/>
              <a:t>APA. Clinical practice guideline for the treatment of depression across three age cohorts. 2019</a:t>
            </a:r>
            <a:r>
              <a:rPr lang="en-GB" dirty="0"/>
              <a:t>; </a:t>
            </a:r>
          </a:p>
          <a:p>
            <a:r>
              <a:rPr lang="en-GB" dirty="0"/>
              <a:t>3. NICE. NG222. 2022; 4. Connolly &amp; </a:t>
            </a:r>
            <a:r>
              <a:rPr lang="en-GB" dirty="0" err="1"/>
              <a:t>Thase</a:t>
            </a:r>
            <a:r>
              <a:rPr lang="en-GB" dirty="0"/>
              <a:t>. </a:t>
            </a:r>
            <a:r>
              <a:rPr lang="pl-PL" dirty="0"/>
              <a:t>Drugs 2011;71(1):43–64</a:t>
            </a:r>
            <a:r>
              <a:rPr lang="en-GB" dirty="0"/>
              <a:t>; 5. Moreira. Clin Drug </a:t>
            </a:r>
            <a:r>
              <a:rPr lang="en-GB" dirty="0" err="1"/>
              <a:t>Investig</a:t>
            </a:r>
            <a:r>
              <a:rPr lang="en-GB" dirty="0"/>
              <a:t> 2011;31(</a:t>
            </a:r>
            <a:r>
              <a:rPr lang="en-GB" dirty="0" err="1"/>
              <a:t>Suppl</a:t>
            </a:r>
            <a:r>
              <a:rPr lang="en-GB" dirty="0"/>
              <a:t> 1):5–17</a:t>
            </a:r>
            <a:endParaRPr lang="da-DK" dirty="0"/>
          </a:p>
        </p:txBody>
      </p:sp>
    </p:spTree>
    <p:custDataLst>
      <p:tags r:id="rId1"/>
    </p:custDataLst>
    <p:extLst>
      <p:ext uri="{BB962C8B-B14F-4D97-AF65-F5344CB8AC3E}">
        <p14:creationId xmlns:p14="http://schemas.microsoft.com/office/powerpoint/2010/main" val="2630769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483343D2-61C2-4713-9A60-E5E55D646C86}"/>
              </a:ext>
            </a:extLst>
          </p:cNvPr>
          <p:cNvSpPr>
            <a:spLocks noGrp="1"/>
          </p:cNvSpPr>
          <p:nvPr>
            <p:ph type="body" sz="quarter" idx="17"/>
          </p:nvPr>
        </p:nvSpPr>
        <p:spPr>
          <a:xfrm>
            <a:off x="539749" y="539750"/>
            <a:ext cx="9213851" cy="266676"/>
          </a:xfrm>
        </p:spPr>
        <p:txBody>
          <a:bodyPr/>
          <a:lstStyle/>
          <a:p>
            <a:r>
              <a:rPr lang="en-GB" dirty="0"/>
              <a:t>Major depressive disorder (MDD) – Treatment principles</a:t>
            </a:r>
            <a:endParaRPr lang="da-DK" dirty="0"/>
          </a:p>
        </p:txBody>
      </p:sp>
      <p:sp>
        <p:nvSpPr>
          <p:cNvPr id="9" name="Title 8">
            <a:extLst>
              <a:ext uri="{FF2B5EF4-FFF2-40B4-BE49-F238E27FC236}">
                <a16:creationId xmlns:a16="http://schemas.microsoft.com/office/drawing/2014/main" id="{82FBC15A-AA4B-4506-8666-6AAFE36D8D0C}"/>
              </a:ext>
            </a:extLst>
          </p:cNvPr>
          <p:cNvSpPr>
            <a:spLocks noGrp="1"/>
          </p:cNvSpPr>
          <p:nvPr>
            <p:ph type="title"/>
          </p:nvPr>
        </p:nvSpPr>
        <p:spPr>
          <a:xfrm>
            <a:off x="539749" y="814386"/>
            <a:ext cx="9213851" cy="332399"/>
          </a:xfrm>
        </p:spPr>
        <p:txBody>
          <a:bodyPr anchor="t">
            <a:normAutofit/>
          </a:bodyPr>
          <a:lstStyle/>
          <a:p>
            <a:r>
              <a:rPr lang="en-GB"/>
              <a:t>Strategies for patients with inadequate response</a:t>
            </a:r>
            <a:endParaRPr lang="en-GB" dirty="0"/>
          </a:p>
        </p:txBody>
      </p:sp>
      <p:sp>
        <p:nvSpPr>
          <p:cNvPr id="3" name="Text Placeholder 2">
            <a:extLst>
              <a:ext uri="{FF2B5EF4-FFF2-40B4-BE49-F238E27FC236}">
                <a16:creationId xmlns:a16="http://schemas.microsoft.com/office/drawing/2014/main" id="{3EFA7789-7305-4E5A-BD90-0A6176F41EE3}"/>
              </a:ext>
            </a:extLst>
          </p:cNvPr>
          <p:cNvSpPr>
            <a:spLocks noGrp="1"/>
          </p:cNvSpPr>
          <p:nvPr>
            <p:ph type="body" sz="quarter" idx="18"/>
          </p:nvPr>
        </p:nvSpPr>
        <p:spPr>
          <a:xfrm>
            <a:off x="539749" y="6102000"/>
            <a:ext cx="9890126" cy="619200"/>
          </a:xfrm>
        </p:spPr>
        <p:txBody>
          <a:bodyPr/>
          <a:lstStyle/>
          <a:p>
            <a:r>
              <a:rPr lang="en-GB" dirty="0"/>
              <a:t>APA=American Psychiatric Association; BAP=British Association for Psychopharmacology; CANMAT=Canadian Network for Mood and Anxiety Treatments; </a:t>
            </a:r>
            <a:br>
              <a:rPr lang="en-GB" dirty="0"/>
            </a:br>
            <a:r>
              <a:rPr lang="en-GB" dirty="0"/>
              <a:t>NICE=National Institute for Health and Clinical Excellence; SPC=summary of product characteristics; WFSBP=World Federation of Societies of Biological Psychiatry</a:t>
            </a:r>
            <a:br>
              <a:rPr lang="en-GB" dirty="0"/>
            </a:br>
            <a:endParaRPr lang="en-GB" dirty="0"/>
          </a:p>
          <a:p>
            <a:r>
              <a:rPr lang="en-GB" dirty="0"/>
              <a:t>1. APA. Practice Guideline for the Treatment of Patients With Major Depressive Disorder. 3</a:t>
            </a:r>
            <a:r>
              <a:rPr lang="en-GB" baseline="30000" dirty="0"/>
              <a:t>rd</a:t>
            </a:r>
            <a:r>
              <a:rPr lang="en-GB" dirty="0"/>
              <a:t> ed. 2010; 2. </a:t>
            </a:r>
            <a:r>
              <a:rPr lang="en-US" dirty="0"/>
              <a:t>NICE. NG222. 2022; 3</a:t>
            </a:r>
            <a:r>
              <a:rPr lang="en-GB" dirty="0"/>
              <a:t>. </a:t>
            </a:r>
            <a:r>
              <a:rPr lang="en-GB" dirty="0" err="1"/>
              <a:t>Cleare</a:t>
            </a:r>
            <a:r>
              <a:rPr lang="en-GB" dirty="0"/>
              <a:t> et al. J </a:t>
            </a:r>
            <a:r>
              <a:rPr lang="en-GB" dirty="0" err="1"/>
              <a:t>Psychopharmacol</a:t>
            </a:r>
            <a:r>
              <a:rPr lang="en-GB" dirty="0"/>
              <a:t> 2015;29(5):459–525; </a:t>
            </a:r>
            <a:br>
              <a:rPr lang="en-GB" dirty="0"/>
            </a:br>
            <a:r>
              <a:rPr lang="en-GB" dirty="0"/>
              <a:t>4. Bauer et al. World J </a:t>
            </a:r>
            <a:r>
              <a:rPr lang="en-GB" dirty="0" err="1"/>
              <a:t>Biol</a:t>
            </a:r>
            <a:r>
              <a:rPr lang="en-GB" dirty="0"/>
              <a:t> Psychiatry 2013;14:334–385; 5. Kennedy et al. </a:t>
            </a:r>
            <a:r>
              <a:rPr lang="pl-PL" dirty="0"/>
              <a:t>Can J Psychiatry 2016;61(9):540</a:t>
            </a:r>
            <a:r>
              <a:rPr lang="en-GB" dirty="0"/>
              <a:t>–5</a:t>
            </a:r>
            <a:r>
              <a:rPr lang="pl-PL" dirty="0"/>
              <a:t>60</a:t>
            </a:r>
            <a:r>
              <a:rPr lang="en-GB" dirty="0"/>
              <a:t>; 6. Parikh et al. Can J Psychiatry 2016;61(9):524–539</a:t>
            </a:r>
          </a:p>
        </p:txBody>
      </p:sp>
      <p:grpSp>
        <p:nvGrpSpPr>
          <p:cNvPr id="95" name="Group 94">
            <a:extLst>
              <a:ext uri="{FF2B5EF4-FFF2-40B4-BE49-F238E27FC236}">
                <a16:creationId xmlns:a16="http://schemas.microsoft.com/office/drawing/2014/main" id="{EE69D113-B565-4DBD-A549-3F15FEC43490}"/>
              </a:ext>
            </a:extLst>
          </p:cNvPr>
          <p:cNvGrpSpPr/>
          <p:nvPr/>
        </p:nvGrpSpPr>
        <p:grpSpPr>
          <a:xfrm>
            <a:off x="885796" y="1374742"/>
            <a:ext cx="2897857" cy="692497"/>
            <a:chOff x="885796" y="1374626"/>
            <a:chExt cx="2897857" cy="692497"/>
          </a:xfrm>
        </p:grpSpPr>
        <p:sp>
          <p:nvSpPr>
            <p:cNvPr id="51" name="Oval 50">
              <a:extLst>
                <a:ext uri="{FF2B5EF4-FFF2-40B4-BE49-F238E27FC236}">
                  <a16:creationId xmlns:a16="http://schemas.microsoft.com/office/drawing/2014/main" id="{A98665B7-746F-437D-9133-0D1DE04E16A2}"/>
                </a:ext>
              </a:extLst>
            </p:cNvPr>
            <p:cNvSpPr/>
            <p:nvPr/>
          </p:nvSpPr>
          <p:spPr>
            <a:xfrm>
              <a:off x="885796" y="1422566"/>
              <a:ext cx="180000" cy="180000"/>
            </a:xfrm>
            <a:prstGeom prst="ellipse">
              <a:avLst/>
            </a:prstGeom>
            <a:solidFill>
              <a:schemeClr val="accent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55" name="Rectangle 54">
              <a:extLst>
                <a:ext uri="{FF2B5EF4-FFF2-40B4-BE49-F238E27FC236}">
                  <a16:creationId xmlns:a16="http://schemas.microsoft.com/office/drawing/2014/main" id="{4F622329-76C2-4280-8EB1-DAE3D1487C60}"/>
                </a:ext>
              </a:extLst>
            </p:cNvPr>
            <p:cNvSpPr/>
            <p:nvPr/>
          </p:nvSpPr>
          <p:spPr>
            <a:xfrm>
              <a:off x="1047653" y="1374626"/>
              <a:ext cx="2736000" cy="692497"/>
            </a:xfrm>
            <a:prstGeom prst="rect">
              <a:avLst/>
            </a:prstGeom>
          </p:spPr>
          <p:txBody>
            <a:bodyPr wrap="square">
              <a:spAutoFit/>
            </a:bodyPr>
            <a:lstStyle/>
            <a:p>
              <a:r>
                <a:rPr lang="en-GB" sz="1200" dirty="0">
                  <a:latin typeface="Arial" panose="020B0604020202020204" pitchFamily="34" charset="0"/>
                  <a:cs typeface="Arial" panose="020B0604020202020204" pitchFamily="34" charset="0"/>
                </a:rPr>
                <a:t>Substantial clinical confidence</a:t>
              </a:r>
            </a:p>
            <a:p>
              <a:r>
                <a:rPr lang="en-GB" sz="900" dirty="0">
                  <a:latin typeface="Arial" panose="020B0604020202020204" pitchFamily="34" charset="0"/>
                  <a:cs typeface="Arial" panose="020B0604020202020204" pitchFamily="34" charset="0"/>
                </a:rPr>
                <a:t>(APA category [I]; NICE grade High;</a:t>
              </a:r>
              <a:br>
                <a:rPr lang="en-GB" sz="900" dirty="0">
                  <a:latin typeface="Arial" panose="020B0604020202020204" pitchFamily="34" charset="0"/>
                  <a:cs typeface="Arial" panose="020B0604020202020204" pitchFamily="34" charset="0"/>
                </a:rPr>
              </a:br>
              <a:r>
                <a:rPr lang="en-GB" sz="900" dirty="0">
                  <a:latin typeface="Arial" panose="020B0604020202020204" pitchFamily="34" charset="0"/>
                  <a:cs typeface="Arial" panose="020B0604020202020204" pitchFamily="34" charset="0"/>
                </a:rPr>
                <a:t>BAP strength A; WFSBP grade 1–2;</a:t>
              </a:r>
              <a:br>
                <a:rPr lang="en-GB" sz="900" dirty="0">
                  <a:latin typeface="Arial" panose="020B0604020202020204" pitchFamily="34" charset="0"/>
                  <a:cs typeface="Arial" panose="020B0604020202020204" pitchFamily="34" charset="0"/>
                </a:rPr>
              </a:br>
              <a:r>
                <a:rPr lang="en-GB" sz="900" dirty="0">
                  <a:latin typeface="Arial" panose="020B0604020202020204" pitchFamily="34" charset="0"/>
                  <a:cs typeface="Arial" panose="020B0604020202020204" pitchFamily="34" charset="0"/>
                </a:rPr>
                <a:t>CANMAT level I)</a:t>
              </a:r>
            </a:p>
          </p:txBody>
        </p:sp>
      </p:grpSp>
      <p:grpSp>
        <p:nvGrpSpPr>
          <p:cNvPr id="96" name="Group 95">
            <a:extLst>
              <a:ext uri="{FF2B5EF4-FFF2-40B4-BE49-F238E27FC236}">
                <a16:creationId xmlns:a16="http://schemas.microsoft.com/office/drawing/2014/main" id="{543CE39B-99CD-4379-8B4A-B523079125B7}"/>
              </a:ext>
            </a:extLst>
          </p:cNvPr>
          <p:cNvGrpSpPr/>
          <p:nvPr/>
        </p:nvGrpSpPr>
        <p:grpSpPr>
          <a:xfrm>
            <a:off x="3708280" y="1374742"/>
            <a:ext cx="2897775" cy="692497"/>
            <a:chOff x="3118044" y="1374626"/>
            <a:chExt cx="2897775" cy="692497"/>
          </a:xfrm>
        </p:grpSpPr>
        <p:sp>
          <p:nvSpPr>
            <p:cNvPr id="52" name="Oval 51">
              <a:extLst>
                <a:ext uri="{FF2B5EF4-FFF2-40B4-BE49-F238E27FC236}">
                  <a16:creationId xmlns:a16="http://schemas.microsoft.com/office/drawing/2014/main" id="{DB1C0E58-EA8F-4FEB-84F0-16640E3A1EE8}"/>
                </a:ext>
              </a:extLst>
            </p:cNvPr>
            <p:cNvSpPr/>
            <p:nvPr/>
          </p:nvSpPr>
          <p:spPr>
            <a:xfrm>
              <a:off x="3118044" y="1422566"/>
              <a:ext cx="180000" cy="180000"/>
            </a:xfrm>
            <a:prstGeom prst="ellipse">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56" name="Rectangle 55">
              <a:extLst>
                <a:ext uri="{FF2B5EF4-FFF2-40B4-BE49-F238E27FC236}">
                  <a16:creationId xmlns:a16="http://schemas.microsoft.com/office/drawing/2014/main" id="{2016A77A-EEAE-4E1A-8B2D-44B2338D0527}"/>
                </a:ext>
              </a:extLst>
            </p:cNvPr>
            <p:cNvSpPr/>
            <p:nvPr/>
          </p:nvSpPr>
          <p:spPr>
            <a:xfrm>
              <a:off x="3279819" y="1374626"/>
              <a:ext cx="2736000" cy="692497"/>
            </a:xfrm>
            <a:prstGeom prst="rect">
              <a:avLst/>
            </a:prstGeom>
          </p:spPr>
          <p:txBody>
            <a:bodyPr wrap="square">
              <a:spAutoFit/>
            </a:bodyPr>
            <a:lstStyle/>
            <a:p>
              <a:r>
                <a:rPr lang="en-GB" sz="1200" dirty="0">
                  <a:latin typeface="Arial" panose="020B0604020202020204" pitchFamily="34" charset="0"/>
                  <a:cs typeface="Arial" panose="020B0604020202020204" pitchFamily="34" charset="0"/>
                </a:rPr>
                <a:t>Moderate clinical confidence</a:t>
              </a:r>
            </a:p>
            <a:p>
              <a:r>
                <a:rPr lang="en-GB" sz="900" dirty="0">
                  <a:latin typeface="Arial" panose="020B0604020202020204" pitchFamily="34" charset="0"/>
                  <a:cs typeface="Arial" panose="020B0604020202020204" pitchFamily="34" charset="0"/>
                </a:rPr>
                <a:t>(APA category [II]; NICE grade Moderate;</a:t>
              </a:r>
              <a:br>
                <a:rPr lang="en-GB" sz="900" dirty="0">
                  <a:latin typeface="Arial" panose="020B0604020202020204" pitchFamily="34" charset="0"/>
                  <a:cs typeface="Arial" panose="020B0604020202020204" pitchFamily="34" charset="0"/>
                </a:rPr>
              </a:br>
              <a:r>
                <a:rPr lang="en-GB" sz="900" dirty="0">
                  <a:latin typeface="Arial" panose="020B0604020202020204" pitchFamily="34" charset="0"/>
                  <a:cs typeface="Arial" panose="020B0604020202020204" pitchFamily="34" charset="0"/>
                </a:rPr>
                <a:t>BAP strength B; WFSBP grade 3;</a:t>
              </a:r>
              <a:br>
                <a:rPr lang="en-GB" sz="900" dirty="0">
                  <a:latin typeface="Arial" panose="020B0604020202020204" pitchFamily="34" charset="0"/>
                  <a:cs typeface="Arial" panose="020B0604020202020204" pitchFamily="34" charset="0"/>
                </a:rPr>
              </a:br>
              <a:r>
                <a:rPr lang="en-GB" sz="900" dirty="0">
                  <a:latin typeface="Arial" panose="020B0604020202020204" pitchFamily="34" charset="0"/>
                  <a:cs typeface="Arial" panose="020B0604020202020204" pitchFamily="34" charset="0"/>
                </a:rPr>
                <a:t>CANMAT level II)</a:t>
              </a:r>
            </a:p>
          </p:txBody>
        </p:sp>
      </p:grpSp>
      <p:grpSp>
        <p:nvGrpSpPr>
          <p:cNvPr id="97" name="Group 96">
            <a:extLst>
              <a:ext uri="{FF2B5EF4-FFF2-40B4-BE49-F238E27FC236}">
                <a16:creationId xmlns:a16="http://schemas.microsoft.com/office/drawing/2014/main" id="{5A7A5281-CC9B-4BBE-B428-43483E5358C8}"/>
              </a:ext>
            </a:extLst>
          </p:cNvPr>
          <p:cNvGrpSpPr/>
          <p:nvPr/>
        </p:nvGrpSpPr>
        <p:grpSpPr>
          <a:xfrm>
            <a:off x="6530682" y="1374742"/>
            <a:ext cx="2936663" cy="692497"/>
            <a:chOff x="5941694" y="1374626"/>
            <a:chExt cx="2936663" cy="692497"/>
          </a:xfrm>
        </p:grpSpPr>
        <p:sp>
          <p:nvSpPr>
            <p:cNvPr id="53" name="Oval 52">
              <a:extLst>
                <a:ext uri="{FF2B5EF4-FFF2-40B4-BE49-F238E27FC236}">
                  <a16:creationId xmlns:a16="http://schemas.microsoft.com/office/drawing/2014/main" id="{A29DA041-9C45-4764-8C76-F3E07301EAAE}"/>
                </a:ext>
              </a:extLst>
            </p:cNvPr>
            <p:cNvSpPr/>
            <p:nvPr/>
          </p:nvSpPr>
          <p:spPr>
            <a:xfrm>
              <a:off x="5941694" y="1422566"/>
              <a:ext cx="180000" cy="180000"/>
            </a:xfrm>
            <a:prstGeom prst="ellipse">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57" name="Rectangle 56">
              <a:extLst>
                <a:ext uri="{FF2B5EF4-FFF2-40B4-BE49-F238E27FC236}">
                  <a16:creationId xmlns:a16="http://schemas.microsoft.com/office/drawing/2014/main" id="{6191FB38-7CD8-4ECD-88E6-3F844010A784}"/>
                </a:ext>
              </a:extLst>
            </p:cNvPr>
            <p:cNvSpPr/>
            <p:nvPr/>
          </p:nvSpPr>
          <p:spPr>
            <a:xfrm>
              <a:off x="6106357" y="1374626"/>
              <a:ext cx="2772000" cy="692497"/>
            </a:xfrm>
            <a:prstGeom prst="rect">
              <a:avLst/>
            </a:prstGeom>
          </p:spPr>
          <p:txBody>
            <a:bodyPr wrap="square">
              <a:spAutoFit/>
            </a:bodyPr>
            <a:lstStyle/>
            <a:p>
              <a:r>
                <a:rPr lang="en-GB" sz="1200" dirty="0">
                  <a:latin typeface="Arial" panose="020B0604020202020204" pitchFamily="34" charset="0"/>
                  <a:cs typeface="Arial" panose="020B0604020202020204" pitchFamily="34" charset="0"/>
                </a:rPr>
                <a:t>Low clinical confidence</a:t>
              </a:r>
            </a:p>
            <a:p>
              <a:r>
                <a:rPr lang="en-GB" sz="900" dirty="0">
                  <a:latin typeface="Arial" panose="020B0604020202020204" pitchFamily="34" charset="0"/>
                  <a:cs typeface="Arial" panose="020B0604020202020204" pitchFamily="34" charset="0"/>
                </a:rPr>
                <a:t>(APA category [III]; NICE grade Low–Very low;</a:t>
              </a:r>
              <a:br>
                <a:rPr lang="en-GB" sz="900" dirty="0">
                  <a:latin typeface="Arial" panose="020B0604020202020204" pitchFamily="34" charset="0"/>
                  <a:cs typeface="Arial" panose="020B0604020202020204" pitchFamily="34" charset="0"/>
                </a:rPr>
              </a:br>
              <a:r>
                <a:rPr lang="en-GB" sz="900" dirty="0">
                  <a:latin typeface="Arial" panose="020B0604020202020204" pitchFamily="34" charset="0"/>
                  <a:cs typeface="Arial" panose="020B0604020202020204" pitchFamily="34" charset="0"/>
                </a:rPr>
                <a:t>BAP strength C–D; WFSBP grade 4–5;</a:t>
              </a:r>
              <a:br>
                <a:rPr lang="en-GB" sz="900" dirty="0">
                  <a:latin typeface="Arial" panose="020B0604020202020204" pitchFamily="34" charset="0"/>
                  <a:cs typeface="Arial" panose="020B0604020202020204" pitchFamily="34" charset="0"/>
                </a:rPr>
              </a:br>
              <a:r>
                <a:rPr lang="en-GB" sz="900" dirty="0">
                  <a:latin typeface="Arial" panose="020B0604020202020204" pitchFamily="34" charset="0"/>
                  <a:cs typeface="Arial" panose="020B0604020202020204" pitchFamily="34" charset="0"/>
                </a:rPr>
                <a:t>CANMAT level III–IV)</a:t>
              </a:r>
            </a:p>
          </p:txBody>
        </p:sp>
      </p:grpSp>
      <p:grpSp>
        <p:nvGrpSpPr>
          <p:cNvPr id="98" name="Group 97">
            <a:extLst>
              <a:ext uri="{FF2B5EF4-FFF2-40B4-BE49-F238E27FC236}">
                <a16:creationId xmlns:a16="http://schemas.microsoft.com/office/drawing/2014/main" id="{8FDFB22C-A0E8-46C9-BA6A-5753F093491B}"/>
              </a:ext>
            </a:extLst>
          </p:cNvPr>
          <p:cNvGrpSpPr/>
          <p:nvPr/>
        </p:nvGrpSpPr>
        <p:grpSpPr>
          <a:xfrm>
            <a:off x="9391972" y="1374742"/>
            <a:ext cx="1843344" cy="276999"/>
            <a:chOff x="9391972" y="1374626"/>
            <a:chExt cx="1843344" cy="276999"/>
          </a:xfrm>
        </p:grpSpPr>
        <p:sp>
          <p:nvSpPr>
            <p:cNvPr id="54" name="Oval 53">
              <a:extLst>
                <a:ext uri="{FF2B5EF4-FFF2-40B4-BE49-F238E27FC236}">
                  <a16:creationId xmlns:a16="http://schemas.microsoft.com/office/drawing/2014/main" id="{3AE0AB6B-77B6-4D04-B08F-9235602E2225}"/>
                </a:ext>
              </a:extLst>
            </p:cNvPr>
            <p:cNvSpPr/>
            <p:nvPr/>
          </p:nvSpPr>
          <p:spPr>
            <a:xfrm>
              <a:off x="9391972" y="1422566"/>
              <a:ext cx="180000" cy="1800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58" name="Rectangle 57">
              <a:extLst>
                <a:ext uri="{FF2B5EF4-FFF2-40B4-BE49-F238E27FC236}">
                  <a16:creationId xmlns:a16="http://schemas.microsoft.com/office/drawing/2014/main" id="{C06307DE-5A61-4007-A630-5257E58B03AF}"/>
                </a:ext>
              </a:extLst>
            </p:cNvPr>
            <p:cNvSpPr/>
            <p:nvPr/>
          </p:nvSpPr>
          <p:spPr>
            <a:xfrm>
              <a:off x="9556460" y="1374626"/>
              <a:ext cx="1678856" cy="276999"/>
            </a:xfrm>
            <a:prstGeom prst="rect">
              <a:avLst/>
            </a:prstGeom>
          </p:spPr>
          <p:txBody>
            <a:bodyPr wrap="square">
              <a:spAutoFit/>
            </a:bodyPr>
            <a:lstStyle/>
            <a:p>
              <a:r>
                <a:rPr lang="en-GB" sz="1200" dirty="0">
                  <a:latin typeface="Arial" panose="020B0604020202020204" pitchFamily="34" charset="0"/>
                  <a:cs typeface="Arial" panose="020B0604020202020204" pitchFamily="34" charset="0"/>
                </a:rPr>
                <a:t>No recommendation</a:t>
              </a:r>
              <a:endParaRPr lang="en-GB" sz="900" dirty="0">
                <a:latin typeface="Arial" panose="020B0604020202020204" pitchFamily="34" charset="0"/>
                <a:cs typeface="Arial" panose="020B0604020202020204" pitchFamily="34" charset="0"/>
              </a:endParaRPr>
            </a:p>
          </p:txBody>
        </p:sp>
      </p:grpSp>
      <p:sp>
        <p:nvSpPr>
          <p:cNvPr id="60" name="Oval 59">
            <a:extLst>
              <a:ext uri="{FF2B5EF4-FFF2-40B4-BE49-F238E27FC236}">
                <a16:creationId xmlns:a16="http://schemas.microsoft.com/office/drawing/2014/main" id="{B1C68BF5-5545-4552-B1CA-8A68DA9B2844}"/>
              </a:ext>
            </a:extLst>
          </p:cNvPr>
          <p:cNvSpPr/>
          <p:nvPr/>
        </p:nvSpPr>
        <p:spPr>
          <a:xfrm>
            <a:off x="3111184" y="3217625"/>
            <a:ext cx="180000" cy="180000"/>
          </a:xfrm>
          <a:prstGeom prst="ellipse">
            <a:avLst/>
          </a:prstGeom>
          <a:solidFill>
            <a:schemeClr val="accent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61" name="Oval 60">
            <a:extLst>
              <a:ext uri="{FF2B5EF4-FFF2-40B4-BE49-F238E27FC236}">
                <a16:creationId xmlns:a16="http://schemas.microsoft.com/office/drawing/2014/main" id="{746B943B-0B41-4497-B416-106CA80C2EF6}"/>
              </a:ext>
            </a:extLst>
          </p:cNvPr>
          <p:cNvSpPr/>
          <p:nvPr/>
        </p:nvSpPr>
        <p:spPr>
          <a:xfrm>
            <a:off x="3111184" y="3922465"/>
            <a:ext cx="180000" cy="180000"/>
          </a:xfrm>
          <a:prstGeom prst="ellipse">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62" name="Oval 61">
            <a:extLst>
              <a:ext uri="{FF2B5EF4-FFF2-40B4-BE49-F238E27FC236}">
                <a16:creationId xmlns:a16="http://schemas.microsoft.com/office/drawing/2014/main" id="{D2BD9F2F-382A-444E-9FCC-338B48D5FB3D}"/>
              </a:ext>
            </a:extLst>
          </p:cNvPr>
          <p:cNvSpPr/>
          <p:nvPr/>
        </p:nvSpPr>
        <p:spPr>
          <a:xfrm>
            <a:off x="4236236" y="4720439"/>
            <a:ext cx="180000" cy="180000"/>
          </a:xfrm>
          <a:prstGeom prst="ellipse">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63" name="Oval 62">
            <a:extLst>
              <a:ext uri="{FF2B5EF4-FFF2-40B4-BE49-F238E27FC236}">
                <a16:creationId xmlns:a16="http://schemas.microsoft.com/office/drawing/2014/main" id="{A0EC08D3-4BE1-45FF-AE20-0FA6C22C8135}"/>
              </a:ext>
            </a:extLst>
          </p:cNvPr>
          <p:cNvSpPr/>
          <p:nvPr/>
        </p:nvSpPr>
        <p:spPr>
          <a:xfrm>
            <a:off x="4236236" y="4981900"/>
            <a:ext cx="180000" cy="1800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64" name="Oval 63">
            <a:extLst>
              <a:ext uri="{FF2B5EF4-FFF2-40B4-BE49-F238E27FC236}">
                <a16:creationId xmlns:a16="http://schemas.microsoft.com/office/drawing/2014/main" id="{03C8333E-4BFA-4763-B0F3-EA260C0917C7}"/>
              </a:ext>
            </a:extLst>
          </p:cNvPr>
          <p:cNvSpPr/>
          <p:nvPr/>
        </p:nvSpPr>
        <p:spPr>
          <a:xfrm>
            <a:off x="3111184" y="2649181"/>
            <a:ext cx="180000" cy="180000"/>
          </a:xfrm>
          <a:prstGeom prst="ellipse">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65" name="Oval 64">
            <a:extLst>
              <a:ext uri="{FF2B5EF4-FFF2-40B4-BE49-F238E27FC236}">
                <a16:creationId xmlns:a16="http://schemas.microsoft.com/office/drawing/2014/main" id="{A8ED3BD4-69D3-4479-AB62-955B4DE4D241}"/>
              </a:ext>
            </a:extLst>
          </p:cNvPr>
          <p:cNvSpPr/>
          <p:nvPr/>
        </p:nvSpPr>
        <p:spPr>
          <a:xfrm>
            <a:off x="4236236" y="4461359"/>
            <a:ext cx="180000" cy="180000"/>
          </a:xfrm>
          <a:prstGeom prst="ellipse">
            <a:avLst/>
          </a:prstGeom>
          <a:solidFill>
            <a:schemeClr val="accent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66" name="Oval 65">
            <a:extLst>
              <a:ext uri="{FF2B5EF4-FFF2-40B4-BE49-F238E27FC236}">
                <a16:creationId xmlns:a16="http://schemas.microsoft.com/office/drawing/2014/main" id="{332B8BA4-C2E0-461A-8792-6DEDD04EA7E0}"/>
              </a:ext>
            </a:extLst>
          </p:cNvPr>
          <p:cNvSpPr/>
          <p:nvPr/>
        </p:nvSpPr>
        <p:spPr>
          <a:xfrm>
            <a:off x="8557748" y="2649181"/>
            <a:ext cx="180000" cy="1800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67" name="Oval 66">
            <a:extLst>
              <a:ext uri="{FF2B5EF4-FFF2-40B4-BE49-F238E27FC236}">
                <a16:creationId xmlns:a16="http://schemas.microsoft.com/office/drawing/2014/main" id="{2FCF2113-73AC-4AE9-B6A4-DEEE4D3F52DD}"/>
              </a:ext>
            </a:extLst>
          </p:cNvPr>
          <p:cNvSpPr/>
          <p:nvPr/>
        </p:nvSpPr>
        <p:spPr>
          <a:xfrm>
            <a:off x="8557748" y="3217625"/>
            <a:ext cx="180000" cy="180000"/>
          </a:xfrm>
          <a:prstGeom prst="ellipse">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68" name="Oval 67">
            <a:extLst>
              <a:ext uri="{FF2B5EF4-FFF2-40B4-BE49-F238E27FC236}">
                <a16:creationId xmlns:a16="http://schemas.microsoft.com/office/drawing/2014/main" id="{CFBCDAC3-D605-4922-807D-22DBBEF4EBAC}"/>
              </a:ext>
            </a:extLst>
          </p:cNvPr>
          <p:cNvSpPr/>
          <p:nvPr/>
        </p:nvSpPr>
        <p:spPr>
          <a:xfrm>
            <a:off x="6727413" y="2649181"/>
            <a:ext cx="180000" cy="180000"/>
          </a:xfrm>
          <a:prstGeom prst="ellipse">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69" name="Oval 68">
            <a:extLst>
              <a:ext uri="{FF2B5EF4-FFF2-40B4-BE49-F238E27FC236}">
                <a16:creationId xmlns:a16="http://schemas.microsoft.com/office/drawing/2014/main" id="{8FA1A417-956A-4BA4-A638-FC9C086B72D4}"/>
              </a:ext>
            </a:extLst>
          </p:cNvPr>
          <p:cNvSpPr/>
          <p:nvPr/>
        </p:nvSpPr>
        <p:spPr>
          <a:xfrm>
            <a:off x="6727413" y="3217625"/>
            <a:ext cx="180000" cy="180000"/>
          </a:xfrm>
          <a:prstGeom prst="ellipse">
            <a:avLst/>
          </a:prstGeom>
          <a:solidFill>
            <a:schemeClr val="accent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70" name="Oval 69">
            <a:extLst>
              <a:ext uri="{FF2B5EF4-FFF2-40B4-BE49-F238E27FC236}">
                <a16:creationId xmlns:a16="http://schemas.microsoft.com/office/drawing/2014/main" id="{0C63A5EF-F9C9-43E9-9A21-C988A98606E9}"/>
              </a:ext>
            </a:extLst>
          </p:cNvPr>
          <p:cNvSpPr/>
          <p:nvPr/>
        </p:nvSpPr>
        <p:spPr>
          <a:xfrm>
            <a:off x="8557748" y="3922465"/>
            <a:ext cx="180000" cy="180000"/>
          </a:xfrm>
          <a:prstGeom prst="ellipse">
            <a:avLst/>
          </a:prstGeom>
          <a:solidFill>
            <a:schemeClr val="accent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71" name="Oval 70">
            <a:extLst>
              <a:ext uri="{FF2B5EF4-FFF2-40B4-BE49-F238E27FC236}">
                <a16:creationId xmlns:a16="http://schemas.microsoft.com/office/drawing/2014/main" id="{39C594D6-D26A-41F9-A61D-4245596B1B29}"/>
              </a:ext>
            </a:extLst>
          </p:cNvPr>
          <p:cNvSpPr/>
          <p:nvPr/>
        </p:nvSpPr>
        <p:spPr>
          <a:xfrm>
            <a:off x="2443531" y="4720439"/>
            <a:ext cx="180000" cy="180000"/>
          </a:xfrm>
          <a:prstGeom prst="ellipse">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72" name="Oval 71">
            <a:extLst>
              <a:ext uri="{FF2B5EF4-FFF2-40B4-BE49-F238E27FC236}">
                <a16:creationId xmlns:a16="http://schemas.microsoft.com/office/drawing/2014/main" id="{06AE940D-B75A-48D9-8D9A-C91CE3C8B963}"/>
              </a:ext>
            </a:extLst>
          </p:cNvPr>
          <p:cNvSpPr/>
          <p:nvPr/>
        </p:nvSpPr>
        <p:spPr>
          <a:xfrm>
            <a:off x="2443531" y="4981900"/>
            <a:ext cx="180000" cy="180000"/>
          </a:xfrm>
          <a:prstGeom prst="ellipse">
            <a:avLst/>
          </a:prstGeom>
          <a:solidFill>
            <a:schemeClr val="accent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73" name="Oval 72">
            <a:extLst>
              <a:ext uri="{FF2B5EF4-FFF2-40B4-BE49-F238E27FC236}">
                <a16:creationId xmlns:a16="http://schemas.microsoft.com/office/drawing/2014/main" id="{ACFC3CC5-180D-4F59-8CA1-5873066FB5E0}"/>
              </a:ext>
            </a:extLst>
          </p:cNvPr>
          <p:cNvSpPr/>
          <p:nvPr/>
        </p:nvSpPr>
        <p:spPr>
          <a:xfrm>
            <a:off x="2443531" y="5239393"/>
            <a:ext cx="180000" cy="180000"/>
          </a:xfrm>
          <a:prstGeom prst="ellipse">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74" name="Oval 73">
            <a:extLst>
              <a:ext uri="{FF2B5EF4-FFF2-40B4-BE49-F238E27FC236}">
                <a16:creationId xmlns:a16="http://schemas.microsoft.com/office/drawing/2014/main" id="{C40A1B6E-4C95-465C-AA02-4CF4034A7375}"/>
              </a:ext>
            </a:extLst>
          </p:cNvPr>
          <p:cNvSpPr/>
          <p:nvPr/>
        </p:nvSpPr>
        <p:spPr>
          <a:xfrm>
            <a:off x="2443531" y="4461359"/>
            <a:ext cx="180000" cy="180000"/>
          </a:xfrm>
          <a:prstGeom prst="ellipse">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75" name="Oval 74">
            <a:extLst>
              <a:ext uri="{FF2B5EF4-FFF2-40B4-BE49-F238E27FC236}">
                <a16:creationId xmlns:a16="http://schemas.microsoft.com/office/drawing/2014/main" id="{09731DDA-72C1-4AC0-947D-31D8DF96349A}"/>
              </a:ext>
            </a:extLst>
          </p:cNvPr>
          <p:cNvSpPr/>
          <p:nvPr/>
        </p:nvSpPr>
        <p:spPr>
          <a:xfrm>
            <a:off x="6079814" y="4720439"/>
            <a:ext cx="180000" cy="180000"/>
          </a:xfrm>
          <a:prstGeom prst="ellipse">
            <a:avLst/>
          </a:prstGeom>
          <a:solidFill>
            <a:schemeClr val="accent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76" name="Oval 75">
            <a:extLst>
              <a:ext uri="{FF2B5EF4-FFF2-40B4-BE49-F238E27FC236}">
                <a16:creationId xmlns:a16="http://schemas.microsoft.com/office/drawing/2014/main" id="{2569C530-17DE-43EB-8262-E38B04422351}"/>
              </a:ext>
            </a:extLst>
          </p:cNvPr>
          <p:cNvSpPr/>
          <p:nvPr/>
        </p:nvSpPr>
        <p:spPr>
          <a:xfrm>
            <a:off x="6079814" y="4981900"/>
            <a:ext cx="180000" cy="180000"/>
          </a:xfrm>
          <a:prstGeom prst="ellipse">
            <a:avLst/>
          </a:prstGeom>
          <a:solidFill>
            <a:schemeClr val="accent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77" name="Oval 76">
            <a:extLst>
              <a:ext uri="{FF2B5EF4-FFF2-40B4-BE49-F238E27FC236}">
                <a16:creationId xmlns:a16="http://schemas.microsoft.com/office/drawing/2014/main" id="{D549F9FA-AF67-48C0-977A-F9EECD040662}"/>
              </a:ext>
            </a:extLst>
          </p:cNvPr>
          <p:cNvSpPr/>
          <p:nvPr/>
        </p:nvSpPr>
        <p:spPr>
          <a:xfrm>
            <a:off x="6079814" y="4461359"/>
            <a:ext cx="180000" cy="180000"/>
          </a:xfrm>
          <a:prstGeom prst="ellipse">
            <a:avLst/>
          </a:prstGeom>
          <a:solidFill>
            <a:schemeClr val="accent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78" name="Oval 77">
            <a:extLst>
              <a:ext uri="{FF2B5EF4-FFF2-40B4-BE49-F238E27FC236}">
                <a16:creationId xmlns:a16="http://schemas.microsoft.com/office/drawing/2014/main" id="{6068EB46-A54A-4331-B893-8366ACEDB8C2}"/>
              </a:ext>
            </a:extLst>
          </p:cNvPr>
          <p:cNvSpPr/>
          <p:nvPr/>
        </p:nvSpPr>
        <p:spPr>
          <a:xfrm>
            <a:off x="7895843" y="4720439"/>
            <a:ext cx="180000" cy="180000"/>
          </a:xfrm>
          <a:prstGeom prst="ellipse">
            <a:avLst/>
          </a:prstGeom>
          <a:solidFill>
            <a:schemeClr val="accent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79" name="Oval 78">
            <a:extLst>
              <a:ext uri="{FF2B5EF4-FFF2-40B4-BE49-F238E27FC236}">
                <a16:creationId xmlns:a16="http://schemas.microsoft.com/office/drawing/2014/main" id="{4AE20620-9763-497E-8354-78D921B10164}"/>
              </a:ext>
            </a:extLst>
          </p:cNvPr>
          <p:cNvSpPr/>
          <p:nvPr/>
        </p:nvSpPr>
        <p:spPr>
          <a:xfrm>
            <a:off x="7895843" y="4981900"/>
            <a:ext cx="180000" cy="180000"/>
          </a:xfrm>
          <a:prstGeom prst="ellipse">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80" name="Oval 79">
            <a:extLst>
              <a:ext uri="{FF2B5EF4-FFF2-40B4-BE49-F238E27FC236}">
                <a16:creationId xmlns:a16="http://schemas.microsoft.com/office/drawing/2014/main" id="{2D66E0D6-2BEB-4C4F-92F3-D549DE965B05}"/>
              </a:ext>
            </a:extLst>
          </p:cNvPr>
          <p:cNvSpPr/>
          <p:nvPr/>
        </p:nvSpPr>
        <p:spPr>
          <a:xfrm>
            <a:off x="7895843" y="5239393"/>
            <a:ext cx="180000" cy="1800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81" name="Oval 80">
            <a:extLst>
              <a:ext uri="{FF2B5EF4-FFF2-40B4-BE49-F238E27FC236}">
                <a16:creationId xmlns:a16="http://schemas.microsoft.com/office/drawing/2014/main" id="{98CA1726-5F31-4696-A69E-05B1125C63C6}"/>
              </a:ext>
            </a:extLst>
          </p:cNvPr>
          <p:cNvSpPr/>
          <p:nvPr/>
        </p:nvSpPr>
        <p:spPr>
          <a:xfrm>
            <a:off x="7895843" y="4461359"/>
            <a:ext cx="180000" cy="180000"/>
          </a:xfrm>
          <a:prstGeom prst="ellipse">
            <a:avLst/>
          </a:prstGeom>
          <a:solidFill>
            <a:schemeClr val="accent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82" name="Oval 81">
            <a:extLst>
              <a:ext uri="{FF2B5EF4-FFF2-40B4-BE49-F238E27FC236}">
                <a16:creationId xmlns:a16="http://schemas.microsoft.com/office/drawing/2014/main" id="{14CEED83-FE43-4282-BB21-A95324BDCCC6}"/>
              </a:ext>
            </a:extLst>
          </p:cNvPr>
          <p:cNvSpPr/>
          <p:nvPr/>
        </p:nvSpPr>
        <p:spPr>
          <a:xfrm>
            <a:off x="6727413" y="3922465"/>
            <a:ext cx="180000" cy="180000"/>
          </a:xfrm>
          <a:prstGeom prst="ellipse">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83" name="Oval 82">
            <a:extLst>
              <a:ext uri="{FF2B5EF4-FFF2-40B4-BE49-F238E27FC236}">
                <a16:creationId xmlns:a16="http://schemas.microsoft.com/office/drawing/2014/main" id="{925D16F9-2328-4F9E-86C6-0A11858C2211}"/>
              </a:ext>
            </a:extLst>
          </p:cNvPr>
          <p:cNvSpPr/>
          <p:nvPr/>
        </p:nvSpPr>
        <p:spPr>
          <a:xfrm>
            <a:off x="4889536" y="3922465"/>
            <a:ext cx="180000" cy="180000"/>
          </a:xfrm>
          <a:prstGeom prst="ellipse">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84" name="Oval 83">
            <a:extLst>
              <a:ext uri="{FF2B5EF4-FFF2-40B4-BE49-F238E27FC236}">
                <a16:creationId xmlns:a16="http://schemas.microsoft.com/office/drawing/2014/main" id="{D9D838ED-29B0-4691-BBF6-A0009A973F72}"/>
              </a:ext>
            </a:extLst>
          </p:cNvPr>
          <p:cNvSpPr/>
          <p:nvPr/>
        </p:nvSpPr>
        <p:spPr>
          <a:xfrm>
            <a:off x="4889536" y="2649181"/>
            <a:ext cx="180000" cy="180000"/>
          </a:xfrm>
          <a:prstGeom prst="ellipse">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85" name="Oval 84">
            <a:extLst>
              <a:ext uri="{FF2B5EF4-FFF2-40B4-BE49-F238E27FC236}">
                <a16:creationId xmlns:a16="http://schemas.microsoft.com/office/drawing/2014/main" id="{57279377-D8A1-4A83-86A8-9F3B031BE7D0}"/>
              </a:ext>
            </a:extLst>
          </p:cNvPr>
          <p:cNvSpPr/>
          <p:nvPr/>
        </p:nvSpPr>
        <p:spPr>
          <a:xfrm>
            <a:off x="4889536" y="3218354"/>
            <a:ext cx="180000" cy="180000"/>
          </a:xfrm>
          <a:prstGeom prst="ellipse">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86" name="Oval 85">
            <a:extLst>
              <a:ext uri="{FF2B5EF4-FFF2-40B4-BE49-F238E27FC236}">
                <a16:creationId xmlns:a16="http://schemas.microsoft.com/office/drawing/2014/main" id="{B0AE4F99-E9B1-4D22-A293-B6F8B29714DF}"/>
              </a:ext>
            </a:extLst>
          </p:cNvPr>
          <p:cNvSpPr/>
          <p:nvPr/>
        </p:nvSpPr>
        <p:spPr>
          <a:xfrm>
            <a:off x="9779930" y="3041360"/>
            <a:ext cx="180000" cy="180000"/>
          </a:xfrm>
          <a:prstGeom prst="ellipse">
            <a:avLst/>
          </a:prstGeom>
          <a:solidFill>
            <a:schemeClr val="accent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solidFill>
                <a:prstClr val="white"/>
              </a:solidFill>
              <a:latin typeface="Arial" panose="020B0604020202020204" pitchFamily="34" charset="0"/>
              <a:cs typeface="Arial" panose="020B0604020202020204" pitchFamily="34" charset="0"/>
            </a:endParaRPr>
          </a:p>
        </p:txBody>
      </p:sp>
      <p:sp>
        <p:nvSpPr>
          <p:cNvPr id="87" name="Oval 86">
            <a:extLst>
              <a:ext uri="{FF2B5EF4-FFF2-40B4-BE49-F238E27FC236}">
                <a16:creationId xmlns:a16="http://schemas.microsoft.com/office/drawing/2014/main" id="{8E8CB9EB-7B35-4A33-8753-E083D1D5F922}"/>
              </a:ext>
            </a:extLst>
          </p:cNvPr>
          <p:cNvSpPr/>
          <p:nvPr/>
        </p:nvSpPr>
        <p:spPr>
          <a:xfrm>
            <a:off x="10175284" y="3041360"/>
            <a:ext cx="180000" cy="180000"/>
          </a:xfrm>
          <a:prstGeom prst="ellipse">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solidFill>
                <a:prstClr val="white"/>
              </a:solidFill>
              <a:latin typeface="Arial" panose="020B0604020202020204" pitchFamily="34" charset="0"/>
              <a:cs typeface="Arial" panose="020B0604020202020204" pitchFamily="34" charset="0"/>
            </a:endParaRPr>
          </a:p>
        </p:txBody>
      </p:sp>
      <p:sp>
        <p:nvSpPr>
          <p:cNvPr id="88" name="Oval 87">
            <a:extLst>
              <a:ext uri="{FF2B5EF4-FFF2-40B4-BE49-F238E27FC236}">
                <a16:creationId xmlns:a16="http://schemas.microsoft.com/office/drawing/2014/main" id="{E77B2A53-3EC9-4EC2-9E7A-06E9A51F975A}"/>
              </a:ext>
            </a:extLst>
          </p:cNvPr>
          <p:cNvSpPr/>
          <p:nvPr/>
        </p:nvSpPr>
        <p:spPr>
          <a:xfrm>
            <a:off x="10570638" y="3041360"/>
            <a:ext cx="180000" cy="180000"/>
          </a:xfrm>
          <a:prstGeom prst="ellipse">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solidFill>
                <a:prstClr val="white"/>
              </a:solidFill>
              <a:latin typeface="Arial" panose="020B0604020202020204" pitchFamily="34" charset="0"/>
              <a:cs typeface="Arial" panose="020B0604020202020204" pitchFamily="34" charset="0"/>
            </a:endParaRPr>
          </a:p>
        </p:txBody>
      </p:sp>
      <p:sp>
        <p:nvSpPr>
          <p:cNvPr id="89" name="Oval 88">
            <a:extLst>
              <a:ext uri="{FF2B5EF4-FFF2-40B4-BE49-F238E27FC236}">
                <a16:creationId xmlns:a16="http://schemas.microsoft.com/office/drawing/2014/main" id="{90857913-7E5D-4349-8A75-52FBFE7CF9F6}"/>
              </a:ext>
            </a:extLst>
          </p:cNvPr>
          <p:cNvSpPr/>
          <p:nvPr/>
        </p:nvSpPr>
        <p:spPr>
          <a:xfrm>
            <a:off x="10932058" y="3041360"/>
            <a:ext cx="180000" cy="1800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solidFill>
                <a:prstClr val="white"/>
              </a:solidFill>
              <a:latin typeface="Arial" panose="020B0604020202020204" pitchFamily="34" charset="0"/>
              <a:cs typeface="Arial" panose="020B0604020202020204" pitchFamily="34" charset="0"/>
            </a:endParaRPr>
          </a:p>
        </p:txBody>
      </p:sp>
      <p:sp>
        <p:nvSpPr>
          <p:cNvPr id="90" name="Oval 89">
            <a:extLst>
              <a:ext uri="{FF2B5EF4-FFF2-40B4-BE49-F238E27FC236}">
                <a16:creationId xmlns:a16="http://schemas.microsoft.com/office/drawing/2014/main" id="{7BD6B357-9BD1-4719-A3D7-2B7ECC4A73EE}"/>
              </a:ext>
            </a:extLst>
          </p:cNvPr>
          <p:cNvSpPr/>
          <p:nvPr/>
        </p:nvSpPr>
        <p:spPr>
          <a:xfrm>
            <a:off x="9710003" y="4727139"/>
            <a:ext cx="180000" cy="180000"/>
          </a:xfrm>
          <a:prstGeom prst="ellipse">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solidFill>
                <a:prstClr val="white"/>
              </a:solidFill>
              <a:latin typeface="Arial" panose="020B0604020202020204" pitchFamily="34" charset="0"/>
              <a:cs typeface="Arial" panose="020B0604020202020204" pitchFamily="34" charset="0"/>
            </a:endParaRPr>
          </a:p>
        </p:txBody>
      </p:sp>
      <p:sp>
        <p:nvSpPr>
          <p:cNvPr id="91" name="Oval 90">
            <a:extLst>
              <a:ext uri="{FF2B5EF4-FFF2-40B4-BE49-F238E27FC236}">
                <a16:creationId xmlns:a16="http://schemas.microsoft.com/office/drawing/2014/main" id="{2F4A5038-4FA7-49C2-BF19-7AE5218E911C}"/>
              </a:ext>
            </a:extLst>
          </p:cNvPr>
          <p:cNvSpPr/>
          <p:nvPr/>
        </p:nvSpPr>
        <p:spPr>
          <a:xfrm>
            <a:off x="9710003" y="4461359"/>
            <a:ext cx="180000" cy="180000"/>
          </a:xfrm>
          <a:prstGeom prst="ellipse">
            <a:avLst/>
          </a:prstGeom>
          <a:solidFill>
            <a:schemeClr val="accent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solidFill>
                <a:prstClr val="white"/>
              </a:solidFill>
              <a:latin typeface="Arial" panose="020B0604020202020204" pitchFamily="34" charset="0"/>
              <a:cs typeface="Arial" panose="020B0604020202020204" pitchFamily="34" charset="0"/>
            </a:endParaRPr>
          </a:p>
        </p:txBody>
      </p:sp>
      <p:sp>
        <p:nvSpPr>
          <p:cNvPr id="92" name="Oval 91">
            <a:extLst>
              <a:ext uri="{FF2B5EF4-FFF2-40B4-BE49-F238E27FC236}">
                <a16:creationId xmlns:a16="http://schemas.microsoft.com/office/drawing/2014/main" id="{B59EE41E-4A8D-40A8-9B85-AE4FCBCE9CD0}"/>
              </a:ext>
            </a:extLst>
          </p:cNvPr>
          <p:cNvSpPr/>
          <p:nvPr/>
        </p:nvSpPr>
        <p:spPr>
          <a:xfrm>
            <a:off x="9710003" y="4980510"/>
            <a:ext cx="180000" cy="180000"/>
          </a:xfrm>
          <a:prstGeom prst="ellipse">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solidFill>
                <a:prstClr val="white"/>
              </a:solidFill>
              <a:latin typeface="Arial" panose="020B0604020202020204" pitchFamily="34" charset="0"/>
              <a:cs typeface="Arial" panose="020B0604020202020204" pitchFamily="34" charset="0"/>
            </a:endParaRPr>
          </a:p>
        </p:txBody>
      </p:sp>
      <p:sp>
        <p:nvSpPr>
          <p:cNvPr id="93" name="Oval 92">
            <a:extLst>
              <a:ext uri="{FF2B5EF4-FFF2-40B4-BE49-F238E27FC236}">
                <a16:creationId xmlns:a16="http://schemas.microsoft.com/office/drawing/2014/main" id="{721997F0-7A6A-4DAC-ACA3-80069825F8DD}"/>
              </a:ext>
            </a:extLst>
          </p:cNvPr>
          <p:cNvSpPr/>
          <p:nvPr/>
        </p:nvSpPr>
        <p:spPr>
          <a:xfrm>
            <a:off x="10620446" y="3818569"/>
            <a:ext cx="180000" cy="180000"/>
          </a:xfrm>
          <a:prstGeom prst="ellipse">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solidFill>
                <a:prstClr val="white"/>
              </a:solidFill>
              <a:latin typeface="Arial" panose="020B0604020202020204" pitchFamily="34" charset="0"/>
              <a:cs typeface="Arial" panose="020B0604020202020204" pitchFamily="34" charset="0"/>
            </a:endParaRPr>
          </a:p>
        </p:txBody>
      </p:sp>
      <p:sp>
        <p:nvSpPr>
          <p:cNvPr id="94" name="Oval 93">
            <a:extLst>
              <a:ext uri="{FF2B5EF4-FFF2-40B4-BE49-F238E27FC236}">
                <a16:creationId xmlns:a16="http://schemas.microsoft.com/office/drawing/2014/main" id="{66B9F29B-878F-4114-9DE7-C6293A1C1571}"/>
              </a:ext>
            </a:extLst>
          </p:cNvPr>
          <p:cNvSpPr/>
          <p:nvPr/>
        </p:nvSpPr>
        <p:spPr>
          <a:xfrm>
            <a:off x="10119586" y="3820233"/>
            <a:ext cx="180000" cy="180000"/>
          </a:xfrm>
          <a:prstGeom prst="ellipse">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solidFill>
                <a:prstClr val="white"/>
              </a:solidFill>
              <a:latin typeface="Arial" panose="020B0604020202020204" pitchFamily="34" charset="0"/>
              <a:cs typeface="Arial" panose="020B0604020202020204" pitchFamily="34" charset="0"/>
            </a:endParaRPr>
          </a:p>
        </p:txBody>
      </p:sp>
      <p:graphicFrame>
        <p:nvGraphicFramePr>
          <p:cNvPr id="21" name="Content Placeholder 6">
            <a:extLst>
              <a:ext uri="{FF2B5EF4-FFF2-40B4-BE49-F238E27FC236}">
                <a16:creationId xmlns:a16="http://schemas.microsoft.com/office/drawing/2014/main" id="{70FF2D94-B920-42BC-AC43-6E2333ED0780}"/>
              </a:ext>
            </a:extLst>
          </p:cNvPr>
          <p:cNvGraphicFramePr>
            <a:graphicFrameLocks/>
          </p:cNvGraphicFramePr>
          <p:nvPr>
            <p:extLst>
              <p:ext uri="{D42A27DB-BD31-4B8C-83A1-F6EECF244321}">
                <p14:modId xmlns:p14="http://schemas.microsoft.com/office/powerpoint/2010/main" val="2092990404"/>
              </p:ext>
            </p:extLst>
          </p:nvPr>
        </p:nvGraphicFramePr>
        <p:xfrm>
          <a:off x="879767" y="2161038"/>
          <a:ext cx="10515088" cy="3312922"/>
        </p:xfrm>
        <a:graphic>
          <a:graphicData uri="http://schemas.openxmlformats.org/drawingml/2006/table">
            <a:tbl>
              <a:tblPr firstRow="1" bandRow="1">
                <a:tableStyleId>{5C22544A-7EE6-4342-B048-85BDC9FD1C3A}</a:tableStyleId>
              </a:tblPr>
              <a:tblGrid>
                <a:gridCol w="1471058">
                  <a:extLst>
                    <a:ext uri="{9D8B030D-6E8A-4147-A177-3AD203B41FA5}">
                      <a16:colId xmlns:a16="http://schemas.microsoft.com/office/drawing/2014/main" val="20000"/>
                    </a:ext>
                  </a:extLst>
                </a:gridCol>
                <a:gridCol w="1808806">
                  <a:extLst>
                    <a:ext uri="{9D8B030D-6E8A-4147-A177-3AD203B41FA5}">
                      <a16:colId xmlns:a16="http://schemas.microsoft.com/office/drawing/2014/main" val="20001"/>
                    </a:ext>
                  </a:extLst>
                </a:gridCol>
                <a:gridCol w="1808806">
                  <a:extLst>
                    <a:ext uri="{9D8B030D-6E8A-4147-A177-3AD203B41FA5}">
                      <a16:colId xmlns:a16="http://schemas.microsoft.com/office/drawing/2014/main" val="20002"/>
                    </a:ext>
                  </a:extLst>
                </a:gridCol>
                <a:gridCol w="1808806">
                  <a:extLst>
                    <a:ext uri="{9D8B030D-6E8A-4147-A177-3AD203B41FA5}">
                      <a16:colId xmlns:a16="http://schemas.microsoft.com/office/drawing/2014/main" val="20003"/>
                    </a:ext>
                  </a:extLst>
                </a:gridCol>
                <a:gridCol w="1808806">
                  <a:extLst>
                    <a:ext uri="{9D8B030D-6E8A-4147-A177-3AD203B41FA5}">
                      <a16:colId xmlns:a16="http://schemas.microsoft.com/office/drawing/2014/main" val="20004"/>
                    </a:ext>
                  </a:extLst>
                </a:gridCol>
                <a:gridCol w="1808806">
                  <a:extLst>
                    <a:ext uri="{9D8B030D-6E8A-4147-A177-3AD203B41FA5}">
                      <a16:colId xmlns:a16="http://schemas.microsoft.com/office/drawing/2014/main" val="3226054733"/>
                    </a:ext>
                  </a:extLst>
                </a:gridCol>
              </a:tblGrid>
              <a:tr h="256074">
                <a:tc>
                  <a:txBody>
                    <a:bodyPr/>
                    <a:lstStyle/>
                    <a:p>
                      <a:pPr algn="ctr"/>
                      <a:r>
                        <a:rPr lang="en-GB" sz="1200" noProof="0" dirty="0">
                          <a:solidFill>
                            <a:schemeClr val="tx1"/>
                          </a:solidFill>
                          <a:latin typeface="Arial" panose="020B0604020202020204" pitchFamily="34" charset="0"/>
                          <a:cs typeface="Arial" panose="020B0604020202020204" pitchFamily="34" charset="0"/>
                        </a:rPr>
                        <a:t>Strategy</a:t>
                      </a:r>
                      <a:endParaRPr lang="en-GB" sz="1200" b="1" noProof="0" dirty="0">
                        <a:solidFill>
                          <a:schemeClr val="tx1"/>
                        </a:solidFill>
                        <a:latin typeface="Arial" panose="020B0604020202020204" pitchFamily="34" charset="0"/>
                        <a:cs typeface="Arial" panose="020B0604020202020204" pitchFamily="34" charset="0"/>
                      </a:endParaRPr>
                    </a:p>
                  </a:txBody>
                  <a:tcPr marL="94879" marR="94879" anchor="ctr">
                    <a:lnL w="28575" cap="flat" cmpd="sng" algn="ctr">
                      <a:noFill/>
                      <a:prstDash val="solid"/>
                      <a:round/>
                      <a:headEnd type="none" w="med" len="med"/>
                      <a:tailEnd type="none" w="med" len="med"/>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200" noProof="0" dirty="0">
                          <a:solidFill>
                            <a:schemeClr val="tx1"/>
                          </a:solidFill>
                          <a:latin typeface="Arial" panose="020B0604020202020204" pitchFamily="34" charset="0"/>
                          <a:cs typeface="Arial" panose="020B0604020202020204" pitchFamily="34" charset="0"/>
                        </a:rPr>
                        <a:t>APA</a:t>
                      </a:r>
                      <a:r>
                        <a:rPr lang="en-GB" sz="1200" baseline="30000" noProof="0" dirty="0">
                          <a:solidFill>
                            <a:schemeClr val="tx1"/>
                          </a:solidFill>
                          <a:latin typeface="Arial" panose="020B0604020202020204" pitchFamily="34" charset="0"/>
                          <a:cs typeface="Arial" panose="020B0604020202020204" pitchFamily="34" charset="0"/>
                        </a:rPr>
                        <a:t>1</a:t>
                      </a:r>
                      <a:endParaRPr lang="en-GB" sz="1200" b="1" noProof="0" dirty="0">
                        <a:solidFill>
                          <a:schemeClr val="tx1"/>
                        </a:solidFill>
                        <a:highlight>
                          <a:srgbClr val="00FFFF"/>
                        </a:highlight>
                        <a:latin typeface="Arial" panose="020B0604020202020204" pitchFamily="34" charset="0"/>
                        <a:cs typeface="Arial" panose="020B0604020202020204" pitchFamily="34" charset="0"/>
                      </a:endParaRPr>
                    </a:p>
                  </a:txBody>
                  <a:tcPr marL="94879" marR="94879"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200" noProof="0" dirty="0">
                          <a:solidFill>
                            <a:schemeClr val="tx1"/>
                          </a:solidFill>
                          <a:latin typeface="Arial" panose="020B0604020202020204" pitchFamily="34" charset="0"/>
                          <a:cs typeface="Arial" panose="020B0604020202020204" pitchFamily="34" charset="0"/>
                        </a:rPr>
                        <a:t>NICE</a:t>
                      </a:r>
                      <a:r>
                        <a:rPr lang="en-GB" sz="1200" baseline="30000" noProof="0" dirty="0">
                          <a:solidFill>
                            <a:schemeClr val="tx1"/>
                          </a:solidFill>
                          <a:latin typeface="Arial" panose="020B0604020202020204" pitchFamily="34" charset="0"/>
                          <a:cs typeface="Arial" panose="020B0604020202020204" pitchFamily="34" charset="0"/>
                        </a:rPr>
                        <a:t>2</a:t>
                      </a:r>
                      <a:endParaRPr lang="en-GB" sz="1200" b="1" noProof="0" dirty="0">
                        <a:solidFill>
                          <a:schemeClr val="tx1"/>
                        </a:solidFill>
                        <a:latin typeface="Arial" panose="020B0604020202020204" pitchFamily="34" charset="0"/>
                        <a:cs typeface="Arial" panose="020B0604020202020204" pitchFamily="34" charset="0"/>
                      </a:endParaRPr>
                    </a:p>
                  </a:txBody>
                  <a:tcPr marL="94879" marR="94879"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200" noProof="0" dirty="0">
                          <a:solidFill>
                            <a:schemeClr val="tx1"/>
                          </a:solidFill>
                          <a:latin typeface="Arial" panose="020B0604020202020204" pitchFamily="34" charset="0"/>
                          <a:cs typeface="Arial" panose="020B0604020202020204" pitchFamily="34" charset="0"/>
                        </a:rPr>
                        <a:t>BAP</a:t>
                      </a:r>
                      <a:r>
                        <a:rPr lang="en-GB" sz="1200" baseline="30000" noProof="0" dirty="0">
                          <a:solidFill>
                            <a:schemeClr val="tx1"/>
                          </a:solidFill>
                          <a:latin typeface="Arial" panose="020B0604020202020204" pitchFamily="34" charset="0"/>
                          <a:cs typeface="Arial" panose="020B0604020202020204" pitchFamily="34" charset="0"/>
                        </a:rPr>
                        <a:t>3</a:t>
                      </a:r>
                      <a:endParaRPr lang="en-GB" sz="1200" b="1" noProof="0" dirty="0">
                        <a:solidFill>
                          <a:schemeClr val="tx1"/>
                        </a:solidFill>
                        <a:latin typeface="Arial" panose="020B0604020202020204" pitchFamily="34" charset="0"/>
                        <a:cs typeface="Arial" panose="020B0604020202020204" pitchFamily="34" charset="0"/>
                      </a:endParaRPr>
                    </a:p>
                  </a:txBody>
                  <a:tcPr marL="94879" marR="94879"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200" kern="1200" baseline="0" noProof="0" dirty="0">
                          <a:solidFill>
                            <a:schemeClr val="tx1"/>
                          </a:solidFill>
                          <a:latin typeface="Arial" panose="020B0604020202020204" pitchFamily="34" charset="0"/>
                          <a:cs typeface="Arial" panose="020B0604020202020204" pitchFamily="34" charset="0"/>
                        </a:rPr>
                        <a:t>WFSBP</a:t>
                      </a:r>
                      <a:r>
                        <a:rPr lang="en-GB" sz="1200" kern="1200" baseline="30000" noProof="0" dirty="0">
                          <a:solidFill>
                            <a:schemeClr val="tx1"/>
                          </a:solidFill>
                          <a:latin typeface="Arial" panose="020B0604020202020204" pitchFamily="34" charset="0"/>
                          <a:cs typeface="Arial" panose="020B0604020202020204" pitchFamily="34" charset="0"/>
                        </a:rPr>
                        <a:t>4</a:t>
                      </a:r>
                      <a:endParaRPr lang="en-GB" sz="1200" b="1" noProof="0" dirty="0">
                        <a:solidFill>
                          <a:schemeClr val="tx1"/>
                        </a:solidFill>
                        <a:latin typeface="Arial" panose="020B0604020202020204" pitchFamily="34" charset="0"/>
                        <a:cs typeface="Arial" panose="020B0604020202020204" pitchFamily="34" charset="0"/>
                      </a:endParaRPr>
                    </a:p>
                  </a:txBody>
                  <a:tcPr marL="94879" marR="94879"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200" b="1" noProof="0" dirty="0">
                          <a:solidFill>
                            <a:schemeClr val="tx1"/>
                          </a:solidFill>
                          <a:latin typeface="Arial" panose="020B0604020202020204" pitchFamily="34" charset="0"/>
                          <a:cs typeface="Arial" panose="020B0604020202020204" pitchFamily="34" charset="0"/>
                        </a:rPr>
                        <a:t>CANMAT</a:t>
                      </a:r>
                      <a:r>
                        <a:rPr lang="en-GB" sz="1200" b="1" baseline="30000" noProof="0" dirty="0">
                          <a:solidFill>
                            <a:schemeClr val="tx1"/>
                          </a:solidFill>
                          <a:latin typeface="Arial" panose="020B0604020202020204" pitchFamily="34" charset="0"/>
                          <a:cs typeface="Arial" panose="020B0604020202020204" pitchFamily="34" charset="0"/>
                        </a:rPr>
                        <a:t>5,6</a:t>
                      </a:r>
                      <a:endParaRPr lang="en-GB" sz="1200" b="1" noProof="0" dirty="0">
                        <a:solidFill>
                          <a:schemeClr val="tx1"/>
                        </a:solidFill>
                        <a:latin typeface="Arial" panose="020B0604020202020204" pitchFamily="34" charset="0"/>
                        <a:cs typeface="Arial" panose="020B0604020202020204" pitchFamily="34" charset="0"/>
                      </a:endParaRPr>
                    </a:p>
                  </a:txBody>
                  <a:tcPr marL="94879" marR="94879"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568800">
                <a:tc>
                  <a:txBody>
                    <a:bodyPr/>
                    <a:lstStyle/>
                    <a:p>
                      <a:pPr algn="ctr"/>
                      <a:r>
                        <a:rPr lang="en-GB" sz="1200" b="1" noProof="0" dirty="0">
                          <a:solidFill>
                            <a:schemeClr val="tx1"/>
                          </a:solidFill>
                          <a:latin typeface="Arial" panose="020B0604020202020204" pitchFamily="34" charset="0"/>
                          <a:cs typeface="Arial" panose="020B0604020202020204" pitchFamily="34" charset="0"/>
                        </a:rPr>
                        <a:t>Optimize current</a:t>
                      </a:r>
                      <a:r>
                        <a:rPr lang="en-GB" sz="1200" b="1" baseline="0" noProof="0" dirty="0">
                          <a:solidFill>
                            <a:schemeClr val="tx1"/>
                          </a:solidFill>
                          <a:latin typeface="Arial" panose="020B0604020202020204" pitchFamily="34" charset="0"/>
                          <a:cs typeface="Arial" panose="020B0604020202020204" pitchFamily="34" charset="0"/>
                        </a:rPr>
                        <a:t> therapy</a:t>
                      </a:r>
                      <a:endParaRPr lang="en-GB" sz="1200" b="1" noProof="0" dirty="0">
                        <a:solidFill>
                          <a:schemeClr val="tx1"/>
                        </a:solidFill>
                        <a:latin typeface="Arial" panose="020B0604020202020204" pitchFamily="34" charset="0"/>
                        <a:cs typeface="Arial" panose="020B0604020202020204" pitchFamily="34" charset="0"/>
                      </a:endParaRPr>
                    </a:p>
                  </a:txBody>
                  <a:tcPr marL="94879" marR="94879" anchor="ctr">
                    <a:lnL w="28575" cap="flat" cmpd="sng" algn="ctr">
                      <a:noFill/>
                      <a:prstDash val="solid"/>
                      <a:round/>
                      <a:headEnd type="none" w="med" len="med"/>
                      <a:tailEnd type="none" w="med" len="med"/>
                    </a:lnL>
                    <a:lnR w="12700" cmpd="sng">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ADDE1"/>
                    </a:solidFill>
                  </a:tcPr>
                </a:tc>
                <a:tc>
                  <a:txBody>
                    <a:bodyPr/>
                    <a:lstStyle/>
                    <a:p>
                      <a:pPr algn="ctr"/>
                      <a:endParaRPr lang="en-GB" sz="1200" noProof="0" dirty="0">
                        <a:solidFill>
                          <a:schemeClr val="tx1"/>
                        </a:solidFill>
                        <a:latin typeface="Arial" panose="020B0604020202020204" pitchFamily="34" charset="0"/>
                        <a:cs typeface="Arial" panose="020B0604020202020204" pitchFamily="34" charset="0"/>
                      </a:endParaRPr>
                    </a:p>
                  </a:txBody>
                  <a:tcPr marL="94879" marR="94879" anchor="ctr">
                    <a:lnL w="12700" cmpd="sng">
                      <a:noFill/>
                    </a:lnL>
                    <a:lnR w="12700" cmpd="sng">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ADDE1"/>
                    </a:solidFill>
                  </a:tcPr>
                </a:tc>
                <a:tc>
                  <a:txBody>
                    <a:bodyPr/>
                    <a:lstStyle/>
                    <a:p>
                      <a:pPr algn="ctr"/>
                      <a:endParaRPr lang="en-GB" sz="1200" noProof="0" dirty="0">
                        <a:solidFill>
                          <a:schemeClr val="tx1"/>
                        </a:solidFill>
                        <a:latin typeface="Arial" panose="020B0604020202020204" pitchFamily="34" charset="0"/>
                        <a:cs typeface="Arial" panose="020B0604020202020204" pitchFamily="34" charset="0"/>
                      </a:endParaRPr>
                    </a:p>
                  </a:txBody>
                  <a:tcPr marL="94879" marR="94879" anchor="ctr">
                    <a:lnL w="12700" cmpd="sng">
                      <a:noFill/>
                    </a:lnL>
                    <a:lnR w="12700" cmpd="sng">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ADDE1"/>
                    </a:solidFill>
                  </a:tcPr>
                </a:tc>
                <a:tc>
                  <a:txBody>
                    <a:bodyPr/>
                    <a:lstStyle/>
                    <a:p>
                      <a:pPr algn="ctr"/>
                      <a:endParaRPr lang="en-GB" sz="1200" noProof="0" dirty="0">
                        <a:solidFill>
                          <a:schemeClr val="tx1"/>
                        </a:solidFill>
                        <a:latin typeface="Arial" panose="020B0604020202020204" pitchFamily="34" charset="0"/>
                        <a:cs typeface="Arial" panose="020B0604020202020204" pitchFamily="34" charset="0"/>
                      </a:endParaRPr>
                    </a:p>
                  </a:txBody>
                  <a:tcPr marL="94879" marR="94879" anchor="ctr">
                    <a:lnL w="12700" cmpd="sng">
                      <a:noFill/>
                    </a:lnL>
                    <a:lnR w="12700" cmpd="sng">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ADDE1"/>
                    </a:solidFill>
                  </a:tcPr>
                </a:tc>
                <a:tc>
                  <a:txBody>
                    <a:bodyPr/>
                    <a:lstStyle/>
                    <a:p>
                      <a:pPr algn="ctr"/>
                      <a:endParaRPr lang="en-GB" sz="1200" noProof="0" dirty="0">
                        <a:solidFill>
                          <a:schemeClr val="tx1"/>
                        </a:solidFill>
                        <a:latin typeface="Arial" panose="020B0604020202020204" pitchFamily="34" charset="0"/>
                        <a:cs typeface="Arial" panose="020B0604020202020204" pitchFamily="34" charset="0"/>
                      </a:endParaRPr>
                    </a:p>
                  </a:txBody>
                  <a:tcPr marL="94879" marR="94879" anchor="ctr">
                    <a:lnL w="12700" cmpd="sng">
                      <a:noFill/>
                    </a:lnL>
                    <a:lnR w="12700" cmpd="sng">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ADDE1"/>
                    </a:solidFill>
                  </a:tcPr>
                </a:tc>
                <a:tc>
                  <a:txBody>
                    <a:bodyPr/>
                    <a:lstStyle/>
                    <a:p>
                      <a:pPr algn="ctr"/>
                      <a:endParaRPr lang="en-GB" sz="1200" noProof="0" dirty="0">
                        <a:solidFill>
                          <a:schemeClr val="tx1"/>
                        </a:solidFill>
                        <a:latin typeface="Arial" panose="020B0604020202020204" pitchFamily="34" charset="0"/>
                        <a:cs typeface="Arial" panose="020B0604020202020204" pitchFamily="34" charset="0"/>
                      </a:endParaRPr>
                    </a:p>
                  </a:txBody>
                  <a:tcPr marL="94879" marR="94879" anchor="ctr">
                    <a:lnL w="12700" cmpd="sng">
                      <a:noFill/>
                    </a:lnL>
                    <a:lnR w="12700" cmpd="sng">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ADDE1"/>
                    </a:solidFill>
                  </a:tcPr>
                </a:tc>
                <a:extLst>
                  <a:ext uri="{0D108BD9-81ED-4DB2-BD59-A6C34878D82A}">
                    <a16:rowId xmlns:a16="http://schemas.microsoft.com/office/drawing/2014/main" val="10001"/>
                  </a:ext>
                </a:extLst>
              </a:tr>
              <a:tr h="568316">
                <a:tc>
                  <a:txBody>
                    <a:bodyPr/>
                    <a:lstStyle/>
                    <a:p>
                      <a:pPr algn="ctr"/>
                      <a:r>
                        <a:rPr lang="en-GB" sz="1200" b="1" noProof="0" dirty="0">
                          <a:solidFill>
                            <a:schemeClr val="tx1"/>
                          </a:solidFill>
                          <a:latin typeface="Arial" panose="020B0604020202020204" pitchFamily="34" charset="0"/>
                          <a:cs typeface="Arial" panose="020B0604020202020204" pitchFamily="34" charset="0"/>
                        </a:rPr>
                        <a:t>Switch to another</a:t>
                      </a:r>
                      <a:r>
                        <a:rPr lang="en-GB" sz="1200" b="1" baseline="0" noProof="0" dirty="0">
                          <a:solidFill>
                            <a:schemeClr val="tx1"/>
                          </a:solidFill>
                          <a:latin typeface="Arial" panose="020B0604020202020204" pitchFamily="34" charset="0"/>
                          <a:cs typeface="Arial" panose="020B0604020202020204" pitchFamily="34" charset="0"/>
                        </a:rPr>
                        <a:t> </a:t>
                      </a:r>
                      <a:r>
                        <a:rPr lang="en-GB" sz="1200" b="1" noProof="0" dirty="0">
                          <a:solidFill>
                            <a:schemeClr val="tx1"/>
                          </a:solidFill>
                          <a:latin typeface="Arial" panose="020B0604020202020204" pitchFamily="34" charset="0"/>
                          <a:cs typeface="Arial" panose="020B0604020202020204" pitchFamily="34" charset="0"/>
                        </a:rPr>
                        <a:t>antidepressant</a:t>
                      </a:r>
                    </a:p>
                  </a:txBody>
                  <a:tcPr marL="94879" marR="94879" anchor="ctr">
                    <a:lnL w="28575"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200" noProof="0" dirty="0">
                        <a:solidFill>
                          <a:schemeClr val="tx1"/>
                        </a:solidFill>
                        <a:latin typeface="Arial" panose="020B0604020202020204" pitchFamily="34" charset="0"/>
                        <a:cs typeface="Arial" panose="020B0604020202020204" pitchFamily="34" charset="0"/>
                      </a:endParaRPr>
                    </a:p>
                  </a:txBody>
                  <a:tcPr marL="94879" marR="94879"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200" noProof="0" dirty="0">
                        <a:solidFill>
                          <a:schemeClr val="tx1"/>
                        </a:solidFill>
                        <a:latin typeface="Arial" panose="020B0604020202020204" pitchFamily="34" charset="0"/>
                        <a:cs typeface="Arial" panose="020B0604020202020204" pitchFamily="34" charset="0"/>
                      </a:endParaRPr>
                    </a:p>
                  </a:txBody>
                  <a:tcPr marL="94879" marR="94879"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200" noProof="0" dirty="0">
                        <a:solidFill>
                          <a:schemeClr val="tx1"/>
                        </a:solidFill>
                        <a:latin typeface="Arial" panose="020B0604020202020204" pitchFamily="34" charset="0"/>
                        <a:cs typeface="Arial" panose="020B0604020202020204" pitchFamily="34" charset="0"/>
                      </a:endParaRPr>
                    </a:p>
                  </a:txBody>
                  <a:tcPr marL="94879" marR="94879"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200" noProof="0" dirty="0">
                        <a:solidFill>
                          <a:schemeClr val="tx1"/>
                        </a:solidFill>
                        <a:latin typeface="Arial" panose="020B0604020202020204" pitchFamily="34" charset="0"/>
                        <a:cs typeface="Arial" panose="020B0604020202020204" pitchFamily="34" charset="0"/>
                      </a:endParaRPr>
                    </a:p>
                  </a:txBody>
                  <a:tcPr marL="94879" marR="94879"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200" noProof="0" dirty="0">
                        <a:solidFill>
                          <a:schemeClr val="tx1"/>
                        </a:solidFill>
                        <a:latin typeface="Arial" panose="020B0604020202020204" pitchFamily="34" charset="0"/>
                        <a:cs typeface="Arial" panose="020B0604020202020204" pitchFamily="34" charset="0"/>
                      </a:endParaRPr>
                    </a:p>
                    <a:p>
                      <a:pPr algn="ctr"/>
                      <a:r>
                        <a:rPr lang="en-GB" sz="1200" noProof="0" dirty="0">
                          <a:solidFill>
                            <a:schemeClr val="tx1"/>
                          </a:solidFill>
                          <a:latin typeface="Arial" panose="020B0604020202020204" pitchFamily="34" charset="0"/>
                          <a:cs typeface="Arial" panose="020B0604020202020204" pitchFamily="34" charset="0"/>
                        </a:rPr>
                        <a:t>(depending on agent)</a:t>
                      </a:r>
                    </a:p>
                  </a:txBody>
                  <a:tcPr marL="94879" marR="94879"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828000">
                <a:tc>
                  <a:txBody>
                    <a:bodyPr/>
                    <a:lstStyle/>
                    <a:p>
                      <a:pPr algn="ctr"/>
                      <a:r>
                        <a:rPr lang="en-GB" sz="1200" b="1" noProof="0" dirty="0">
                          <a:solidFill>
                            <a:schemeClr val="tx1"/>
                          </a:solidFill>
                          <a:latin typeface="Arial" panose="020B0604020202020204" pitchFamily="34" charset="0"/>
                          <a:cs typeface="Arial" panose="020B0604020202020204" pitchFamily="34" charset="0"/>
                        </a:rPr>
                        <a:t>Combination antidepressant pharmacotherapy</a:t>
                      </a:r>
                    </a:p>
                  </a:txBody>
                  <a:tcPr marL="94879" marR="94879" anchor="ctr">
                    <a:lnL w="28575"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ADDE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GB" sz="1200" noProof="0" dirty="0">
                        <a:solidFill>
                          <a:schemeClr val="tx1"/>
                        </a:solidFill>
                        <a:latin typeface="Arial" panose="020B0604020202020204" pitchFamily="34" charset="0"/>
                        <a:cs typeface="Arial" panose="020B0604020202020204" pitchFamily="34" charset="0"/>
                      </a:endParaRPr>
                    </a:p>
                  </a:txBody>
                  <a:tcPr marL="94879" marR="94879"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ADDE1"/>
                    </a:solidFill>
                  </a:tcPr>
                </a:tc>
                <a:tc>
                  <a:txBody>
                    <a:bodyPr/>
                    <a:lstStyle/>
                    <a:p>
                      <a:pPr algn="ctr"/>
                      <a:endParaRPr lang="en-GB" sz="1200" noProof="0" dirty="0">
                        <a:solidFill>
                          <a:schemeClr val="tx1"/>
                        </a:solidFill>
                        <a:latin typeface="Arial" panose="020B0604020202020204" pitchFamily="34" charset="0"/>
                        <a:cs typeface="Arial" panose="020B0604020202020204" pitchFamily="34" charset="0"/>
                      </a:endParaRPr>
                    </a:p>
                  </a:txBody>
                  <a:tcPr marL="94879" marR="94879"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ADDE1"/>
                    </a:solidFill>
                  </a:tcPr>
                </a:tc>
                <a:tc>
                  <a:txBody>
                    <a:bodyPr/>
                    <a:lstStyle/>
                    <a:p>
                      <a:pPr algn="ctr"/>
                      <a:endParaRPr lang="en-GB" sz="1200" noProof="0" dirty="0">
                        <a:solidFill>
                          <a:schemeClr val="tx1"/>
                        </a:solidFill>
                        <a:latin typeface="Arial" panose="020B0604020202020204" pitchFamily="34" charset="0"/>
                        <a:cs typeface="Arial" panose="020B0604020202020204" pitchFamily="34" charset="0"/>
                      </a:endParaRPr>
                    </a:p>
                  </a:txBody>
                  <a:tcPr marL="94879" marR="94879"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ADDE1"/>
                    </a:solidFill>
                  </a:tcPr>
                </a:tc>
                <a:tc>
                  <a:txBody>
                    <a:bodyPr/>
                    <a:lstStyle/>
                    <a:p>
                      <a:pPr algn="ctr"/>
                      <a:endParaRPr lang="en-GB" sz="1200" noProof="0" dirty="0">
                        <a:solidFill>
                          <a:schemeClr val="tx1"/>
                        </a:solidFill>
                        <a:latin typeface="Arial" panose="020B0604020202020204" pitchFamily="34" charset="0"/>
                        <a:cs typeface="Arial" panose="020B0604020202020204" pitchFamily="34" charset="0"/>
                      </a:endParaRPr>
                    </a:p>
                  </a:txBody>
                  <a:tcPr marL="94879" marR="94879"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ADDE1"/>
                    </a:solidFill>
                  </a:tcPr>
                </a:tc>
                <a:tc>
                  <a:txBody>
                    <a:bodyPr/>
                    <a:lstStyle/>
                    <a:p>
                      <a:pPr algn="ctr"/>
                      <a:r>
                        <a:rPr lang="en-GB" sz="1200" strike="noStrike" baseline="0" noProof="0" dirty="0">
                          <a:solidFill>
                            <a:schemeClr val="tx1"/>
                          </a:solidFill>
                          <a:latin typeface="Arial" panose="020B0604020202020204" pitchFamily="34" charset="0"/>
                          <a:cs typeface="Arial" panose="020B0604020202020204" pitchFamily="34" charset="0"/>
                        </a:rPr>
                        <a:t>or</a:t>
                      </a:r>
                    </a:p>
                  </a:txBody>
                  <a:tcPr marL="94879" marR="94879"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ADDE1"/>
                    </a:solidFill>
                  </a:tcPr>
                </a:tc>
                <a:extLst>
                  <a:ext uri="{0D108BD9-81ED-4DB2-BD59-A6C34878D82A}">
                    <a16:rowId xmlns:a16="http://schemas.microsoft.com/office/drawing/2014/main" val="10003"/>
                  </a:ext>
                </a:extLst>
              </a:tr>
              <a:tr h="1073486">
                <a:tc>
                  <a:txBody>
                    <a:bodyPr/>
                    <a:lstStyle/>
                    <a:p>
                      <a:pPr algn="ctr"/>
                      <a:r>
                        <a:rPr lang="en-GB" sz="1200" b="1" noProof="0" dirty="0">
                          <a:solidFill>
                            <a:schemeClr val="tx1"/>
                          </a:solidFill>
                          <a:latin typeface="Arial" panose="020B0604020202020204" pitchFamily="34" charset="0"/>
                          <a:cs typeface="Arial" panose="020B0604020202020204" pitchFamily="34" charset="0"/>
                        </a:rPr>
                        <a:t>Adjunctive</a:t>
                      </a:r>
                      <a:r>
                        <a:rPr lang="en-GB" sz="1200" b="1" baseline="0" noProof="0" dirty="0">
                          <a:solidFill>
                            <a:schemeClr val="tx1"/>
                          </a:solidFill>
                          <a:latin typeface="Arial" panose="020B0604020202020204" pitchFamily="34" charset="0"/>
                          <a:cs typeface="Arial" panose="020B0604020202020204" pitchFamily="34" charset="0"/>
                        </a:rPr>
                        <a:t> treatment </a:t>
                      </a:r>
                      <a:r>
                        <a:rPr lang="en-GB" sz="1200" b="1" noProof="0" dirty="0">
                          <a:solidFill>
                            <a:schemeClr val="tx1"/>
                          </a:solidFill>
                          <a:latin typeface="Arial" panose="020B0604020202020204" pitchFamily="34" charset="0"/>
                          <a:cs typeface="Arial" panose="020B0604020202020204" pitchFamily="34" charset="0"/>
                        </a:rPr>
                        <a:t>with a second agent </a:t>
                      </a:r>
                      <a:br>
                        <a:rPr lang="en-GB" sz="1200" b="1" noProof="0" dirty="0">
                          <a:solidFill>
                            <a:schemeClr val="tx1"/>
                          </a:solidFill>
                          <a:latin typeface="Arial" panose="020B0604020202020204" pitchFamily="34" charset="0"/>
                          <a:cs typeface="Arial" panose="020B0604020202020204" pitchFamily="34" charset="0"/>
                        </a:rPr>
                      </a:br>
                      <a:r>
                        <a:rPr lang="en-GB" sz="1200" b="1" noProof="0" dirty="0">
                          <a:solidFill>
                            <a:schemeClr val="tx1"/>
                          </a:solidFill>
                          <a:latin typeface="Arial" panose="020B0604020202020204" pitchFamily="34" charset="0"/>
                          <a:cs typeface="Arial" panose="020B0604020202020204" pitchFamily="34" charset="0"/>
                        </a:rPr>
                        <a:t>or psychotherapy</a:t>
                      </a:r>
                    </a:p>
                  </a:txBody>
                  <a:tcPr marL="94879" marR="94879" anchor="ctr">
                    <a:lnL w="28575"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0" indent="0" algn="l">
                        <a:spcBef>
                          <a:spcPts val="600"/>
                        </a:spcBef>
                      </a:pPr>
                      <a:r>
                        <a:rPr lang="en-GB" sz="1200" baseline="0" noProof="0" dirty="0">
                          <a:solidFill>
                            <a:schemeClr val="tx1"/>
                          </a:solidFill>
                          <a:latin typeface="Arial" panose="020B0604020202020204" pitchFamily="34" charset="0"/>
                          <a:cs typeface="Arial" panose="020B0604020202020204" pitchFamily="34" charset="0"/>
                        </a:rPr>
                        <a:t>Antipsychotics</a:t>
                      </a:r>
                    </a:p>
                    <a:p>
                      <a:pPr marL="361950" indent="0" algn="l">
                        <a:spcBef>
                          <a:spcPts val="600"/>
                        </a:spcBef>
                      </a:pPr>
                      <a:r>
                        <a:rPr lang="en-GB" sz="1200" baseline="0" noProof="0" dirty="0">
                          <a:solidFill>
                            <a:schemeClr val="tx1"/>
                          </a:solidFill>
                          <a:latin typeface="Arial" panose="020B0604020202020204" pitchFamily="34" charset="0"/>
                          <a:cs typeface="Arial" panose="020B0604020202020204" pitchFamily="34" charset="0"/>
                        </a:rPr>
                        <a:t>Mood stabilizer</a:t>
                      </a:r>
                    </a:p>
                    <a:p>
                      <a:pPr marL="361950" indent="0" algn="l">
                        <a:spcBef>
                          <a:spcPts val="600"/>
                        </a:spcBef>
                      </a:pPr>
                      <a:r>
                        <a:rPr lang="en-GB" sz="1200" baseline="0" noProof="0" dirty="0">
                          <a:solidFill>
                            <a:schemeClr val="tx1"/>
                          </a:solidFill>
                          <a:latin typeface="Arial" panose="020B0604020202020204" pitchFamily="34" charset="0"/>
                          <a:cs typeface="Arial" panose="020B0604020202020204" pitchFamily="34" charset="0"/>
                        </a:rPr>
                        <a:t>Psychotherapy</a:t>
                      </a:r>
                    </a:p>
                    <a:p>
                      <a:pPr marL="361950" marR="0" indent="0" algn="l" defTabSz="914400" rtl="0" eaLnBrk="1" fontAlgn="auto" latinLnBrk="0" hangingPunct="1">
                        <a:lnSpc>
                          <a:spcPct val="100000"/>
                        </a:lnSpc>
                        <a:spcBef>
                          <a:spcPts val="600"/>
                        </a:spcBef>
                        <a:spcAft>
                          <a:spcPts val="0"/>
                        </a:spcAft>
                        <a:buClrTx/>
                        <a:buSzTx/>
                        <a:buFontTx/>
                        <a:buNone/>
                        <a:tabLst/>
                        <a:defRPr/>
                      </a:pPr>
                      <a:r>
                        <a:rPr lang="en-GB" sz="1200" baseline="0" noProof="0" dirty="0">
                          <a:solidFill>
                            <a:schemeClr val="tx1"/>
                          </a:solidFill>
                          <a:latin typeface="Arial" panose="020B0604020202020204" pitchFamily="34" charset="0"/>
                          <a:cs typeface="Arial" panose="020B0604020202020204" pitchFamily="34" charset="0"/>
                        </a:rPr>
                        <a:t>Benzodiazepines</a:t>
                      </a:r>
                      <a:endParaRPr lang="en-GB" sz="1200" noProof="0" dirty="0">
                        <a:solidFill>
                          <a:schemeClr val="tx1"/>
                        </a:solidFill>
                        <a:latin typeface="Arial" panose="020B0604020202020204" pitchFamily="34" charset="0"/>
                        <a:cs typeface="Arial" panose="020B0604020202020204" pitchFamily="34" charset="0"/>
                      </a:endParaRPr>
                    </a:p>
                  </a:txBody>
                  <a:tcPr marL="94879" marR="94879" anchor="ctr">
                    <a:lnL w="12700" cmpd="sng">
                      <a:noFill/>
                    </a:lnL>
                    <a:lnR w="12700" cmpd="sng">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0363" indent="0" algn="l" defTabSz="542925">
                        <a:spcBef>
                          <a:spcPts val="600"/>
                        </a:spcBef>
                      </a:pPr>
                      <a:r>
                        <a:rPr lang="en-GB" sz="1200" noProof="0" dirty="0">
                          <a:solidFill>
                            <a:schemeClr val="tx1"/>
                          </a:solidFill>
                          <a:latin typeface="Arial" panose="020B0604020202020204" pitchFamily="34" charset="0"/>
                          <a:cs typeface="Arial" panose="020B0604020202020204" pitchFamily="34" charset="0"/>
                        </a:rPr>
                        <a:t>Antipsychotics</a:t>
                      </a:r>
                    </a:p>
                    <a:p>
                      <a:pPr marL="361950" indent="0" algn="l">
                        <a:spcBef>
                          <a:spcPts val="600"/>
                        </a:spcBef>
                      </a:pPr>
                      <a:r>
                        <a:rPr lang="en-GB" sz="1200" baseline="0" noProof="0" dirty="0">
                          <a:solidFill>
                            <a:schemeClr val="tx1"/>
                          </a:solidFill>
                          <a:latin typeface="Arial" panose="020B0604020202020204" pitchFamily="34" charset="0"/>
                          <a:cs typeface="Arial" panose="020B0604020202020204" pitchFamily="34" charset="0"/>
                        </a:rPr>
                        <a:t>Mood stabilizer</a:t>
                      </a:r>
                    </a:p>
                    <a:p>
                      <a:pPr marL="360363" indent="0" algn="l" defTabSz="542925">
                        <a:spcBef>
                          <a:spcPts val="600"/>
                        </a:spcBef>
                      </a:pPr>
                      <a:r>
                        <a:rPr lang="en-GB" sz="1200" baseline="0" noProof="0" dirty="0">
                          <a:solidFill>
                            <a:schemeClr val="tx1"/>
                          </a:solidFill>
                          <a:latin typeface="Arial" panose="020B0604020202020204" pitchFamily="34" charset="0"/>
                          <a:cs typeface="Arial" panose="020B0604020202020204" pitchFamily="34" charset="0"/>
                        </a:rPr>
                        <a:t>Benzodiazepines</a:t>
                      </a:r>
                    </a:p>
                    <a:p>
                      <a:pPr marL="360363" indent="0" algn="l" defTabSz="542925">
                        <a:spcBef>
                          <a:spcPts val="600"/>
                        </a:spcBef>
                      </a:pPr>
                      <a:endParaRPr lang="en-GB" sz="1200" noProof="0" dirty="0">
                        <a:solidFill>
                          <a:schemeClr val="tx1"/>
                        </a:solidFill>
                        <a:latin typeface="Arial" panose="020B0604020202020204" pitchFamily="34" charset="0"/>
                        <a:cs typeface="Arial" panose="020B0604020202020204" pitchFamily="34" charset="0"/>
                      </a:endParaRPr>
                    </a:p>
                  </a:txBody>
                  <a:tcPr marL="94879" marR="94879" anchor="ctr">
                    <a:lnL w="12700" cmpd="sng">
                      <a:noFill/>
                    </a:lnL>
                    <a:lnR w="12700" cmpd="sng">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0" indent="0" algn="l">
                        <a:spcBef>
                          <a:spcPts val="600"/>
                        </a:spcBef>
                      </a:pPr>
                      <a:r>
                        <a:rPr lang="en-GB" sz="1200" baseline="0" noProof="0" dirty="0">
                          <a:solidFill>
                            <a:schemeClr val="tx1"/>
                          </a:solidFill>
                          <a:latin typeface="Arial" panose="020B0604020202020204" pitchFamily="34" charset="0"/>
                          <a:cs typeface="Arial" panose="020B0604020202020204" pitchFamily="34" charset="0"/>
                        </a:rPr>
                        <a:t>Antipsychotics</a:t>
                      </a:r>
                    </a:p>
                    <a:p>
                      <a:pPr marL="361950" marR="0" lvl="0" indent="0" algn="l" defTabSz="914400" rtl="0" eaLnBrk="1" fontAlgn="auto" latinLnBrk="0" hangingPunct="1">
                        <a:lnSpc>
                          <a:spcPct val="100000"/>
                        </a:lnSpc>
                        <a:spcBef>
                          <a:spcPts val="600"/>
                        </a:spcBef>
                        <a:spcAft>
                          <a:spcPts val="0"/>
                        </a:spcAft>
                        <a:buClrTx/>
                        <a:buSzTx/>
                        <a:buFontTx/>
                        <a:buNone/>
                        <a:tabLst/>
                        <a:defRPr/>
                      </a:pPr>
                      <a:r>
                        <a:rPr lang="en-GB" sz="1200" baseline="0" noProof="0" dirty="0">
                          <a:solidFill>
                            <a:schemeClr val="tx1"/>
                          </a:solidFill>
                          <a:latin typeface="Arial" panose="020B0604020202020204" pitchFamily="34" charset="0"/>
                          <a:cs typeface="Arial" panose="020B0604020202020204" pitchFamily="34" charset="0"/>
                        </a:rPr>
                        <a:t>Mood stabilizer</a:t>
                      </a:r>
                    </a:p>
                    <a:p>
                      <a:pPr marL="361950" indent="0" algn="l">
                        <a:spcBef>
                          <a:spcPts val="600"/>
                        </a:spcBef>
                      </a:pPr>
                      <a:r>
                        <a:rPr lang="en-GB" sz="1200" baseline="0" noProof="0" dirty="0">
                          <a:solidFill>
                            <a:schemeClr val="tx1"/>
                          </a:solidFill>
                          <a:latin typeface="Arial" panose="020B0604020202020204" pitchFamily="34" charset="0"/>
                          <a:cs typeface="Arial" panose="020B0604020202020204" pitchFamily="34" charset="0"/>
                        </a:rPr>
                        <a:t>Psychotherapy</a:t>
                      </a:r>
                    </a:p>
                    <a:p>
                      <a:pPr marL="361950" indent="0" algn="l">
                        <a:spcBef>
                          <a:spcPts val="600"/>
                        </a:spcBef>
                      </a:pPr>
                      <a:endParaRPr lang="en-GB" sz="1200" noProof="0" dirty="0">
                        <a:solidFill>
                          <a:schemeClr val="tx1"/>
                        </a:solidFill>
                        <a:latin typeface="Arial" panose="020B0604020202020204" pitchFamily="34" charset="0"/>
                        <a:cs typeface="Arial" panose="020B0604020202020204" pitchFamily="34" charset="0"/>
                      </a:endParaRPr>
                    </a:p>
                  </a:txBody>
                  <a:tcPr marL="94879" marR="94879" anchor="ctr">
                    <a:lnL w="12700" cmpd="sng">
                      <a:noFill/>
                    </a:lnL>
                    <a:lnR w="12700" cmpd="sng">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0" indent="0" algn="l">
                        <a:spcBef>
                          <a:spcPts val="600"/>
                        </a:spcBef>
                      </a:pPr>
                      <a:r>
                        <a:rPr lang="en-GB" sz="1200" baseline="0" noProof="0" dirty="0">
                          <a:solidFill>
                            <a:schemeClr val="tx1"/>
                          </a:solidFill>
                          <a:latin typeface="Arial" panose="020B0604020202020204" pitchFamily="34" charset="0"/>
                          <a:cs typeface="Arial" panose="020B0604020202020204" pitchFamily="34" charset="0"/>
                        </a:rPr>
                        <a:t>Antipsychotics</a:t>
                      </a:r>
                    </a:p>
                    <a:p>
                      <a:pPr marL="361950" marR="0" lvl="0" indent="0" algn="l" defTabSz="914400" rtl="0" eaLnBrk="1" fontAlgn="auto" latinLnBrk="0" hangingPunct="1">
                        <a:lnSpc>
                          <a:spcPct val="100000"/>
                        </a:lnSpc>
                        <a:spcBef>
                          <a:spcPts val="600"/>
                        </a:spcBef>
                        <a:spcAft>
                          <a:spcPts val="0"/>
                        </a:spcAft>
                        <a:buClrTx/>
                        <a:buSzTx/>
                        <a:buFontTx/>
                        <a:buNone/>
                        <a:tabLst/>
                        <a:defRPr/>
                      </a:pPr>
                      <a:r>
                        <a:rPr lang="en-GB" sz="1200" baseline="0" noProof="0" dirty="0">
                          <a:solidFill>
                            <a:schemeClr val="tx1"/>
                          </a:solidFill>
                          <a:latin typeface="Arial" panose="020B0604020202020204" pitchFamily="34" charset="0"/>
                          <a:cs typeface="Arial" panose="020B0604020202020204" pitchFamily="34" charset="0"/>
                        </a:rPr>
                        <a:t>Mood stabilizer</a:t>
                      </a:r>
                    </a:p>
                    <a:p>
                      <a:pPr marL="361950" indent="0" algn="l">
                        <a:spcBef>
                          <a:spcPts val="600"/>
                        </a:spcBef>
                      </a:pPr>
                      <a:r>
                        <a:rPr lang="en-GB" sz="1200" baseline="0" noProof="0" dirty="0">
                          <a:solidFill>
                            <a:schemeClr val="tx1"/>
                          </a:solidFill>
                          <a:latin typeface="Arial" panose="020B0604020202020204" pitchFamily="34" charset="0"/>
                          <a:cs typeface="Arial" panose="020B0604020202020204" pitchFamily="34" charset="0"/>
                        </a:rPr>
                        <a:t>Psychotherapy</a:t>
                      </a:r>
                    </a:p>
                    <a:p>
                      <a:pPr marL="361950" indent="0" algn="l">
                        <a:spcBef>
                          <a:spcPts val="600"/>
                        </a:spcBef>
                      </a:pPr>
                      <a:r>
                        <a:rPr lang="en-GB" sz="1200" baseline="0" noProof="0" dirty="0">
                          <a:solidFill>
                            <a:schemeClr val="tx1"/>
                          </a:solidFill>
                          <a:latin typeface="Arial" panose="020B0604020202020204" pitchFamily="34" charset="0"/>
                          <a:cs typeface="Arial" panose="020B0604020202020204" pitchFamily="34" charset="0"/>
                        </a:rPr>
                        <a:t>Benzodiazepines</a:t>
                      </a:r>
                      <a:endParaRPr lang="en-GB" sz="1200" noProof="0" dirty="0">
                        <a:solidFill>
                          <a:schemeClr val="tx1"/>
                        </a:solidFill>
                        <a:latin typeface="Arial" panose="020B0604020202020204" pitchFamily="34" charset="0"/>
                        <a:cs typeface="Arial" panose="020B0604020202020204" pitchFamily="34" charset="0"/>
                      </a:endParaRPr>
                    </a:p>
                  </a:txBody>
                  <a:tcPr marL="94879" marR="94879" anchor="ctr">
                    <a:lnL w="12700" cmpd="sng">
                      <a:noFill/>
                    </a:lnL>
                    <a:lnR w="12700" cmpd="sng">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0" indent="0" algn="l">
                        <a:spcBef>
                          <a:spcPts val="600"/>
                        </a:spcBef>
                      </a:pPr>
                      <a:r>
                        <a:rPr lang="en-GB" sz="1200" noProof="0" dirty="0">
                          <a:solidFill>
                            <a:schemeClr val="tx1"/>
                          </a:solidFill>
                          <a:latin typeface="Arial" panose="020B0604020202020204" pitchFamily="34" charset="0"/>
                          <a:cs typeface="Arial" panose="020B0604020202020204" pitchFamily="34" charset="0"/>
                        </a:rPr>
                        <a:t>Antipsychotics</a:t>
                      </a:r>
                    </a:p>
                    <a:p>
                      <a:pPr marL="361950" indent="0" algn="l">
                        <a:spcBef>
                          <a:spcPts val="600"/>
                        </a:spcBef>
                      </a:pPr>
                      <a:r>
                        <a:rPr lang="en-GB" sz="1200" noProof="0" dirty="0">
                          <a:solidFill>
                            <a:schemeClr val="tx1"/>
                          </a:solidFill>
                          <a:latin typeface="Arial" panose="020B0604020202020204" pitchFamily="34" charset="0"/>
                          <a:cs typeface="Arial" panose="020B0604020202020204" pitchFamily="34" charset="0"/>
                        </a:rPr>
                        <a:t>Mood stabilizer</a:t>
                      </a:r>
                    </a:p>
                    <a:p>
                      <a:pPr marL="361950" indent="0" algn="l">
                        <a:spcBef>
                          <a:spcPts val="600"/>
                        </a:spcBef>
                      </a:pPr>
                      <a:r>
                        <a:rPr lang="en-GB" sz="1200" noProof="0" dirty="0">
                          <a:solidFill>
                            <a:schemeClr val="tx1"/>
                          </a:solidFill>
                          <a:latin typeface="Arial" panose="020B0604020202020204" pitchFamily="34" charset="0"/>
                          <a:cs typeface="Arial" panose="020B0604020202020204" pitchFamily="34" charset="0"/>
                        </a:rPr>
                        <a:t>Psychotherapy</a:t>
                      </a:r>
                    </a:p>
                    <a:p>
                      <a:pPr marL="361950" indent="0" algn="l">
                        <a:spcBef>
                          <a:spcPts val="600"/>
                        </a:spcBef>
                      </a:pPr>
                      <a:endParaRPr lang="en-GB" sz="1200" noProof="0" dirty="0">
                        <a:solidFill>
                          <a:schemeClr val="tx1"/>
                        </a:solidFill>
                        <a:latin typeface="Arial" panose="020B0604020202020204" pitchFamily="34" charset="0"/>
                        <a:cs typeface="Arial" panose="020B0604020202020204" pitchFamily="34" charset="0"/>
                      </a:endParaRPr>
                    </a:p>
                  </a:txBody>
                  <a:tcPr marL="94879" marR="94879" anchor="ctr">
                    <a:lnL w="12700" cmpd="sng">
                      <a:noFill/>
                    </a:lnL>
                    <a:lnR w="12700" cmpd="sng">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spTree>
    <p:custDataLst>
      <p:tags r:id="rId1"/>
    </p:custDataLst>
    <p:extLst>
      <p:ext uri="{BB962C8B-B14F-4D97-AF65-F5344CB8AC3E}">
        <p14:creationId xmlns:p14="http://schemas.microsoft.com/office/powerpoint/2010/main" val="369823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1E3D93F6-BB96-CE02-B0E2-FF7216885DD4}"/>
              </a:ext>
            </a:extLst>
          </p:cNvPr>
          <p:cNvSpPr>
            <a:spLocks noGrp="1"/>
          </p:cNvSpPr>
          <p:nvPr>
            <p:ph type="body" sz="quarter" idx="17"/>
          </p:nvPr>
        </p:nvSpPr>
        <p:spPr/>
        <p:txBody>
          <a:bodyPr/>
          <a:lstStyle/>
          <a:p>
            <a:r>
              <a:rPr lang="en-GB" dirty="0"/>
              <a:t>Major depressive disorder (MDD) – Treatment principles</a:t>
            </a:r>
            <a:endParaRPr lang="da-DK" dirty="0"/>
          </a:p>
        </p:txBody>
      </p:sp>
      <p:sp>
        <p:nvSpPr>
          <p:cNvPr id="2" name="Title 1">
            <a:extLst>
              <a:ext uri="{FF2B5EF4-FFF2-40B4-BE49-F238E27FC236}">
                <a16:creationId xmlns:a16="http://schemas.microsoft.com/office/drawing/2014/main" id="{AE394D53-B1FB-47A9-9D40-06B17598FFDF}"/>
              </a:ext>
            </a:extLst>
          </p:cNvPr>
          <p:cNvSpPr>
            <a:spLocks noGrp="1"/>
          </p:cNvSpPr>
          <p:nvPr>
            <p:ph type="title"/>
          </p:nvPr>
        </p:nvSpPr>
        <p:spPr>
          <a:xfrm>
            <a:off x="539749" y="814386"/>
            <a:ext cx="9213851" cy="332399"/>
          </a:xfrm>
        </p:spPr>
        <p:txBody>
          <a:bodyPr>
            <a:noAutofit/>
          </a:bodyPr>
          <a:lstStyle/>
          <a:p>
            <a:r>
              <a:rPr lang="en-GB" dirty="0"/>
              <a:t>Summary of pharmacotherapy recommendations</a:t>
            </a:r>
          </a:p>
        </p:txBody>
      </p:sp>
      <p:sp>
        <p:nvSpPr>
          <p:cNvPr id="11" name="Content Placeholder 10">
            <a:extLst>
              <a:ext uri="{FF2B5EF4-FFF2-40B4-BE49-F238E27FC236}">
                <a16:creationId xmlns:a16="http://schemas.microsoft.com/office/drawing/2014/main" id="{4D79E8B3-98FE-D40C-6997-701AD0ADBA70}"/>
              </a:ext>
            </a:extLst>
          </p:cNvPr>
          <p:cNvSpPr>
            <a:spLocks noGrp="1"/>
          </p:cNvSpPr>
          <p:nvPr>
            <p:ph idx="19"/>
          </p:nvPr>
        </p:nvSpPr>
        <p:spPr/>
        <p:txBody>
          <a:bodyPr/>
          <a:lstStyle/>
          <a:p>
            <a:r>
              <a:rPr lang="en-GB" dirty="0">
                <a:solidFill>
                  <a:schemeClr val="tx1"/>
                </a:solidFill>
              </a:rPr>
              <a:t>First-line pharmacotherapy: SSRI, or other (newer) agent (varies by guideline)</a:t>
            </a:r>
          </a:p>
          <a:p>
            <a:r>
              <a:rPr lang="en-GB" dirty="0">
                <a:solidFill>
                  <a:schemeClr val="tx1"/>
                </a:solidFill>
              </a:rPr>
              <a:t>Evaluate patient at 1–4 weeks (varies by guideline) for need for dose increase (if tolerated)</a:t>
            </a:r>
          </a:p>
          <a:p>
            <a:r>
              <a:rPr lang="en-GB" dirty="0">
                <a:solidFill>
                  <a:schemeClr val="tx1"/>
                </a:solidFill>
              </a:rPr>
              <a:t>Evaluate patient at 2–8 weeks (varies by guideline) for need for change of treatment (augmentation [especially for partial response] or switch [especially if not tolerated])</a:t>
            </a:r>
          </a:p>
          <a:p>
            <a:r>
              <a:rPr lang="en-GB" dirty="0">
                <a:solidFill>
                  <a:schemeClr val="tx1"/>
                </a:solidFill>
              </a:rPr>
              <a:t>Augmentation/adjunctive options include dopamine–serotonin receptor antagonists, other antidepressants, and some mood stabilizers, among others</a:t>
            </a:r>
          </a:p>
          <a:p>
            <a:r>
              <a:rPr lang="en-GB" dirty="0">
                <a:solidFill>
                  <a:schemeClr val="tx1"/>
                </a:solidFill>
              </a:rPr>
              <a:t>Continuation/maintenance treatment should last for at least 4–24 months or longer (varies by guideline) – some patients require maintenance treatment for &gt;2 years</a:t>
            </a:r>
          </a:p>
        </p:txBody>
      </p:sp>
      <p:sp>
        <p:nvSpPr>
          <p:cNvPr id="7" name="Text Placeholder 6">
            <a:extLst>
              <a:ext uri="{FF2B5EF4-FFF2-40B4-BE49-F238E27FC236}">
                <a16:creationId xmlns:a16="http://schemas.microsoft.com/office/drawing/2014/main" id="{18DD752B-EBFB-4077-8D56-F6076870EF7E}"/>
              </a:ext>
            </a:extLst>
          </p:cNvPr>
          <p:cNvSpPr>
            <a:spLocks noGrp="1"/>
          </p:cNvSpPr>
          <p:nvPr>
            <p:ph type="body" sz="quarter" idx="18"/>
          </p:nvPr>
        </p:nvSpPr>
        <p:spPr>
          <a:xfrm>
            <a:off x="539750" y="6102000"/>
            <a:ext cx="9309928" cy="619200"/>
          </a:xfrm>
        </p:spPr>
        <p:txBody>
          <a:bodyPr/>
          <a:lstStyle/>
          <a:p>
            <a:r>
              <a:rPr lang="en-GB" dirty="0"/>
              <a:t>SSRI=selective serotonin reuptake inhibitor</a:t>
            </a:r>
            <a:endParaRPr lang="en-US" dirty="0"/>
          </a:p>
          <a:p>
            <a:endParaRPr lang="en-US" dirty="0"/>
          </a:p>
          <a:p>
            <a:r>
              <a:rPr lang="en-US" dirty="0"/>
              <a:t>Adapted from: APA. Clinical practice guideline for the treatment of depression across three age cohorts. 2019; NICE. NG222. 2022; </a:t>
            </a:r>
            <a:r>
              <a:rPr lang="en-GB" dirty="0"/>
              <a:t>Bauer et al. World J </a:t>
            </a:r>
            <a:r>
              <a:rPr lang="en-GB" dirty="0" err="1"/>
              <a:t>Biol</a:t>
            </a:r>
            <a:r>
              <a:rPr lang="en-GB" dirty="0"/>
              <a:t> Psychiatry 2013;14(5):334–385; McIntyre et al. J Clin Psychiatry 2017;78(6):703–713; Kennedy et al. Can J Psychiatry 2016;61(9):540–560; Lam et al. Can J Psychiatry 2024;69(9):641–687</a:t>
            </a:r>
          </a:p>
        </p:txBody>
      </p:sp>
    </p:spTree>
    <p:custDataLst>
      <p:tags r:id="rId1"/>
    </p:custDataLst>
    <p:extLst>
      <p:ext uri="{BB962C8B-B14F-4D97-AF65-F5344CB8AC3E}">
        <p14:creationId xmlns:p14="http://schemas.microsoft.com/office/powerpoint/2010/main" val="2830236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7C7F09E-3D78-40C7-9BE0-5BB1EE973505}"/>
              </a:ext>
            </a:extLst>
          </p:cNvPr>
          <p:cNvSpPr>
            <a:spLocks noGrp="1"/>
          </p:cNvSpPr>
          <p:nvPr>
            <p:ph type="title"/>
          </p:nvPr>
        </p:nvSpPr>
        <p:spPr>
          <a:xfrm>
            <a:off x="1219200" y="546100"/>
            <a:ext cx="6642100" cy="2105818"/>
          </a:xfrm>
        </p:spPr>
        <p:txBody>
          <a:bodyPr>
            <a:normAutofit/>
          </a:bodyPr>
          <a:lstStyle/>
          <a:p>
            <a:r>
              <a:rPr lang="en-GB" dirty="0"/>
              <a:t>Adverse effects of pharmacological treatment</a:t>
            </a:r>
          </a:p>
        </p:txBody>
      </p:sp>
      <p:sp>
        <p:nvSpPr>
          <p:cNvPr id="2" name="Text Placeholder 1">
            <a:extLst>
              <a:ext uri="{FF2B5EF4-FFF2-40B4-BE49-F238E27FC236}">
                <a16:creationId xmlns:a16="http://schemas.microsoft.com/office/drawing/2014/main" id="{3708C442-4A51-401E-9747-F2C52A2C0E28}"/>
              </a:ext>
            </a:extLst>
          </p:cNvPr>
          <p:cNvSpPr>
            <a:spLocks noGrp="1"/>
          </p:cNvSpPr>
          <p:nvPr>
            <p:ph type="body" idx="1"/>
          </p:nvPr>
        </p:nvSpPr>
        <p:spPr>
          <a:xfrm>
            <a:off x="1219200" y="2678906"/>
            <a:ext cx="6642100" cy="1500187"/>
          </a:xfrm>
        </p:spPr>
        <p:txBody>
          <a:bodyPr/>
          <a:lstStyle/>
          <a:p>
            <a:endParaRPr lang="da-DK" dirty="0"/>
          </a:p>
        </p:txBody>
      </p:sp>
    </p:spTree>
    <p:custDataLst>
      <p:tags r:id="rId1"/>
    </p:custDataLst>
    <p:extLst>
      <p:ext uri="{BB962C8B-B14F-4D97-AF65-F5344CB8AC3E}">
        <p14:creationId xmlns:p14="http://schemas.microsoft.com/office/powerpoint/2010/main" val="816705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9FFD1DF5-A8A6-425C-B3BD-536B6A1CD532}"/>
              </a:ext>
            </a:extLst>
          </p:cNvPr>
          <p:cNvSpPr>
            <a:spLocks noGrp="1"/>
          </p:cNvSpPr>
          <p:nvPr>
            <p:ph type="body" sz="quarter" idx="17"/>
          </p:nvPr>
        </p:nvSpPr>
        <p:spPr>
          <a:xfrm>
            <a:off x="539749" y="539750"/>
            <a:ext cx="9213851" cy="266676"/>
          </a:xfrm>
        </p:spPr>
        <p:txBody>
          <a:bodyPr/>
          <a:lstStyle/>
          <a:p>
            <a:r>
              <a:rPr lang="en-GB" dirty="0"/>
              <a:t>Major depressive disorder (MDD) – Treatment principles</a:t>
            </a:r>
            <a:endParaRPr lang="da-DK" dirty="0"/>
          </a:p>
        </p:txBody>
      </p:sp>
      <p:sp>
        <p:nvSpPr>
          <p:cNvPr id="2" name="Title 1">
            <a:extLst>
              <a:ext uri="{FF2B5EF4-FFF2-40B4-BE49-F238E27FC236}">
                <a16:creationId xmlns:a16="http://schemas.microsoft.com/office/drawing/2014/main" id="{AD6E0EB1-50F2-4D77-8E85-F602CFB95BC2}"/>
              </a:ext>
            </a:extLst>
          </p:cNvPr>
          <p:cNvSpPr>
            <a:spLocks noGrp="1"/>
          </p:cNvSpPr>
          <p:nvPr>
            <p:ph type="title"/>
          </p:nvPr>
        </p:nvSpPr>
        <p:spPr>
          <a:xfrm>
            <a:off x="539749" y="814386"/>
            <a:ext cx="9213851" cy="332399"/>
          </a:xfrm>
        </p:spPr>
        <p:txBody>
          <a:bodyPr/>
          <a:lstStyle/>
          <a:p>
            <a:r>
              <a:rPr lang="en-US" dirty="0"/>
              <a:t>The tolerability and safety profile of </a:t>
            </a:r>
            <a:r>
              <a:rPr lang="en-GB" dirty="0"/>
              <a:t>SSRIs and SNRIs </a:t>
            </a:r>
          </a:p>
        </p:txBody>
      </p:sp>
      <p:sp>
        <p:nvSpPr>
          <p:cNvPr id="3" name="Content Placeholder 2">
            <a:extLst>
              <a:ext uri="{FF2B5EF4-FFF2-40B4-BE49-F238E27FC236}">
                <a16:creationId xmlns:a16="http://schemas.microsoft.com/office/drawing/2014/main" id="{5D45B7F8-25BB-4EAC-8845-877B4F456B7A}"/>
              </a:ext>
            </a:extLst>
          </p:cNvPr>
          <p:cNvSpPr>
            <a:spLocks noGrp="1"/>
          </p:cNvSpPr>
          <p:nvPr>
            <p:ph sz="half" idx="20"/>
          </p:nvPr>
        </p:nvSpPr>
        <p:spPr>
          <a:xfrm>
            <a:off x="6235703" y="1416785"/>
            <a:ext cx="5410197" cy="4415215"/>
          </a:xfrm>
        </p:spPr>
        <p:txBody>
          <a:bodyPr>
            <a:normAutofit/>
          </a:bodyPr>
          <a:lstStyle/>
          <a:p>
            <a:r>
              <a:rPr lang="en-GB" dirty="0"/>
              <a:t>SNRIs are associated with similar side effects to SSRIs, but are also associated with side effects that reflect noradrenergic activity, including:</a:t>
            </a:r>
            <a:r>
              <a:rPr lang="en-GB" baseline="30000" dirty="0"/>
              <a:t>1,2</a:t>
            </a:r>
          </a:p>
          <a:p>
            <a:pPr lvl="1"/>
            <a:r>
              <a:rPr lang="en-GB" dirty="0"/>
              <a:t>Increased pulse rate</a:t>
            </a:r>
          </a:p>
          <a:p>
            <a:pPr lvl="1"/>
            <a:r>
              <a:rPr lang="en-GB" dirty="0"/>
              <a:t>Dilated pupils</a:t>
            </a:r>
          </a:p>
          <a:p>
            <a:pPr lvl="1"/>
            <a:r>
              <a:rPr lang="en-GB" dirty="0"/>
              <a:t>Dry mouth</a:t>
            </a:r>
          </a:p>
          <a:p>
            <a:pPr lvl="1"/>
            <a:r>
              <a:rPr lang="en-GB" dirty="0"/>
              <a:t>Excessive sweating</a:t>
            </a:r>
          </a:p>
          <a:p>
            <a:pPr lvl="1"/>
            <a:r>
              <a:rPr lang="en-GB" dirty="0"/>
              <a:t>Constipation</a:t>
            </a:r>
          </a:p>
          <a:p>
            <a:pPr lvl="1"/>
            <a:r>
              <a:rPr lang="en-GB" dirty="0"/>
              <a:t>‘Serotonin syndrome’ in rare cases</a:t>
            </a:r>
            <a:endParaRPr lang="en-GB" sz="1200" dirty="0"/>
          </a:p>
        </p:txBody>
      </p:sp>
      <p:sp>
        <p:nvSpPr>
          <p:cNvPr id="8" name="Content Placeholder 7">
            <a:extLst>
              <a:ext uri="{FF2B5EF4-FFF2-40B4-BE49-F238E27FC236}">
                <a16:creationId xmlns:a16="http://schemas.microsoft.com/office/drawing/2014/main" id="{858A8F67-A170-D8FA-7974-720E6FDF5FBD}"/>
              </a:ext>
            </a:extLst>
          </p:cNvPr>
          <p:cNvSpPr>
            <a:spLocks noGrp="1"/>
          </p:cNvSpPr>
          <p:nvPr>
            <p:ph sz="half" idx="21"/>
          </p:nvPr>
        </p:nvSpPr>
        <p:spPr>
          <a:xfrm>
            <a:off x="539749" y="1416785"/>
            <a:ext cx="5410197" cy="4415215"/>
          </a:xfrm>
        </p:spPr>
        <p:txBody>
          <a:bodyPr/>
          <a:lstStyle/>
          <a:p>
            <a:r>
              <a:rPr lang="en-GB" dirty="0"/>
              <a:t>SSRIs and SNRIs are generally better tolerated than TCAs and MAOIs</a:t>
            </a:r>
            <a:r>
              <a:rPr lang="en-GB" baseline="30000" dirty="0"/>
              <a:t>1</a:t>
            </a:r>
          </a:p>
          <a:p>
            <a:r>
              <a:rPr lang="en-GB" dirty="0"/>
              <a:t>However, SSRIs are associated with:</a:t>
            </a:r>
            <a:r>
              <a:rPr lang="en-GB" baseline="30000" dirty="0"/>
              <a:t>1</a:t>
            </a:r>
          </a:p>
          <a:p>
            <a:pPr lvl="1"/>
            <a:r>
              <a:rPr lang="en-GB" dirty="0"/>
              <a:t>Gastrointestinal effects (nausea, vomiting, diarrhoea)</a:t>
            </a:r>
          </a:p>
          <a:p>
            <a:pPr lvl="1"/>
            <a:r>
              <a:rPr lang="en-GB" dirty="0"/>
              <a:t>Fatigue</a:t>
            </a:r>
          </a:p>
          <a:p>
            <a:pPr lvl="1"/>
            <a:r>
              <a:rPr lang="en-GB" dirty="0"/>
              <a:t>Agitation</a:t>
            </a:r>
          </a:p>
          <a:p>
            <a:pPr lvl="1"/>
            <a:r>
              <a:rPr lang="en-GB" dirty="0"/>
              <a:t>Insomnia</a:t>
            </a:r>
          </a:p>
          <a:p>
            <a:pPr lvl="1"/>
            <a:r>
              <a:rPr lang="en-GB" dirty="0"/>
              <a:t>Sexual dysfunction</a:t>
            </a:r>
          </a:p>
          <a:p>
            <a:pPr lvl="1"/>
            <a:r>
              <a:rPr lang="en-GB" dirty="0"/>
              <a:t>Weight gain</a:t>
            </a:r>
          </a:p>
          <a:p>
            <a:pPr lvl="1"/>
            <a:r>
              <a:rPr lang="en-GB" dirty="0"/>
              <a:t>Headaches</a:t>
            </a:r>
          </a:p>
          <a:p>
            <a:pPr lvl="1"/>
            <a:r>
              <a:rPr lang="en-GB" dirty="0"/>
              <a:t>Increased risk of bleeding</a:t>
            </a:r>
          </a:p>
          <a:p>
            <a:pPr lvl="1"/>
            <a:r>
              <a:rPr lang="en-GB" dirty="0"/>
              <a:t>‘Serotonin syndrome’ in rare cases</a:t>
            </a:r>
          </a:p>
          <a:p>
            <a:endParaRPr lang="en-GB" dirty="0"/>
          </a:p>
        </p:txBody>
      </p:sp>
      <p:sp>
        <p:nvSpPr>
          <p:cNvPr id="6" name="Text Placeholder 5">
            <a:extLst>
              <a:ext uri="{FF2B5EF4-FFF2-40B4-BE49-F238E27FC236}">
                <a16:creationId xmlns:a16="http://schemas.microsoft.com/office/drawing/2014/main" id="{FDC4CCAD-9F39-4DAC-81CD-CBA6E15FE980}"/>
              </a:ext>
            </a:extLst>
          </p:cNvPr>
          <p:cNvSpPr>
            <a:spLocks noGrp="1"/>
          </p:cNvSpPr>
          <p:nvPr>
            <p:ph type="body" sz="quarter" idx="18"/>
          </p:nvPr>
        </p:nvSpPr>
        <p:spPr>
          <a:xfrm>
            <a:off x="539749" y="6102000"/>
            <a:ext cx="9213851" cy="619200"/>
          </a:xfrm>
        </p:spPr>
        <p:txBody>
          <a:bodyPr/>
          <a:lstStyle/>
          <a:p>
            <a:r>
              <a:rPr lang="en-US" dirty="0"/>
              <a:t>MAOI=monoamine oxidase inhibitor; SNRI=serotonin–noradrenaline reuptake inhibitor; SSRI=selective serotonin reuptake inhibitor; TCA=tricyclic antidepressant</a:t>
            </a:r>
            <a:br>
              <a:rPr lang="en-US" dirty="0"/>
            </a:br>
            <a:endParaRPr lang="en-GB" dirty="0"/>
          </a:p>
          <a:p>
            <a:r>
              <a:rPr lang="en-GB" dirty="0"/>
              <a:t>1. Bauer et al. World J </a:t>
            </a:r>
            <a:r>
              <a:rPr lang="en-GB" dirty="0" err="1"/>
              <a:t>Biol</a:t>
            </a:r>
            <a:r>
              <a:rPr lang="en-GB" dirty="0"/>
              <a:t> Psychiatry 2013;14(5):334–385; 2. APA. Practice Guideline for the Treatment of Patients with Major Depressive Disorder. 3</a:t>
            </a:r>
            <a:r>
              <a:rPr lang="en-GB" baseline="30000" dirty="0"/>
              <a:t>rd</a:t>
            </a:r>
            <a:r>
              <a:rPr lang="en-GB" dirty="0"/>
              <a:t> edition. 2010</a:t>
            </a:r>
          </a:p>
        </p:txBody>
      </p:sp>
      <p:pic>
        <p:nvPicPr>
          <p:cNvPr id="18" name="Graphic 17" descr="Medicine with solid fill">
            <a:extLst>
              <a:ext uri="{FF2B5EF4-FFF2-40B4-BE49-F238E27FC236}">
                <a16:creationId xmlns:a16="http://schemas.microsoft.com/office/drawing/2014/main" id="{8DEEBAA3-1C74-48DC-C35D-61AB12218F6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753600" y="4361654"/>
            <a:ext cx="1892300" cy="1892300"/>
          </a:xfrm>
          <a:prstGeom prst="rect">
            <a:avLst/>
          </a:prstGeom>
        </p:spPr>
      </p:pic>
    </p:spTree>
    <p:custDataLst>
      <p:tags r:id="rId1"/>
    </p:custDataLst>
    <p:extLst>
      <p:ext uri="{BB962C8B-B14F-4D97-AF65-F5344CB8AC3E}">
        <p14:creationId xmlns:p14="http://schemas.microsoft.com/office/powerpoint/2010/main" val="25959933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380657-2FF9-BB19-47E6-395B91B083EC}"/>
            </a:ext>
          </a:extLst>
        </p:cNvPr>
        <p:cNvGrpSpPr/>
        <p:nvPr/>
      </p:nvGrpSpPr>
      <p:grpSpPr>
        <a:xfrm>
          <a:off x="0" y="0"/>
          <a:ext cx="0" cy="0"/>
          <a:chOff x="0" y="0"/>
          <a:chExt cx="0" cy="0"/>
        </a:xfrm>
      </p:grpSpPr>
      <p:sp>
        <p:nvSpPr>
          <p:cNvPr id="16" name="Text Placeholder 15">
            <a:extLst>
              <a:ext uri="{FF2B5EF4-FFF2-40B4-BE49-F238E27FC236}">
                <a16:creationId xmlns:a16="http://schemas.microsoft.com/office/drawing/2014/main" id="{68ED8975-C6E9-F9CF-D948-1E9E525183A8}"/>
              </a:ext>
            </a:extLst>
          </p:cNvPr>
          <p:cNvSpPr>
            <a:spLocks noGrp="1"/>
          </p:cNvSpPr>
          <p:nvPr>
            <p:ph type="body" sz="quarter" idx="17"/>
          </p:nvPr>
        </p:nvSpPr>
        <p:spPr/>
        <p:txBody>
          <a:bodyPr/>
          <a:lstStyle/>
          <a:p>
            <a:r>
              <a:rPr lang="en-GB" dirty="0"/>
              <a:t>Major depressive disorder (MDD) – Treatment principles</a:t>
            </a:r>
            <a:endParaRPr lang="da-DK" dirty="0"/>
          </a:p>
        </p:txBody>
      </p:sp>
      <p:sp>
        <p:nvSpPr>
          <p:cNvPr id="2" name="Title 1">
            <a:extLst>
              <a:ext uri="{FF2B5EF4-FFF2-40B4-BE49-F238E27FC236}">
                <a16:creationId xmlns:a16="http://schemas.microsoft.com/office/drawing/2014/main" id="{85FF3373-B3D2-D3BF-9331-3F18B5F69E46}"/>
              </a:ext>
            </a:extLst>
          </p:cNvPr>
          <p:cNvSpPr>
            <a:spLocks noGrp="1"/>
          </p:cNvSpPr>
          <p:nvPr>
            <p:ph type="title"/>
          </p:nvPr>
        </p:nvSpPr>
        <p:spPr>
          <a:xfrm>
            <a:off x="539749" y="814386"/>
            <a:ext cx="9213851" cy="332399"/>
          </a:xfrm>
        </p:spPr>
        <p:txBody>
          <a:bodyPr/>
          <a:lstStyle/>
          <a:p>
            <a:r>
              <a:rPr lang="en-US" dirty="0"/>
              <a:t>The tolerability and safety profile of TCAs and MAOIs</a:t>
            </a:r>
            <a:endParaRPr lang="en-GB" dirty="0"/>
          </a:p>
        </p:txBody>
      </p:sp>
      <p:sp>
        <p:nvSpPr>
          <p:cNvPr id="3" name="Content Placeholder 2">
            <a:extLst>
              <a:ext uri="{FF2B5EF4-FFF2-40B4-BE49-F238E27FC236}">
                <a16:creationId xmlns:a16="http://schemas.microsoft.com/office/drawing/2014/main" id="{D762AC22-24DD-32DE-580C-9B7BFD5210A2}"/>
              </a:ext>
            </a:extLst>
          </p:cNvPr>
          <p:cNvSpPr>
            <a:spLocks noGrp="1"/>
          </p:cNvSpPr>
          <p:nvPr>
            <p:ph sz="half" idx="20"/>
          </p:nvPr>
        </p:nvSpPr>
        <p:spPr>
          <a:xfrm>
            <a:off x="539749" y="1416785"/>
            <a:ext cx="5410197" cy="4415215"/>
          </a:xfrm>
        </p:spPr>
        <p:txBody>
          <a:bodyPr>
            <a:normAutofit/>
          </a:bodyPr>
          <a:lstStyle/>
          <a:p>
            <a:r>
              <a:rPr lang="en-GB" sz="1400" dirty="0"/>
              <a:t>TCAs have a poorer tolerability and safety profile compared with SSRIs and SNRIs</a:t>
            </a:r>
            <a:r>
              <a:rPr lang="en-GB" sz="1400" baseline="30000" dirty="0"/>
              <a:t>1</a:t>
            </a:r>
          </a:p>
          <a:p>
            <a:r>
              <a:rPr lang="en-GB" sz="1400" dirty="0"/>
              <a:t>Specifically, TCAs are associated with:</a:t>
            </a:r>
            <a:r>
              <a:rPr lang="en-GB" sz="1400" baseline="30000" dirty="0"/>
              <a:t>1</a:t>
            </a:r>
          </a:p>
          <a:p>
            <a:pPr lvl="1"/>
            <a:r>
              <a:rPr lang="en-GB" dirty="0"/>
              <a:t>Sedation</a:t>
            </a:r>
          </a:p>
          <a:p>
            <a:pPr lvl="1"/>
            <a:r>
              <a:rPr lang="en-GB" dirty="0"/>
              <a:t>Weight gain</a:t>
            </a:r>
          </a:p>
          <a:p>
            <a:pPr lvl="1"/>
            <a:r>
              <a:rPr lang="en-GB" dirty="0"/>
              <a:t>Anticholinergic effects (dry mouth, blurred vision, urinary retention, constipation)</a:t>
            </a:r>
          </a:p>
          <a:p>
            <a:pPr lvl="1"/>
            <a:r>
              <a:rPr lang="en-GB" dirty="0"/>
              <a:t>Orthostatic hypotension</a:t>
            </a:r>
          </a:p>
          <a:p>
            <a:pPr lvl="1"/>
            <a:r>
              <a:rPr lang="en-GB" dirty="0"/>
              <a:t>Dizziness</a:t>
            </a:r>
          </a:p>
          <a:p>
            <a:r>
              <a:rPr lang="en-GB" sz="1400" dirty="0"/>
              <a:t>In addition, overdose with TCAs is associated with an increased risk of coma/seizure, and potentially-fatal cardiac arrhythmia/arrest</a:t>
            </a:r>
            <a:r>
              <a:rPr lang="en-GB" sz="1400" baseline="30000" dirty="0"/>
              <a:t>1</a:t>
            </a:r>
          </a:p>
        </p:txBody>
      </p:sp>
      <p:sp>
        <p:nvSpPr>
          <p:cNvPr id="9" name="Content Placeholder 8">
            <a:extLst>
              <a:ext uri="{FF2B5EF4-FFF2-40B4-BE49-F238E27FC236}">
                <a16:creationId xmlns:a16="http://schemas.microsoft.com/office/drawing/2014/main" id="{83ED0F8E-5273-4324-9104-9F75AE5B2273}"/>
              </a:ext>
            </a:extLst>
          </p:cNvPr>
          <p:cNvSpPr>
            <a:spLocks noGrp="1"/>
          </p:cNvSpPr>
          <p:nvPr>
            <p:ph sz="half" idx="21"/>
          </p:nvPr>
        </p:nvSpPr>
        <p:spPr>
          <a:xfrm>
            <a:off x="6661149" y="1416785"/>
            <a:ext cx="5410197" cy="4415215"/>
          </a:xfrm>
        </p:spPr>
        <p:txBody>
          <a:bodyPr/>
          <a:lstStyle/>
          <a:p>
            <a:r>
              <a:rPr lang="en-GB" sz="1200" dirty="0"/>
              <a:t>MAOIs are associated with a risk of potentially-fatal hypertensive crisis after ingesting foods rich in tyramine (a monoamine found in aged cheese, marmite, unpasteurized beer, or dried, smoked, fermented, spoiled, or improperly stored meat)</a:t>
            </a:r>
            <a:r>
              <a:rPr lang="en-GB" sz="1200" baseline="30000" dirty="0"/>
              <a:t>1,2</a:t>
            </a:r>
          </a:p>
          <a:p>
            <a:r>
              <a:rPr lang="en-GB" sz="1200" dirty="0"/>
              <a:t>In addition, the use of an MAOI in combination with a serotonergic agent (e.g., an SSRI) can result in excessive stimulation of post-synaptic serotonin receptors (‘serotonin syndrome’) which is potentially fatal</a:t>
            </a:r>
            <a:r>
              <a:rPr lang="en-GB" sz="1200" baseline="30000" dirty="0"/>
              <a:t>1</a:t>
            </a:r>
          </a:p>
          <a:p>
            <a:r>
              <a:rPr lang="en-GB" sz="1200" dirty="0"/>
              <a:t>The most common side effects with MAOIs are:</a:t>
            </a:r>
            <a:r>
              <a:rPr lang="en-GB" sz="1200" baseline="30000" dirty="0"/>
              <a:t>3</a:t>
            </a:r>
            <a:endParaRPr lang="en-GB" sz="1400" baseline="30000" dirty="0"/>
          </a:p>
          <a:p>
            <a:pPr lvl="1"/>
            <a:r>
              <a:rPr lang="en-GB" sz="1200" dirty="0"/>
              <a:t>Insomnia, sedation</a:t>
            </a:r>
          </a:p>
          <a:p>
            <a:pPr lvl="1"/>
            <a:r>
              <a:rPr lang="en-GB" sz="1200" dirty="0"/>
              <a:t>Orthostatic hypotension</a:t>
            </a:r>
          </a:p>
          <a:p>
            <a:pPr lvl="1"/>
            <a:r>
              <a:rPr lang="en-GB" sz="1200" dirty="0"/>
              <a:t>Sexual dysfunction</a:t>
            </a:r>
          </a:p>
          <a:p>
            <a:pPr lvl="1"/>
            <a:r>
              <a:rPr lang="en-GB" sz="1200" dirty="0"/>
              <a:t>Weight gain</a:t>
            </a:r>
          </a:p>
          <a:p>
            <a:pPr lvl="1"/>
            <a:r>
              <a:rPr lang="en-GB" sz="1200" dirty="0"/>
              <a:t>Myoclonic jerking (sudden, involuntary muscle contractions)</a:t>
            </a:r>
          </a:p>
        </p:txBody>
      </p:sp>
      <p:sp>
        <p:nvSpPr>
          <p:cNvPr id="6" name="Text Placeholder 5">
            <a:extLst>
              <a:ext uri="{FF2B5EF4-FFF2-40B4-BE49-F238E27FC236}">
                <a16:creationId xmlns:a16="http://schemas.microsoft.com/office/drawing/2014/main" id="{59188671-48E7-6D01-BBBD-520F4ADE4CEE}"/>
              </a:ext>
            </a:extLst>
          </p:cNvPr>
          <p:cNvSpPr>
            <a:spLocks noGrp="1"/>
          </p:cNvSpPr>
          <p:nvPr>
            <p:ph type="body" sz="quarter" idx="18"/>
          </p:nvPr>
        </p:nvSpPr>
        <p:spPr>
          <a:xfrm>
            <a:off x="539749" y="6102000"/>
            <a:ext cx="9213851" cy="619200"/>
          </a:xfrm>
        </p:spPr>
        <p:txBody>
          <a:bodyPr/>
          <a:lstStyle/>
          <a:p>
            <a:r>
              <a:rPr lang="en-US" dirty="0"/>
              <a:t>MAOI=monoamine oxidase inhibitor; SNRI=serotonin–noradrenaline reuptake inhibitor; </a:t>
            </a:r>
            <a:r>
              <a:rPr lang="en-GB" dirty="0"/>
              <a:t>SSRI=selective serotonin reuptake inhibitor; </a:t>
            </a:r>
            <a:r>
              <a:rPr lang="en-US" dirty="0"/>
              <a:t>TCA=tricyclic antidepressant</a:t>
            </a:r>
            <a:endParaRPr lang="en-GB" dirty="0"/>
          </a:p>
          <a:p>
            <a:endParaRPr lang="en-GB" dirty="0"/>
          </a:p>
          <a:p>
            <a:r>
              <a:rPr lang="en-GB" dirty="0"/>
              <a:t>1. Stahl. Stahl’s Essential Psychopharmacology. Neuroscientific Basis and Practical Applications. 5</a:t>
            </a:r>
            <a:r>
              <a:rPr lang="en-GB" baseline="30000" dirty="0"/>
              <a:t>th</a:t>
            </a:r>
            <a:r>
              <a:rPr lang="en-GB" dirty="0"/>
              <a:t> edition. 2021; 2. Van der </a:t>
            </a:r>
            <a:r>
              <a:rPr lang="en-GB" dirty="0" err="1"/>
              <a:t>Eynde</a:t>
            </a:r>
            <a:r>
              <a:rPr lang="en-GB" dirty="0"/>
              <a:t> et al. </a:t>
            </a:r>
            <a:r>
              <a:rPr lang="en-GB" dirty="0" err="1"/>
              <a:t>Psychopharmacol</a:t>
            </a:r>
            <a:r>
              <a:rPr lang="en-GB" dirty="0"/>
              <a:t> Bull 2022;52(2):73–116; </a:t>
            </a:r>
            <a:br>
              <a:rPr lang="en-GB" dirty="0"/>
            </a:br>
            <a:r>
              <a:rPr lang="en-GB" dirty="0"/>
              <a:t>3. Sadock et al. Kaplan &amp; Sadock’s Comprehensive Textbook of Psychiatry. 10</a:t>
            </a:r>
            <a:r>
              <a:rPr lang="en-GB" baseline="30000" dirty="0"/>
              <a:t>th</a:t>
            </a:r>
            <a:r>
              <a:rPr lang="en-GB" dirty="0"/>
              <a:t> edition. Vol 1–2. 2017</a:t>
            </a:r>
          </a:p>
        </p:txBody>
      </p:sp>
    </p:spTree>
    <p:custDataLst>
      <p:tags r:id="rId1"/>
    </p:custDataLst>
    <p:extLst>
      <p:ext uri="{BB962C8B-B14F-4D97-AF65-F5344CB8AC3E}">
        <p14:creationId xmlns:p14="http://schemas.microsoft.com/office/powerpoint/2010/main" val="41749298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90EED2DD-902A-4CA6-A873-B5A134CE3A4D}"/>
              </a:ext>
            </a:extLst>
          </p:cNvPr>
          <p:cNvSpPr>
            <a:spLocks noGrp="1"/>
          </p:cNvSpPr>
          <p:nvPr>
            <p:ph type="body" sz="quarter" idx="17"/>
          </p:nvPr>
        </p:nvSpPr>
        <p:spPr>
          <a:xfrm>
            <a:off x="539749" y="539750"/>
            <a:ext cx="9213851" cy="266676"/>
          </a:xfrm>
        </p:spPr>
        <p:txBody>
          <a:bodyPr/>
          <a:lstStyle/>
          <a:p>
            <a:r>
              <a:rPr lang="en-GB" dirty="0"/>
              <a:t>Major depressive disorder (MDD) – Treatment principles</a:t>
            </a:r>
            <a:endParaRPr lang="da-DK" dirty="0"/>
          </a:p>
        </p:txBody>
      </p:sp>
      <p:sp>
        <p:nvSpPr>
          <p:cNvPr id="6" name="Title 5">
            <a:extLst>
              <a:ext uri="{FF2B5EF4-FFF2-40B4-BE49-F238E27FC236}">
                <a16:creationId xmlns:a16="http://schemas.microsoft.com/office/drawing/2014/main" id="{EADF618F-D672-45E0-8895-C6D840E8645C}"/>
              </a:ext>
            </a:extLst>
          </p:cNvPr>
          <p:cNvSpPr>
            <a:spLocks noGrp="1"/>
          </p:cNvSpPr>
          <p:nvPr>
            <p:ph type="title"/>
          </p:nvPr>
        </p:nvSpPr>
        <p:spPr>
          <a:xfrm>
            <a:off x="539749" y="814388"/>
            <a:ext cx="9585325" cy="331787"/>
          </a:xfrm>
        </p:spPr>
        <p:txBody>
          <a:bodyPr/>
          <a:lstStyle/>
          <a:p>
            <a:r>
              <a:rPr lang="en-GB" sz="2000" dirty="0"/>
              <a:t>The tolerability and safety profile of dopamine–serotonin receptor antagonists</a:t>
            </a:r>
          </a:p>
        </p:txBody>
      </p:sp>
      <p:sp>
        <p:nvSpPr>
          <p:cNvPr id="7" name="Content Placeholder 6">
            <a:extLst>
              <a:ext uri="{FF2B5EF4-FFF2-40B4-BE49-F238E27FC236}">
                <a16:creationId xmlns:a16="http://schemas.microsoft.com/office/drawing/2014/main" id="{1BAF1B9D-547F-4D28-A7A5-EC076A8D7660}"/>
              </a:ext>
            </a:extLst>
          </p:cNvPr>
          <p:cNvSpPr>
            <a:spLocks noGrp="1"/>
          </p:cNvSpPr>
          <p:nvPr>
            <p:ph idx="19"/>
          </p:nvPr>
        </p:nvSpPr>
        <p:spPr>
          <a:xfrm>
            <a:off x="539751" y="1416785"/>
            <a:ext cx="5410198" cy="4415215"/>
          </a:xfrm>
        </p:spPr>
        <p:txBody>
          <a:bodyPr>
            <a:noAutofit/>
          </a:bodyPr>
          <a:lstStyle/>
          <a:p>
            <a:pPr lvl="0"/>
            <a:r>
              <a:rPr lang="en-GB" sz="1400" dirty="0"/>
              <a:t>As a class, across indications and as adjunctive treatment in MDD, dopamine–serotonin receptor antagonists (also known as second-generation antipsychotics) are associated with some risk of EPS, and a varying risk of metabolic adverse effects</a:t>
            </a:r>
            <a:r>
              <a:rPr lang="en-GB" sz="1400" baseline="30000" dirty="0"/>
              <a:t>1-3</a:t>
            </a:r>
          </a:p>
          <a:p>
            <a:pPr lvl="0"/>
            <a:r>
              <a:rPr lang="en-GB" sz="1400" dirty="0"/>
              <a:t>As adjunctive treatment in MDD, some dopamine–serotonin receptor antagonists are associated with sedating side effects, while others are more often associated with ‘activating’ </a:t>
            </a:r>
            <a:br>
              <a:rPr lang="en-GB" sz="1400" dirty="0"/>
            </a:br>
            <a:r>
              <a:rPr lang="en-GB" sz="1400" dirty="0"/>
              <a:t>side effects</a:t>
            </a:r>
            <a:r>
              <a:rPr lang="en-GB" sz="1400" baseline="30000" dirty="0"/>
              <a:t>2,4</a:t>
            </a:r>
          </a:p>
          <a:p>
            <a:pPr lvl="0"/>
            <a:r>
              <a:rPr lang="en-GB" sz="1400" dirty="0"/>
              <a:t>Dopamine–serotonin antagonists, can cause orthostatic hypotension and dry mouth</a:t>
            </a:r>
            <a:r>
              <a:rPr lang="en-GB" sz="1400" baseline="30000" dirty="0"/>
              <a:t>2,3</a:t>
            </a:r>
          </a:p>
          <a:p>
            <a:pPr lvl="0"/>
            <a:r>
              <a:rPr lang="en-GB" sz="1400" dirty="0"/>
              <a:t>Longer-term treatment is associated with tardive dyskinesia, although this is rare</a:t>
            </a:r>
            <a:r>
              <a:rPr lang="en-GB" sz="1400" baseline="30000" dirty="0"/>
              <a:t>2,5</a:t>
            </a:r>
          </a:p>
          <a:p>
            <a:r>
              <a:rPr lang="en-GB" sz="1400" dirty="0"/>
              <a:t>Despite their efficacy in the adjunctive treatment of MDD, the </a:t>
            </a:r>
            <a:br>
              <a:rPr lang="en-GB" sz="1400" dirty="0"/>
            </a:br>
            <a:r>
              <a:rPr lang="en-GB" sz="1400" dirty="0"/>
              <a:t>side-effect profiles of dopamine–serotonin receptor antagonists may be unfavourable to some patients</a:t>
            </a:r>
            <a:r>
              <a:rPr lang="en-GB" sz="1400" baseline="30000" dirty="0"/>
              <a:t>2</a:t>
            </a:r>
          </a:p>
        </p:txBody>
      </p:sp>
      <p:sp>
        <p:nvSpPr>
          <p:cNvPr id="12" name="Content Placeholder 11">
            <a:extLst>
              <a:ext uri="{FF2B5EF4-FFF2-40B4-BE49-F238E27FC236}">
                <a16:creationId xmlns:a16="http://schemas.microsoft.com/office/drawing/2014/main" id="{7DFB159B-8920-4A92-A0CC-53B5DFD55E93}"/>
              </a:ext>
            </a:extLst>
          </p:cNvPr>
          <p:cNvSpPr>
            <a:spLocks noGrp="1"/>
          </p:cNvSpPr>
          <p:nvPr>
            <p:ph sz="half" idx="20"/>
          </p:nvPr>
        </p:nvSpPr>
        <p:spPr>
          <a:xfrm>
            <a:off x="6235703" y="1416785"/>
            <a:ext cx="5410197" cy="4415215"/>
          </a:xfrm>
        </p:spPr>
        <p:txBody>
          <a:bodyPr/>
          <a:lstStyle/>
          <a:p>
            <a:r>
              <a:rPr lang="en-GB" dirty="0"/>
              <a:t>Differences between agents are thought to arise due to differences in receptor-affinity profiles:</a:t>
            </a:r>
            <a:r>
              <a:rPr lang="en-GB" baseline="30000" dirty="0"/>
              <a:t>1</a:t>
            </a:r>
          </a:p>
        </p:txBody>
      </p:sp>
      <p:sp>
        <p:nvSpPr>
          <p:cNvPr id="5" name="Text Placeholder 4">
            <a:extLst>
              <a:ext uri="{FF2B5EF4-FFF2-40B4-BE49-F238E27FC236}">
                <a16:creationId xmlns:a16="http://schemas.microsoft.com/office/drawing/2014/main" id="{E26C365F-14A8-4084-A975-56F304BBD25B}"/>
              </a:ext>
            </a:extLst>
          </p:cNvPr>
          <p:cNvSpPr>
            <a:spLocks noGrp="1"/>
          </p:cNvSpPr>
          <p:nvPr>
            <p:ph type="body" sz="quarter" idx="18"/>
          </p:nvPr>
        </p:nvSpPr>
        <p:spPr>
          <a:xfrm>
            <a:off x="539749" y="6102000"/>
            <a:ext cx="9213851" cy="619200"/>
          </a:xfrm>
        </p:spPr>
        <p:txBody>
          <a:bodyPr/>
          <a:lstStyle/>
          <a:p>
            <a:r>
              <a:rPr lang="en-GB" dirty="0"/>
              <a:t>EPS=extrapyramidal symptoms (dystonia, tremor, akathisia, tardive dyskinesia); MDD=major depressive disorder</a:t>
            </a:r>
            <a:br>
              <a:rPr lang="en-GB" dirty="0"/>
            </a:br>
            <a:endParaRPr lang="en-GB" dirty="0"/>
          </a:p>
          <a:p>
            <a:r>
              <a:rPr lang="en-GB" dirty="0"/>
              <a:t>1. Nasrallah. Mol Psychiatry 2008;13(1):27–35; 2. Wright et al. Pharmacotherapy 2013;33(3):344–359;</a:t>
            </a:r>
          </a:p>
          <a:p>
            <a:r>
              <a:rPr lang="en-GB" dirty="0"/>
              <a:t>3. Sadock et al. Kaplan &amp; Sadock’s Comprehensive Textbook of Psychiatry. 10th edition. Vol 1–2. 2017; </a:t>
            </a:r>
            <a:br>
              <a:rPr lang="en-GB" dirty="0"/>
            </a:br>
            <a:r>
              <a:rPr lang="en-GB" dirty="0"/>
              <a:t>4. </a:t>
            </a:r>
            <a:r>
              <a:rPr lang="en-GB" dirty="0" err="1"/>
              <a:t>Spielmans</a:t>
            </a:r>
            <a:r>
              <a:rPr lang="en-GB" dirty="0"/>
              <a:t> et al. </a:t>
            </a:r>
            <a:r>
              <a:rPr lang="pt-BR" dirty="0"/>
              <a:t>PLoS Med 2013;10(3):e1001403; </a:t>
            </a:r>
            <a:r>
              <a:rPr lang="en-GB" dirty="0"/>
              <a:t>5. Coplan et al. J Affect </a:t>
            </a:r>
            <a:r>
              <a:rPr lang="en-GB" dirty="0" err="1"/>
              <a:t>Disord</a:t>
            </a:r>
            <a:r>
              <a:rPr lang="en-GB" dirty="0"/>
              <a:t> 2013;150(3):868–871</a:t>
            </a:r>
            <a:endParaRPr lang="en-US" dirty="0"/>
          </a:p>
        </p:txBody>
      </p:sp>
      <p:graphicFrame>
        <p:nvGraphicFramePr>
          <p:cNvPr id="10" name="Table 9">
            <a:extLst>
              <a:ext uri="{FF2B5EF4-FFF2-40B4-BE49-F238E27FC236}">
                <a16:creationId xmlns:a16="http://schemas.microsoft.com/office/drawing/2014/main" id="{7D04B8FA-3792-482F-B94B-6B40D2A86390}"/>
              </a:ext>
            </a:extLst>
          </p:cNvPr>
          <p:cNvGraphicFramePr>
            <a:graphicFrameLocks noGrp="1"/>
          </p:cNvGraphicFramePr>
          <p:nvPr>
            <p:extLst>
              <p:ext uri="{D42A27DB-BD31-4B8C-83A1-F6EECF244321}">
                <p14:modId xmlns:p14="http://schemas.microsoft.com/office/powerpoint/2010/main" val="1313046337"/>
              </p:ext>
            </p:extLst>
          </p:nvPr>
        </p:nvGraphicFramePr>
        <p:xfrm>
          <a:off x="6424862" y="2455764"/>
          <a:ext cx="5077327" cy="2499360"/>
        </p:xfrm>
        <a:graphic>
          <a:graphicData uri="http://schemas.openxmlformats.org/drawingml/2006/table">
            <a:tbl>
              <a:tblPr firstRow="1" firstCol="1" bandRow="1">
                <a:tableStyleId>{616DA210-FB5B-4158-B5E0-FEB733F419BA}</a:tableStyleId>
              </a:tblPr>
              <a:tblGrid>
                <a:gridCol w="1972487">
                  <a:extLst>
                    <a:ext uri="{9D8B030D-6E8A-4147-A177-3AD203B41FA5}">
                      <a16:colId xmlns:a16="http://schemas.microsoft.com/office/drawing/2014/main" val="20000"/>
                    </a:ext>
                  </a:extLst>
                </a:gridCol>
                <a:gridCol w="3104840">
                  <a:extLst>
                    <a:ext uri="{9D8B030D-6E8A-4147-A177-3AD203B41FA5}">
                      <a16:colId xmlns:a16="http://schemas.microsoft.com/office/drawing/2014/main" val="20001"/>
                    </a:ext>
                  </a:extLst>
                </a:gridCol>
              </a:tblGrid>
              <a:tr h="154303">
                <a:tc>
                  <a:txBody>
                    <a:bodyPr/>
                    <a:lstStyle/>
                    <a:p>
                      <a:pPr>
                        <a:lnSpc>
                          <a:spcPct val="100000"/>
                        </a:lnSpc>
                        <a:spcBef>
                          <a:spcPts val="240"/>
                        </a:spcBef>
                        <a:spcAft>
                          <a:spcPts val="240"/>
                        </a:spcAft>
                        <a:tabLst>
                          <a:tab pos="270510" algn="l"/>
                        </a:tabLst>
                      </a:pPr>
                      <a:r>
                        <a:rPr lang="en-GB" sz="1600" b="1" dirty="0">
                          <a:solidFill>
                            <a:schemeClr val="bg1"/>
                          </a:solidFill>
                          <a:effectLst/>
                        </a:rPr>
                        <a:t>Receptor activity</a:t>
                      </a:r>
                      <a:endParaRPr lang="en-GB" sz="1600" dirty="0">
                        <a:solidFill>
                          <a:schemeClr val="bg1"/>
                        </a:solidFill>
                        <a:effectLst/>
                        <a:latin typeface="Arial" panose="020B0604020202020204" pitchFamily="34" charset="0"/>
                        <a:ea typeface="Times New Roman"/>
                        <a:cs typeface="Arial" panose="020B0604020202020204" pitchFamily="34" charset="0"/>
                      </a:endParaRPr>
                    </a:p>
                  </a:txBody>
                  <a:tcPr>
                    <a:lnL w="12700" cmpd="sng">
                      <a:noFill/>
                    </a:lnL>
                    <a:lnR w="12700" cmpd="sng">
                      <a:noFill/>
                    </a:lnR>
                    <a:lnT w="12700" cmpd="sng">
                      <a:noFill/>
                    </a:lnT>
                    <a:lnB w="25400" cmpd="sng">
                      <a:noFill/>
                    </a:lnB>
                    <a:lnTlToBr w="12700" cmpd="sng">
                      <a:noFill/>
                      <a:prstDash val="solid"/>
                    </a:lnTlToBr>
                    <a:lnBlToTr w="12700" cmpd="sng">
                      <a:noFill/>
                      <a:prstDash val="solid"/>
                    </a:lnBlToTr>
                    <a:solidFill>
                      <a:schemeClr val="accent5">
                        <a:lumMod val="75000"/>
                      </a:schemeClr>
                    </a:solidFill>
                  </a:tcPr>
                </a:tc>
                <a:tc>
                  <a:txBody>
                    <a:bodyPr/>
                    <a:lstStyle/>
                    <a:p>
                      <a:pPr>
                        <a:lnSpc>
                          <a:spcPct val="100000"/>
                        </a:lnSpc>
                        <a:spcBef>
                          <a:spcPts val="240"/>
                        </a:spcBef>
                        <a:spcAft>
                          <a:spcPts val="240"/>
                        </a:spcAft>
                        <a:tabLst>
                          <a:tab pos="270510" algn="l"/>
                        </a:tabLst>
                      </a:pPr>
                      <a:r>
                        <a:rPr lang="en-GB" sz="1600" b="1" dirty="0">
                          <a:solidFill>
                            <a:schemeClr val="bg1"/>
                          </a:solidFill>
                          <a:effectLst/>
                        </a:rPr>
                        <a:t>Side effect(s)</a:t>
                      </a:r>
                      <a:endParaRPr lang="en-GB" sz="1600" dirty="0">
                        <a:solidFill>
                          <a:schemeClr val="bg1"/>
                        </a:solidFill>
                        <a:effectLst/>
                        <a:latin typeface="Arial" panose="020B0604020202020204" pitchFamily="34" charset="0"/>
                        <a:ea typeface="Times New Roman"/>
                        <a:cs typeface="Arial" panose="020B0604020202020204" pitchFamily="34" charset="0"/>
                      </a:endParaRPr>
                    </a:p>
                  </a:txBody>
                  <a:tcPr>
                    <a:lnL w="12700" cmpd="sng">
                      <a:noFill/>
                    </a:lnL>
                    <a:lnR w="12700" cmpd="sng">
                      <a:noFill/>
                    </a:lnR>
                    <a:lnT w="12700" cmpd="sng">
                      <a:noFill/>
                    </a:lnT>
                    <a:lnB w="25400" cmpd="sng">
                      <a:noFill/>
                    </a:lnB>
                    <a:lnTlToBr w="12700" cmpd="sng">
                      <a:noFill/>
                      <a:prstDash val="solid"/>
                    </a:lnTlToBr>
                    <a:lnBlToTr w="12700" cmpd="sng">
                      <a:noFill/>
                      <a:prstDash val="solid"/>
                    </a:lnBlToTr>
                    <a:solidFill>
                      <a:schemeClr val="accent5">
                        <a:lumMod val="75000"/>
                      </a:schemeClr>
                    </a:solidFill>
                  </a:tcPr>
                </a:tc>
                <a:extLst>
                  <a:ext uri="{0D108BD9-81ED-4DB2-BD59-A6C34878D82A}">
                    <a16:rowId xmlns:a16="http://schemas.microsoft.com/office/drawing/2014/main" val="10000"/>
                  </a:ext>
                </a:extLst>
              </a:tr>
              <a:tr h="154303">
                <a:tc>
                  <a:txBody>
                    <a:bodyPr/>
                    <a:lstStyle/>
                    <a:p>
                      <a:pPr>
                        <a:lnSpc>
                          <a:spcPct val="100000"/>
                        </a:lnSpc>
                        <a:spcBef>
                          <a:spcPts val="240"/>
                        </a:spcBef>
                        <a:spcAft>
                          <a:spcPts val="240"/>
                        </a:spcAft>
                        <a:tabLst>
                          <a:tab pos="270510" algn="l"/>
                        </a:tabLst>
                      </a:pPr>
                      <a:r>
                        <a:rPr lang="en-GB" sz="1600" b="0" dirty="0">
                          <a:solidFill>
                            <a:schemeClr val="tx1"/>
                          </a:solidFill>
                          <a:effectLst/>
                        </a:rPr>
                        <a:t>5-HT</a:t>
                      </a:r>
                      <a:r>
                        <a:rPr lang="en-GB" sz="1600" b="0" baseline="-25000" dirty="0">
                          <a:solidFill>
                            <a:schemeClr val="tx1"/>
                          </a:solidFill>
                          <a:effectLst/>
                        </a:rPr>
                        <a:t>2C</a:t>
                      </a:r>
                      <a:r>
                        <a:rPr lang="en-GB" sz="1600" b="0" dirty="0">
                          <a:solidFill>
                            <a:schemeClr val="tx1"/>
                          </a:solidFill>
                          <a:effectLst/>
                        </a:rPr>
                        <a:t> antagonism</a:t>
                      </a:r>
                      <a:endParaRPr lang="en-GB" sz="1600" b="0" dirty="0">
                        <a:solidFill>
                          <a:schemeClr val="tx1"/>
                        </a:solidFill>
                        <a:effectLst/>
                        <a:latin typeface="Arial" panose="020B0604020202020204" pitchFamily="34" charset="0"/>
                        <a:ea typeface="Times New Roman"/>
                        <a:cs typeface="Arial" panose="020B0604020202020204" pitchFamily="34" charset="0"/>
                      </a:endParaRPr>
                    </a:p>
                  </a:txBody>
                  <a:tcPr>
                    <a:lnL w="12700" cmpd="sng">
                      <a:noFill/>
                    </a:lnL>
                    <a:lnR w="12700" cmpd="sng">
                      <a:noFill/>
                    </a:lnR>
                    <a:lnT w="25400" cmpd="sng">
                      <a:noFill/>
                    </a:lnT>
                    <a:lnB w="12700" cmpd="sng">
                      <a:noFill/>
                    </a:lnB>
                    <a:lnTlToBr w="12700" cmpd="sng">
                      <a:noFill/>
                      <a:prstDash val="solid"/>
                    </a:lnTlToBr>
                    <a:lnBlToTr w="12700" cmpd="sng">
                      <a:noFill/>
                      <a:prstDash val="solid"/>
                    </a:lnBlToTr>
                    <a:solidFill>
                      <a:schemeClr val="bg1"/>
                    </a:solidFill>
                  </a:tcPr>
                </a:tc>
                <a:tc>
                  <a:txBody>
                    <a:bodyPr/>
                    <a:lstStyle/>
                    <a:p>
                      <a:pPr>
                        <a:lnSpc>
                          <a:spcPct val="100000"/>
                        </a:lnSpc>
                        <a:spcBef>
                          <a:spcPts val="240"/>
                        </a:spcBef>
                        <a:spcAft>
                          <a:spcPts val="240"/>
                        </a:spcAft>
                        <a:tabLst>
                          <a:tab pos="270510" algn="l"/>
                        </a:tabLst>
                      </a:pPr>
                      <a:r>
                        <a:rPr lang="en-GB" sz="1600" dirty="0">
                          <a:solidFill>
                            <a:schemeClr val="tx1"/>
                          </a:solidFill>
                          <a:effectLst/>
                        </a:rPr>
                        <a:t>Weight gain, diabetes</a:t>
                      </a:r>
                      <a:endParaRPr lang="en-GB" sz="1600" dirty="0">
                        <a:solidFill>
                          <a:schemeClr val="tx1"/>
                        </a:solidFill>
                        <a:effectLst/>
                        <a:latin typeface="Arial" panose="020B0604020202020204" pitchFamily="34" charset="0"/>
                        <a:ea typeface="Times New Roman"/>
                        <a:cs typeface="Arial" panose="020B0604020202020204" pitchFamily="34" charset="0"/>
                      </a:endParaRPr>
                    </a:p>
                  </a:txBody>
                  <a:tcPr>
                    <a:lnL w="12700" cmpd="sng">
                      <a:noFill/>
                    </a:lnL>
                    <a:lnR w="12700" cmpd="sng">
                      <a:noFill/>
                    </a:lnR>
                    <a:lnT w="254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154303">
                <a:tc>
                  <a:txBody>
                    <a:bodyPr/>
                    <a:lstStyle/>
                    <a:p>
                      <a:pPr>
                        <a:lnSpc>
                          <a:spcPct val="100000"/>
                        </a:lnSpc>
                        <a:spcBef>
                          <a:spcPts val="240"/>
                        </a:spcBef>
                        <a:spcAft>
                          <a:spcPts val="240"/>
                        </a:spcAft>
                        <a:tabLst>
                          <a:tab pos="270510" algn="l"/>
                        </a:tabLst>
                      </a:pPr>
                      <a:r>
                        <a:rPr lang="en-GB" sz="1600" b="0" dirty="0">
                          <a:solidFill>
                            <a:schemeClr val="tx1"/>
                          </a:solidFill>
                          <a:effectLst/>
                        </a:rPr>
                        <a:t>H</a:t>
                      </a:r>
                      <a:r>
                        <a:rPr lang="en-GB" sz="1600" b="0" baseline="-25000" dirty="0">
                          <a:solidFill>
                            <a:schemeClr val="tx1"/>
                          </a:solidFill>
                          <a:effectLst/>
                        </a:rPr>
                        <a:t>1</a:t>
                      </a:r>
                      <a:r>
                        <a:rPr lang="en-GB" sz="1600" b="0" dirty="0">
                          <a:solidFill>
                            <a:schemeClr val="tx1"/>
                          </a:solidFill>
                          <a:effectLst/>
                        </a:rPr>
                        <a:t> antagonism</a:t>
                      </a:r>
                      <a:endParaRPr lang="en-GB" sz="1600" b="0" dirty="0">
                        <a:solidFill>
                          <a:schemeClr val="tx1"/>
                        </a:solidFill>
                        <a:effectLst/>
                        <a:latin typeface="Arial" panose="020B0604020202020204" pitchFamily="34" charset="0"/>
                        <a:ea typeface="Times New Roman"/>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20000"/>
                        <a:lumOff val="80000"/>
                      </a:schemeClr>
                    </a:solidFill>
                  </a:tcPr>
                </a:tc>
                <a:tc>
                  <a:txBody>
                    <a:bodyPr/>
                    <a:lstStyle/>
                    <a:p>
                      <a:pPr>
                        <a:lnSpc>
                          <a:spcPct val="100000"/>
                        </a:lnSpc>
                        <a:spcBef>
                          <a:spcPts val="240"/>
                        </a:spcBef>
                        <a:spcAft>
                          <a:spcPts val="240"/>
                        </a:spcAft>
                        <a:tabLst>
                          <a:tab pos="270510" algn="l"/>
                        </a:tabLst>
                      </a:pPr>
                      <a:r>
                        <a:rPr lang="en-GB" sz="1600" dirty="0">
                          <a:solidFill>
                            <a:schemeClr val="tx1"/>
                          </a:solidFill>
                          <a:effectLst/>
                        </a:rPr>
                        <a:t>Weight gain, diabetes, sedation</a:t>
                      </a:r>
                      <a:endParaRPr lang="en-GB" sz="1600" dirty="0">
                        <a:solidFill>
                          <a:schemeClr val="tx1"/>
                        </a:solidFill>
                        <a:effectLst/>
                        <a:latin typeface="Arial" panose="020B0604020202020204" pitchFamily="34" charset="0"/>
                        <a:ea typeface="Times New Roman"/>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10002"/>
                  </a:ext>
                </a:extLst>
              </a:tr>
              <a:tr h="257171">
                <a:tc>
                  <a:txBody>
                    <a:bodyPr/>
                    <a:lstStyle/>
                    <a:p>
                      <a:pPr>
                        <a:lnSpc>
                          <a:spcPct val="100000"/>
                        </a:lnSpc>
                        <a:spcBef>
                          <a:spcPts val="240"/>
                        </a:spcBef>
                        <a:spcAft>
                          <a:spcPts val="240"/>
                        </a:spcAft>
                        <a:tabLst>
                          <a:tab pos="270510" algn="l"/>
                        </a:tabLst>
                      </a:pPr>
                      <a:r>
                        <a:rPr lang="en-GB" sz="1600" b="0" dirty="0">
                          <a:solidFill>
                            <a:schemeClr val="tx1"/>
                          </a:solidFill>
                          <a:effectLst/>
                        </a:rPr>
                        <a:t>D</a:t>
                      </a:r>
                      <a:r>
                        <a:rPr lang="en-GB" sz="1600" b="0" baseline="-25000" dirty="0">
                          <a:solidFill>
                            <a:schemeClr val="tx1"/>
                          </a:solidFill>
                          <a:effectLst/>
                        </a:rPr>
                        <a:t>2</a:t>
                      </a:r>
                      <a:r>
                        <a:rPr lang="en-GB" sz="1600" b="0" dirty="0">
                          <a:solidFill>
                            <a:schemeClr val="tx1"/>
                          </a:solidFill>
                          <a:effectLst/>
                        </a:rPr>
                        <a:t> antagonism</a:t>
                      </a:r>
                      <a:endParaRPr lang="en-GB" sz="1600" b="0" dirty="0">
                        <a:solidFill>
                          <a:schemeClr val="tx1"/>
                        </a:solidFill>
                        <a:effectLst/>
                        <a:latin typeface="Arial" panose="020B0604020202020204" pitchFamily="34" charset="0"/>
                        <a:ea typeface="Times New Roman"/>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nSpc>
                          <a:spcPct val="100000"/>
                        </a:lnSpc>
                        <a:spcBef>
                          <a:spcPts val="240"/>
                        </a:spcBef>
                        <a:spcAft>
                          <a:spcPts val="240"/>
                        </a:spcAft>
                        <a:tabLst>
                          <a:tab pos="270510" algn="l"/>
                        </a:tabLst>
                      </a:pPr>
                      <a:r>
                        <a:rPr lang="en-GB" sz="1600" dirty="0">
                          <a:solidFill>
                            <a:schemeClr val="tx1"/>
                          </a:solidFill>
                          <a:effectLst/>
                        </a:rPr>
                        <a:t>EPS, weight gain (not well documented), endocrine effects</a:t>
                      </a:r>
                      <a:endParaRPr lang="en-GB" sz="1600" dirty="0">
                        <a:solidFill>
                          <a:schemeClr val="tx1"/>
                        </a:solidFill>
                        <a:effectLst/>
                        <a:latin typeface="Arial" panose="020B0604020202020204" pitchFamily="34" charset="0"/>
                        <a:ea typeface="Times New Roman"/>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257171">
                <a:tc>
                  <a:txBody>
                    <a:bodyPr/>
                    <a:lstStyle/>
                    <a:p>
                      <a:pPr>
                        <a:lnSpc>
                          <a:spcPct val="100000"/>
                        </a:lnSpc>
                        <a:spcBef>
                          <a:spcPts val="240"/>
                        </a:spcBef>
                        <a:spcAft>
                          <a:spcPts val="240"/>
                        </a:spcAft>
                        <a:tabLst>
                          <a:tab pos="270510" algn="l"/>
                        </a:tabLst>
                      </a:pPr>
                      <a:r>
                        <a:rPr lang="en-GB" sz="1600" b="0" dirty="0">
                          <a:solidFill>
                            <a:schemeClr val="tx1"/>
                          </a:solidFill>
                          <a:effectLst/>
                        </a:rPr>
                        <a:t>M</a:t>
                      </a:r>
                      <a:r>
                        <a:rPr lang="en-GB" sz="1600" b="0" baseline="-25000" dirty="0">
                          <a:solidFill>
                            <a:schemeClr val="tx1"/>
                          </a:solidFill>
                          <a:effectLst/>
                        </a:rPr>
                        <a:t>1</a:t>
                      </a:r>
                      <a:r>
                        <a:rPr lang="en-GB" sz="1600" b="0" dirty="0">
                          <a:solidFill>
                            <a:schemeClr val="tx1"/>
                          </a:solidFill>
                          <a:effectLst/>
                        </a:rPr>
                        <a:t> antagonism</a:t>
                      </a:r>
                      <a:endParaRPr lang="en-GB" sz="1600" b="0" dirty="0">
                        <a:solidFill>
                          <a:schemeClr val="tx1"/>
                        </a:solidFill>
                        <a:effectLst/>
                        <a:latin typeface="Arial" panose="020B0604020202020204" pitchFamily="34" charset="0"/>
                        <a:ea typeface="Times New Roman"/>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20000"/>
                        <a:lumOff val="80000"/>
                      </a:schemeClr>
                    </a:solidFill>
                  </a:tcPr>
                </a:tc>
                <a:tc>
                  <a:txBody>
                    <a:bodyPr/>
                    <a:lstStyle/>
                    <a:p>
                      <a:pPr>
                        <a:lnSpc>
                          <a:spcPct val="100000"/>
                        </a:lnSpc>
                        <a:spcBef>
                          <a:spcPts val="240"/>
                        </a:spcBef>
                        <a:spcAft>
                          <a:spcPts val="240"/>
                        </a:spcAft>
                        <a:tabLst>
                          <a:tab pos="270510" algn="l"/>
                        </a:tabLst>
                      </a:pPr>
                      <a:r>
                        <a:rPr lang="en-GB" sz="1600" dirty="0">
                          <a:solidFill>
                            <a:schemeClr val="tx1"/>
                          </a:solidFill>
                          <a:effectLst/>
                        </a:rPr>
                        <a:t>Anticholinergic (dry mouth, blurred vision, constipation)</a:t>
                      </a:r>
                      <a:endParaRPr lang="en-GB" sz="1600" dirty="0">
                        <a:solidFill>
                          <a:schemeClr val="tx1"/>
                        </a:solidFill>
                        <a:effectLst/>
                        <a:latin typeface="Arial" panose="020B0604020202020204" pitchFamily="34" charset="0"/>
                        <a:ea typeface="Times New Roman"/>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10004"/>
                  </a:ext>
                </a:extLst>
              </a:tr>
              <a:tr h="154303">
                <a:tc>
                  <a:txBody>
                    <a:bodyPr/>
                    <a:lstStyle/>
                    <a:p>
                      <a:pPr>
                        <a:lnSpc>
                          <a:spcPct val="100000"/>
                        </a:lnSpc>
                        <a:spcBef>
                          <a:spcPts val="240"/>
                        </a:spcBef>
                        <a:spcAft>
                          <a:spcPts val="240"/>
                        </a:spcAft>
                        <a:tabLst>
                          <a:tab pos="270510" algn="l"/>
                        </a:tabLst>
                      </a:pPr>
                      <a:r>
                        <a:rPr lang="en-GB" sz="1600" b="0" dirty="0">
                          <a:solidFill>
                            <a:schemeClr val="tx1"/>
                          </a:solidFill>
                          <a:effectLst/>
                        </a:rPr>
                        <a:t>M</a:t>
                      </a:r>
                      <a:r>
                        <a:rPr lang="en-GB" sz="1600" b="0" baseline="-25000" dirty="0">
                          <a:solidFill>
                            <a:schemeClr val="tx1"/>
                          </a:solidFill>
                          <a:effectLst/>
                        </a:rPr>
                        <a:t>3</a:t>
                      </a:r>
                      <a:r>
                        <a:rPr lang="en-GB" sz="1600" b="0" dirty="0">
                          <a:solidFill>
                            <a:schemeClr val="tx1"/>
                          </a:solidFill>
                          <a:effectLst/>
                        </a:rPr>
                        <a:t> antagonism</a:t>
                      </a:r>
                      <a:endParaRPr lang="en-GB" sz="1600" b="0" dirty="0">
                        <a:solidFill>
                          <a:schemeClr val="tx1"/>
                        </a:solidFill>
                        <a:effectLst/>
                        <a:latin typeface="Arial" panose="020B0604020202020204" pitchFamily="34" charset="0"/>
                        <a:ea typeface="Times New Roman"/>
                        <a:cs typeface="Arial" panose="020B0604020202020204" pitchFamily="34" charset="0"/>
                      </a:endParaRPr>
                    </a:p>
                  </a:txBody>
                  <a:tcPr>
                    <a:lnL w="12700" cmpd="sng">
                      <a:noFill/>
                    </a:lnL>
                    <a:lnR w="12700" cmpd="sng">
                      <a:noFill/>
                    </a:lnR>
                    <a:lnT w="12700" cmpd="sng">
                      <a:noFill/>
                    </a:lnT>
                    <a:lnB w="19050" cap="flat" cmpd="sng" algn="ctr">
                      <a:solidFill>
                        <a:schemeClr val="accent5">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nSpc>
                          <a:spcPct val="100000"/>
                        </a:lnSpc>
                        <a:spcBef>
                          <a:spcPts val="240"/>
                        </a:spcBef>
                        <a:spcAft>
                          <a:spcPts val="240"/>
                        </a:spcAft>
                        <a:tabLst>
                          <a:tab pos="270510" algn="l"/>
                        </a:tabLst>
                      </a:pPr>
                      <a:r>
                        <a:rPr lang="en-GB" sz="1600" dirty="0">
                          <a:solidFill>
                            <a:schemeClr val="tx1"/>
                          </a:solidFill>
                          <a:effectLst/>
                        </a:rPr>
                        <a:t>Diabetes</a:t>
                      </a:r>
                      <a:endParaRPr lang="en-GB" sz="1600" dirty="0">
                        <a:solidFill>
                          <a:schemeClr val="tx1"/>
                        </a:solidFill>
                        <a:effectLst/>
                        <a:latin typeface="Arial" panose="020B0604020202020204" pitchFamily="34" charset="0"/>
                        <a:ea typeface="Times New Roman"/>
                        <a:cs typeface="Arial" panose="020B0604020202020204" pitchFamily="34" charset="0"/>
                      </a:endParaRPr>
                    </a:p>
                  </a:txBody>
                  <a:tcPr>
                    <a:lnL w="12700" cmpd="sng">
                      <a:noFill/>
                    </a:lnL>
                    <a:lnR w="12700" cmpd="sng">
                      <a:noFill/>
                    </a:lnR>
                    <a:lnT w="12700" cmpd="sng">
                      <a:noFill/>
                    </a:lnT>
                    <a:lnB w="19050" cap="flat" cmpd="sng" algn="ctr">
                      <a:solidFill>
                        <a:schemeClr val="accent5">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bl>
          </a:graphicData>
        </a:graphic>
      </p:graphicFrame>
    </p:spTree>
    <p:custDataLst>
      <p:tags r:id="rId1"/>
    </p:custDataLst>
    <p:extLst>
      <p:ext uri="{BB962C8B-B14F-4D97-AF65-F5344CB8AC3E}">
        <p14:creationId xmlns:p14="http://schemas.microsoft.com/office/powerpoint/2010/main" val="21521459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DCA0BD64-8158-47C5-97B8-EB516BEE7D4B}"/>
              </a:ext>
            </a:extLst>
          </p:cNvPr>
          <p:cNvSpPr>
            <a:spLocks noGrp="1"/>
          </p:cNvSpPr>
          <p:nvPr>
            <p:ph type="body" sz="quarter" idx="17"/>
          </p:nvPr>
        </p:nvSpPr>
        <p:spPr>
          <a:xfrm>
            <a:off x="539749" y="539750"/>
            <a:ext cx="9213851" cy="266676"/>
          </a:xfrm>
        </p:spPr>
        <p:txBody>
          <a:bodyPr/>
          <a:lstStyle/>
          <a:p>
            <a:r>
              <a:rPr lang="en-GB"/>
              <a:t>Major depressive disorder (MDD) – Treatment principles</a:t>
            </a:r>
            <a:endParaRPr lang="da-DK" dirty="0"/>
          </a:p>
        </p:txBody>
      </p:sp>
      <p:sp>
        <p:nvSpPr>
          <p:cNvPr id="2" name="Title 1">
            <a:extLst>
              <a:ext uri="{FF2B5EF4-FFF2-40B4-BE49-F238E27FC236}">
                <a16:creationId xmlns:a16="http://schemas.microsoft.com/office/drawing/2014/main" id="{D3DDD34B-ED9F-426A-AE7D-12E8DE428E56}"/>
              </a:ext>
            </a:extLst>
          </p:cNvPr>
          <p:cNvSpPr>
            <a:spLocks noGrp="1"/>
          </p:cNvSpPr>
          <p:nvPr>
            <p:ph type="title"/>
          </p:nvPr>
        </p:nvSpPr>
        <p:spPr>
          <a:xfrm>
            <a:off x="539749" y="814386"/>
            <a:ext cx="9213851" cy="332399"/>
          </a:xfrm>
        </p:spPr>
        <p:txBody>
          <a:bodyPr/>
          <a:lstStyle/>
          <a:p>
            <a:r>
              <a:rPr lang="en-GB"/>
              <a:t>Discontinuing antidepressant treatment</a:t>
            </a:r>
            <a:endParaRPr lang="en-GB" dirty="0"/>
          </a:p>
        </p:txBody>
      </p:sp>
      <p:sp>
        <p:nvSpPr>
          <p:cNvPr id="25" name="Content Placeholder 24">
            <a:extLst>
              <a:ext uri="{FF2B5EF4-FFF2-40B4-BE49-F238E27FC236}">
                <a16:creationId xmlns:a16="http://schemas.microsoft.com/office/drawing/2014/main" id="{9462517D-FA79-8D2A-4B8E-3163337702D6}"/>
              </a:ext>
            </a:extLst>
          </p:cNvPr>
          <p:cNvSpPr>
            <a:spLocks noGrp="1"/>
          </p:cNvSpPr>
          <p:nvPr>
            <p:ph idx="19"/>
          </p:nvPr>
        </p:nvSpPr>
        <p:spPr/>
        <p:txBody>
          <a:bodyPr/>
          <a:lstStyle/>
          <a:p>
            <a:r>
              <a:rPr lang="en-GB" dirty="0"/>
              <a:t>Antidepressant discontinuation symptoms can include dizziness, headache, nausea, insomnia, and irritability</a:t>
            </a:r>
            <a:r>
              <a:rPr lang="en-GB" baseline="30000" dirty="0"/>
              <a:t>1</a:t>
            </a:r>
            <a:endParaRPr lang="en-GB" dirty="0"/>
          </a:p>
          <a:p>
            <a:r>
              <a:rPr lang="en-GB" dirty="0"/>
              <a:t>A systematic review, including 79 studies of antidepressant use across 21,002 patients, compared the rates and characteristics of discontinuation symptoms</a:t>
            </a:r>
            <a:r>
              <a:rPr lang="en-GB" baseline="30000" dirty="0"/>
              <a:t>1</a:t>
            </a:r>
            <a:endParaRPr lang="en-GB" dirty="0"/>
          </a:p>
          <a:p>
            <a:r>
              <a:rPr lang="en-GB" dirty="0"/>
              <a:t>Discontinuation symptoms, broadly defined, were experienced by:</a:t>
            </a:r>
            <a:r>
              <a:rPr lang="en-GB" baseline="30000" dirty="0"/>
              <a:t>1</a:t>
            </a:r>
            <a:endParaRPr lang="en-GB" dirty="0"/>
          </a:p>
          <a:p>
            <a:pPr lvl="1"/>
            <a:r>
              <a:rPr lang="en-GB" dirty="0"/>
              <a:t>31% of patients in the antidepressant group (95% CI: 27–35%)</a:t>
            </a:r>
          </a:p>
          <a:p>
            <a:pPr lvl="1"/>
            <a:r>
              <a:rPr lang="en-GB" dirty="0"/>
              <a:t>17% of patients in the placebo group (14–21%)</a:t>
            </a:r>
          </a:p>
          <a:p>
            <a:pPr lvl="1"/>
            <a:r>
              <a:rPr lang="en-US" dirty="0"/>
              <a:t>Therefore, considering non-specific symptoms, 1 in 6 people experienced a discontinuation symptom after stopping treatment</a:t>
            </a:r>
          </a:p>
          <a:p>
            <a:r>
              <a:rPr lang="en-GB" dirty="0"/>
              <a:t>A tapering method of discontinuing antidepressants (through hyperbolic slow tapering </a:t>
            </a:r>
            <a:r>
              <a:rPr lang="en-US" dirty="0"/>
              <a:t>to doses much lower than those of therapeutic minimums) </a:t>
            </a:r>
            <a:r>
              <a:rPr lang="en-GB" dirty="0"/>
              <a:t>has been proposed to reduce the risk of discontinuation symptoms</a:t>
            </a:r>
            <a:r>
              <a:rPr lang="en-GB" baseline="30000" dirty="0"/>
              <a:t>2</a:t>
            </a:r>
          </a:p>
        </p:txBody>
      </p:sp>
      <p:sp>
        <p:nvSpPr>
          <p:cNvPr id="10" name="Content Placeholder 9">
            <a:extLst>
              <a:ext uri="{FF2B5EF4-FFF2-40B4-BE49-F238E27FC236}">
                <a16:creationId xmlns:a16="http://schemas.microsoft.com/office/drawing/2014/main" id="{0DE9FD4D-B3A9-9FF0-9ABF-4EAB743C5443}"/>
              </a:ext>
            </a:extLst>
          </p:cNvPr>
          <p:cNvSpPr>
            <a:spLocks noGrp="1"/>
          </p:cNvSpPr>
          <p:nvPr>
            <p:ph sz="half" idx="20"/>
          </p:nvPr>
        </p:nvSpPr>
        <p:spPr>
          <a:xfrm>
            <a:off x="6235703" y="1416785"/>
            <a:ext cx="5410197" cy="4415215"/>
          </a:xfrm>
        </p:spPr>
        <p:txBody>
          <a:bodyPr tIns="108000" bIns="108000"/>
          <a:lstStyle/>
          <a:p>
            <a:pPr marL="0" indent="0" algn="ctr">
              <a:spcBef>
                <a:spcPts val="600"/>
              </a:spcBef>
              <a:buNone/>
            </a:pPr>
            <a:r>
              <a:rPr lang="en-GB" b="1" dirty="0"/>
              <a:t>‘WIRE’ guide to antidepressant discontinuation</a:t>
            </a:r>
            <a:r>
              <a:rPr lang="en-GB" b="1" baseline="30000" dirty="0"/>
              <a:t>3</a:t>
            </a:r>
            <a:endParaRPr lang="en-GB" b="1" dirty="0"/>
          </a:p>
          <a:p>
            <a:pPr marL="0" indent="0">
              <a:spcBef>
                <a:spcPts val="600"/>
              </a:spcBef>
              <a:buNone/>
            </a:pPr>
            <a:r>
              <a:rPr lang="en-US" sz="2800" b="1" dirty="0"/>
              <a:t>W</a:t>
            </a:r>
            <a:r>
              <a:rPr lang="en-US" sz="1400" dirty="0"/>
              <a:t>arn patients, their families, support systems, and other therapists about the frequency of recurrences and other possible risks following antidepressant discontinuation</a:t>
            </a:r>
          </a:p>
          <a:p>
            <a:pPr marL="0" indent="0">
              <a:spcBef>
                <a:spcPts val="600"/>
              </a:spcBef>
              <a:buNone/>
            </a:pPr>
            <a:r>
              <a:rPr lang="en-US" sz="2800" b="1" dirty="0"/>
              <a:t>I</a:t>
            </a:r>
            <a:r>
              <a:rPr lang="en-US" sz="1400" dirty="0"/>
              <a:t>nvolve family members in ongoing monitoring, measurement-based care as well as the development and implementation of a safety plan; and insist that monitoring continues into the future</a:t>
            </a:r>
          </a:p>
          <a:p>
            <a:pPr marL="0" indent="0">
              <a:spcBef>
                <a:spcPts val="600"/>
              </a:spcBef>
              <a:buNone/>
            </a:pPr>
            <a:r>
              <a:rPr lang="en-US" sz="2800" b="1" dirty="0"/>
              <a:t>R</a:t>
            </a:r>
            <a:r>
              <a:rPr lang="en-US" sz="1400" dirty="0"/>
              <a:t>ecommend a slow taper of antidepressant over 4–6 months, with monitoring during that period</a:t>
            </a:r>
          </a:p>
          <a:p>
            <a:pPr marL="0" indent="0">
              <a:spcBef>
                <a:spcPts val="600"/>
              </a:spcBef>
              <a:buNone/>
            </a:pPr>
            <a:r>
              <a:rPr lang="en-US" sz="2800" b="1" dirty="0"/>
              <a:t>E</a:t>
            </a:r>
            <a:r>
              <a:rPr lang="en-US" sz="1400" dirty="0"/>
              <a:t>ducate on importance of other preventive measures, continuation of psychotherapy, exercise, sleep monitoring, and safety plan for suicide thoughts and plans</a:t>
            </a:r>
            <a:endParaRPr lang="en-GB" sz="1400" dirty="0"/>
          </a:p>
        </p:txBody>
      </p:sp>
      <p:sp>
        <p:nvSpPr>
          <p:cNvPr id="24" name="Text Placeholder 23">
            <a:extLst>
              <a:ext uri="{FF2B5EF4-FFF2-40B4-BE49-F238E27FC236}">
                <a16:creationId xmlns:a16="http://schemas.microsoft.com/office/drawing/2014/main" id="{E1AE86BC-58D1-29FF-EB74-50B804F43531}"/>
              </a:ext>
            </a:extLst>
          </p:cNvPr>
          <p:cNvSpPr>
            <a:spLocks noGrp="1"/>
          </p:cNvSpPr>
          <p:nvPr>
            <p:ph type="body" sz="quarter" idx="18"/>
          </p:nvPr>
        </p:nvSpPr>
        <p:spPr>
          <a:xfrm>
            <a:off x="539749" y="6102000"/>
            <a:ext cx="9880601" cy="619200"/>
          </a:xfrm>
        </p:spPr>
        <p:txBody>
          <a:bodyPr/>
          <a:lstStyle/>
          <a:p>
            <a:r>
              <a:rPr lang="en-GB" dirty="0"/>
              <a:t>1. </a:t>
            </a:r>
            <a:r>
              <a:rPr lang="en-GB" dirty="0" err="1"/>
              <a:t>Henssler</a:t>
            </a:r>
            <a:r>
              <a:rPr lang="en-GB" dirty="0"/>
              <a:t> et al. Lancet Psychiatry 2024;11(7):526–535; 2. Horowitz &amp; Taylor. Lancet Psychiatry 2019;6(6):538–554; 3. </a:t>
            </a:r>
            <a:r>
              <a:rPr lang="en-US" dirty="0"/>
              <a:t>Severe et al. Focus (Am </a:t>
            </a:r>
            <a:r>
              <a:rPr lang="en-US" dirty="0" err="1"/>
              <a:t>Psychiatr</a:t>
            </a:r>
            <a:r>
              <a:rPr lang="en-US" dirty="0"/>
              <a:t> </a:t>
            </a:r>
            <a:r>
              <a:rPr lang="en-US" dirty="0" err="1"/>
              <a:t>Publ</a:t>
            </a:r>
            <a:r>
              <a:rPr lang="en-US" dirty="0"/>
              <a:t>) 2020;18(2):120–128</a:t>
            </a:r>
            <a:endParaRPr lang="en-GB" dirty="0"/>
          </a:p>
        </p:txBody>
      </p:sp>
    </p:spTree>
    <p:extLst>
      <p:ext uri="{BB962C8B-B14F-4D97-AF65-F5344CB8AC3E}">
        <p14:creationId xmlns:p14="http://schemas.microsoft.com/office/powerpoint/2010/main" val="19169887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B4A19A-F25D-FB04-E913-CAC185DCD1FF}"/>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6B1D3711-67E5-7E84-6901-9445BE1661CB}"/>
              </a:ext>
            </a:extLst>
          </p:cNvPr>
          <p:cNvSpPr>
            <a:spLocks noGrp="1"/>
          </p:cNvSpPr>
          <p:nvPr>
            <p:ph type="title"/>
          </p:nvPr>
        </p:nvSpPr>
        <p:spPr>
          <a:xfrm>
            <a:off x="1219200" y="546100"/>
            <a:ext cx="7372350" cy="2105818"/>
          </a:xfrm>
        </p:spPr>
        <p:txBody>
          <a:bodyPr>
            <a:normAutofit/>
          </a:bodyPr>
          <a:lstStyle/>
          <a:p>
            <a:r>
              <a:rPr lang="en-GB" dirty="0"/>
              <a:t>Treating depression </a:t>
            </a:r>
            <a:br>
              <a:rPr lang="en-GB" dirty="0"/>
            </a:br>
            <a:r>
              <a:rPr lang="en-GB" dirty="0"/>
              <a:t>– neurostimulation treatments</a:t>
            </a:r>
          </a:p>
        </p:txBody>
      </p:sp>
      <p:sp>
        <p:nvSpPr>
          <p:cNvPr id="2" name="Text Placeholder 1">
            <a:extLst>
              <a:ext uri="{FF2B5EF4-FFF2-40B4-BE49-F238E27FC236}">
                <a16:creationId xmlns:a16="http://schemas.microsoft.com/office/drawing/2014/main" id="{799BB5B6-6285-578B-5CD3-9FB556B647B3}"/>
              </a:ext>
            </a:extLst>
          </p:cNvPr>
          <p:cNvSpPr>
            <a:spLocks noGrp="1"/>
          </p:cNvSpPr>
          <p:nvPr>
            <p:ph type="body" idx="1"/>
          </p:nvPr>
        </p:nvSpPr>
        <p:spPr>
          <a:xfrm>
            <a:off x="1219200" y="2678906"/>
            <a:ext cx="6642100" cy="1500187"/>
          </a:xfrm>
        </p:spPr>
        <p:txBody>
          <a:bodyPr/>
          <a:lstStyle/>
          <a:p>
            <a:endParaRPr lang="da-DK" dirty="0"/>
          </a:p>
        </p:txBody>
      </p:sp>
    </p:spTree>
    <p:custDataLst>
      <p:tags r:id="rId1"/>
    </p:custDataLst>
    <p:extLst>
      <p:ext uri="{BB962C8B-B14F-4D97-AF65-F5344CB8AC3E}">
        <p14:creationId xmlns:p14="http://schemas.microsoft.com/office/powerpoint/2010/main" val="25468681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5E3BBB18-5CA3-2709-7DD9-7650BDC9B266}"/>
              </a:ext>
            </a:extLst>
          </p:cNvPr>
          <p:cNvSpPr>
            <a:spLocks noGrp="1"/>
          </p:cNvSpPr>
          <p:nvPr>
            <p:ph type="body" sz="quarter" idx="17"/>
          </p:nvPr>
        </p:nvSpPr>
        <p:spPr>
          <a:xfrm>
            <a:off x="539749" y="539750"/>
            <a:ext cx="9213851" cy="266676"/>
          </a:xfrm>
        </p:spPr>
        <p:txBody>
          <a:bodyPr/>
          <a:lstStyle/>
          <a:p>
            <a:r>
              <a:rPr lang="en-GB" dirty="0"/>
              <a:t>Major depressive disorder (MDD) – Treatment principles</a:t>
            </a:r>
            <a:endParaRPr lang="da-DK" dirty="0"/>
          </a:p>
        </p:txBody>
      </p:sp>
      <p:sp>
        <p:nvSpPr>
          <p:cNvPr id="2" name="Title 1">
            <a:extLst>
              <a:ext uri="{FF2B5EF4-FFF2-40B4-BE49-F238E27FC236}">
                <a16:creationId xmlns:a16="http://schemas.microsoft.com/office/drawing/2014/main" id="{5E58306C-CDA8-4064-8A2F-CDDE211F3DA1}"/>
              </a:ext>
            </a:extLst>
          </p:cNvPr>
          <p:cNvSpPr>
            <a:spLocks noGrp="1"/>
          </p:cNvSpPr>
          <p:nvPr>
            <p:ph type="title"/>
          </p:nvPr>
        </p:nvSpPr>
        <p:spPr>
          <a:xfrm>
            <a:off x="539749" y="814386"/>
            <a:ext cx="9213851" cy="332399"/>
          </a:xfrm>
        </p:spPr>
        <p:txBody>
          <a:bodyPr>
            <a:normAutofit/>
          </a:bodyPr>
          <a:lstStyle/>
          <a:p>
            <a:r>
              <a:rPr lang="en-GB" dirty="0"/>
              <a:t>Neurostimulation – electroconvulsive therapy (ECT)</a:t>
            </a:r>
          </a:p>
        </p:txBody>
      </p:sp>
      <p:sp>
        <p:nvSpPr>
          <p:cNvPr id="3" name="Content Placeholder 2">
            <a:extLst>
              <a:ext uri="{FF2B5EF4-FFF2-40B4-BE49-F238E27FC236}">
                <a16:creationId xmlns:a16="http://schemas.microsoft.com/office/drawing/2014/main" id="{6FFB87D5-C59D-4920-B80B-1ADB295CC761}"/>
              </a:ext>
            </a:extLst>
          </p:cNvPr>
          <p:cNvSpPr>
            <a:spLocks noGrp="1"/>
          </p:cNvSpPr>
          <p:nvPr>
            <p:ph idx="19"/>
          </p:nvPr>
        </p:nvSpPr>
        <p:spPr>
          <a:xfrm>
            <a:off x="539750" y="1416785"/>
            <a:ext cx="9213849" cy="4415215"/>
          </a:xfrm>
        </p:spPr>
        <p:txBody>
          <a:bodyPr/>
          <a:lstStyle/>
          <a:p>
            <a:pPr lvl="0"/>
            <a:r>
              <a:rPr lang="en-GB" dirty="0"/>
              <a:t>ECT is a medical treatment in which a small, carefully-controlled electrical current is applied to the brain, thereby triggering a seizure</a:t>
            </a:r>
            <a:r>
              <a:rPr lang="en-GB" baseline="30000" dirty="0"/>
              <a:t>1</a:t>
            </a:r>
            <a:endParaRPr lang="en-GB" dirty="0"/>
          </a:p>
          <a:p>
            <a:pPr lvl="0"/>
            <a:r>
              <a:rPr lang="en-GB" dirty="0"/>
              <a:t>It is a non-invasive (transcranial) technique, typically administered in multiple sessions to achieve remission</a:t>
            </a:r>
            <a:r>
              <a:rPr lang="en-GB" baseline="30000" dirty="0"/>
              <a:t>1</a:t>
            </a:r>
            <a:endParaRPr lang="en-GB" dirty="0"/>
          </a:p>
          <a:p>
            <a:pPr lvl="0"/>
            <a:r>
              <a:rPr lang="en-GB" dirty="0"/>
              <a:t>ECT is considered to be an effective treatment for depression, even in patients who have not responded to previous medications, although the mechanism of action is uncertain</a:t>
            </a:r>
            <a:r>
              <a:rPr lang="en-GB" baseline="30000" dirty="0"/>
              <a:t>1</a:t>
            </a:r>
          </a:p>
          <a:p>
            <a:pPr lvl="0"/>
            <a:r>
              <a:rPr lang="en-GB" dirty="0"/>
              <a:t>ECT is generally safe, but is performed under brief general anaesthesia. The major adverse effects include cognitive side-effects such as retrograde memory loss (which is generally temporary).</a:t>
            </a:r>
            <a:r>
              <a:rPr lang="en-GB" baseline="30000" dirty="0"/>
              <a:t>1</a:t>
            </a:r>
            <a:r>
              <a:rPr lang="en-GB" dirty="0"/>
              <a:t> The concurrent use of some medications with ECT may increase the risk of cognitive adverse events</a:t>
            </a:r>
            <a:r>
              <a:rPr lang="en-GB" baseline="30000" dirty="0"/>
              <a:t>1</a:t>
            </a:r>
          </a:p>
          <a:p>
            <a:pPr lvl="0"/>
            <a:r>
              <a:rPr lang="en-GB" dirty="0"/>
              <a:t>One approach designed to mitigate this risk of cognitive side-effects with ECT is </a:t>
            </a:r>
            <a:r>
              <a:rPr lang="en-GB" b="1" dirty="0"/>
              <a:t>magnetic seizure therapy</a:t>
            </a:r>
            <a:r>
              <a:rPr lang="en-GB" dirty="0"/>
              <a:t> (MST), in which </a:t>
            </a:r>
            <a:r>
              <a:rPr lang="en-US" dirty="0"/>
              <a:t>vertex or frontal placement of coils is used to deliver </a:t>
            </a:r>
            <a:r>
              <a:rPr lang="en-GB" dirty="0"/>
              <a:t>magnetic stimulation to elicit a generalized seizure in the patient</a:t>
            </a:r>
            <a:r>
              <a:rPr lang="en-GB" baseline="30000" dirty="0"/>
              <a:t>2,3</a:t>
            </a:r>
            <a:endParaRPr lang="en-GB" dirty="0"/>
          </a:p>
        </p:txBody>
      </p:sp>
      <p:sp>
        <p:nvSpPr>
          <p:cNvPr id="5" name="Text Placeholder 4">
            <a:extLst>
              <a:ext uri="{FF2B5EF4-FFF2-40B4-BE49-F238E27FC236}">
                <a16:creationId xmlns:a16="http://schemas.microsoft.com/office/drawing/2014/main" id="{664F56EF-C70B-4139-9025-0A45E39C63B3}"/>
              </a:ext>
            </a:extLst>
          </p:cNvPr>
          <p:cNvSpPr>
            <a:spLocks noGrp="1"/>
          </p:cNvSpPr>
          <p:nvPr>
            <p:ph type="body" sz="quarter" idx="18"/>
          </p:nvPr>
        </p:nvSpPr>
        <p:spPr>
          <a:xfrm>
            <a:off x="539749" y="6102000"/>
            <a:ext cx="10318751" cy="619200"/>
          </a:xfrm>
        </p:spPr>
        <p:txBody>
          <a:bodyPr/>
          <a:lstStyle/>
          <a:p>
            <a:endParaRPr lang="en-GB" dirty="0"/>
          </a:p>
          <a:p>
            <a:r>
              <a:rPr lang="en-GB" dirty="0"/>
              <a:t>ECT=electroconvulsive therapy; MST=magnetic seizure therapy </a:t>
            </a:r>
          </a:p>
          <a:p>
            <a:endParaRPr lang="en-GB" dirty="0"/>
          </a:p>
          <a:p>
            <a:r>
              <a:rPr lang="en-GB" dirty="0"/>
              <a:t>1. Sadock et al. Kaplan &amp; Sadock’s Comprehensive Textbook of Psychiatry. 10</a:t>
            </a:r>
            <a:r>
              <a:rPr lang="en-GB" baseline="30000" dirty="0"/>
              <a:t>th</a:t>
            </a:r>
            <a:r>
              <a:rPr lang="en-GB" dirty="0"/>
              <a:t> edition. Vol 1–2. 2017; </a:t>
            </a:r>
            <a:r>
              <a:rPr lang="da-DK" dirty="0"/>
              <a:t>2. Milev et al. Can J Psychiatry 2016;61(9):561–575; 3. </a:t>
            </a:r>
            <a:r>
              <a:rPr lang="en-GB" dirty="0"/>
              <a:t>Lam et al. Can J Psychiatry 2024;69(9):641–687</a:t>
            </a:r>
            <a:endParaRPr lang="da-DK" dirty="0"/>
          </a:p>
        </p:txBody>
      </p:sp>
    </p:spTree>
    <p:custDataLst>
      <p:tags r:id="rId1"/>
    </p:custDataLst>
    <p:extLst>
      <p:ext uri="{BB962C8B-B14F-4D97-AF65-F5344CB8AC3E}">
        <p14:creationId xmlns:p14="http://schemas.microsoft.com/office/powerpoint/2010/main" val="14766229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D203CA95-D62A-B524-50B8-00A9D92423E6}"/>
              </a:ext>
            </a:extLst>
          </p:cNvPr>
          <p:cNvSpPr>
            <a:spLocks noGrp="1"/>
          </p:cNvSpPr>
          <p:nvPr>
            <p:ph type="body" sz="quarter" idx="17"/>
          </p:nvPr>
        </p:nvSpPr>
        <p:spPr>
          <a:xfrm>
            <a:off x="539749" y="539750"/>
            <a:ext cx="9213851" cy="266676"/>
          </a:xfrm>
        </p:spPr>
        <p:txBody>
          <a:bodyPr/>
          <a:lstStyle/>
          <a:p>
            <a:r>
              <a:rPr lang="en-GB" dirty="0"/>
              <a:t>Major depressive disorder (MDD) – Treatment principles</a:t>
            </a:r>
            <a:endParaRPr lang="da-DK" dirty="0"/>
          </a:p>
        </p:txBody>
      </p:sp>
      <p:sp>
        <p:nvSpPr>
          <p:cNvPr id="2" name="Title 1">
            <a:extLst>
              <a:ext uri="{FF2B5EF4-FFF2-40B4-BE49-F238E27FC236}">
                <a16:creationId xmlns:a16="http://schemas.microsoft.com/office/drawing/2014/main" id="{3CA137C7-3F84-4D57-9F66-772F846106CB}"/>
              </a:ext>
            </a:extLst>
          </p:cNvPr>
          <p:cNvSpPr>
            <a:spLocks noGrp="1"/>
          </p:cNvSpPr>
          <p:nvPr>
            <p:ph type="title"/>
          </p:nvPr>
        </p:nvSpPr>
        <p:spPr>
          <a:xfrm>
            <a:off x="539749" y="814386"/>
            <a:ext cx="9213851" cy="332399"/>
          </a:xfrm>
        </p:spPr>
        <p:txBody>
          <a:bodyPr/>
          <a:lstStyle/>
          <a:p>
            <a:r>
              <a:rPr lang="en-GB" sz="2000" dirty="0"/>
              <a:t>Neurostimulation – repetitive transcranial magnetic stimulation (rTMS)</a:t>
            </a:r>
          </a:p>
        </p:txBody>
      </p:sp>
      <p:sp>
        <p:nvSpPr>
          <p:cNvPr id="3" name="Content Placeholder 2">
            <a:extLst>
              <a:ext uri="{FF2B5EF4-FFF2-40B4-BE49-F238E27FC236}">
                <a16:creationId xmlns:a16="http://schemas.microsoft.com/office/drawing/2014/main" id="{E2B169BC-AA21-4D2F-81B3-A55761B43AB4}"/>
              </a:ext>
            </a:extLst>
          </p:cNvPr>
          <p:cNvSpPr>
            <a:spLocks noGrp="1"/>
          </p:cNvSpPr>
          <p:nvPr>
            <p:ph idx="19"/>
          </p:nvPr>
        </p:nvSpPr>
        <p:spPr>
          <a:xfrm>
            <a:off x="539750" y="1416785"/>
            <a:ext cx="9213849" cy="4415215"/>
          </a:xfrm>
        </p:spPr>
        <p:txBody>
          <a:bodyPr>
            <a:normAutofit/>
          </a:bodyPr>
          <a:lstStyle/>
          <a:p>
            <a:pPr lvl="0"/>
            <a:r>
              <a:rPr lang="en-GB" dirty="0"/>
              <a:t>rTMS is a medical treatment in which rapidly-alternating magnetic fields are applied to the scalp to indirectly induce small, pulsed, electrical currents in the brain.</a:t>
            </a:r>
            <a:r>
              <a:rPr lang="en-GB" baseline="30000" dirty="0"/>
              <a:t>1</a:t>
            </a:r>
            <a:r>
              <a:rPr lang="en-GB" dirty="0"/>
              <a:t> These highly-focussed electrical currents can trigger the firing of functional neuronal circuits and alters cortical excitability</a:t>
            </a:r>
            <a:r>
              <a:rPr lang="en-GB" baseline="30000" dirty="0"/>
              <a:t>1</a:t>
            </a:r>
          </a:p>
          <a:p>
            <a:pPr lvl="0"/>
            <a:r>
              <a:rPr lang="en-GB" dirty="0"/>
              <a:t>rTMS is a non-convulsive and non-invasive (transcranial) technique; unlike ECT, MST and VNS, anaesthesia is not required</a:t>
            </a:r>
            <a:r>
              <a:rPr lang="en-GB" baseline="30000" dirty="0"/>
              <a:t>1</a:t>
            </a:r>
          </a:p>
          <a:p>
            <a:pPr lvl="0"/>
            <a:r>
              <a:rPr lang="en-GB" dirty="0"/>
              <a:t>In randomized, controlled trials, rTMS has shown a moderate antidepressant effect, comparable to that of pharmacotherapy,</a:t>
            </a:r>
            <a:r>
              <a:rPr lang="en-GB" baseline="30000" dirty="0"/>
              <a:t>1-3</a:t>
            </a:r>
            <a:r>
              <a:rPr lang="en-GB" dirty="0"/>
              <a:t> and is recommended in the treatment of depression that has not responded to an antidepressant</a:t>
            </a:r>
            <a:r>
              <a:rPr lang="en-GB" baseline="30000" dirty="0"/>
              <a:t>3,4</a:t>
            </a:r>
          </a:p>
          <a:p>
            <a:pPr lvl="0"/>
            <a:r>
              <a:rPr lang="en-GB" dirty="0"/>
              <a:t>rTMS is generally considered to be of minimal risk in patients without seizure risk factors; however, it can induce seizures at high doses in those with risk factors</a:t>
            </a:r>
            <a:r>
              <a:rPr lang="en-GB" baseline="30000" dirty="0"/>
              <a:t>1</a:t>
            </a:r>
          </a:p>
          <a:p>
            <a:pPr lvl="0"/>
            <a:r>
              <a:rPr lang="en-GB" dirty="0"/>
              <a:t>Newer approaches use theta-burst stimulation (TBS), which uses a specific pattern of pulses. TBS has a shorter treatment session (under 15 minutes) and appears as effective as standard rTMS</a:t>
            </a:r>
            <a:r>
              <a:rPr lang="en-GB" baseline="30000" dirty="0"/>
              <a:t>3,4</a:t>
            </a:r>
          </a:p>
        </p:txBody>
      </p:sp>
      <p:sp>
        <p:nvSpPr>
          <p:cNvPr id="6" name="Text Placeholder 5">
            <a:extLst>
              <a:ext uri="{FF2B5EF4-FFF2-40B4-BE49-F238E27FC236}">
                <a16:creationId xmlns:a16="http://schemas.microsoft.com/office/drawing/2014/main" id="{07EAA46C-E8ED-4F11-924D-54E6071B8DC1}"/>
              </a:ext>
            </a:extLst>
          </p:cNvPr>
          <p:cNvSpPr>
            <a:spLocks noGrp="1"/>
          </p:cNvSpPr>
          <p:nvPr>
            <p:ph type="body" sz="quarter" idx="18"/>
          </p:nvPr>
        </p:nvSpPr>
        <p:spPr>
          <a:xfrm>
            <a:off x="539749" y="6102000"/>
            <a:ext cx="9213851" cy="619200"/>
          </a:xfrm>
        </p:spPr>
        <p:txBody>
          <a:bodyPr/>
          <a:lstStyle/>
          <a:p>
            <a:r>
              <a:rPr lang="en-GB" dirty="0"/>
              <a:t>ECT=electroconvulsive therapy</a:t>
            </a:r>
            <a:r>
              <a:rPr lang="en-GB" dirty="0">
                <a:solidFill>
                  <a:srgbClr val="3F1A01"/>
                </a:solidFill>
              </a:rPr>
              <a:t>; MST, magnetic seizure therapy; rTMS</a:t>
            </a:r>
            <a:r>
              <a:rPr lang="en-GB" dirty="0"/>
              <a:t>=repetitive transcranial magnetic stimulation; TBS=theta-burst stimulation; VNS=</a:t>
            </a:r>
            <a:r>
              <a:rPr lang="en-GB" dirty="0" err="1"/>
              <a:t>vagus</a:t>
            </a:r>
            <a:r>
              <a:rPr lang="en-GB" dirty="0"/>
              <a:t> nerve stimulation</a:t>
            </a:r>
          </a:p>
          <a:p>
            <a:endParaRPr lang="en-GB" dirty="0"/>
          </a:p>
          <a:p>
            <a:r>
              <a:rPr lang="en-GB" dirty="0"/>
              <a:t>1. Sadock et al. Kaplan &amp; Sadock’s Comprehensive Textbook of Psychiatry. 10th edition. Vol 1–2. 2017;</a:t>
            </a:r>
          </a:p>
          <a:p>
            <a:r>
              <a:rPr lang="en-GB" dirty="0"/>
              <a:t>2. Bauer et al. World J </a:t>
            </a:r>
            <a:r>
              <a:rPr lang="en-GB" dirty="0" err="1"/>
              <a:t>Biol</a:t>
            </a:r>
            <a:r>
              <a:rPr lang="en-GB" dirty="0"/>
              <a:t> Psychiatry 2013;14(5):334–385; </a:t>
            </a:r>
            <a:r>
              <a:rPr lang="da-DK" dirty="0"/>
              <a:t>3 Milev et al. Can J Psychiatry 2016;61(9):561–575; 4. </a:t>
            </a:r>
            <a:r>
              <a:rPr lang="en-GB" dirty="0"/>
              <a:t>Lam et al. Can J Psychiatry 2024;69(9):641–687</a:t>
            </a:r>
            <a:endParaRPr lang="da-DK" dirty="0"/>
          </a:p>
        </p:txBody>
      </p:sp>
    </p:spTree>
    <p:extLst>
      <p:ext uri="{BB962C8B-B14F-4D97-AF65-F5344CB8AC3E}">
        <p14:creationId xmlns:p14="http://schemas.microsoft.com/office/powerpoint/2010/main" val="7338481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Placeholder 20">
            <a:extLst>
              <a:ext uri="{FF2B5EF4-FFF2-40B4-BE49-F238E27FC236}">
                <a16:creationId xmlns:a16="http://schemas.microsoft.com/office/drawing/2014/main" id="{AD80CB9C-450C-1756-DD5B-4AFD33417834}"/>
              </a:ext>
            </a:extLst>
          </p:cNvPr>
          <p:cNvSpPr>
            <a:spLocks noGrp="1"/>
          </p:cNvSpPr>
          <p:nvPr>
            <p:ph type="body" sz="quarter" idx="17"/>
          </p:nvPr>
        </p:nvSpPr>
        <p:spPr>
          <a:xfrm>
            <a:off x="539749" y="539750"/>
            <a:ext cx="9213851" cy="266676"/>
          </a:xfrm>
        </p:spPr>
        <p:txBody>
          <a:bodyPr/>
          <a:lstStyle/>
          <a:p>
            <a:r>
              <a:rPr lang="en-GB"/>
              <a:t>Major depressive disorder (MDD) – Treatment principles</a:t>
            </a:r>
            <a:endParaRPr lang="da-DK" dirty="0"/>
          </a:p>
        </p:txBody>
      </p:sp>
      <p:sp>
        <p:nvSpPr>
          <p:cNvPr id="2" name="Title 1">
            <a:extLst>
              <a:ext uri="{FF2B5EF4-FFF2-40B4-BE49-F238E27FC236}">
                <a16:creationId xmlns:a16="http://schemas.microsoft.com/office/drawing/2014/main" id="{3CA137C7-3F84-4D57-9F66-772F846106CB}"/>
              </a:ext>
            </a:extLst>
          </p:cNvPr>
          <p:cNvSpPr>
            <a:spLocks noGrp="1"/>
          </p:cNvSpPr>
          <p:nvPr>
            <p:ph type="title"/>
          </p:nvPr>
        </p:nvSpPr>
        <p:spPr>
          <a:xfrm>
            <a:off x="539749" y="814386"/>
            <a:ext cx="9213851" cy="332399"/>
          </a:xfrm>
        </p:spPr>
        <p:txBody>
          <a:bodyPr/>
          <a:lstStyle/>
          <a:p>
            <a:r>
              <a:rPr lang="en-GB" sz="2000"/>
              <a:t>Neurostimulation – transcranial direct current stimulation (tDCS)</a:t>
            </a:r>
            <a:endParaRPr lang="en-GB" sz="2000" dirty="0"/>
          </a:p>
        </p:txBody>
      </p:sp>
      <p:sp>
        <p:nvSpPr>
          <p:cNvPr id="3" name="Content Placeholder 2">
            <a:extLst>
              <a:ext uri="{FF2B5EF4-FFF2-40B4-BE49-F238E27FC236}">
                <a16:creationId xmlns:a16="http://schemas.microsoft.com/office/drawing/2014/main" id="{E2B169BC-AA21-4D2F-81B3-A55761B43AB4}"/>
              </a:ext>
            </a:extLst>
          </p:cNvPr>
          <p:cNvSpPr>
            <a:spLocks noGrp="1"/>
          </p:cNvSpPr>
          <p:nvPr>
            <p:ph idx="19"/>
          </p:nvPr>
        </p:nvSpPr>
        <p:spPr>
          <a:xfrm>
            <a:off x="539750" y="1416785"/>
            <a:ext cx="9213849" cy="4415215"/>
          </a:xfrm>
        </p:spPr>
        <p:txBody>
          <a:bodyPr>
            <a:normAutofit/>
          </a:bodyPr>
          <a:lstStyle/>
          <a:p>
            <a:pPr lvl="0"/>
            <a:r>
              <a:rPr lang="en-GB" dirty="0" err="1"/>
              <a:t>tDCS</a:t>
            </a:r>
            <a:r>
              <a:rPr lang="en-GB" dirty="0"/>
              <a:t> is a medical procedure that delivers continuous weak electrical current via electrodes on the scalp in order to change the polarization of the underlying brain tissue</a:t>
            </a:r>
            <a:r>
              <a:rPr lang="en-GB" baseline="30000" dirty="0"/>
              <a:t>1,2 </a:t>
            </a:r>
          </a:p>
          <a:p>
            <a:pPr lvl="0"/>
            <a:r>
              <a:rPr lang="en-GB" dirty="0"/>
              <a:t>Repeated application of this process is thought to positively affect the neuroplasticity of the brain</a:t>
            </a:r>
            <a:r>
              <a:rPr lang="en-GB" baseline="30000" dirty="0"/>
              <a:t>2</a:t>
            </a:r>
          </a:p>
          <a:p>
            <a:pPr lvl="0"/>
            <a:r>
              <a:rPr lang="en-GB" dirty="0"/>
              <a:t>As the procedure is relatively simple and non-invasive, </a:t>
            </a:r>
            <a:r>
              <a:rPr lang="en-GB" dirty="0" err="1"/>
              <a:t>tDCS</a:t>
            </a:r>
            <a:r>
              <a:rPr lang="en-GB" dirty="0"/>
              <a:t> is low cost, and easy to administer, with the potential for use in the patient’s home</a:t>
            </a:r>
            <a:r>
              <a:rPr lang="en-GB" baseline="30000" dirty="0"/>
              <a:t>2</a:t>
            </a:r>
          </a:p>
          <a:p>
            <a:pPr lvl="0"/>
            <a:r>
              <a:rPr lang="en-GB" dirty="0"/>
              <a:t>Although </a:t>
            </a:r>
            <a:r>
              <a:rPr lang="en-GB" dirty="0" err="1"/>
              <a:t>tDCS</a:t>
            </a:r>
            <a:r>
              <a:rPr lang="en-GB" dirty="0"/>
              <a:t> appears to be generally well tolerated by patients with depression, studies of </a:t>
            </a:r>
            <a:r>
              <a:rPr lang="en-GB" dirty="0" err="1"/>
              <a:t>tDCS</a:t>
            </a:r>
            <a:r>
              <a:rPr lang="en-GB" dirty="0"/>
              <a:t> have shown mixed efficacy results; therefore, some guidelines have not recommended its use in the treatment of depression</a:t>
            </a:r>
            <a:r>
              <a:rPr lang="en-GB" baseline="30000" dirty="0"/>
              <a:t>2-4</a:t>
            </a:r>
            <a:endParaRPr lang="en-GB" dirty="0"/>
          </a:p>
        </p:txBody>
      </p:sp>
      <p:sp>
        <p:nvSpPr>
          <p:cNvPr id="6" name="Text Placeholder 5">
            <a:extLst>
              <a:ext uri="{FF2B5EF4-FFF2-40B4-BE49-F238E27FC236}">
                <a16:creationId xmlns:a16="http://schemas.microsoft.com/office/drawing/2014/main" id="{07EAA46C-E8ED-4F11-924D-54E6071B8DC1}"/>
              </a:ext>
            </a:extLst>
          </p:cNvPr>
          <p:cNvSpPr>
            <a:spLocks noGrp="1"/>
          </p:cNvSpPr>
          <p:nvPr>
            <p:ph type="body" sz="quarter" idx="18"/>
          </p:nvPr>
        </p:nvSpPr>
        <p:spPr>
          <a:xfrm>
            <a:off x="539749" y="6102000"/>
            <a:ext cx="9213851" cy="619200"/>
          </a:xfrm>
        </p:spPr>
        <p:txBody>
          <a:bodyPr/>
          <a:lstStyle/>
          <a:p>
            <a:r>
              <a:rPr lang="en-GB" dirty="0"/>
              <a:t>MDD=major depressive disorder; </a:t>
            </a:r>
            <a:r>
              <a:rPr lang="en-GB" dirty="0" err="1"/>
              <a:t>tDCS</a:t>
            </a:r>
            <a:r>
              <a:rPr lang="en-GB" dirty="0"/>
              <a:t>=transcranial direct current stimulation</a:t>
            </a:r>
          </a:p>
          <a:p>
            <a:endParaRPr lang="en-GB" dirty="0"/>
          </a:p>
          <a:p>
            <a:r>
              <a:rPr lang="en-GB" dirty="0"/>
              <a:t>1. Sadock et al. Kaplan &amp; Sadock’s Comprehensive Textbook of Psychiatry. 10</a:t>
            </a:r>
            <a:r>
              <a:rPr lang="en-GB" baseline="30000" dirty="0"/>
              <a:t>th</a:t>
            </a:r>
            <a:r>
              <a:rPr lang="en-GB" dirty="0"/>
              <a:t> edition. Vol 1–2. 2017;</a:t>
            </a:r>
          </a:p>
          <a:p>
            <a:r>
              <a:rPr lang="da-DK" dirty="0"/>
              <a:t>2. Milev et al. Can J Psychiatry 2016;61(9):561–575; 3. </a:t>
            </a:r>
            <a:r>
              <a:rPr lang="en-GB" dirty="0"/>
              <a:t>Lam et al. Can J Psychiatry 2024;69(9):641–687; 4. Malhi et al. </a:t>
            </a:r>
            <a:r>
              <a:rPr lang="en-GB" dirty="0" err="1"/>
              <a:t>Aust</a:t>
            </a:r>
            <a:r>
              <a:rPr lang="en-GB" dirty="0"/>
              <a:t> N Z J Psychiatry 2021;55(1):7–117</a:t>
            </a:r>
          </a:p>
        </p:txBody>
      </p:sp>
    </p:spTree>
    <p:extLst>
      <p:ext uri="{BB962C8B-B14F-4D97-AF65-F5344CB8AC3E}">
        <p14:creationId xmlns:p14="http://schemas.microsoft.com/office/powerpoint/2010/main" val="33353588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CB0BF5-0766-19A0-3D88-DCCC0B3AED45}"/>
            </a:ext>
          </a:extLst>
        </p:cNvPr>
        <p:cNvGrpSpPr/>
        <p:nvPr/>
      </p:nvGrpSpPr>
      <p:grpSpPr>
        <a:xfrm>
          <a:off x="0" y="0"/>
          <a:ext cx="0" cy="0"/>
          <a:chOff x="0" y="0"/>
          <a:chExt cx="0" cy="0"/>
        </a:xfrm>
      </p:grpSpPr>
      <p:sp>
        <p:nvSpPr>
          <p:cNvPr id="16" name="Text Placeholder 15">
            <a:extLst>
              <a:ext uri="{FF2B5EF4-FFF2-40B4-BE49-F238E27FC236}">
                <a16:creationId xmlns:a16="http://schemas.microsoft.com/office/drawing/2014/main" id="{47DB5A6D-18A5-FCEF-08E8-5C0E1F783DC2}"/>
              </a:ext>
            </a:extLst>
          </p:cNvPr>
          <p:cNvSpPr>
            <a:spLocks noGrp="1"/>
          </p:cNvSpPr>
          <p:nvPr>
            <p:ph type="body" sz="quarter" idx="17"/>
          </p:nvPr>
        </p:nvSpPr>
        <p:spPr/>
        <p:txBody>
          <a:bodyPr/>
          <a:lstStyle/>
          <a:p>
            <a:r>
              <a:rPr lang="en-GB" dirty="0"/>
              <a:t>Major depressive disorder (MDD) – Treatment principles</a:t>
            </a:r>
            <a:endParaRPr lang="da-DK" dirty="0"/>
          </a:p>
        </p:txBody>
      </p:sp>
      <p:sp>
        <p:nvSpPr>
          <p:cNvPr id="2" name="Title 1">
            <a:extLst>
              <a:ext uri="{FF2B5EF4-FFF2-40B4-BE49-F238E27FC236}">
                <a16:creationId xmlns:a16="http://schemas.microsoft.com/office/drawing/2014/main" id="{6575C2FA-7A7E-39B1-65CF-2243A444A75E}"/>
              </a:ext>
            </a:extLst>
          </p:cNvPr>
          <p:cNvSpPr>
            <a:spLocks noGrp="1"/>
          </p:cNvSpPr>
          <p:nvPr>
            <p:ph type="title"/>
          </p:nvPr>
        </p:nvSpPr>
        <p:spPr/>
        <p:txBody>
          <a:bodyPr/>
          <a:lstStyle/>
          <a:p>
            <a:r>
              <a:rPr lang="en-US" dirty="0"/>
              <a:t>Neurostimulation – surgical treatments</a:t>
            </a:r>
            <a:endParaRPr lang="en-GB" dirty="0"/>
          </a:p>
        </p:txBody>
      </p:sp>
      <p:sp>
        <p:nvSpPr>
          <p:cNvPr id="13" name="Content Placeholder 12">
            <a:extLst>
              <a:ext uri="{FF2B5EF4-FFF2-40B4-BE49-F238E27FC236}">
                <a16:creationId xmlns:a16="http://schemas.microsoft.com/office/drawing/2014/main" id="{7B9D2F6B-3A66-3A06-3F21-48F45839A168}"/>
              </a:ext>
            </a:extLst>
          </p:cNvPr>
          <p:cNvSpPr>
            <a:spLocks noGrp="1"/>
          </p:cNvSpPr>
          <p:nvPr>
            <p:ph sz="half" idx="20"/>
          </p:nvPr>
        </p:nvSpPr>
        <p:spPr/>
        <p:txBody>
          <a:bodyPr/>
          <a:lstStyle/>
          <a:p>
            <a:pPr marL="0" indent="0" algn="ctr">
              <a:buNone/>
            </a:pPr>
            <a:r>
              <a:rPr lang="en-US" sz="1400" b="1" dirty="0"/>
              <a:t>Deep brain stimulation (DBS)</a:t>
            </a:r>
            <a:endParaRPr lang="en-US" sz="1400" b="1" baseline="30000" dirty="0"/>
          </a:p>
          <a:p>
            <a:pPr>
              <a:spcBef>
                <a:spcPts val="1200"/>
              </a:spcBef>
            </a:pPr>
            <a:r>
              <a:rPr lang="en-US" sz="1300" dirty="0"/>
              <a:t>DBS is a neurosurgical procedure involving implantation of electrodes into the brain, which are connected to a pulse generator in the chest wall and used to continuously stimulate specific brain areas</a:t>
            </a:r>
            <a:r>
              <a:rPr lang="en-US" sz="1300" baseline="30000" dirty="0"/>
              <a:t>1,3,4</a:t>
            </a:r>
          </a:p>
          <a:p>
            <a:pPr>
              <a:spcBef>
                <a:spcPts val="1200"/>
              </a:spcBef>
            </a:pPr>
            <a:r>
              <a:rPr lang="en-US" sz="1300" dirty="0"/>
              <a:t>DBS is used primarily to treat tremor in movement disorders (e.g., Parkinson’s disease), but it is now being studied for neuropsychiatric disorders</a:t>
            </a:r>
            <a:r>
              <a:rPr lang="en-US" sz="1300" baseline="30000" dirty="0"/>
              <a:t>3</a:t>
            </a:r>
          </a:p>
          <a:p>
            <a:pPr>
              <a:spcBef>
                <a:spcPts val="1200"/>
              </a:spcBef>
            </a:pPr>
            <a:r>
              <a:rPr lang="en-US" sz="1300" dirty="0"/>
              <a:t>Although there is still limited evidence for its use in the treatment of depression, DBS has shown potential effectiveness in treatment-refractory patients</a:t>
            </a:r>
            <a:r>
              <a:rPr lang="en-US" sz="1300" baseline="30000" dirty="0"/>
              <a:t>2,4,5</a:t>
            </a:r>
            <a:r>
              <a:rPr lang="en-US" sz="1300" dirty="0"/>
              <a:t> </a:t>
            </a:r>
            <a:endParaRPr lang="en-US" sz="1300" baseline="30000" dirty="0"/>
          </a:p>
          <a:p>
            <a:pPr>
              <a:spcBef>
                <a:spcPts val="1200"/>
              </a:spcBef>
            </a:pPr>
            <a:r>
              <a:rPr lang="en-US" sz="1300" dirty="0"/>
              <a:t>Therefore, DBS is still considered an investigational treatment for MDD</a:t>
            </a:r>
            <a:r>
              <a:rPr lang="en-US" sz="1300" baseline="30000" dirty="0"/>
              <a:t>2,4-6</a:t>
            </a:r>
          </a:p>
          <a:p>
            <a:endParaRPr lang="en-GB" sz="1400" dirty="0"/>
          </a:p>
        </p:txBody>
      </p:sp>
      <p:sp>
        <p:nvSpPr>
          <p:cNvPr id="14" name="Content Placeholder 13">
            <a:extLst>
              <a:ext uri="{FF2B5EF4-FFF2-40B4-BE49-F238E27FC236}">
                <a16:creationId xmlns:a16="http://schemas.microsoft.com/office/drawing/2014/main" id="{6B2CB23A-F451-EFEA-525F-D256E33E0DFB}"/>
              </a:ext>
            </a:extLst>
          </p:cNvPr>
          <p:cNvSpPr>
            <a:spLocks noGrp="1"/>
          </p:cNvSpPr>
          <p:nvPr>
            <p:ph sz="half" idx="21"/>
          </p:nvPr>
        </p:nvSpPr>
        <p:spPr/>
        <p:txBody>
          <a:bodyPr rIns="216000"/>
          <a:lstStyle/>
          <a:p>
            <a:pPr marL="0" indent="0" algn="ctr">
              <a:spcBef>
                <a:spcPts val="0"/>
              </a:spcBef>
              <a:buNone/>
            </a:pPr>
            <a:r>
              <a:rPr lang="en-US" sz="1400" b="1" dirty="0" err="1"/>
              <a:t>Vagus</a:t>
            </a:r>
            <a:r>
              <a:rPr lang="en-US" sz="1400" b="1" dirty="0"/>
              <a:t> nerve stimulation (VNS)</a:t>
            </a:r>
            <a:endParaRPr lang="en-US" sz="1400" b="1" baseline="30000" dirty="0"/>
          </a:p>
          <a:p>
            <a:pPr>
              <a:spcBef>
                <a:spcPts val="1200"/>
              </a:spcBef>
            </a:pPr>
            <a:r>
              <a:rPr lang="en-US" sz="1300" dirty="0"/>
              <a:t>VNS is the direct, intermittent electrical stimulation of the left </a:t>
            </a:r>
            <a:r>
              <a:rPr lang="en-US" sz="1300" dirty="0" err="1"/>
              <a:t>vagus</a:t>
            </a:r>
            <a:r>
              <a:rPr lang="en-US" sz="1300" dirty="0"/>
              <a:t> nerve in the neck via a pulse generator</a:t>
            </a:r>
            <a:r>
              <a:rPr lang="en-US" sz="1300" baseline="30000" dirty="0"/>
              <a:t>1</a:t>
            </a:r>
          </a:p>
          <a:p>
            <a:pPr>
              <a:spcBef>
                <a:spcPts val="1200"/>
              </a:spcBef>
            </a:pPr>
            <a:r>
              <a:rPr lang="en-US" sz="1300" dirty="0"/>
              <a:t>Chronic stimulation of the </a:t>
            </a:r>
            <a:r>
              <a:rPr lang="en-US" sz="1300" dirty="0" err="1"/>
              <a:t>vagus</a:t>
            </a:r>
            <a:r>
              <a:rPr lang="en-US" sz="1300" dirty="0"/>
              <a:t> nerve </a:t>
            </a:r>
            <a:r>
              <a:rPr lang="en-US" sz="1300" dirty="0" err="1"/>
              <a:t>fibres</a:t>
            </a:r>
            <a:r>
              <a:rPr lang="en-US" sz="1300" dirty="0"/>
              <a:t> changes the activity in the brainstem nuclei that alter serotonergic activity in cortical and limbic structures</a:t>
            </a:r>
            <a:r>
              <a:rPr lang="en-US" sz="1300" baseline="30000" dirty="0"/>
              <a:t>1</a:t>
            </a:r>
          </a:p>
          <a:p>
            <a:pPr>
              <a:spcBef>
                <a:spcPts val="1200"/>
              </a:spcBef>
            </a:pPr>
            <a:r>
              <a:rPr lang="en-US" sz="1300" dirty="0"/>
              <a:t>Under general </a:t>
            </a:r>
            <a:r>
              <a:rPr lang="en-US" sz="1300" dirty="0" err="1"/>
              <a:t>anaesthesia</a:t>
            </a:r>
            <a:r>
              <a:rPr lang="en-US" sz="1300" dirty="0"/>
              <a:t>, an electrode is surgically attached to the </a:t>
            </a:r>
            <a:r>
              <a:rPr lang="en-US" sz="1300" dirty="0" err="1"/>
              <a:t>vagus</a:t>
            </a:r>
            <a:r>
              <a:rPr lang="en-US" sz="1300" dirty="0"/>
              <a:t> nerve and the pulse generator is implanted in the chest wall. The subsequent electrical stimulation can be turned on and off by the patient using a magnet</a:t>
            </a:r>
            <a:r>
              <a:rPr lang="en-US" sz="1300" baseline="30000" dirty="0"/>
              <a:t>1</a:t>
            </a:r>
            <a:r>
              <a:rPr lang="en-US" sz="1300" dirty="0"/>
              <a:t> </a:t>
            </a:r>
          </a:p>
          <a:p>
            <a:pPr>
              <a:spcBef>
                <a:spcPts val="1200"/>
              </a:spcBef>
            </a:pPr>
            <a:r>
              <a:rPr lang="en-US" sz="1300" dirty="0"/>
              <a:t>VNS is usually reserved for patients with chronic or recurring MDD who have not responded to several adequate trials of antidepressant therapy</a:t>
            </a:r>
            <a:r>
              <a:rPr lang="en-US" sz="1300" baseline="30000" dirty="0"/>
              <a:t>2</a:t>
            </a:r>
            <a:endParaRPr lang="en-US" sz="1300" dirty="0"/>
          </a:p>
          <a:p>
            <a:pPr>
              <a:spcBef>
                <a:spcPts val="1200"/>
              </a:spcBef>
            </a:pPr>
            <a:r>
              <a:rPr lang="en-US" sz="1300" dirty="0"/>
              <a:t>VNS is generally well tolerated; some patients experience voice alteration, breathlessness, or neck pain</a:t>
            </a:r>
            <a:r>
              <a:rPr lang="en-US" sz="1300" baseline="30000" dirty="0"/>
              <a:t>1</a:t>
            </a:r>
          </a:p>
        </p:txBody>
      </p:sp>
      <p:sp>
        <p:nvSpPr>
          <p:cNvPr id="12" name="Text Placeholder 11">
            <a:extLst>
              <a:ext uri="{FF2B5EF4-FFF2-40B4-BE49-F238E27FC236}">
                <a16:creationId xmlns:a16="http://schemas.microsoft.com/office/drawing/2014/main" id="{BA7853F8-7C50-9C90-85B1-45965CA77612}"/>
              </a:ext>
            </a:extLst>
          </p:cNvPr>
          <p:cNvSpPr>
            <a:spLocks noGrp="1"/>
          </p:cNvSpPr>
          <p:nvPr>
            <p:ph type="body" sz="quarter" idx="18"/>
          </p:nvPr>
        </p:nvSpPr>
        <p:spPr/>
        <p:txBody>
          <a:bodyPr/>
          <a:lstStyle/>
          <a:p>
            <a:endParaRPr lang="en-GB" dirty="0"/>
          </a:p>
          <a:p>
            <a:endParaRPr lang="en-GB" dirty="0"/>
          </a:p>
          <a:p>
            <a:r>
              <a:rPr lang="en-GB" dirty="0"/>
              <a:t>DBS=deep brain stimulation; MDD, major depressive disorder; VNS=</a:t>
            </a:r>
            <a:r>
              <a:rPr lang="en-GB" dirty="0" err="1"/>
              <a:t>vagus</a:t>
            </a:r>
            <a:r>
              <a:rPr lang="en-GB" dirty="0"/>
              <a:t> nerve stimulation</a:t>
            </a:r>
          </a:p>
          <a:p>
            <a:endParaRPr lang="en-GB" dirty="0"/>
          </a:p>
          <a:p>
            <a:r>
              <a:rPr lang="en-GB" dirty="0"/>
              <a:t>1. Sadock et al. Kaplan &amp; Sadock’s Comprehensive Textbook of Psychiatry. 10</a:t>
            </a:r>
            <a:r>
              <a:rPr lang="en-GB" baseline="30000" dirty="0"/>
              <a:t>th</a:t>
            </a:r>
            <a:r>
              <a:rPr lang="en-GB" dirty="0"/>
              <a:t> edition. Vol 1–2. 2017; </a:t>
            </a:r>
            <a:r>
              <a:rPr lang="da-DK" dirty="0"/>
              <a:t>2. Milev et al. Can J Psychiatry 2016;61(9):561–575; </a:t>
            </a:r>
          </a:p>
          <a:p>
            <a:r>
              <a:rPr lang="da-DK" dirty="0"/>
              <a:t>3. </a:t>
            </a:r>
            <a:r>
              <a:rPr lang="en-GB" dirty="0"/>
              <a:t>Sharma et al. </a:t>
            </a:r>
            <a:r>
              <a:rPr lang="de-DE" dirty="0"/>
              <a:t>J Neurosurg Sci 2016;60(2):242–255; </a:t>
            </a:r>
            <a:r>
              <a:rPr lang="en-GB" dirty="0"/>
              <a:t>4. Puigdemont et al. </a:t>
            </a:r>
            <a:r>
              <a:rPr lang="pl-PL" dirty="0"/>
              <a:t>J Psychiatry Neurosci 2015;40(4):224</a:t>
            </a:r>
            <a:r>
              <a:rPr lang="en-GB" dirty="0"/>
              <a:t>–2</a:t>
            </a:r>
            <a:r>
              <a:rPr lang="pl-PL" dirty="0"/>
              <a:t>31</a:t>
            </a:r>
            <a:r>
              <a:rPr lang="en-GB" dirty="0"/>
              <a:t>; </a:t>
            </a:r>
            <a:br>
              <a:rPr lang="en-GB" dirty="0"/>
            </a:br>
            <a:r>
              <a:rPr lang="en-GB" dirty="0"/>
              <a:t>5. </a:t>
            </a:r>
            <a:r>
              <a:rPr lang="en-GB" dirty="0" err="1"/>
              <a:t>Raymaekers</a:t>
            </a:r>
            <a:r>
              <a:rPr lang="en-GB" dirty="0"/>
              <a:t> et al. </a:t>
            </a:r>
            <a:r>
              <a:rPr lang="en-GB" dirty="0" err="1"/>
              <a:t>Transl</a:t>
            </a:r>
            <a:r>
              <a:rPr lang="en-GB" dirty="0"/>
              <a:t> Psychiatry 2017;7(10):e1251; 6</a:t>
            </a:r>
            <a:r>
              <a:rPr lang="da-DK" dirty="0"/>
              <a:t>. </a:t>
            </a:r>
            <a:r>
              <a:rPr lang="en-GB" dirty="0"/>
              <a:t>Lam et al. Can J Psychiatry 2024;69(9):641–687</a:t>
            </a:r>
          </a:p>
        </p:txBody>
      </p:sp>
    </p:spTree>
    <p:custDataLst>
      <p:tags r:id="rId1"/>
    </p:custDataLst>
    <p:extLst>
      <p:ext uri="{BB962C8B-B14F-4D97-AF65-F5344CB8AC3E}">
        <p14:creationId xmlns:p14="http://schemas.microsoft.com/office/powerpoint/2010/main" val="19990145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E7ECFE6-1490-4110-897E-0AF6C388226A}"/>
              </a:ext>
            </a:extLst>
          </p:cNvPr>
          <p:cNvSpPr>
            <a:spLocks noGrp="1"/>
          </p:cNvSpPr>
          <p:nvPr>
            <p:ph type="title"/>
          </p:nvPr>
        </p:nvSpPr>
        <p:spPr>
          <a:xfrm>
            <a:off x="1219200" y="546100"/>
            <a:ext cx="6642100" cy="2105818"/>
          </a:xfrm>
        </p:spPr>
        <p:txBody>
          <a:bodyPr/>
          <a:lstStyle/>
          <a:p>
            <a:r>
              <a:rPr lang="en-GB" dirty="0"/>
              <a:t>Unmet needs in the treatment of depression</a:t>
            </a:r>
          </a:p>
        </p:txBody>
      </p:sp>
      <p:sp>
        <p:nvSpPr>
          <p:cNvPr id="2" name="Text Placeholder 1">
            <a:extLst>
              <a:ext uri="{FF2B5EF4-FFF2-40B4-BE49-F238E27FC236}">
                <a16:creationId xmlns:a16="http://schemas.microsoft.com/office/drawing/2014/main" id="{393348AC-7D8F-4FFA-A357-5A3A51E44576}"/>
              </a:ext>
            </a:extLst>
          </p:cNvPr>
          <p:cNvSpPr>
            <a:spLocks noGrp="1"/>
          </p:cNvSpPr>
          <p:nvPr>
            <p:ph type="body" idx="1"/>
          </p:nvPr>
        </p:nvSpPr>
        <p:spPr>
          <a:xfrm>
            <a:off x="1219200" y="2678906"/>
            <a:ext cx="6642100" cy="1500187"/>
          </a:xfrm>
        </p:spPr>
        <p:txBody>
          <a:bodyPr/>
          <a:lstStyle/>
          <a:p>
            <a:endParaRPr lang="en-GB" dirty="0"/>
          </a:p>
        </p:txBody>
      </p:sp>
    </p:spTree>
    <p:custDataLst>
      <p:tags r:id="rId1"/>
    </p:custDataLst>
    <p:extLst>
      <p:ext uri="{BB962C8B-B14F-4D97-AF65-F5344CB8AC3E}">
        <p14:creationId xmlns:p14="http://schemas.microsoft.com/office/powerpoint/2010/main" val="23027099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8D5309-D454-C65D-44F0-54BE26BB4398}"/>
            </a:ext>
          </a:extLst>
        </p:cNvPr>
        <p:cNvGrpSpPr/>
        <p:nvPr/>
      </p:nvGrpSpPr>
      <p:grpSpPr>
        <a:xfrm>
          <a:off x="0" y="0"/>
          <a:ext cx="0" cy="0"/>
          <a:chOff x="0" y="0"/>
          <a:chExt cx="0" cy="0"/>
        </a:xfrm>
      </p:grpSpPr>
      <p:sp>
        <p:nvSpPr>
          <p:cNvPr id="8" name="Text Placeholder 7">
            <a:extLst>
              <a:ext uri="{FF2B5EF4-FFF2-40B4-BE49-F238E27FC236}">
                <a16:creationId xmlns:a16="http://schemas.microsoft.com/office/drawing/2014/main" id="{1120C1C6-B31A-A494-3205-CEDA0E5B94FC}"/>
              </a:ext>
            </a:extLst>
          </p:cNvPr>
          <p:cNvSpPr>
            <a:spLocks noGrp="1"/>
          </p:cNvSpPr>
          <p:nvPr>
            <p:ph type="body" sz="quarter" idx="17"/>
          </p:nvPr>
        </p:nvSpPr>
        <p:spPr/>
        <p:txBody>
          <a:bodyPr/>
          <a:lstStyle/>
          <a:p>
            <a:r>
              <a:rPr lang="en-GB"/>
              <a:t>Major depressive disorder (MDD) – Treatment principles</a:t>
            </a:r>
            <a:endParaRPr lang="da-DK" dirty="0"/>
          </a:p>
        </p:txBody>
      </p:sp>
      <p:sp>
        <p:nvSpPr>
          <p:cNvPr id="2" name="Title 1">
            <a:extLst>
              <a:ext uri="{FF2B5EF4-FFF2-40B4-BE49-F238E27FC236}">
                <a16:creationId xmlns:a16="http://schemas.microsoft.com/office/drawing/2014/main" id="{6B8B4F9F-FA53-7469-1233-90A85D28ED4F}"/>
              </a:ext>
            </a:extLst>
          </p:cNvPr>
          <p:cNvSpPr>
            <a:spLocks noGrp="1"/>
          </p:cNvSpPr>
          <p:nvPr>
            <p:ph type="title"/>
          </p:nvPr>
        </p:nvSpPr>
        <p:spPr/>
        <p:txBody>
          <a:bodyPr/>
          <a:lstStyle/>
          <a:p>
            <a:r>
              <a:rPr lang="en-GB"/>
              <a:t>Inadequate response and treatment-resistant depression (TRD)</a:t>
            </a:r>
            <a:endParaRPr lang="en-GB" dirty="0"/>
          </a:p>
        </p:txBody>
      </p:sp>
      <p:sp>
        <p:nvSpPr>
          <p:cNvPr id="6" name="Content Placeholder 5">
            <a:extLst>
              <a:ext uri="{FF2B5EF4-FFF2-40B4-BE49-F238E27FC236}">
                <a16:creationId xmlns:a16="http://schemas.microsoft.com/office/drawing/2014/main" id="{B47F1EC2-E356-C64A-0235-D0D2D8825C16}"/>
              </a:ext>
            </a:extLst>
          </p:cNvPr>
          <p:cNvSpPr>
            <a:spLocks noGrp="1"/>
          </p:cNvSpPr>
          <p:nvPr>
            <p:ph idx="20"/>
          </p:nvPr>
        </p:nvSpPr>
        <p:spPr/>
        <p:txBody>
          <a:bodyPr>
            <a:normAutofit lnSpcReduction="10000"/>
          </a:bodyPr>
          <a:lstStyle/>
          <a:p>
            <a:pPr lvl="0"/>
            <a:r>
              <a:rPr lang="en-GB" dirty="0"/>
              <a:t>Up to 65% of patients with MDD will have an inadequate response to the first antidepressant</a:t>
            </a:r>
            <a:r>
              <a:rPr lang="en-GB" baseline="30000" dirty="0"/>
              <a:t>1</a:t>
            </a:r>
            <a:r>
              <a:rPr lang="en-GB" dirty="0"/>
              <a:t>, and approximately 30–55% will have treatment-resistant depression (TRD), commonly defined as lack of response to two antidepressants from different classes</a:t>
            </a:r>
            <a:r>
              <a:rPr lang="en-GB" baseline="30000" dirty="0"/>
              <a:t>2</a:t>
            </a:r>
            <a:r>
              <a:rPr lang="en-GB" dirty="0"/>
              <a:t> </a:t>
            </a:r>
          </a:p>
          <a:p>
            <a:pPr lvl="0"/>
            <a:r>
              <a:rPr lang="en-GB" dirty="0"/>
              <a:t>Compared with those without treatment resistance, TRD is associated with</a:t>
            </a:r>
            <a:r>
              <a:rPr lang="en-GB" baseline="30000" dirty="0"/>
              <a:t>3</a:t>
            </a:r>
            <a:r>
              <a:rPr lang="en-GB" dirty="0"/>
              <a:t>:</a:t>
            </a:r>
          </a:p>
          <a:p>
            <a:pPr lvl="1"/>
            <a:r>
              <a:rPr lang="en-GB" dirty="0"/>
              <a:t>Greater chronicity and severity of depression</a:t>
            </a:r>
          </a:p>
          <a:p>
            <a:pPr lvl="1"/>
            <a:r>
              <a:rPr lang="en-GB" dirty="0"/>
              <a:t>Higher rates of comorbid conditions</a:t>
            </a:r>
          </a:p>
          <a:p>
            <a:pPr lvl="1"/>
            <a:r>
              <a:rPr lang="en-GB" dirty="0"/>
              <a:t>Greater risk of suicide</a:t>
            </a:r>
          </a:p>
          <a:p>
            <a:r>
              <a:rPr lang="en-GB" dirty="0"/>
              <a:t>Treatment resistance places a great burden on the patient’s quality of life and functioning, and on society broadly with an increased economic burden</a:t>
            </a:r>
            <a:r>
              <a:rPr lang="en-GB" baseline="30000" dirty="0"/>
              <a:t>4</a:t>
            </a:r>
          </a:p>
          <a:p>
            <a:r>
              <a:rPr lang="en-GB" sz="1600" dirty="0">
                <a:latin typeface="Arial" panose="020B0604020202020204" pitchFamily="34" charset="0"/>
                <a:cs typeface="Arial" panose="020B0604020202020204" pitchFamily="34" charset="0"/>
              </a:rPr>
              <a:t>There is an unmet need in the treatment of TRD for agents with improved response/remission rates</a:t>
            </a:r>
            <a:r>
              <a:rPr lang="en-GB" baseline="10000" dirty="0">
                <a:latin typeface="Arial" panose="020B0604020202020204" pitchFamily="34" charset="0"/>
                <a:cs typeface="Arial" panose="020B0604020202020204" pitchFamily="34" charset="0"/>
              </a:rPr>
              <a:t>2-4</a:t>
            </a:r>
            <a:endParaRPr lang="en-GB" sz="1600" baseline="10000" dirty="0">
              <a:latin typeface="Arial" panose="020B0604020202020204" pitchFamily="34" charset="0"/>
              <a:cs typeface="Arial" panose="020B0604020202020204" pitchFamily="34" charset="0"/>
            </a:endParaRPr>
          </a:p>
        </p:txBody>
      </p:sp>
      <p:sp>
        <p:nvSpPr>
          <p:cNvPr id="7" name="Text Placeholder 6">
            <a:extLst>
              <a:ext uri="{FF2B5EF4-FFF2-40B4-BE49-F238E27FC236}">
                <a16:creationId xmlns:a16="http://schemas.microsoft.com/office/drawing/2014/main" id="{341CAB4C-DF1A-B1E7-F31C-736D10C71872}"/>
              </a:ext>
            </a:extLst>
          </p:cNvPr>
          <p:cNvSpPr>
            <a:spLocks noGrp="1"/>
          </p:cNvSpPr>
          <p:nvPr>
            <p:ph type="body" sz="quarter" idx="18"/>
          </p:nvPr>
        </p:nvSpPr>
        <p:spPr/>
        <p:txBody>
          <a:bodyPr/>
          <a:lstStyle/>
          <a:p>
            <a:r>
              <a:rPr lang="en-GB" dirty="0"/>
              <a:t>*p&lt;0.001 versus general population</a:t>
            </a:r>
            <a:br>
              <a:rPr lang="en-GB" dirty="0"/>
            </a:br>
            <a:r>
              <a:rPr lang="en-GB" dirty="0"/>
              <a:t>ER=emergency room; FP=family practitioner; GP=general practitioner; HCP=healthcare professional; MDD=major depressive </a:t>
            </a:r>
            <a:br>
              <a:rPr lang="en-GB" dirty="0"/>
            </a:br>
            <a:r>
              <a:rPr lang="en-GB" dirty="0"/>
              <a:t>disorder; MDE=major depressive episode; </a:t>
            </a:r>
            <a:r>
              <a:rPr lang="en-GB" dirty="0" err="1"/>
              <a:t>nTRD</a:t>
            </a:r>
            <a:r>
              <a:rPr lang="en-GB" dirty="0"/>
              <a:t>=non-treatment-resistant depression; TRD=treatment-resistant depression</a:t>
            </a:r>
          </a:p>
          <a:p>
            <a:endParaRPr lang="en-GB" dirty="0"/>
          </a:p>
          <a:p>
            <a:r>
              <a:rPr lang="en-GB" dirty="0"/>
              <a:t>1. Rush et al. Am J Psychiatry 2006;163(11):1905–1917; 2. McIntyre et al. World Psychiatry 2023;22(3):394-412; </a:t>
            </a:r>
            <a:br>
              <a:rPr lang="en-GB" dirty="0"/>
            </a:br>
            <a:r>
              <a:rPr lang="en-GB" dirty="0"/>
              <a:t>3. </a:t>
            </a:r>
            <a:r>
              <a:rPr lang="en-GB" dirty="0" err="1"/>
              <a:t>Havlik</a:t>
            </a:r>
            <a:r>
              <a:rPr lang="en-GB" dirty="0"/>
              <a:t> et al. Curr Psychiatry Rep 2024;26(4):176-213; 4. Jaffe et al. BMC Psychiatry 2019;19:247</a:t>
            </a:r>
          </a:p>
        </p:txBody>
      </p:sp>
      <p:sp>
        <p:nvSpPr>
          <p:cNvPr id="15" name="TextBox 14">
            <a:extLst>
              <a:ext uri="{FF2B5EF4-FFF2-40B4-BE49-F238E27FC236}">
                <a16:creationId xmlns:a16="http://schemas.microsoft.com/office/drawing/2014/main" id="{A08879A4-F4E1-2C34-3468-6457CB9E91F1}"/>
              </a:ext>
            </a:extLst>
          </p:cNvPr>
          <p:cNvSpPr txBox="1"/>
          <p:nvPr/>
        </p:nvSpPr>
        <p:spPr>
          <a:xfrm>
            <a:off x="6741631" y="1262937"/>
            <a:ext cx="4760288" cy="461665"/>
          </a:xfrm>
          <a:prstGeom prst="rect">
            <a:avLst/>
          </a:prstGeom>
          <a:noFill/>
        </p:spPr>
        <p:txBody>
          <a:bodyPr wrap="square">
            <a:spAutoFit/>
          </a:bodyPr>
          <a:lstStyle/>
          <a:p>
            <a:pPr algn="ctr"/>
            <a:r>
              <a:rPr lang="en-US" sz="1200" b="1" dirty="0">
                <a:solidFill>
                  <a:schemeClr val="accent2">
                    <a:lumMod val="50000"/>
                  </a:schemeClr>
                </a:solidFill>
              </a:rPr>
              <a:t>Data from the 2017 National Health and Wellness Survey conducted in five European countries (n=3,308)</a:t>
            </a:r>
            <a:r>
              <a:rPr lang="en-US" sz="1200" b="1" baseline="30000" dirty="0">
                <a:solidFill>
                  <a:schemeClr val="accent2">
                    <a:lumMod val="50000"/>
                  </a:schemeClr>
                </a:solidFill>
              </a:rPr>
              <a:t>4</a:t>
            </a:r>
            <a:endParaRPr lang="en-CA" sz="1200" b="1" baseline="30000" dirty="0">
              <a:solidFill>
                <a:schemeClr val="accent2">
                  <a:lumMod val="50000"/>
                </a:schemeClr>
              </a:solidFill>
            </a:endParaRPr>
          </a:p>
        </p:txBody>
      </p:sp>
      <p:grpSp>
        <p:nvGrpSpPr>
          <p:cNvPr id="46" name="Group 45">
            <a:extLst>
              <a:ext uri="{FF2B5EF4-FFF2-40B4-BE49-F238E27FC236}">
                <a16:creationId xmlns:a16="http://schemas.microsoft.com/office/drawing/2014/main" id="{2BD5F1D0-466C-FC3A-89A0-000EA0318D75}"/>
              </a:ext>
            </a:extLst>
          </p:cNvPr>
          <p:cNvGrpSpPr/>
          <p:nvPr/>
        </p:nvGrpSpPr>
        <p:grpSpPr>
          <a:xfrm>
            <a:off x="6499225" y="1931250"/>
            <a:ext cx="5002694" cy="2203589"/>
            <a:chOff x="6946900" y="1789291"/>
            <a:chExt cx="5002694" cy="2203589"/>
          </a:xfrm>
        </p:grpSpPr>
        <p:graphicFrame>
          <p:nvGraphicFramePr>
            <p:cNvPr id="9" name="Chart 8">
              <a:extLst>
                <a:ext uri="{FF2B5EF4-FFF2-40B4-BE49-F238E27FC236}">
                  <a16:creationId xmlns:a16="http://schemas.microsoft.com/office/drawing/2014/main" id="{588DB049-C16B-9E54-4E60-CEDF51FD33C7}"/>
                </a:ext>
              </a:extLst>
            </p:cNvPr>
            <p:cNvGraphicFramePr/>
            <p:nvPr>
              <p:extLst>
                <p:ext uri="{D42A27DB-BD31-4B8C-83A1-F6EECF244321}">
                  <p14:modId xmlns:p14="http://schemas.microsoft.com/office/powerpoint/2010/main" val="1289634878"/>
                </p:ext>
              </p:extLst>
            </p:nvPr>
          </p:nvGraphicFramePr>
          <p:xfrm>
            <a:off x="6946900" y="1789291"/>
            <a:ext cx="5002694" cy="2203589"/>
          </p:xfrm>
          <a:graphic>
            <a:graphicData uri="http://schemas.openxmlformats.org/drawingml/2006/chart">
              <c:chart xmlns:c="http://schemas.openxmlformats.org/drawingml/2006/chart" xmlns:r="http://schemas.openxmlformats.org/officeDocument/2006/relationships" r:id="rId4"/>
            </a:graphicData>
          </a:graphic>
        </p:graphicFrame>
        <p:cxnSp>
          <p:nvCxnSpPr>
            <p:cNvPr id="14" name="Straight Connector 13">
              <a:extLst>
                <a:ext uri="{FF2B5EF4-FFF2-40B4-BE49-F238E27FC236}">
                  <a16:creationId xmlns:a16="http://schemas.microsoft.com/office/drawing/2014/main" id="{80876889-0490-2934-D07A-EF5F7310DF3A}"/>
                </a:ext>
              </a:extLst>
            </p:cNvPr>
            <p:cNvCxnSpPr/>
            <p:nvPr/>
          </p:nvCxnSpPr>
          <p:spPr>
            <a:xfrm>
              <a:off x="7868142" y="2176668"/>
              <a:ext cx="90000" cy="0"/>
            </a:xfrm>
            <a:prstGeom prst="line">
              <a:avLst/>
            </a:prstGeom>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F8EA0388-B386-B313-42C3-6FA4E0E6C555}"/>
                </a:ext>
              </a:extLst>
            </p:cNvPr>
            <p:cNvCxnSpPr/>
            <p:nvPr/>
          </p:nvCxnSpPr>
          <p:spPr>
            <a:xfrm>
              <a:off x="7871457" y="2488092"/>
              <a:ext cx="90000" cy="0"/>
            </a:xfrm>
            <a:prstGeom prst="line">
              <a:avLst/>
            </a:prstGeom>
          </p:spPr>
          <p:style>
            <a:lnRef idx="1">
              <a:schemeClr val="dk1"/>
            </a:lnRef>
            <a:fillRef idx="0">
              <a:schemeClr val="dk1"/>
            </a:fillRef>
            <a:effectRef idx="0">
              <a:schemeClr val="dk1"/>
            </a:effectRef>
            <a:fontRef idx="minor">
              <a:schemeClr val="tx1"/>
            </a:fontRef>
          </p:style>
        </p:cxnSp>
        <p:cxnSp>
          <p:nvCxnSpPr>
            <p:cNvPr id="23" name="Straight Connector 22">
              <a:extLst>
                <a:ext uri="{FF2B5EF4-FFF2-40B4-BE49-F238E27FC236}">
                  <a16:creationId xmlns:a16="http://schemas.microsoft.com/office/drawing/2014/main" id="{16BA1D02-0F6A-D7B2-D8F9-A3CD869A1A17}"/>
                </a:ext>
              </a:extLst>
            </p:cNvPr>
            <p:cNvCxnSpPr/>
            <p:nvPr/>
          </p:nvCxnSpPr>
          <p:spPr>
            <a:xfrm>
              <a:off x="8182681" y="2607362"/>
              <a:ext cx="90000"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78708816-1C17-F677-E737-937CC25E3915}"/>
                </a:ext>
              </a:extLst>
            </p:cNvPr>
            <p:cNvCxnSpPr/>
            <p:nvPr/>
          </p:nvCxnSpPr>
          <p:spPr>
            <a:xfrm>
              <a:off x="8179172" y="2700128"/>
              <a:ext cx="90000" cy="0"/>
            </a:xfrm>
            <a:prstGeom prst="line">
              <a:avLst/>
            </a:prstGeom>
          </p:spPr>
          <p:style>
            <a:lnRef idx="1">
              <a:schemeClr val="dk1"/>
            </a:lnRef>
            <a:fillRef idx="0">
              <a:schemeClr val="dk1"/>
            </a:fillRef>
            <a:effectRef idx="0">
              <a:schemeClr val="dk1"/>
            </a:effectRef>
            <a:fontRef idx="minor">
              <a:schemeClr val="tx1"/>
            </a:fontRef>
          </p:style>
        </p:cxnSp>
        <p:cxnSp>
          <p:nvCxnSpPr>
            <p:cNvPr id="25" name="Straight Connector 24">
              <a:extLst>
                <a:ext uri="{FF2B5EF4-FFF2-40B4-BE49-F238E27FC236}">
                  <a16:creationId xmlns:a16="http://schemas.microsoft.com/office/drawing/2014/main" id="{07EA02E8-27C2-304C-55C6-C493B5FEC0DB}"/>
                </a:ext>
              </a:extLst>
            </p:cNvPr>
            <p:cNvCxnSpPr/>
            <p:nvPr/>
          </p:nvCxnSpPr>
          <p:spPr>
            <a:xfrm>
              <a:off x="8951722" y="2720006"/>
              <a:ext cx="90000" cy="0"/>
            </a:xfrm>
            <a:prstGeom prst="line">
              <a:avLst/>
            </a:prstGeom>
          </p:spPr>
          <p:style>
            <a:lnRef idx="1">
              <a:schemeClr val="dk1"/>
            </a:lnRef>
            <a:fillRef idx="0">
              <a:schemeClr val="dk1"/>
            </a:fillRef>
            <a:effectRef idx="0">
              <a:schemeClr val="dk1"/>
            </a:effectRef>
            <a:fontRef idx="minor">
              <a:schemeClr val="tx1"/>
            </a:fontRef>
          </p:style>
        </p:cxnSp>
        <p:cxnSp>
          <p:nvCxnSpPr>
            <p:cNvPr id="26" name="Straight Connector 25">
              <a:extLst>
                <a:ext uri="{FF2B5EF4-FFF2-40B4-BE49-F238E27FC236}">
                  <a16:creationId xmlns:a16="http://schemas.microsoft.com/office/drawing/2014/main" id="{D62068C0-9719-9217-6F10-D72D156E5FBD}"/>
                </a:ext>
              </a:extLst>
            </p:cNvPr>
            <p:cNvCxnSpPr/>
            <p:nvPr/>
          </p:nvCxnSpPr>
          <p:spPr>
            <a:xfrm>
              <a:off x="8957738" y="2912162"/>
              <a:ext cx="90000" cy="0"/>
            </a:xfrm>
            <a:prstGeom prst="line">
              <a:avLst/>
            </a:prstGeom>
          </p:spPr>
          <p:style>
            <a:lnRef idx="1">
              <a:schemeClr val="dk1"/>
            </a:lnRef>
            <a:fillRef idx="0">
              <a:schemeClr val="dk1"/>
            </a:fillRef>
            <a:effectRef idx="0">
              <a:schemeClr val="dk1"/>
            </a:effectRef>
            <a:fontRef idx="minor">
              <a:schemeClr val="tx1"/>
            </a:fontRef>
          </p:style>
        </p:cxnSp>
        <p:cxnSp>
          <p:nvCxnSpPr>
            <p:cNvPr id="27" name="Straight Connector 26">
              <a:extLst>
                <a:ext uri="{FF2B5EF4-FFF2-40B4-BE49-F238E27FC236}">
                  <a16:creationId xmlns:a16="http://schemas.microsoft.com/office/drawing/2014/main" id="{62E9C15A-AF71-2D3D-E3F3-48B7ED776948}"/>
                </a:ext>
              </a:extLst>
            </p:cNvPr>
            <p:cNvCxnSpPr/>
            <p:nvPr/>
          </p:nvCxnSpPr>
          <p:spPr>
            <a:xfrm>
              <a:off x="9282610" y="2912162"/>
              <a:ext cx="90000" cy="0"/>
            </a:xfrm>
            <a:prstGeom prst="line">
              <a:avLst/>
            </a:prstGeom>
          </p:spPr>
          <p:style>
            <a:lnRef idx="1">
              <a:schemeClr val="dk1"/>
            </a:lnRef>
            <a:fillRef idx="0">
              <a:schemeClr val="dk1"/>
            </a:fillRef>
            <a:effectRef idx="0">
              <a:schemeClr val="dk1"/>
            </a:effectRef>
            <a:fontRef idx="minor">
              <a:schemeClr val="tx1"/>
            </a:fontRef>
          </p:style>
        </p:cxnSp>
        <p:cxnSp>
          <p:nvCxnSpPr>
            <p:cNvPr id="28" name="Straight Connector 27">
              <a:extLst>
                <a:ext uri="{FF2B5EF4-FFF2-40B4-BE49-F238E27FC236}">
                  <a16:creationId xmlns:a16="http://schemas.microsoft.com/office/drawing/2014/main" id="{44E5232D-6979-581E-295A-AE922F33DD24}"/>
                </a:ext>
              </a:extLst>
            </p:cNvPr>
            <p:cNvCxnSpPr/>
            <p:nvPr/>
          </p:nvCxnSpPr>
          <p:spPr>
            <a:xfrm>
              <a:off x="9288626" y="2985050"/>
              <a:ext cx="90000" cy="0"/>
            </a:xfrm>
            <a:prstGeom prst="line">
              <a:avLst/>
            </a:prstGeom>
          </p:spPr>
          <p:style>
            <a:lnRef idx="1">
              <a:schemeClr val="dk1"/>
            </a:lnRef>
            <a:fillRef idx="0">
              <a:schemeClr val="dk1"/>
            </a:fillRef>
            <a:effectRef idx="0">
              <a:schemeClr val="dk1"/>
            </a:effectRef>
            <a:fontRef idx="minor">
              <a:schemeClr val="tx1"/>
            </a:fontRef>
          </p:style>
        </p:cxnSp>
        <p:cxnSp>
          <p:nvCxnSpPr>
            <p:cNvPr id="29" name="Straight Connector 28">
              <a:extLst>
                <a:ext uri="{FF2B5EF4-FFF2-40B4-BE49-F238E27FC236}">
                  <a16:creationId xmlns:a16="http://schemas.microsoft.com/office/drawing/2014/main" id="{D14CB272-58D2-9FDC-0790-A91B5EEB20AB}"/>
                </a:ext>
              </a:extLst>
            </p:cNvPr>
            <p:cNvCxnSpPr/>
            <p:nvPr/>
          </p:nvCxnSpPr>
          <p:spPr>
            <a:xfrm>
              <a:off x="10061172" y="2686876"/>
              <a:ext cx="90000" cy="0"/>
            </a:xfrm>
            <a:prstGeom prst="line">
              <a:avLst/>
            </a:prstGeom>
          </p:spPr>
          <p:style>
            <a:lnRef idx="1">
              <a:schemeClr val="dk1"/>
            </a:lnRef>
            <a:fillRef idx="0">
              <a:schemeClr val="dk1"/>
            </a:fillRef>
            <a:effectRef idx="0">
              <a:schemeClr val="dk1"/>
            </a:effectRef>
            <a:fontRef idx="minor">
              <a:schemeClr val="tx1"/>
            </a:fontRef>
          </p:style>
        </p:cxnSp>
        <p:cxnSp>
          <p:nvCxnSpPr>
            <p:cNvPr id="30" name="Straight Connector 29">
              <a:extLst>
                <a:ext uri="{FF2B5EF4-FFF2-40B4-BE49-F238E27FC236}">
                  <a16:creationId xmlns:a16="http://schemas.microsoft.com/office/drawing/2014/main" id="{39FB4824-D312-3FC2-F111-F1545CE027BD}"/>
                </a:ext>
              </a:extLst>
            </p:cNvPr>
            <p:cNvCxnSpPr/>
            <p:nvPr/>
          </p:nvCxnSpPr>
          <p:spPr>
            <a:xfrm>
              <a:off x="10057663" y="2869093"/>
              <a:ext cx="90000" cy="0"/>
            </a:xfrm>
            <a:prstGeom prst="line">
              <a:avLst/>
            </a:prstGeom>
          </p:spPr>
          <p:style>
            <a:lnRef idx="1">
              <a:schemeClr val="dk1"/>
            </a:lnRef>
            <a:fillRef idx="0">
              <a:schemeClr val="dk1"/>
            </a:fillRef>
            <a:effectRef idx="0">
              <a:schemeClr val="dk1"/>
            </a:effectRef>
            <a:fontRef idx="minor">
              <a:schemeClr val="tx1"/>
            </a:fontRef>
          </p:style>
        </p:cxnSp>
        <p:cxnSp>
          <p:nvCxnSpPr>
            <p:cNvPr id="31" name="Straight Connector 30">
              <a:extLst>
                <a:ext uri="{FF2B5EF4-FFF2-40B4-BE49-F238E27FC236}">
                  <a16:creationId xmlns:a16="http://schemas.microsoft.com/office/drawing/2014/main" id="{F9B4E821-5F27-406C-F8FE-D8A00F7473EE}"/>
                </a:ext>
              </a:extLst>
            </p:cNvPr>
            <p:cNvCxnSpPr/>
            <p:nvPr/>
          </p:nvCxnSpPr>
          <p:spPr>
            <a:xfrm>
              <a:off x="10379026" y="2941981"/>
              <a:ext cx="90000" cy="0"/>
            </a:xfrm>
            <a:prstGeom prst="line">
              <a:avLst/>
            </a:prstGeom>
          </p:spPr>
          <p:style>
            <a:lnRef idx="1">
              <a:schemeClr val="dk1"/>
            </a:lnRef>
            <a:fillRef idx="0">
              <a:schemeClr val="dk1"/>
            </a:fillRef>
            <a:effectRef idx="0">
              <a:schemeClr val="dk1"/>
            </a:effectRef>
            <a:fontRef idx="minor">
              <a:schemeClr val="tx1"/>
            </a:fontRef>
          </p:style>
        </p:cxnSp>
        <p:cxnSp>
          <p:nvCxnSpPr>
            <p:cNvPr id="32" name="Straight Connector 31">
              <a:extLst>
                <a:ext uri="{FF2B5EF4-FFF2-40B4-BE49-F238E27FC236}">
                  <a16:creationId xmlns:a16="http://schemas.microsoft.com/office/drawing/2014/main" id="{EF70A799-669C-C4CC-4DB6-2AF77C4E9D95}"/>
                </a:ext>
              </a:extLst>
            </p:cNvPr>
            <p:cNvCxnSpPr/>
            <p:nvPr/>
          </p:nvCxnSpPr>
          <p:spPr>
            <a:xfrm>
              <a:off x="10375991" y="2875723"/>
              <a:ext cx="90000" cy="0"/>
            </a:xfrm>
            <a:prstGeom prst="line">
              <a:avLst/>
            </a:prstGeom>
          </p:spPr>
          <p:style>
            <a:lnRef idx="1">
              <a:schemeClr val="dk1"/>
            </a:lnRef>
            <a:fillRef idx="0">
              <a:schemeClr val="dk1"/>
            </a:fillRef>
            <a:effectRef idx="0">
              <a:schemeClr val="dk1"/>
            </a:effectRef>
            <a:fontRef idx="minor">
              <a:schemeClr val="tx1"/>
            </a:fontRef>
          </p:style>
        </p:cxnSp>
        <p:cxnSp>
          <p:nvCxnSpPr>
            <p:cNvPr id="33" name="Straight Connector 32">
              <a:extLst>
                <a:ext uri="{FF2B5EF4-FFF2-40B4-BE49-F238E27FC236}">
                  <a16:creationId xmlns:a16="http://schemas.microsoft.com/office/drawing/2014/main" id="{4840D787-445A-14AC-87BF-A13DE7C2C941}"/>
                </a:ext>
              </a:extLst>
            </p:cNvPr>
            <p:cNvCxnSpPr/>
            <p:nvPr/>
          </p:nvCxnSpPr>
          <p:spPr>
            <a:xfrm>
              <a:off x="11157791" y="2769709"/>
              <a:ext cx="90000" cy="0"/>
            </a:xfrm>
            <a:prstGeom prst="line">
              <a:avLst/>
            </a:prstGeom>
          </p:spPr>
          <p:style>
            <a:lnRef idx="1">
              <a:schemeClr val="dk1"/>
            </a:lnRef>
            <a:fillRef idx="0">
              <a:schemeClr val="dk1"/>
            </a:fillRef>
            <a:effectRef idx="0">
              <a:schemeClr val="dk1"/>
            </a:effectRef>
            <a:fontRef idx="minor">
              <a:schemeClr val="tx1"/>
            </a:fontRef>
          </p:style>
        </p:cxnSp>
        <p:cxnSp>
          <p:nvCxnSpPr>
            <p:cNvPr id="34" name="Straight Connector 33">
              <a:extLst>
                <a:ext uri="{FF2B5EF4-FFF2-40B4-BE49-F238E27FC236}">
                  <a16:creationId xmlns:a16="http://schemas.microsoft.com/office/drawing/2014/main" id="{FFCD1F4E-C821-0F0F-C3D7-BF22C523458E}"/>
                </a:ext>
              </a:extLst>
            </p:cNvPr>
            <p:cNvCxnSpPr/>
            <p:nvPr/>
          </p:nvCxnSpPr>
          <p:spPr>
            <a:xfrm>
              <a:off x="11154282" y="2872414"/>
              <a:ext cx="90000" cy="0"/>
            </a:xfrm>
            <a:prstGeom prst="line">
              <a:avLst/>
            </a:prstGeom>
          </p:spPr>
          <p:style>
            <a:lnRef idx="1">
              <a:schemeClr val="dk1"/>
            </a:lnRef>
            <a:fillRef idx="0">
              <a:schemeClr val="dk1"/>
            </a:fillRef>
            <a:effectRef idx="0">
              <a:schemeClr val="dk1"/>
            </a:effectRef>
            <a:fontRef idx="minor">
              <a:schemeClr val="tx1"/>
            </a:fontRef>
          </p:style>
        </p:cxnSp>
        <p:cxnSp>
          <p:nvCxnSpPr>
            <p:cNvPr id="35" name="Straight Connector 34">
              <a:extLst>
                <a:ext uri="{FF2B5EF4-FFF2-40B4-BE49-F238E27FC236}">
                  <a16:creationId xmlns:a16="http://schemas.microsoft.com/office/drawing/2014/main" id="{04935F6A-82A1-B67B-DFDB-F5238FAC688E}"/>
                </a:ext>
              </a:extLst>
            </p:cNvPr>
            <p:cNvCxnSpPr/>
            <p:nvPr/>
          </p:nvCxnSpPr>
          <p:spPr>
            <a:xfrm>
              <a:off x="11468347" y="2985058"/>
              <a:ext cx="90000" cy="0"/>
            </a:xfrm>
            <a:prstGeom prst="line">
              <a:avLst/>
            </a:prstGeom>
          </p:spPr>
          <p:style>
            <a:lnRef idx="1">
              <a:schemeClr val="dk1"/>
            </a:lnRef>
            <a:fillRef idx="0">
              <a:schemeClr val="dk1"/>
            </a:fillRef>
            <a:effectRef idx="0">
              <a:schemeClr val="dk1"/>
            </a:effectRef>
            <a:fontRef idx="minor">
              <a:schemeClr val="tx1"/>
            </a:fontRef>
          </p:style>
        </p:cxnSp>
        <p:cxnSp>
          <p:nvCxnSpPr>
            <p:cNvPr id="36" name="Straight Connector 35">
              <a:extLst>
                <a:ext uri="{FF2B5EF4-FFF2-40B4-BE49-F238E27FC236}">
                  <a16:creationId xmlns:a16="http://schemas.microsoft.com/office/drawing/2014/main" id="{A74C1B0A-6F7C-666B-3507-08C294DEA5D9}"/>
                </a:ext>
              </a:extLst>
            </p:cNvPr>
            <p:cNvCxnSpPr/>
            <p:nvPr/>
          </p:nvCxnSpPr>
          <p:spPr>
            <a:xfrm>
              <a:off x="11465312" y="2938678"/>
              <a:ext cx="90000" cy="0"/>
            </a:xfrm>
            <a:prstGeom prst="line">
              <a:avLst/>
            </a:prstGeom>
          </p:spPr>
          <p:style>
            <a:lnRef idx="1">
              <a:schemeClr val="dk1"/>
            </a:lnRef>
            <a:fillRef idx="0">
              <a:schemeClr val="dk1"/>
            </a:fillRef>
            <a:effectRef idx="0">
              <a:schemeClr val="dk1"/>
            </a:effectRef>
            <a:fontRef idx="minor">
              <a:schemeClr val="tx1"/>
            </a:fontRef>
          </p:style>
        </p:cxnSp>
        <p:cxnSp>
          <p:nvCxnSpPr>
            <p:cNvPr id="38" name="Straight Connector 37">
              <a:extLst>
                <a:ext uri="{FF2B5EF4-FFF2-40B4-BE49-F238E27FC236}">
                  <a16:creationId xmlns:a16="http://schemas.microsoft.com/office/drawing/2014/main" id="{060C2851-3BC5-85E8-BED3-D015F51A51BF}"/>
                </a:ext>
              </a:extLst>
            </p:cNvPr>
            <p:cNvCxnSpPr/>
            <p:nvPr/>
          </p:nvCxnSpPr>
          <p:spPr>
            <a:xfrm>
              <a:off x="7918357" y="2177684"/>
              <a:ext cx="0" cy="306000"/>
            </a:xfrm>
            <a:prstGeom prst="line">
              <a:avLst/>
            </a:prstGeom>
          </p:spPr>
          <p:style>
            <a:lnRef idx="1">
              <a:schemeClr val="dk1"/>
            </a:lnRef>
            <a:fillRef idx="0">
              <a:schemeClr val="dk1"/>
            </a:fillRef>
            <a:effectRef idx="0">
              <a:schemeClr val="dk1"/>
            </a:effectRef>
            <a:fontRef idx="minor">
              <a:schemeClr val="tx1"/>
            </a:fontRef>
          </p:style>
        </p:cxnSp>
        <p:cxnSp>
          <p:nvCxnSpPr>
            <p:cNvPr id="39" name="Straight Connector 38">
              <a:extLst>
                <a:ext uri="{FF2B5EF4-FFF2-40B4-BE49-F238E27FC236}">
                  <a16:creationId xmlns:a16="http://schemas.microsoft.com/office/drawing/2014/main" id="{EE7DA47D-C476-AB18-EEF1-D943C3605B27}"/>
                </a:ext>
              </a:extLst>
            </p:cNvPr>
            <p:cNvCxnSpPr/>
            <p:nvPr/>
          </p:nvCxnSpPr>
          <p:spPr>
            <a:xfrm>
              <a:off x="8227709" y="2614458"/>
              <a:ext cx="0" cy="79200"/>
            </a:xfrm>
            <a:prstGeom prst="line">
              <a:avLst/>
            </a:prstGeom>
          </p:spPr>
          <p:style>
            <a:lnRef idx="1">
              <a:schemeClr val="dk1"/>
            </a:lnRef>
            <a:fillRef idx="0">
              <a:schemeClr val="dk1"/>
            </a:fillRef>
            <a:effectRef idx="0">
              <a:schemeClr val="dk1"/>
            </a:effectRef>
            <a:fontRef idx="minor">
              <a:schemeClr val="tx1"/>
            </a:fontRef>
          </p:style>
        </p:cxnSp>
        <p:cxnSp>
          <p:nvCxnSpPr>
            <p:cNvPr id="40" name="Straight Connector 39">
              <a:extLst>
                <a:ext uri="{FF2B5EF4-FFF2-40B4-BE49-F238E27FC236}">
                  <a16:creationId xmlns:a16="http://schemas.microsoft.com/office/drawing/2014/main" id="{53C96004-792E-55B7-527C-77361F374047}"/>
                </a:ext>
              </a:extLst>
            </p:cNvPr>
            <p:cNvCxnSpPr/>
            <p:nvPr/>
          </p:nvCxnSpPr>
          <p:spPr>
            <a:xfrm>
              <a:off x="9005632" y="2722456"/>
              <a:ext cx="0" cy="190003"/>
            </a:xfrm>
            <a:prstGeom prst="line">
              <a:avLst/>
            </a:prstGeom>
          </p:spPr>
          <p:style>
            <a:lnRef idx="1">
              <a:schemeClr val="dk1"/>
            </a:lnRef>
            <a:fillRef idx="0">
              <a:schemeClr val="dk1"/>
            </a:fillRef>
            <a:effectRef idx="0">
              <a:schemeClr val="dk1"/>
            </a:effectRef>
            <a:fontRef idx="minor">
              <a:schemeClr val="tx1"/>
            </a:fontRef>
          </p:style>
        </p:cxnSp>
        <p:cxnSp>
          <p:nvCxnSpPr>
            <p:cNvPr id="41" name="Straight Connector 40">
              <a:extLst>
                <a:ext uri="{FF2B5EF4-FFF2-40B4-BE49-F238E27FC236}">
                  <a16:creationId xmlns:a16="http://schemas.microsoft.com/office/drawing/2014/main" id="{09126003-0DCF-CE5D-434C-B9F668979642}"/>
                </a:ext>
              </a:extLst>
            </p:cNvPr>
            <p:cNvCxnSpPr/>
            <p:nvPr/>
          </p:nvCxnSpPr>
          <p:spPr>
            <a:xfrm>
              <a:off x="9328632" y="2916088"/>
              <a:ext cx="0" cy="66595"/>
            </a:xfrm>
            <a:prstGeom prst="line">
              <a:avLst/>
            </a:prstGeom>
          </p:spPr>
          <p:style>
            <a:lnRef idx="1">
              <a:schemeClr val="dk1"/>
            </a:lnRef>
            <a:fillRef idx="0">
              <a:schemeClr val="dk1"/>
            </a:fillRef>
            <a:effectRef idx="0">
              <a:schemeClr val="dk1"/>
            </a:effectRef>
            <a:fontRef idx="minor">
              <a:schemeClr val="tx1"/>
            </a:fontRef>
          </p:style>
        </p:cxnSp>
        <p:cxnSp>
          <p:nvCxnSpPr>
            <p:cNvPr id="42" name="Straight Connector 41">
              <a:extLst>
                <a:ext uri="{FF2B5EF4-FFF2-40B4-BE49-F238E27FC236}">
                  <a16:creationId xmlns:a16="http://schemas.microsoft.com/office/drawing/2014/main" id="{5C05ADBB-C485-0C7D-33A8-1BDCA492AD1C}"/>
                </a:ext>
              </a:extLst>
            </p:cNvPr>
            <p:cNvCxnSpPr/>
            <p:nvPr/>
          </p:nvCxnSpPr>
          <p:spPr>
            <a:xfrm>
              <a:off x="10108828" y="2688897"/>
              <a:ext cx="0" cy="180000"/>
            </a:xfrm>
            <a:prstGeom prst="line">
              <a:avLst/>
            </a:prstGeom>
          </p:spPr>
          <p:style>
            <a:lnRef idx="1">
              <a:schemeClr val="dk1"/>
            </a:lnRef>
            <a:fillRef idx="0">
              <a:schemeClr val="dk1"/>
            </a:fillRef>
            <a:effectRef idx="0">
              <a:schemeClr val="dk1"/>
            </a:effectRef>
            <a:fontRef idx="minor">
              <a:schemeClr val="tx1"/>
            </a:fontRef>
          </p:style>
        </p:cxnSp>
        <p:cxnSp>
          <p:nvCxnSpPr>
            <p:cNvPr id="43" name="Straight Connector 42">
              <a:extLst>
                <a:ext uri="{FF2B5EF4-FFF2-40B4-BE49-F238E27FC236}">
                  <a16:creationId xmlns:a16="http://schemas.microsoft.com/office/drawing/2014/main" id="{BBA5623A-80DB-A8EE-C76A-11F9ABE96CFA}"/>
                </a:ext>
              </a:extLst>
            </p:cNvPr>
            <p:cNvCxnSpPr/>
            <p:nvPr/>
          </p:nvCxnSpPr>
          <p:spPr>
            <a:xfrm>
              <a:off x="10425004" y="2873847"/>
              <a:ext cx="0" cy="64800"/>
            </a:xfrm>
            <a:prstGeom prst="line">
              <a:avLst/>
            </a:prstGeom>
          </p:spPr>
          <p:style>
            <a:lnRef idx="1">
              <a:schemeClr val="dk1"/>
            </a:lnRef>
            <a:fillRef idx="0">
              <a:schemeClr val="dk1"/>
            </a:fillRef>
            <a:effectRef idx="0">
              <a:schemeClr val="dk1"/>
            </a:effectRef>
            <a:fontRef idx="minor">
              <a:schemeClr val="tx1"/>
            </a:fontRef>
          </p:style>
        </p:cxnSp>
        <p:cxnSp>
          <p:nvCxnSpPr>
            <p:cNvPr id="44" name="Straight Connector 43">
              <a:extLst>
                <a:ext uri="{FF2B5EF4-FFF2-40B4-BE49-F238E27FC236}">
                  <a16:creationId xmlns:a16="http://schemas.microsoft.com/office/drawing/2014/main" id="{CB8D3F5D-9A6E-8759-E527-347EC4C04D41}"/>
                </a:ext>
              </a:extLst>
            </p:cNvPr>
            <p:cNvCxnSpPr/>
            <p:nvPr/>
          </p:nvCxnSpPr>
          <p:spPr>
            <a:xfrm>
              <a:off x="11202924" y="2775929"/>
              <a:ext cx="0" cy="92368"/>
            </a:xfrm>
            <a:prstGeom prst="line">
              <a:avLst/>
            </a:prstGeom>
          </p:spPr>
          <p:style>
            <a:lnRef idx="1">
              <a:schemeClr val="dk1"/>
            </a:lnRef>
            <a:fillRef idx="0">
              <a:schemeClr val="dk1"/>
            </a:fillRef>
            <a:effectRef idx="0">
              <a:schemeClr val="dk1"/>
            </a:effectRef>
            <a:fontRef idx="minor">
              <a:schemeClr val="tx1"/>
            </a:fontRef>
          </p:style>
        </p:cxnSp>
        <p:cxnSp>
          <p:nvCxnSpPr>
            <p:cNvPr id="45" name="Straight Connector 44">
              <a:extLst>
                <a:ext uri="{FF2B5EF4-FFF2-40B4-BE49-F238E27FC236}">
                  <a16:creationId xmlns:a16="http://schemas.microsoft.com/office/drawing/2014/main" id="{93667E73-6F86-5EDC-0CA4-C786E13B0A97}"/>
                </a:ext>
              </a:extLst>
            </p:cNvPr>
            <p:cNvCxnSpPr/>
            <p:nvPr/>
          </p:nvCxnSpPr>
          <p:spPr>
            <a:xfrm>
              <a:off x="11512276" y="2939320"/>
              <a:ext cx="0" cy="43090"/>
            </a:xfrm>
            <a:prstGeom prst="line">
              <a:avLst/>
            </a:prstGeom>
          </p:spPr>
          <p:style>
            <a:lnRef idx="1">
              <a:schemeClr val="dk1"/>
            </a:lnRef>
            <a:fillRef idx="0">
              <a:schemeClr val="dk1"/>
            </a:fillRef>
            <a:effectRef idx="0">
              <a:schemeClr val="dk1"/>
            </a:effectRef>
            <a:fontRef idx="minor">
              <a:schemeClr val="tx1"/>
            </a:fontRef>
          </p:style>
        </p:cxnSp>
      </p:grpSp>
      <p:sp>
        <p:nvSpPr>
          <p:cNvPr id="73" name="TextBox 72">
            <a:extLst>
              <a:ext uri="{FF2B5EF4-FFF2-40B4-BE49-F238E27FC236}">
                <a16:creationId xmlns:a16="http://schemas.microsoft.com/office/drawing/2014/main" id="{CA0A6432-5DDC-6FA7-C18B-19F833C220B4}"/>
              </a:ext>
            </a:extLst>
          </p:cNvPr>
          <p:cNvSpPr txBox="1"/>
          <p:nvPr/>
        </p:nvSpPr>
        <p:spPr>
          <a:xfrm>
            <a:off x="7339953" y="2098140"/>
            <a:ext cx="255198" cy="307777"/>
          </a:xfrm>
          <a:prstGeom prst="rect">
            <a:avLst/>
          </a:prstGeom>
          <a:noFill/>
        </p:spPr>
        <p:txBody>
          <a:bodyPr wrap="none" rtlCol="0">
            <a:spAutoFit/>
          </a:bodyPr>
          <a:lstStyle/>
          <a:p>
            <a:pPr algn="ctr"/>
            <a:r>
              <a:rPr lang="en-GB" sz="1400" b="1" dirty="0"/>
              <a:t>*</a:t>
            </a:r>
          </a:p>
        </p:txBody>
      </p:sp>
      <p:sp>
        <p:nvSpPr>
          <p:cNvPr id="74" name="TextBox 73">
            <a:extLst>
              <a:ext uri="{FF2B5EF4-FFF2-40B4-BE49-F238E27FC236}">
                <a16:creationId xmlns:a16="http://schemas.microsoft.com/office/drawing/2014/main" id="{6AE5BCFF-77A0-4FD0-3213-096B96D71B84}"/>
              </a:ext>
            </a:extLst>
          </p:cNvPr>
          <p:cNvSpPr txBox="1"/>
          <p:nvPr/>
        </p:nvSpPr>
        <p:spPr>
          <a:xfrm>
            <a:off x="7654278" y="2536290"/>
            <a:ext cx="255198" cy="307777"/>
          </a:xfrm>
          <a:prstGeom prst="rect">
            <a:avLst/>
          </a:prstGeom>
          <a:noFill/>
        </p:spPr>
        <p:txBody>
          <a:bodyPr wrap="none" rtlCol="0">
            <a:spAutoFit/>
          </a:bodyPr>
          <a:lstStyle/>
          <a:p>
            <a:pPr algn="ctr"/>
            <a:r>
              <a:rPr lang="en-GB" sz="1400" b="1" dirty="0"/>
              <a:t>*</a:t>
            </a:r>
          </a:p>
        </p:txBody>
      </p:sp>
      <p:sp>
        <p:nvSpPr>
          <p:cNvPr id="75" name="TextBox 74">
            <a:extLst>
              <a:ext uri="{FF2B5EF4-FFF2-40B4-BE49-F238E27FC236}">
                <a16:creationId xmlns:a16="http://schemas.microsoft.com/office/drawing/2014/main" id="{C19B0BF9-D3E5-85FB-F0FE-BB00DAC63D1D}"/>
              </a:ext>
            </a:extLst>
          </p:cNvPr>
          <p:cNvSpPr txBox="1"/>
          <p:nvPr/>
        </p:nvSpPr>
        <p:spPr>
          <a:xfrm>
            <a:off x="8425803" y="2650590"/>
            <a:ext cx="255198" cy="307777"/>
          </a:xfrm>
          <a:prstGeom prst="rect">
            <a:avLst/>
          </a:prstGeom>
          <a:noFill/>
        </p:spPr>
        <p:txBody>
          <a:bodyPr wrap="none" rtlCol="0">
            <a:spAutoFit/>
          </a:bodyPr>
          <a:lstStyle/>
          <a:p>
            <a:pPr algn="ctr"/>
            <a:r>
              <a:rPr lang="en-GB" sz="1400" b="1" dirty="0"/>
              <a:t>*</a:t>
            </a:r>
          </a:p>
        </p:txBody>
      </p:sp>
      <p:sp>
        <p:nvSpPr>
          <p:cNvPr id="76" name="TextBox 75">
            <a:extLst>
              <a:ext uri="{FF2B5EF4-FFF2-40B4-BE49-F238E27FC236}">
                <a16:creationId xmlns:a16="http://schemas.microsoft.com/office/drawing/2014/main" id="{FF590E01-5DAD-C035-779E-76CC7DD561BF}"/>
              </a:ext>
            </a:extLst>
          </p:cNvPr>
          <p:cNvSpPr txBox="1"/>
          <p:nvPr/>
        </p:nvSpPr>
        <p:spPr>
          <a:xfrm>
            <a:off x="8759178" y="2841090"/>
            <a:ext cx="255198" cy="307777"/>
          </a:xfrm>
          <a:prstGeom prst="rect">
            <a:avLst/>
          </a:prstGeom>
          <a:noFill/>
        </p:spPr>
        <p:txBody>
          <a:bodyPr wrap="none" rtlCol="0">
            <a:spAutoFit/>
          </a:bodyPr>
          <a:lstStyle/>
          <a:p>
            <a:pPr algn="ctr"/>
            <a:r>
              <a:rPr lang="en-GB" sz="1400" b="1" dirty="0"/>
              <a:t>*</a:t>
            </a:r>
          </a:p>
        </p:txBody>
      </p:sp>
      <p:sp>
        <p:nvSpPr>
          <p:cNvPr id="77" name="TextBox 76">
            <a:extLst>
              <a:ext uri="{FF2B5EF4-FFF2-40B4-BE49-F238E27FC236}">
                <a16:creationId xmlns:a16="http://schemas.microsoft.com/office/drawing/2014/main" id="{84CA7821-8CE4-A413-8B96-F0DF440F4459}"/>
              </a:ext>
            </a:extLst>
          </p:cNvPr>
          <p:cNvSpPr txBox="1"/>
          <p:nvPr/>
        </p:nvSpPr>
        <p:spPr>
          <a:xfrm>
            <a:off x="9530703" y="2612490"/>
            <a:ext cx="255198" cy="307777"/>
          </a:xfrm>
          <a:prstGeom prst="rect">
            <a:avLst/>
          </a:prstGeom>
          <a:noFill/>
        </p:spPr>
        <p:txBody>
          <a:bodyPr wrap="none" rtlCol="0">
            <a:spAutoFit/>
          </a:bodyPr>
          <a:lstStyle/>
          <a:p>
            <a:pPr algn="ctr"/>
            <a:r>
              <a:rPr lang="en-GB" sz="1400" b="1" dirty="0"/>
              <a:t>*</a:t>
            </a:r>
          </a:p>
        </p:txBody>
      </p:sp>
      <p:sp>
        <p:nvSpPr>
          <p:cNvPr id="78" name="TextBox 77">
            <a:extLst>
              <a:ext uri="{FF2B5EF4-FFF2-40B4-BE49-F238E27FC236}">
                <a16:creationId xmlns:a16="http://schemas.microsoft.com/office/drawing/2014/main" id="{8FD3DF87-397D-6D91-EA02-C3CFAFAC7F00}"/>
              </a:ext>
            </a:extLst>
          </p:cNvPr>
          <p:cNvSpPr txBox="1"/>
          <p:nvPr/>
        </p:nvSpPr>
        <p:spPr>
          <a:xfrm>
            <a:off x="9845028" y="2802990"/>
            <a:ext cx="255198" cy="307777"/>
          </a:xfrm>
          <a:prstGeom prst="rect">
            <a:avLst/>
          </a:prstGeom>
          <a:noFill/>
        </p:spPr>
        <p:txBody>
          <a:bodyPr wrap="none" rtlCol="0">
            <a:spAutoFit/>
          </a:bodyPr>
          <a:lstStyle/>
          <a:p>
            <a:pPr algn="ctr"/>
            <a:r>
              <a:rPr lang="en-GB" sz="1400" b="1" dirty="0"/>
              <a:t>*</a:t>
            </a:r>
          </a:p>
        </p:txBody>
      </p:sp>
      <p:sp>
        <p:nvSpPr>
          <p:cNvPr id="79" name="TextBox 78">
            <a:extLst>
              <a:ext uri="{FF2B5EF4-FFF2-40B4-BE49-F238E27FC236}">
                <a16:creationId xmlns:a16="http://schemas.microsoft.com/office/drawing/2014/main" id="{D1C3F2EE-0824-D365-5482-15A12B4F3A95}"/>
              </a:ext>
            </a:extLst>
          </p:cNvPr>
          <p:cNvSpPr txBox="1"/>
          <p:nvPr/>
        </p:nvSpPr>
        <p:spPr>
          <a:xfrm>
            <a:off x="10626078" y="2698215"/>
            <a:ext cx="255198" cy="307777"/>
          </a:xfrm>
          <a:prstGeom prst="rect">
            <a:avLst/>
          </a:prstGeom>
          <a:noFill/>
        </p:spPr>
        <p:txBody>
          <a:bodyPr wrap="none" rtlCol="0">
            <a:spAutoFit/>
          </a:bodyPr>
          <a:lstStyle/>
          <a:p>
            <a:pPr algn="ctr"/>
            <a:r>
              <a:rPr lang="en-GB" sz="1400" b="1" dirty="0"/>
              <a:t>*</a:t>
            </a:r>
          </a:p>
        </p:txBody>
      </p:sp>
      <p:sp>
        <p:nvSpPr>
          <p:cNvPr id="80" name="TextBox 79">
            <a:extLst>
              <a:ext uri="{FF2B5EF4-FFF2-40B4-BE49-F238E27FC236}">
                <a16:creationId xmlns:a16="http://schemas.microsoft.com/office/drawing/2014/main" id="{945E0BB1-3E72-E80B-9C87-42BA88BA159E}"/>
              </a:ext>
            </a:extLst>
          </p:cNvPr>
          <p:cNvSpPr txBox="1"/>
          <p:nvPr/>
        </p:nvSpPr>
        <p:spPr>
          <a:xfrm>
            <a:off x="10940403" y="2869665"/>
            <a:ext cx="255198" cy="307777"/>
          </a:xfrm>
          <a:prstGeom prst="rect">
            <a:avLst/>
          </a:prstGeom>
          <a:noFill/>
        </p:spPr>
        <p:txBody>
          <a:bodyPr wrap="none" rtlCol="0">
            <a:spAutoFit/>
          </a:bodyPr>
          <a:lstStyle/>
          <a:p>
            <a:pPr algn="ctr"/>
            <a:r>
              <a:rPr lang="en-GB" sz="1400" b="1" dirty="0"/>
              <a:t>*</a:t>
            </a:r>
          </a:p>
        </p:txBody>
      </p:sp>
      <p:grpSp>
        <p:nvGrpSpPr>
          <p:cNvPr id="90" name="Group 89">
            <a:extLst>
              <a:ext uri="{FF2B5EF4-FFF2-40B4-BE49-F238E27FC236}">
                <a16:creationId xmlns:a16="http://schemas.microsoft.com/office/drawing/2014/main" id="{C383918A-70EE-8544-D5E8-70E14058CC33}"/>
              </a:ext>
            </a:extLst>
          </p:cNvPr>
          <p:cNvGrpSpPr/>
          <p:nvPr/>
        </p:nvGrpSpPr>
        <p:grpSpPr>
          <a:xfrm>
            <a:off x="6499225" y="3990914"/>
            <a:ext cx="5002694" cy="2639759"/>
            <a:chOff x="6946900" y="3771839"/>
            <a:chExt cx="5002694" cy="2639759"/>
          </a:xfrm>
        </p:grpSpPr>
        <p:graphicFrame>
          <p:nvGraphicFramePr>
            <p:cNvPr id="10" name="Chart 9">
              <a:extLst>
                <a:ext uri="{FF2B5EF4-FFF2-40B4-BE49-F238E27FC236}">
                  <a16:creationId xmlns:a16="http://schemas.microsoft.com/office/drawing/2014/main" id="{2CFAE235-0462-40C9-7A65-875513EA879E}"/>
                </a:ext>
              </a:extLst>
            </p:cNvPr>
            <p:cNvGraphicFramePr/>
            <p:nvPr>
              <p:extLst>
                <p:ext uri="{D42A27DB-BD31-4B8C-83A1-F6EECF244321}">
                  <p14:modId xmlns:p14="http://schemas.microsoft.com/office/powerpoint/2010/main" val="1795969318"/>
                </p:ext>
              </p:extLst>
            </p:nvPr>
          </p:nvGraphicFramePr>
          <p:xfrm>
            <a:off x="6946900" y="3771839"/>
            <a:ext cx="5002694" cy="2639759"/>
          </p:xfrm>
          <a:graphic>
            <a:graphicData uri="http://schemas.openxmlformats.org/drawingml/2006/chart">
              <c:chart xmlns:c="http://schemas.openxmlformats.org/drawingml/2006/chart" xmlns:r="http://schemas.openxmlformats.org/officeDocument/2006/relationships" r:id="rId5"/>
            </a:graphicData>
          </a:graphic>
        </p:graphicFrame>
        <p:cxnSp>
          <p:nvCxnSpPr>
            <p:cNvPr id="47" name="Straight Connector 46">
              <a:extLst>
                <a:ext uri="{FF2B5EF4-FFF2-40B4-BE49-F238E27FC236}">
                  <a16:creationId xmlns:a16="http://schemas.microsoft.com/office/drawing/2014/main" id="{2A0EB9C2-3AC3-D2F1-08F7-0269EDB5DD71}"/>
                </a:ext>
              </a:extLst>
            </p:cNvPr>
            <p:cNvCxnSpPr/>
            <p:nvPr/>
          </p:nvCxnSpPr>
          <p:spPr>
            <a:xfrm>
              <a:off x="7924752" y="4111014"/>
              <a:ext cx="0" cy="950400"/>
            </a:xfrm>
            <a:prstGeom prst="line">
              <a:avLst/>
            </a:prstGeom>
          </p:spPr>
          <p:style>
            <a:lnRef idx="1">
              <a:schemeClr val="dk1"/>
            </a:lnRef>
            <a:fillRef idx="0">
              <a:schemeClr val="dk1"/>
            </a:fillRef>
            <a:effectRef idx="0">
              <a:schemeClr val="dk1"/>
            </a:effectRef>
            <a:fontRef idx="minor">
              <a:schemeClr val="tx1"/>
            </a:fontRef>
          </p:style>
        </p:cxnSp>
        <p:cxnSp>
          <p:nvCxnSpPr>
            <p:cNvPr id="48" name="Straight Connector 47">
              <a:extLst>
                <a:ext uri="{FF2B5EF4-FFF2-40B4-BE49-F238E27FC236}">
                  <a16:creationId xmlns:a16="http://schemas.microsoft.com/office/drawing/2014/main" id="{A17B391D-3592-4FE2-D8D2-30210550D743}"/>
                </a:ext>
              </a:extLst>
            </p:cNvPr>
            <p:cNvCxnSpPr/>
            <p:nvPr/>
          </p:nvCxnSpPr>
          <p:spPr>
            <a:xfrm>
              <a:off x="7872479" y="4110892"/>
              <a:ext cx="90000" cy="0"/>
            </a:xfrm>
            <a:prstGeom prst="line">
              <a:avLst/>
            </a:prstGeom>
          </p:spPr>
          <p:style>
            <a:lnRef idx="1">
              <a:schemeClr val="dk1"/>
            </a:lnRef>
            <a:fillRef idx="0">
              <a:schemeClr val="dk1"/>
            </a:fillRef>
            <a:effectRef idx="0">
              <a:schemeClr val="dk1"/>
            </a:effectRef>
            <a:fontRef idx="minor">
              <a:schemeClr val="tx1"/>
            </a:fontRef>
          </p:style>
        </p:cxnSp>
        <p:cxnSp>
          <p:nvCxnSpPr>
            <p:cNvPr id="51" name="Straight Connector 50">
              <a:extLst>
                <a:ext uri="{FF2B5EF4-FFF2-40B4-BE49-F238E27FC236}">
                  <a16:creationId xmlns:a16="http://schemas.microsoft.com/office/drawing/2014/main" id="{C16E09BB-B56F-5CA4-064C-1532425E3409}"/>
                </a:ext>
              </a:extLst>
            </p:cNvPr>
            <p:cNvCxnSpPr/>
            <p:nvPr/>
          </p:nvCxnSpPr>
          <p:spPr>
            <a:xfrm>
              <a:off x="7877452" y="5054865"/>
              <a:ext cx="90000" cy="0"/>
            </a:xfrm>
            <a:prstGeom prst="line">
              <a:avLst/>
            </a:prstGeom>
          </p:spPr>
          <p:style>
            <a:lnRef idx="1">
              <a:schemeClr val="dk1"/>
            </a:lnRef>
            <a:fillRef idx="0">
              <a:schemeClr val="dk1"/>
            </a:fillRef>
            <a:effectRef idx="0">
              <a:schemeClr val="dk1"/>
            </a:effectRef>
            <a:fontRef idx="minor">
              <a:schemeClr val="tx1"/>
            </a:fontRef>
          </p:style>
        </p:cxnSp>
        <p:cxnSp>
          <p:nvCxnSpPr>
            <p:cNvPr id="52" name="Straight Connector 51">
              <a:extLst>
                <a:ext uri="{FF2B5EF4-FFF2-40B4-BE49-F238E27FC236}">
                  <a16:creationId xmlns:a16="http://schemas.microsoft.com/office/drawing/2014/main" id="{E1DE63BD-9397-6FC0-A4B6-D005A239E264}"/>
                </a:ext>
              </a:extLst>
            </p:cNvPr>
            <p:cNvCxnSpPr/>
            <p:nvPr/>
          </p:nvCxnSpPr>
          <p:spPr>
            <a:xfrm>
              <a:off x="8203153" y="5207265"/>
              <a:ext cx="90000" cy="0"/>
            </a:xfrm>
            <a:prstGeom prst="line">
              <a:avLst/>
            </a:prstGeom>
          </p:spPr>
          <p:style>
            <a:lnRef idx="1">
              <a:schemeClr val="dk1"/>
            </a:lnRef>
            <a:fillRef idx="0">
              <a:schemeClr val="dk1"/>
            </a:fillRef>
            <a:effectRef idx="0">
              <a:schemeClr val="dk1"/>
            </a:effectRef>
            <a:fontRef idx="minor">
              <a:schemeClr val="tx1"/>
            </a:fontRef>
          </p:style>
        </p:cxnSp>
        <p:cxnSp>
          <p:nvCxnSpPr>
            <p:cNvPr id="53" name="Straight Connector 52">
              <a:extLst>
                <a:ext uri="{FF2B5EF4-FFF2-40B4-BE49-F238E27FC236}">
                  <a16:creationId xmlns:a16="http://schemas.microsoft.com/office/drawing/2014/main" id="{3C2EA223-8F59-C592-1668-53E0FFD00DB4}"/>
                </a:ext>
              </a:extLst>
            </p:cNvPr>
            <p:cNvCxnSpPr/>
            <p:nvPr/>
          </p:nvCxnSpPr>
          <p:spPr>
            <a:xfrm>
              <a:off x="8205425" y="5120826"/>
              <a:ext cx="90000" cy="0"/>
            </a:xfrm>
            <a:prstGeom prst="line">
              <a:avLst/>
            </a:prstGeom>
          </p:spPr>
          <p:style>
            <a:lnRef idx="1">
              <a:schemeClr val="dk1"/>
            </a:lnRef>
            <a:fillRef idx="0">
              <a:schemeClr val="dk1"/>
            </a:fillRef>
            <a:effectRef idx="0">
              <a:schemeClr val="dk1"/>
            </a:effectRef>
            <a:fontRef idx="minor">
              <a:schemeClr val="tx1"/>
            </a:fontRef>
          </p:style>
        </p:cxnSp>
        <p:cxnSp>
          <p:nvCxnSpPr>
            <p:cNvPr id="54" name="Straight Connector 53">
              <a:extLst>
                <a:ext uri="{FF2B5EF4-FFF2-40B4-BE49-F238E27FC236}">
                  <a16:creationId xmlns:a16="http://schemas.microsoft.com/office/drawing/2014/main" id="{A8A01A47-F0BF-79B8-74A2-92968C919A64}"/>
                </a:ext>
              </a:extLst>
            </p:cNvPr>
            <p:cNvCxnSpPr/>
            <p:nvPr/>
          </p:nvCxnSpPr>
          <p:spPr>
            <a:xfrm>
              <a:off x="8978799" y="5164042"/>
              <a:ext cx="90000" cy="0"/>
            </a:xfrm>
            <a:prstGeom prst="line">
              <a:avLst/>
            </a:prstGeom>
          </p:spPr>
          <p:style>
            <a:lnRef idx="1">
              <a:schemeClr val="dk1"/>
            </a:lnRef>
            <a:fillRef idx="0">
              <a:schemeClr val="dk1"/>
            </a:fillRef>
            <a:effectRef idx="0">
              <a:schemeClr val="dk1"/>
            </a:effectRef>
            <a:fontRef idx="minor">
              <a:schemeClr val="tx1"/>
            </a:fontRef>
          </p:style>
        </p:cxnSp>
        <p:cxnSp>
          <p:nvCxnSpPr>
            <p:cNvPr id="55" name="Straight Connector 54">
              <a:extLst>
                <a:ext uri="{FF2B5EF4-FFF2-40B4-BE49-F238E27FC236}">
                  <a16:creationId xmlns:a16="http://schemas.microsoft.com/office/drawing/2014/main" id="{85B08CFD-BB34-8434-E2A2-0267E7797E4C}"/>
                </a:ext>
              </a:extLst>
            </p:cNvPr>
            <p:cNvCxnSpPr/>
            <p:nvPr/>
          </p:nvCxnSpPr>
          <p:spPr>
            <a:xfrm>
              <a:off x="8981071" y="5241378"/>
              <a:ext cx="90000" cy="0"/>
            </a:xfrm>
            <a:prstGeom prst="line">
              <a:avLst/>
            </a:prstGeom>
          </p:spPr>
          <p:style>
            <a:lnRef idx="1">
              <a:schemeClr val="dk1"/>
            </a:lnRef>
            <a:fillRef idx="0">
              <a:schemeClr val="dk1"/>
            </a:fillRef>
            <a:effectRef idx="0">
              <a:schemeClr val="dk1"/>
            </a:effectRef>
            <a:fontRef idx="minor">
              <a:schemeClr val="tx1"/>
            </a:fontRef>
          </p:style>
        </p:cxnSp>
        <p:cxnSp>
          <p:nvCxnSpPr>
            <p:cNvPr id="56" name="Straight Connector 55">
              <a:extLst>
                <a:ext uri="{FF2B5EF4-FFF2-40B4-BE49-F238E27FC236}">
                  <a16:creationId xmlns:a16="http://schemas.microsoft.com/office/drawing/2014/main" id="{3F077D69-4536-5022-EE68-BBB684C3BC50}"/>
                </a:ext>
              </a:extLst>
            </p:cNvPr>
            <p:cNvCxnSpPr/>
            <p:nvPr/>
          </p:nvCxnSpPr>
          <p:spPr>
            <a:xfrm>
              <a:off x="9294975" y="5241378"/>
              <a:ext cx="90000" cy="0"/>
            </a:xfrm>
            <a:prstGeom prst="line">
              <a:avLst/>
            </a:prstGeom>
          </p:spPr>
          <p:style>
            <a:lnRef idx="1">
              <a:schemeClr val="dk1"/>
            </a:lnRef>
            <a:fillRef idx="0">
              <a:schemeClr val="dk1"/>
            </a:fillRef>
            <a:effectRef idx="0">
              <a:schemeClr val="dk1"/>
            </a:effectRef>
            <a:fontRef idx="minor">
              <a:schemeClr val="tx1"/>
            </a:fontRef>
          </p:style>
        </p:cxnSp>
        <p:cxnSp>
          <p:nvCxnSpPr>
            <p:cNvPr id="57" name="Straight Connector 56">
              <a:extLst>
                <a:ext uri="{FF2B5EF4-FFF2-40B4-BE49-F238E27FC236}">
                  <a16:creationId xmlns:a16="http://schemas.microsoft.com/office/drawing/2014/main" id="{78324477-3A16-408B-D20A-FCDB0ABF8684}"/>
                </a:ext>
              </a:extLst>
            </p:cNvPr>
            <p:cNvCxnSpPr/>
            <p:nvPr/>
          </p:nvCxnSpPr>
          <p:spPr>
            <a:xfrm>
              <a:off x="9297247" y="5270946"/>
              <a:ext cx="90000" cy="0"/>
            </a:xfrm>
            <a:prstGeom prst="line">
              <a:avLst/>
            </a:prstGeom>
          </p:spPr>
          <p:style>
            <a:lnRef idx="1">
              <a:schemeClr val="dk1"/>
            </a:lnRef>
            <a:fillRef idx="0">
              <a:schemeClr val="dk1"/>
            </a:fillRef>
            <a:effectRef idx="0">
              <a:schemeClr val="dk1"/>
            </a:effectRef>
            <a:fontRef idx="minor">
              <a:schemeClr val="tx1"/>
            </a:fontRef>
          </p:style>
        </p:cxnSp>
        <p:cxnSp>
          <p:nvCxnSpPr>
            <p:cNvPr id="58" name="Straight Connector 57">
              <a:extLst>
                <a:ext uri="{FF2B5EF4-FFF2-40B4-BE49-F238E27FC236}">
                  <a16:creationId xmlns:a16="http://schemas.microsoft.com/office/drawing/2014/main" id="{295A19B4-305B-A4AC-8C13-EE17DE7E68F4}"/>
                </a:ext>
              </a:extLst>
            </p:cNvPr>
            <p:cNvCxnSpPr/>
            <p:nvPr/>
          </p:nvCxnSpPr>
          <p:spPr>
            <a:xfrm>
              <a:off x="10086966" y="5252746"/>
              <a:ext cx="90000" cy="0"/>
            </a:xfrm>
            <a:prstGeom prst="line">
              <a:avLst/>
            </a:prstGeom>
          </p:spPr>
          <p:style>
            <a:lnRef idx="1">
              <a:schemeClr val="dk1"/>
            </a:lnRef>
            <a:fillRef idx="0">
              <a:schemeClr val="dk1"/>
            </a:fillRef>
            <a:effectRef idx="0">
              <a:schemeClr val="dk1"/>
            </a:effectRef>
            <a:fontRef idx="minor">
              <a:schemeClr val="tx1"/>
            </a:fontRef>
          </p:style>
        </p:cxnSp>
        <p:cxnSp>
          <p:nvCxnSpPr>
            <p:cNvPr id="59" name="Straight Connector 58">
              <a:extLst>
                <a:ext uri="{FF2B5EF4-FFF2-40B4-BE49-F238E27FC236}">
                  <a16:creationId xmlns:a16="http://schemas.microsoft.com/office/drawing/2014/main" id="{B81EF672-08FF-7065-1C30-884D67755877}"/>
                </a:ext>
              </a:extLst>
            </p:cNvPr>
            <p:cNvCxnSpPr/>
            <p:nvPr/>
          </p:nvCxnSpPr>
          <p:spPr>
            <a:xfrm>
              <a:off x="10083628" y="5295962"/>
              <a:ext cx="90000" cy="0"/>
            </a:xfrm>
            <a:prstGeom prst="line">
              <a:avLst/>
            </a:prstGeom>
          </p:spPr>
          <p:style>
            <a:lnRef idx="1">
              <a:schemeClr val="dk1"/>
            </a:lnRef>
            <a:fillRef idx="0">
              <a:schemeClr val="dk1"/>
            </a:fillRef>
            <a:effectRef idx="0">
              <a:schemeClr val="dk1"/>
            </a:effectRef>
            <a:fontRef idx="minor">
              <a:schemeClr val="tx1"/>
            </a:fontRef>
          </p:style>
        </p:cxnSp>
        <p:cxnSp>
          <p:nvCxnSpPr>
            <p:cNvPr id="60" name="Straight Connector 59">
              <a:extLst>
                <a:ext uri="{FF2B5EF4-FFF2-40B4-BE49-F238E27FC236}">
                  <a16:creationId xmlns:a16="http://schemas.microsoft.com/office/drawing/2014/main" id="{7EC391A3-2AF2-9FCA-6CB6-895C12A4B238}"/>
                </a:ext>
              </a:extLst>
            </p:cNvPr>
            <p:cNvCxnSpPr/>
            <p:nvPr/>
          </p:nvCxnSpPr>
          <p:spPr>
            <a:xfrm>
              <a:off x="10402504" y="5325530"/>
              <a:ext cx="90000" cy="0"/>
            </a:xfrm>
            <a:prstGeom prst="line">
              <a:avLst/>
            </a:prstGeom>
          </p:spPr>
          <p:style>
            <a:lnRef idx="1">
              <a:schemeClr val="dk1"/>
            </a:lnRef>
            <a:fillRef idx="0">
              <a:schemeClr val="dk1"/>
            </a:fillRef>
            <a:effectRef idx="0">
              <a:schemeClr val="dk1"/>
            </a:effectRef>
            <a:fontRef idx="minor">
              <a:schemeClr val="tx1"/>
            </a:fontRef>
          </p:style>
        </p:cxnSp>
        <p:cxnSp>
          <p:nvCxnSpPr>
            <p:cNvPr id="61" name="Straight Connector 60">
              <a:extLst>
                <a:ext uri="{FF2B5EF4-FFF2-40B4-BE49-F238E27FC236}">
                  <a16:creationId xmlns:a16="http://schemas.microsoft.com/office/drawing/2014/main" id="{05B498BC-9D6F-7EA9-CCBB-63F5FB25DDC8}"/>
                </a:ext>
              </a:extLst>
            </p:cNvPr>
            <p:cNvCxnSpPr/>
            <p:nvPr/>
          </p:nvCxnSpPr>
          <p:spPr>
            <a:xfrm>
              <a:off x="10403562" y="5293682"/>
              <a:ext cx="90000" cy="0"/>
            </a:xfrm>
            <a:prstGeom prst="line">
              <a:avLst/>
            </a:prstGeom>
          </p:spPr>
          <p:style>
            <a:lnRef idx="1">
              <a:schemeClr val="dk1"/>
            </a:lnRef>
            <a:fillRef idx="0">
              <a:schemeClr val="dk1"/>
            </a:fillRef>
            <a:effectRef idx="0">
              <a:schemeClr val="dk1"/>
            </a:effectRef>
            <a:fontRef idx="minor">
              <a:schemeClr val="tx1"/>
            </a:fontRef>
          </p:style>
        </p:cxnSp>
        <p:cxnSp>
          <p:nvCxnSpPr>
            <p:cNvPr id="62" name="Straight Connector 61">
              <a:extLst>
                <a:ext uri="{FF2B5EF4-FFF2-40B4-BE49-F238E27FC236}">
                  <a16:creationId xmlns:a16="http://schemas.microsoft.com/office/drawing/2014/main" id="{0322DAF9-AC26-96D6-589E-2EFC6BEE9AA3}"/>
                </a:ext>
              </a:extLst>
            </p:cNvPr>
            <p:cNvCxnSpPr/>
            <p:nvPr/>
          </p:nvCxnSpPr>
          <p:spPr>
            <a:xfrm>
              <a:off x="11180577" y="5241362"/>
              <a:ext cx="90000" cy="0"/>
            </a:xfrm>
            <a:prstGeom prst="line">
              <a:avLst/>
            </a:prstGeom>
          </p:spPr>
          <p:style>
            <a:lnRef idx="1">
              <a:schemeClr val="dk1"/>
            </a:lnRef>
            <a:fillRef idx="0">
              <a:schemeClr val="dk1"/>
            </a:fillRef>
            <a:effectRef idx="0">
              <a:schemeClr val="dk1"/>
            </a:effectRef>
            <a:fontRef idx="minor">
              <a:schemeClr val="tx1"/>
            </a:fontRef>
          </p:style>
        </p:cxnSp>
        <p:cxnSp>
          <p:nvCxnSpPr>
            <p:cNvPr id="63" name="Straight Connector 62">
              <a:extLst>
                <a:ext uri="{FF2B5EF4-FFF2-40B4-BE49-F238E27FC236}">
                  <a16:creationId xmlns:a16="http://schemas.microsoft.com/office/drawing/2014/main" id="{45D1FCA5-7C46-C055-8AFF-072349D28C51}"/>
                </a:ext>
              </a:extLst>
            </p:cNvPr>
            <p:cNvCxnSpPr/>
            <p:nvPr/>
          </p:nvCxnSpPr>
          <p:spPr>
            <a:xfrm>
              <a:off x="11181635" y="5291402"/>
              <a:ext cx="90000" cy="0"/>
            </a:xfrm>
            <a:prstGeom prst="line">
              <a:avLst/>
            </a:prstGeom>
          </p:spPr>
          <p:style>
            <a:lnRef idx="1">
              <a:schemeClr val="dk1"/>
            </a:lnRef>
            <a:fillRef idx="0">
              <a:schemeClr val="dk1"/>
            </a:fillRef>
            <a:effectRef idx="0">
              <a:schemeClr val="dk1"/>
            </a:effectRef>
            <a:fontRef idx="minor">
              <a:schemeClr val="tx1"/>
            </a:fontRef>
          </p:style>
        </p:cxnSp>
        <p:cxnSp>
          <p:nvCxnSpPr>
            <p:cNvPr id="64" name="Straight Connector 63">
              <a:extLst>
                <a:ext uri="{FF2B5EF4-FFF2-40B4-BE49-F238E27FC236}">
                  <a16:creationId xmlns:a16="http://schemas.microsoft.com/office/drawing/2014/main" id="{D3DBD373-0598-802E-9CEB-1D3E46B1F6FC}"/>
                </a:ext>
              </a:extLst>
            </p:cNvPr>
            <p:cNvCxnSpPr/>
            <p:nvPr/>
          </p:nvCxnSpPr>
          <p:spPr>
            <a:xfrm>
              <a:off x="11493896" y="5300498"/>
              <a:ext cx="90000" cy="0"/>
            </a:xfrm>
            <a:prstGeom prst="line">
              <a:avLst/>
            </a:prstGeom>
          </p:spPr>
          <p:style>
            <a:lnRef idx="1">
              <a:schemeClr val="dk1"/>
            </a:lnRef>
            <a:fillRef idx="0">
              <a:schemeClr val="dk1"/>
            </a:fillRef>
            <a:effectRef idx="0">
              <a:schemeClr val="dk1"/>
            </a:effectRef>
            <a:fontRef idx="minor">
              <a:schemeClr val="tx1"/>
            </a:fontRef>
          </p:style>
        </p:cxnSp>
        <p:cxnSp>
          <p:nvCxnSpPr>
            <p:cNvPr id="65" name="Straight Connector 64">
              <a:extLst>
                <a:ext uri="{FF2B5EF4-FFF2-40B4-BE49-F238E27FC236}">
                  <a16:creationId xmlns:a16="http://schemas.microsoft.com/office/drawing/2014/main" id="{7F261216-AA33-E588-0283-51836246E220}"/>
                </a:ext>
              </a:extLst>
            </p:cNvPr>
            <p:cNvCxnSpPr/>
            <p:nvPr/>
          </p:nvCxnSpPr>
          <p:spPr>
            <a:xfrm>
              <a:off x="11494954" y="5330066"/>
              <a:ext cx="90000" cy="0"/>
            </a:xfrm>
            <a:prstGeom prst="line">
              <a:avLst/>
            </a:prstGeom>
          </p:spPr>
          <p:style>
            <a:lnRef idx="1">
              <a:schemeClr val="dk1"/>
            </a:lnRef>
            <a:fillRef idx="0">
              <a:schemeClr val="dk1"/>
            </a:fillRef>
            <a:effectRef idx="0">
              <a:schemeClr val="dk1"/>
            </a:effectRef>
            <a:fontRef idx="minor">
              <a:schemeClr val="tx1"/>
            </a:fontRef>
          </p:style>
        </p:cxnSp>
        <p:cxnSp>
          <p:nvCxnSpPr>
            <p:cNvPr id="66" name="Straight Connector 65">
              <a:extLst>
                <a:ext uri="{FF2B5EF4-FFF2-40B4-BE49-F238E27FC236}">
                  <a16:creationId xmlns:a16="http://schemas.microsoft.com/office/drawing/2014/main" id="{97B0CB61-FE25-7DE3-33D4-02967EAD93BB}"/>
                </a:ext>
              </a:extLst>
            </p:cNvPr>
            <p:cNvCxnSpPr/>
            <p:nvPr/>
          </p:nvCxnSpPr>
          <p:spPr>
            <a:xfrm>
              <a:off x="8250453" y="5127839"/>
              <a:ext cx="0" cy="79200"/>
            </a:xfrm>
            <a:prstGeom prst="line">
              <a:avLst/>
            </a:prstGeom>
          </p:spPr>
          <p:style>
            <a:lnRef idx="1">
              <a:schemeClr val="dk1"/>
            </a:lnRef>
            <a:fillRef idx="0">
              <a:schemeClr val="dk1"/>
            </a:fillRef>
            <a:effectRef idx="0">
              <a:schemeClr val="dk1"/>
            </a:effectRef>
            <a:fontRef idx="minor">
              <a:schemeClr val="tx1"/>
            </a:fontRef>
          </p:style>
        </p:cxnSp>
        <p:cxnSp>
          <p:nvCxnSpPr>
            <p:cNvPr id="67" name="Straight Connector 66">
              <a:extLst>
                <a:ext uri="{FF2B5EF4-FFF2-40B4-BE49-F238E27FC236}">
                  <a16:creationId xmlns:a16="http://schemas.microsoft.com/office/drawing/2014/main" id="{75BA211C-2506-B508-16DA-69EC3F7F1CED}"/>
                </a:ext>
              </a:extLst>
            </p:cNvPr>
            <p:cNvCxnSpPr/>
            <p:nvPr/>
          </p:nvCxnSpPr>
          <p:spPr>
            <a:xfrm>
              <a:off x="9024301" y="5165517"/>
              <a:ext cx="0" cy="79743"/>
            </a:xfrm>
            <a:prstGeom prst="line">
              <a:avLst/>
            </a:prstGeom>
          </p:spPr>
          <p:style>
            <a:lnRef idx="1">
              <a:schemeClr val="dk1"/>
            </a:lnRef>
            <a:fillRef idx="0">
              <a:schemeClr val="dk1"/>
            </a:fillRef>
            <a:effectRef idx="0">
              <a:schemeClr val="dk1"/>
            </a:effectRef>
            <a:fontRef idx="minor">
              <a:schemeClr val="tx1"/>
            </a:fontRef>
          </p:style>
        </p:cxnSp>
        <p:cxnSp>
          <p:nvCxnSpPr>
            <p:cNvPr id="68" name="Straight Connector 67">
              <a:extLst>
                <a:ext uri="{FF2B5EF4-FFF2-40B4-BE49-F238E27FC236}">
                  <a16:creationId xmlns:a16="http://schemas.microsoft.com/office/drawing/2014/main" id="{BCBDC757-90B2-973B-9106-5050FD17EA99}"/>
                </a:ext>
              </a:extLst>
            </p:cNvPr>
            <p:cNvCxnSpPr/>
            <p:nvPr/>
          </p:nvCxnSpPr>
          <p:spPr>
            <a:xfrm>
              <a:off x="9341801" y="5239278"/>
              <a:ext cx="0" cy="33820"/>
            </a:xfrm>
            <a:prstGeom prst="line">
              <a:avLst/>
            </a:prstGeom>
          </p:spPr>
          <p:style>
            <a:lnRef idx="1">
              <a:schemeClr val="dk1"/>
            </a:lnRef>
            <a:fillRef idx="0">
              <a:schemeClr val="dk1"/>
            </a:fillRef>
            <a:effectRef idx="0">
              <a:schemeClr val="dk1"/>
            </a:effectRef>
            <a:fontRef idx="minor">
              <a:schemeClr val="tx1"/>
            </a:fontRef>
          </p:style>
        </p:cxnSp>
        <p:cxnSp>
          <p:nvCxnSpPr>
            <p:cNvPr id="69" name="Straight Connector 68">
              <a:extLst>
                <a:ext uri="{FF2B5EF4-FFF2-40B4-BE49-F238E27FC236}">
                  <a16:creationId xmlns:a16="http://schemas.microsoft.com/office/drawing/2014/main" id="{A4FDAFFE-A762-1E84-67A5-208B42EC8C83}"/>
                </a:ext>
              </a:extLst>
            </p:cNvPr>
            <p:cNvCxnSpPr/>
            <p:nvPr/>
          </p:nvCxnSpPr>
          <p:spPr>
            <a:xfrm>
              <a:off x="10132376" y="5252731"/>
              <a:ext cx="0" cy="45014"/>
            </a:xfrm>
            <a:prstGeom prst="line">
              <a:avLst/>
            </a:prstGeom>
          </p:spPr>
          <p:style>
            <a:lnRef idx="1">
              <a:schemeClr val="dk1"/>
            </a:lnRef>
            <a:fillRef idx="0">
              <a:schemeClr val="dk1"/>
            </a:fillRef>
            <a:effectRef idx="0">
              <a:schemeClr val="dk1"/>
            </a:effectRef>
            <a:fontRef idx="minor">
              <a:schemeClr val="tx1"/>
            </a:fontRef>
          </p:style>
        </p:cxnSp>
        <p:cxnSp>
          <p:nvCxnSpPr>
            <p:cNvPr id="70" name="Straight Connector 69">
              <a:extLst>
                <a:ext uri="{FF2B5EF4-FFF2-40B4-BE49-F238E27FC236}">
                  <a16:creationId xmlns:a16="http://schemas.microsoft.com/office/drawing/2014/main" id="{C36F8903-5306-3BF6-BA4E-7C91A0AC67C7}"/>
                </a:ext>
              </a:extLst>
            </p:cNvPr>
            <p:cNvCxnSpPr/>
            <p:nvPr/>
          </p:nvCxnSpPr>
          <p:spPr>
            <a:xfrm>
              <a:off x="10446701" y="5293753"/>
              <a:ext cx="0" cy="25200"/>
            </a:xfrm>
            <a:prstGeom prst="line">
              <a:avLst/>
            </a:prstGeom>
          </p:spPr>
          <p:style>
            <a:lnRef idx="1">
              <a:schemeClr val="dk1"/>
            </a:lnRef>
            <a:fillRef idx="0">
              <a:schemeClr val="dk1"/>
            </a:fillRef>
            <a:effectRef idx="0">
              <a:schemeClr val="dk1"/>
            </a:effectRef>
            <a:fontRef idx="minor">
              <a:schemeClr val="tx1"/>
            </a:fontRef>
          </p:style>
        </p:cxnSp>
        <p:cxnSp>
          <p:nvCxnSpPr>
            <p:cNvPr id="71" name="Straight Connector 70">
              <a:extLst>
                <a:ext uri="{FF2B5EF4-FFF2-40B4-BE49-F238E27FC236}">
                  <a16:creationId xmlns:a16="http://schemas.microsoft.com/office/drawing/2014/main" id="{B8C4C2AB-A291-738C-D368-B731829E4E5F}"/>
                </a:ext>
              </a:extLst>
            </p:cNvPr>
            <p:cNvCxnSpPr/>
            <p:nvPr/>
          </p:nvCxnSpPr>
          <p:spPr>
            <a:xfrm>
              <a:off x="11225534" y="5246363"/>
              <a:ext cx="0" cy="45014"/>
            </a:xfrm>
            <a:prstGeom prst="line">
              <a:avLst/>
            </a:prstGeom>
          </p:spPr>
          <p:style>
            <a:lnRef idx="1">
              <a:schemeClr val="dk1"/>
            </a:lnRef>
            <a:fillRef idx="0">
              <a:schemeClr val="dk1"/>
            </a:fillRef>
            <a:effectRef idx="0">
              <a:schemeClr val="dk1"/>
            </a:effectRef>
            <a:fontRef idx="minor">
              <a:schemeClr val="tx1"/>
            </a:fontRef>
          </p:style>
        </p:cxnSp>
        <p:cxnSp>
          <p:nvCxnSpPr>
            <p:cNvPr id="72" name="Straight Connector 71">
              <a:extLst>
                <a:ext uri="{FF2B5EF4-FFF2-40B4-BE49-F238E27FC236}">
                  <a16:creationId xmlns:a16="http://schemas.microsoft.com/office/drawing/2014/main" id="{2770D505-8582-B77C-DC3B-ADD8F889FF03}"/>
                </a:ext>
              </a:extLst>
            </p:cNvPr>
            <p:cNvCxnSpPr/>
            <p:nvPr/>
          </p:nvCxnSpPr>
          <p:spPr>
            <a:xfrm>
              <a:off x="11545289" y="5304940"/>
              <a:ext cx="0" cy="20999"/>
            </a:xfrm>
            <a:prstGeom prst="line">
              <a:avLst/>
            </a:prstGeom>
          </p:spPr>
          <p:style>
            <a:lnRef idx="1">
              <a:schemeClr val="dk1"/>
            </a:lnRef>
            <a:fillRef idx="0">
              <a:schemeClr val="dk1"/>
            </a:fillRef>
            <a:effectRef idx="0">
              <a:schemeClr val="dk1"/>
            </a:effectRef>
            <a:fontRef idx="minor">
              <a:schemeClr val="tx1"/>
            </a:fontRef>
          </p:style>
        </p:cxnSp>
        <p:sp>
          <p:nvSpPr>
            <p:cNvPr id="82" name="TextBox 81">
              <a:extLst>
                <a:ext uri="{FF2B5EF4-FFF2-40B4-BE49-F238E27FC236}">
                  <a16:creationId xmlns:a16="http://schemas.microsoft.com/office/drawing/2014/main" id="{EC60B05F-21A3-597C-4B5E-B5A5E86ACF9E}"/>
                </a:ext>
              </a:extLst>
            </p:cNvPr>
            <p:cNvSpPr txBox="1"/>
            <p:nvPr/>
          </p:nvSpPr>
          <p:spPr>
            <a:xfrm>
              <a:off x="11416653" y="5117565"/>
              <a:ext cx="255198" cy="307777"/>
            </a:xfrm>
            <a:prstGeom prst="rect">
              <a:avLst/>
            </a:prstGeom>
            <a:noFill/>
          </p:spPr>
          <p:txBody>
            <a:bodyPr wrap="none" rtlCol="0">
              <a:spAutoFit/>
            </a:bodyPr>
            <a:lstStyle/>
            <a:p>
              <a:pPr algn="ctr"/>
              <a:r>
                <a:rPr lang="en-GB" sz="1400" b="1" dirty="0"/>
                <a:t>*</a:t>
              </a:r>
            </a:p>
          </p:txBody>
        </p:sp>
        <p:sp>
          <p:nvSpPr>
            <p:cNvPr id="83" name="TextBox 82">
              <a:extLst>
                <a:ext uri="{FF2B5EF4-FFF2-40B4-BE49-F238E27FC236}">
                  <a16:creationId xmlns:a16="http://schemas.microsoft.com/office/drawing/2014/main" id="{20523F16-76A3-396A-DA92-7C03DE5BA0E5}"/>
                </a:ext>
              </a:extLst>
            </p:cNvPr>
            <p:cNvSpPr txBox="1"/>
            <p:nvPr/>
          </p:nvSpPr>
          <p:spPr>
            <a:xfrm>
              <a:off x="11102328" y="5050890"/>
              <a:ext cx="255198" cy="307777"/>
            </a:xfrm>
            <a:prstGeom prst="rect">
              <a:avLst/>
            </a:prstGeom>
            <a:noFill/>
          </p:spPr>
          <p:txBody>
            <a:bodyPr wrap="none" rtlCol="0">
              <a:spAutoFit/>
            </a:bodyPr>
            <a:lstStyle/>
            <a:p>
              <a:pPr algn="ctr"/>
              <a:r>
                <a:rPr lang="en-GB" sz="1400" b="1" dirty="0"/>
                <a:t>*</a:t>
              </a:r>
            </a:p>
          </p:txBody>
        </p:sp>
        <p:sp>
          <p:nvSpPr>
            <p:cNvPr id="84" name="TextBox 83">
              <a:extLst>
                <a:ext uri="{FF2B5EF4-FFF2-40B4-BE49-F238E27FC236}">
                  <a16:creationId xmlns:a16="http://schemas.microsoft.com/office/drawing/2014/main" id="{FC13F59F-AC5A-AB25-1C62-F267DD266233}"/>
                </a:ext>
              </a:extLst>
            </p:cNvPr>
            <p:cNvSpPr txBox="1"/>
            <p:nvPr/>
          </p:nvSpPr>
          <p:spPr>
            <a:xfrm>
              <a:off x="10321278" y="5117565"/>
              <a:ext cx="255198" cy="307777"/>
            </a:xfrm>
            <a:prstGeom prst="rect">
              <a:avLst/>
            </a:prstGeom>
            <a:noFill/>
          </p:spPr>
          <p:txBody>
            <a:bodyPr wrap="none" rtlCol="0">
              <a:spAutoFit/>
            </a:bodyPr>
            <a:lstStyle/>
            <a:p>
              <a:pPr algn="ctr"/>
              <a:r>
                <a:rPr lang="en-GB" sz="1400" b="1" dirty="0"/>
                <a:t>*</a:t>
              </a:r>
            </a:p>
          </p:txBody>
        </p:sp>
        <p:sp>
          <p:nvSpPr>
            <p:cNvPr id="85" name="TextBox 84">
              <a:extLst>
                <a:ext uri="{FF2B5EF4-FFF2-40B4-BE49-F238E27FC236}">
                  <a16:creationId xmlns:a16="http://schemas.microsoft.com/office/drawing/2014/main" id="{BA20FF03-5918-8EE3-A224-51AA395BB633}"/>
                </a:ext>
              </a:extLst>
            </p:cNvPr>
            <p:cNvSpPr txBox="1"/>
            <p:nvPr/>
          </p:nvSpPr>
          <p:spPr>
            <a:xfrm>
              <a:off x="10006953" y="5069940"/>
              <a:ext cx="255198" cy="307777"/>
            </a:xfrm>
            <a:prstGeom prst="rect">
              <a:avLst/>
            </a:prstGeom>
            <a:noFill/>
          </p:spPr>
          <p:txBody>
            <a:bodyPr wrap="none" rtlCol="0">
              <a:spAutoFit/>
            </a:bodyPr>
            <a:lstStyle/>
            <a:p>
              <a:pPr algn="ctr"/>
              <a:r>
                <a:rPr lang="en-GB" sz="1400" b="1" dirty="0"/>
                <a:t>*</a:t>
              </a:r>
            </a:p>
          </p:txBody>
        </p:sp>
        <p:sp>
          <p:nvSpPr>
            <p:cNvPr id="86" name="TextBox 85">
              <a:extLst>
                <a:ext uri="{FF2B5EF4-FFF2-40B4-BE49-F238E27FC236}">
                  <a16:creationId xmlns:a16="http://schemas.microsoft.com/office/drawing/2014/main" id="{080187A1-E843-619A-55DB-0EA3CBA93104}"/>
                </a:ext>
              </a:extLst>
            </p:cNvPr>
            <p:cNvSpPr txBox="1"/>
            <p:nvPr/>
          </p:nvSpPr>
          <p:spPr>
            <a:xfrm>
              <a:off x="9216378" y="5060415"/>
              <a:ext cx="255198" cy="307777"/>
            </a:xfrm>
            <a:prstGeom prst="rect">
              <a:avLst/>
            </a:prstGeom>
            <a:noFill/>
          </p:spPr>
          <p:txBody>
            <a:bodyPr wrap="none" rtlCol="0">
              <a:spAutoFit/>
            </a:bodyPr>
            <a:lstStyle/>
            <a:p>
              <a:pPr algn="ctr"/>
              <a:r>
                <a:rPr lang="en-GB" sz="1400" b="1" dirty="0"/>
                <a:t>*</a:t>
              </a:r>
            </a:p>
          </p:txBody>
        </p:sp>
        <p:sp>
          <p:nvSpPr>
            <p:cNvPr id="87" name="TextBox 86">
              <a:extLst>
                <a:ext uri="{FF2B5EF4-FFF2-40B4-BE49-F238E27FC236}">
                  <a16:creationId xmlns:a16="http://schemas.microsoft.com/office/drawing/2014/main" id="{C25F4114-B124-CED8-CAC7-86264D958ACD}"/>
                </a:ext>
              </a:extLst>
            </p:cNvPr>
            <p:cNvSpPr txBox="1"/>
            <p:nvPr/>
          </p:nvSpPr>
          <p:spPr>
            <a:xfrm>
              <a:off x="8902053" y="4984215"/>
              <a:ext cx="255198" cy="307777"/>
            </a:xfrm>
            <a:prstGeom prst="rect">
              <a:avLst/>
            </a:prstGeom>
            <a:noFill/>
          </p:spPr>
          <p:txBody>
            <a:bodyPr wrap="none" rtlCol="0">
              <a:spAutoFit/>
            </a:bodyPr>
            <a:lstStyle/>
            <a:p>
              <a:pPr algn="ctr"/>
              <a:r>
                <a:rPr lang="en-GB" sz="1400" b="1" dirty="0"/>
                <a:t>*</a:t>
              </a:r>
            </a:p>
          </p:txBody>
        </p:sp>
        <p:sp>
          <p:nvSpPr>
            <p:cNvPr id="88" name="TextBox 87">
              <a:extLst>
                <a:ext uri="{FF2B5EF4-FFF2-40B4-BE49-F238E27FC236}">
                  <a16:creationId xmlns:a16="http://schemas.microsoft.com/office/drawing/2014/main" id="{B7E6EB4C-30F9-06E5-F167-778DADA0E938}"/>
                </a:ext>
              </a:extLst>
            </p:cNvPr>
            <p:cNvSpPr txBox="1"/>
            <p:nvPr/>
          </p:nvSpPr>
          <p:spPr>
            <a:xfrm>
              <a:off x="8121003" y="4936590"/>
              <a:ext cx="255198" cy="307777"/>
            </a:xfrm>
            <a:prstGeom prst="rect">
              <a:avLst/>
            </a:prstGeom>
            <a:noFill/>
          </p:spPr>
          <p:txBody>
            <a:bodyPr wrap="none" rtlCol="0">
              <a:spAutoFit/>
            </a:bodyPr>
            <a:lstStyle/>
            <a:p>
              <a:pPr algn="ctr"/>
              <a:r>
                <a:rPr lang="en-GB" sz="1400" b="1" dirty="0"/>
                <a:t>*</a:t>
              </a:r>
            </a:p>
          </p:txBody>
        </p:sp>
        <p:sp>
          <p:nvSpPr>
            <p:cNvPr id="89" name="TextBox 88">
              <a:extLst>
                <a:ext uri="{FF2B5EF4-FFF2-40B4-BE49-F238E27FC236}">
                  <a16:creationId xmlns:a16="http://schemas.microsoft.com/office/drawing/2014/main" id="{160379AB-E0EC-FD26-C697-7E278AD61F09}"/>
                </a:ext>
              </a:extLst>
            </p:cNvPr>
            <p:cNvSpPr txBox="1"/>
            <p:nvPr/>
          </p:nvSpPr>
          <p:spPr>
            <a:xfrm>
              <a:off x="7797153" y="3917415"/>
              <a:ext cx="255198" cy="307777"/>
            </a:xfrm>
            <a:prstGeom prst="rect">
              <a:avLst/>
            </a:prstGeom>
            <a:noFill/>
          </p:spPr>
          <p:txBody>
            <a:bodyPr wrap="none" rtlCol="0">
              <a:spAutoFit/>
            </a:bodyPr>
            <a:lstStyle/>
            <a:p>
              <a:pPr algn="ctr"/>
              <a:r>
                <a:rPr lang="en-GB" sz="1400" b="1" dirty="0"/>
                <a:t>*</a:t>
              </a:r>
            </a:p>
          </p:txBody>
        </p:sp>
      </p:grpSp>
      <p:sp>
        <p:nvSpPr>
          <p:cNvPr id="91" name="TextBox 90">
            <a:extLst>
              <a:ext uri="{FF2B5EF4-FFF2-40B4-BE49-F238E27FC236}">
                <a16:creationId xmlns:a16="http://schemas.microsoft.com/office/drawing/2014/main" id="{FE570A2A-6FB3-4B99-56B6-6C50BB8DE204}"/>
              </a:ext>
            </a:extLst>
          </p:cNvPr>
          <p:cNvSpPr txBox="1"/>
          <p:nvPr/>
        </p:nvSpPr>
        <p:spPr>
          <a:xfrm>
            <a:off x="7048500" y="1863144"/>
            <a:ext cx="4425826" cy="261610"/>
          </a:xfrm>
          <a:prstGeom prst="rect">
            <a:avLst/>
          </a:prstGeom>
          <a:noFill/>
        </p:spPr>
        <p:txBody>
          <a:bodyPr wrap="square">
            <a:spAutoFit/>
          </a:bodyPr>
          <a:lstStyle/>
          <a:p>
            <a:pPr algn="ctr"/>
            <a:r>
              <a:rPr lang="en-US" sz="1100" b="1" dirty="0">
                <a:solidFill>
                  <a:schemeClr val="accent2">
                    <a:lumMod val="50000"/>
                  </a:schemeClr>
                </a:solidFill>
              </a:rPr>
              <a:t>Work productivity and activity impairment outcomes</a:t>
            </a:r>
            <a:endParaRPr lang="en-CA" sz="1100" b="1" dirty="0">
              <a:solidFill>
                <a:schemeClr val="accent2">
                  <a:lumMod val="50000"/>
                </a:schemeClr>
              </a:solidFill>
            </a:endParaRPr>
          </a:p>
        </p:txBody>
      </p:sp>
      <p:sp>
        <p:nvSpPr>
          <p:cNvPr id="92" name="TextBox 91">
            <a:extLst>
              <a:ext uri="{FF2B5EF4-FFF2-40B4-BE49-F238E27FC236}">
                <a16:creationId xmlns:a16="http://schemas.microsoft.com/office/drawing/2014/main" id="{3A26ECD2-8C35-F688-7C41-441B671295D4}"/>
              </a:ext>
            </a:extLst>
          </p:cNvPr>
          <p:cNvSpPr txBox="1"/>
          <p:nvPr/>
        </p:nvSpPr>
        <p:spPr>
          <a:xfrm>
            <a:off x="7115175" y="3995913"/>
            <a:ext cx="4359151" cy="261610"/>
          </a:xfrm>
          <a:prstGeom prst="rect">
            <a:avLst/>
          </a:prstGeom>
          <a:noFill/>
        </p:spPr>
        <p:txBody>
          <a:bodyPr wrap="square">
            <a:spAutoFit/>
          </a:bodyPr>
          <a:lstStyle/>
          <a:p>
            <a:pPr algn="ctr"/>
            <a:r>
              <a:rPr lang="en-GB" sz="1100" b="1" dirty="0">
                <a:solidFill>
                  <a:schemeClr val="accent2">
                    <a:lumMod val="50000"/>
                  </a:schemeClr>
                </a:solidFill>
              </a:rPr>
              <a:t>Healthcare resource utilization outcomes</a:t>
            </a:r>
          </a:p>
        </p:txBody>
      </p:sp>
      <p:sp>
        <p:nvSpPr>
          <p:cNvPr id="5" name="TextBox 4">
            <a:extLst>
              <a:ext uri="{FF2B5EF4-FFF2-40B4-BE49-F238E27FC236}">
                <a16:creationId xmlns:a16="http://schemas.microsoft.com/office/drawing/2014/main" id="{B7BA18A9-5F0C-1180-02B9-352BE6B93382}"/>
              </a:ext>
            </a:extLst>
          </p:cNvPr>
          <p:cNvSpPr txBox="1"/>
          <p:nvPr/>
        </p:nvSpPr>
        <p:spPr>
          <a:xfrm>
            <a:off x="6852460" y="6223666"/>
            <a:ext cx="4954029" cy="461665"/>
          </a:xfrm>
          <a:prstGeom prst="rect">
            <a:avLst/>
          </a:prstGeom>
          <a:noFill/>
        </p:spPr>
        <p:txBody>
          <a:bodyPr wrap="square">
            <a:spAutoFit/>
          </a:bodyPr>
          <a:lstStyle/>
          <a:p>
            <a:pPr fontAlgn="base"/>
            <a:r>
              <a:rPr lang="en-US" sz="800" kern="1200" dirty="0">
                <a:solidFill>
                  <a:srgbClr val="3F1A01"/>
                </a:solidFill>
                <a:effectLst/>
                <a:latin typeface="+mj-lt"/>
                <a:ea typeface="Times New Roman" panose="02020603050405020304" pitchFamily="18" charset="0"/>
              </a:rPr>
              <a:t>This work is adapted from ‘</a:t>
            </a:r>
            <a:r>
              <a:rPr lang="en-GB" sz="800" dirty="0">
                <a:solidFill>
                  <a:srgbClr val="3F1A01"/>
                </a:solidFill>
                <a:latin typeface="+mj-lt"/>
              </a:rPr>
              <a:t>The humanistic and economic burden of treatment-resistant depression in Europe: a cross-sectional study</a:t>
            </a:r>
            <a:r>
              <a:rPr lang="en-US" sz="800" kern="1200" dirty="0">
                <a:solidFill>
                  <a:srgbClr val="3F1A01"/>
                </a:solidFill>
                <a:effectLst/>
                <a:latin typeface="+mj-lt"/>
                <a:ea typeface="Times New Roman" panose="02020603050405020304" pitchFamily="18" charset="0"/>
              </a:rPr>
              <a:t>' by </a:t>
            </a:r>
            <a:r>
              <a:rPr lang="en-US" sz="800" dirty="0">
                <a:solidFill>
                  <a:srgbClr val="3F1A01"/>
                </a:solidFill>
                <a:latin typeface="+mj-lt"/>
                <a:ea typeface="Times New Roman" panose="02020603050405020304" pitchFamily="18" charset="0"/>
              </a:rPr>
              <a:t>Jaffe</a:t>
            </a:r>
            <a:r>
              <a:rPr lang="en-US" sz="800" kern="1200" dirty="0">
                <a:solidFill>
                  <a:srgbClr val="3F1A01"/>
                </a:solidFill>
                <a:effectLst/>
                <a:latin typeface="+mj-lt"/>
                <a:ea typeface="Times New Roman" panose="02020603050405020304" pitchFamily="18" charset="0"/>
              </a:rPr>
              <a:t> et al., used under CC</a:t>
            </a:r>
            <a:r>
              <a:rPr lang="en-US" sz="800" dirty="0">
                <a:solidFill>
                  <a:srgbClr val="3F1A01"/>
                </a:solidFill>
                <a:latin typeface="+mj-lt"/>
                <a:ea typeface="Times New Roman" panose="02020603050405020304" pitchFamily="18" charset="0"/>
              </a:rPr>
              <a:t>-BY-NC</a:t>
            </a:r>
            <a:r>
              <a:rPr lang="en-US" sz="800" kern="1200" dirty="0">
                <a:solidFill>
                  <a:srgbClr val="3F1A01"/>
                </a:solidFill>
                <a:effectLst/>
                <a:latin typeface="+mj-lt"/>
                <a:ea typeface="Times New Roman" panose="02020603050405020304" pitchFamily="18" charset="0"/>
              </a:rPr>
              <a:t>. This work is licensed under Creative Commons license CC-BY-NC-SA by The Lundbeck Foundation.</a:t>
            </a:r>
            <a:endParaRPr lang="en-GB" sz="800" dirty="0">
              <a:solidFill>
                <a:srgbClr val="000000"/>
              </a:solidFill>
              <a:effectLst/>
              <a:latin typeface="+mj-lt"/>
              <a:ea typeface="Times New Roman" panose="02020603050405020304" pitchFamily="18" charset="0"/>
            </a:endParaRPr>
          </a:p>
        </p:txBody>
      </p:sp>
    </p:spTree>
    <p:custDataLst>
      <p:tags r:id="rId1"/>
    </p:custDataLst>
    <p:extLst>
      <p:ext uri="{BB962C8B-B14F-4D97-AF65-F5344CB8AC3E}">
        <p14:creationId xmlns:p14="http://schemas.microsoft.com/office/powerpoint/2010/main" val="15488837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ECFA89E5-3A33-4099-9F6C-DB1A68F35ABE}"/>
              </a:ext>
            </a:extLst>
          </p:cNvPr>
          <p:cNvSpPr>
            <a:spLocks noGrp="1"/>
          </p:cNvSpPr>
          <p:nvPr>
            <p:ph type="body" sz="quarter" idx="17"/>
          </p:nvPr>
        </p:nvSpPr>
        <p:spPr/>
        <p:txBody>
          <a:bodyPr/>
          <a:lstStyle/>
          <a:p>
            <a:r>
              <a:rPr lang="en-GB" dirty="0"/>
              <a:t>Major depressive disorder (MDD) – Treatment principles</a:t>
            </a:r>
            <a:endParaRPr lang="da-DK" dirty="0"/>
          </a:p>
        </p:txBody>
      </p:sp>
      <p:sp>
        <p:nvSpPr>
          <p:cNvPr id="2" name="Title 1">
            <a:extLst>
              <a:ext uri="{FF2B5EF4-FFF2-40B4-BE49-F238E27FC236}">
                <a16:creationId xmlns:a16="http://schemas.microsoft.com/office/drawing/2014/main" id="{D9243A4A-3E21-49BE-A0C9-1B0FC36410A6}"/>
              </a:ext>
            </a:extLst>
          </p:cNvPr>
          <p:cNvSpPr>
            <a:spLocks noGrp="1"/>
          </p:cNvSpPr>
          <p:nvPr>
            <p:ph type="title"/>
          </p:nvPr>
        </p:nvSpPr>
        <p:spPr/>
        <p:txBody>
          <a:bodyPr/>
          <a:lstStyle/>
          <a:p>
            <a:r>
              <a:rPr lang="en-GB" dirty="0"/>
              <a:t>Functioning</a:t>
            </a:r>
          </a:p>
        </p:txBody>
      </p:sp>
      <p:sp>
        <p:nvSpPr>
          <p:cNvPr id="3" name="Content Placeholder 2">
            <a:extLst>
              <a:ext uri="{FF2B5EF4-FFF2-40B4-BE49-F238E27FC236}">
                <a16:creationId xmlns:a16="http://schemas.microsoft.com/office/drawing/2014/main" id="{DF86C1F7-6A56-4635-85DD-0E589E44C3BA}"/>
              </a:ext>
            </a:extLst>
          </p:cNvPr>
          <p:cNvSpPr>
            <a:spLocks noGrp="1"/>
          </p:cNvSpPr>
          <p:nvPr>
            <p:ph idx="20"/>
          </p:nvPr>
        </p:nvSpPr>
        <p:spPr/>
        <p:txBody>
          <a:bodyPr>
            <a:normAutofit/>
          </a:bodyPr>
          <a:lstStyle/>
          <a:p>
            <a:r>
              <a:rPr lang="en-GB" sz="1400" dirty="0"/>
              <a:t>Despite the range of treatment options available for MDD, achieving a full functional recovery remains a challenge for many patients</a:t>
            </a:r>
            <a:r>
              <a:rPr lang="en-GB" sz="1400" baseline="30000" dirty="0"/>
              <a:t>1</a:t>
            </a:r>
          </a:p>
          <a:p>
            <a:r>
              <a:rPr lang="en-GB" sz="1400" dirty="0"/>
              <a:t>Although slightly contentious, there is evidence that untreated depression may result in brain changes, which could have consequences for the functional capacity of the patient</a:t>
            </a:r>
            <a:r>
              <a:rPr lang="en-GB" sz="1400" baseline="30000" dirty="0"/>
              <a:t>1</a:t>
            </a:r>
          </a:p>
          <a:p>
            <a:r>
              <a:rPr lang="en-GB" sz="1400" dirty="0"/>
              <a:t>Crucially, improvements in patient functioning, including cognitive functioning, appear to lag behind improvements in mood symptoms</a:t>
            </a:r>
            <a:r>
              <a:rPr lang="en-GB" sz="1400" baseline="30000" dirty="0"/>
              <a:t>2-4</a:t>
            </a:r>
          </a:p>
          <a:p>
            <a:pPr lvl="1"/>
            <a:r>
              <a:rPr lang="en-GB" sz="1200" dirty="0"/>
              <a:t>One meta-analysis found significant impairments in global functioning (SMD: 2.00) in patients with MDD in full or partial remission compared with healthy control individuals</a:t>
            </a:r>
            <a:r>
              <a:rPr lang="en-GB" sz="1200" baseline="30000" dirty="0"/>
              <a:t>5</a:t>
            </a:r>
            <a:endParaRPr lang="en-GB" sz="1200" dirty="0"/>
          </a:p>
          <a:p>
            <a:r>
              <a:rPr lang="en-GB" sz="1400" b="1" dirty="0"/>
              <a:t>Full functional recovery is therefore an unmet need </a:t>
            </a:r>
            <a:r>
              <a:rPr lang="en-GB" sz="1400" dirty="0"/>
              <a:t>in the treatment of MDD</a:t>
            </a:r>
            <a:r>
              <a:rPr lang="en-GB" sz="1400" baseline="30000" dirty="0"/>
              <a:t>2-4</a:t>
            </a:r>
          </a:p>
        </p:txBody>
      </p:sp>
      <p:sp>
        <p:nvSpPr>
          <p:cNvPr id="5" name="Text Placeholder 4">
            <a:extLst>
              <a:ext uri="{FF2B5EF4-FFF2-40B4-BE49-F238E27FC236}">
                <a16:creationId xmlns:a16="http://schemas.microsoft.com/office/drawing/2014/main" id="{C1D2CB8E-CEDF-4596-B4CA-714A94A4BC51}"/>
              </a:ext>
            </a:extLst>
          </p:cNvPr>
          <p:cNvSpPr>
            <a:spLocks noGrp="1"/>
          </p:cNvSpPr>
          <p:nvPr>
            <p:ph type="body" sz="quarter" idx="18"/>
          </p:nvPr>
        </p:nvSpPr>
        <p:spPr/>
        <p:txBody>
          <a:bodyPr/>
          <a:lstStyle/>
          <a:p>
            <a:r>
              <a:rPr lang="en-GB" dirty="0"/>
              <a:t>MDD=major depressive disorder; SMD=standardized mean difference</a:t>
            </a:r>
          </a:p>
          <a:p>
            <a:endParaRPr lang="en-GB" dirty="0"/>
          </a:p>
          <a:p>
            <a:r>
              <a:rPr lang="en-GB" dirty="0"/>
              <a:t>1. </a:t>
            </a:r>
            <a:r>
              <a:rPr lang="en-GB" dirty="0" err="1"/>
              <a:t>Oluboka</a:t>
            </a:r>
            <a:r>
              <a:rPr lang="en-GB" dirty="0"/>
              <a:t> et al. Int J </a:t>
            </a:r>
            <a:r>
              <a:rPr lang="en-GB" dirty="0" err="1"/>
              <a:t>Neuropsychopharmacol</a:t>
            </a:r>
            <a:r>
              <a:rPr lang="en-GB" dirty="0"/>
              <a:t> 2018;21(2):128–144; 2. McKnight &amp; Kashdan. Clin </a:t>
            </a:r>
            <a:r>
              <a:rPr lang="en-GB" dirty="0" err="1"/>
              <a:t>Psychol</a:t>
            </a:r>
            <a:r>
              <a:rPr lang="en-GB" dirty="0"/>
              <a:t> Rev 2009;29(3):243–259; </a:t>
            </a:r>
          </a:p>
          <a:p>
            <a:r>
              <a:rPr lang="en-GB" dirty="0"/>
              <a:t>3. Saltiel &amp; </a:t>
            </a:r>
            <a:r>
              <a:rPr lang="en-GB" dirty="0" err="1"/>
              <a:t>Silvershein</a:t>
            </a:r>
            <a:r>
              <a:rPr lang="en-GB" dirty="0"/>
              <a:t>. </a:t>
            </a:r>
            <a:r>
              <a:rPr lang="en-GB" dirty="0" err="1"/>
              <a:t>Neuropsychiatr</a:t>
            </a:r>
            <a:r>
              <a:rPr lang="en-GB" dirty="0"/>
              <a:t> Dis Treat 2015;11:875–888; 4. Sheehan et al. J Affect </a:t>
            </a:r>
            <a:r>
              <a:rPr lang="en-GB" dirty="0" err="1"/>
              <a:t>Disord</a:t>
            </a:r>
            <a:r>
              <a:rPr lang="en-GB" dirty="0"/>
              <a:t> 2017;215:299–313; 5. Schwarz et al. J Affect </a:t>
            </a:r>
            <a:r>
              <a:rPr lang="en-GB" dirty="0" err="1"/>
              <a:t>Disord</a:t>
            </a:r>
            <a:r>
              <a:rPr lang="en-GB" dirty="0"/>
              <a:t> 2024;363:112–123;</a:t>
            </a:r>
          </a:p>
          <a:p>
            <a:r>
              <a:rPr lang="en-GB" dirty="0"/>
              <a:t>6. APA. DSM-5-TR. 2022; 7. </a:t>
            </a:r>
            <a:r>
              <a:rPr lang="en-US" dirty="0" err="1"/>
              <a:t>Üstün</a:t>
            </a:r>
            <a:r>
              <a:rPr lang="en-US" dirty="0"/>
              <a:t> et al. (eds). Measuring Health and disability. Manual for WHO Disability Assessment Schedule WHODAS 2.0. 2010; </a:t>
            </a:r>
            <a:endParaRPr lang="en-GB" dirty="0"/>
          </a:p>
          <a:p>
            <a:r>
              <a:rPr lang="en-GB" dirty="0"/>
              <a:t>8. Sheehan et al. Int Clin </a:t>
            </a:r>
            <a:r>
              <a:rPr lang="en-GB" dirty="0" err="1"/>
              <a:t>Psychopharmacol</a:t>
            </a:r>
            <a:r>
              <a:rPr lang="en-GB" dirty="0"/>
              <a:t> 1996;11(</a:t>
            </a:r>
            <a:r>
              <a:rPr lang="en-GB" dirty="0" err="1"/>
              <a:t>Suppl</a:t>
            </a:r>
            <a:r>
              <a:rPr lang="en-GB" dirty="0"/>
              <a:t> 3):89–95; 9. Patterson et al. </a:t>
            </a:r>
            <a:r>
              <a:rPr lang="en-GB" dirty="0" err="1"/>
              <a:t>Schizophr</a:t>
            </a:r>
            <a:r>
              <a:rPr lang="en-GB" dirty="0"/>
              <a:t> Bull 2001;27(2):235–245</a:t>
            </a:r>
          </a:p>
        </p:txBody>
      </p:sp>
      <p:graphicFrame>
        <p:nvGraphicFramePr>
          <p:cNvPr id="8" name="Content Placeholder 7">
            <a:extLst>
              <a:ext uri="{FF2B5EF4-FFF2-40B4-BE49-F238E27FC236}">
                <a16:creationId xmlns:a16="http://schemas.microsoft.com/office/drawing/2014/main" id="{4F6671AE-1F49-4769-B6DB-6429849B4E66}"/>
              </a:ext>
            </a:extLst>
          </p:cNvPr>
          <p:cNvGraphicFramePr>
            <a:graphicFrameLocks/>
          </p:cNvGraphicFramePr>
          <p:nvPr>
            <p:extLst>
              <p:ext uri="{D42A27DB-BD31-4B8C-83A1-F6EECF244321}">
                <p14:modId xmlns:p14="http://schemas.microsoft.com/office/powerpoint/2010/main" val="119780503"/>
              </p:ext>
            </p:extLst>
          </p:nvPr>
        </p:nvGraphicFramePr>
        <p:xfrm>
          <a:off x="6272749" y="1670863"/>
          <a:ext cx="5224272" cy="4206240"/>
        </p:xfrm>
        <a:graphic>
          <a:graphicData uri="http://schemas.openxmlformats.org/drawingml/2006/table">
            <a:tbl>
              <a:tblPr firstRow="1" bandRow="1">
                <a:tableStyleId>{5C22544A-7EE6-4342-B048-85BDC9FD1C3A}</a:tableStyleId>
              </a:tblPr>
              <a:tblGrid>
                <a:gridCol w="5224272">
                  <a:extLst>
                    <a:ext uri="{9D8B030D-6E8A-4147-A177-3AD203B41FA5}">
                      <a16:colId xmlns:a16="http://schemas.microsoft.com/office/drawing/2014/main" val="2054915535"/>
                    </a:ext>
                  </a:extLst>
                </a:gridCol>
              </a:tblGrid>
              <a:tr h="205483">
                <a:tc>
                  <a:txBody>
                    <a:bodyPr/>
                    <a:lstStyle/>
                    <a:p>
                      <a:pPr marL="0" indent="0">
                        <a:buFont typeface="Arial" panose="020B0604020202020204" pitchFamily="34" charset="0"/>
                        <a:buNone/>
                      </a:pPr>
                      <a:r>
                        <a:rPr lang="en-GB" sz="1200" b="1" dirty="0">
                          <a:solidFill>
                            <a:schemeClr val="bg1"/>
                          </a:solidFill>
                          <a:latin typeface="Arial" panose="020B0604020202020204" pitchFamily="34" charset="0"/>
                          <a:cs typeface="Arial" panose="020B0604020202020204" pitchFamily="34" charset="0"/>
                        </a:rPr>
                        <a:t>The 12-item WHODAS 2.0</a:t>
                      </a:r>
                      <a:r>
                        <a:rPr lang="en-GB" sz="1200" b="1" baseline="30000" dirty="0">
                          <a:solidFill>
                            <a:schemeClr val="bg1"/>
                          </a:solidFill>
                          <a:latin typeface="Arial" panose="020B0604020202020204" pitchFamily="34" charset="0"/>
                          <a:cs typeface="Arial" panose="020B0604020202020204" pitchFamily="34" charset="0"/>
                        </a:rPr>
                        <a:t>6,7</a:t>
                      </a:r>
                      <a:br>
                        <a:rPr lang="en-GB" sz="1200" b="1" dirty="0">
                          <a:solidFill>
                            <a:schemeClr val="bg1"/>
                          </a:solidFill>
                          <a:latin typeface="Arial" panose="020B0604020202020204" pitchFamily="34" charset="0"/>
                          <a:cs typeface="Arial" panose="020B0604020202020204" pitchFamily="34" charset="0"/>
                        </a:rPr>
                      </a:br>
                      <a:r>
                        <a:rPr lang="en-GB" sz="1200" b="0" dirty="0">
                          <a:solidFill>
                            <a:schemeClr val="bg1"/>
                          </a:solidFill>
                          <a:latin typeface="Arial" panose="020B0604020202020204" pitchFamily="34" charset="0"/>
                          <a:cs typeface="Arial" panose="020B0604020202020204" pitchFamily="34" charset="0"/>
                        </a:rPr>
                        <a:t>(Abbreviated WHO Disability Assessment Schedule version 2)</a:t>
                      </a:r>
                      <a:endParaRPr lang="en-GB" sz="1200" b="1" dirty="0">
                        <a:solidFill>
                          <a:schemeClr val="bg1"/>
                        </a:solidFill>
                        <a:latin typeface="Arial" panose="020B0604020202020204" pitchFamily="34" charset="0"/>
                        <a:cs typeface="Arial" panose="020B0604020202020204" pitchFamily="34" charset="0"/>
                      </a:endParaRPr>
                    </a:p>
                  </a:txBody>
                  <a:tcP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75000"/>
                      </a:schemeClr>
                    </a:solidFill>
                  </a:tcPr>
                </a:tc>
                <a:extLst>
                  <a:ext uri="{0D108BD9-81ED-4DB2-BD59-A6C34878D82A}">
                    <a16:rowId xmlns:a16="http://schemas.microsoft.com/office/drawing/2014/main" val="2248263821"/>
                  </a:ext>
                </a:extLst>
              </a:tr>
              <a:tr h="123290">
                <a:tc>
                  <a:txBody>
                    <a:bodyPr/>
                    <a:lstStyle/>
                    <a:p>
                      <a:pPr marL="285750" indent="-285750">
                        <a:buFont typeface="Arial" panose="020B0604020202020204" pitchFamily="34" charset="0"/>
                        <a:buChar char="•"/>
                      </a:pPr>
                      <a:r>
                        <a:rPr lang="en-GB" sz="1200" b="0" dirty="0">
                          <a:solidFill>
                            <a:schemeClr val="tx1"/>
                          </a:solidFill>
                          <a:latin typeface="Arial" panose="020B0604020202020204" pitchFamily="34" charset="0"/>
                          <a:cs typeface="Arial" panose="020B0604020202020204" pitchFamily="34" charset="0"/>
                        </a:rPr>
                        <a:t>Patients rate themselves across 6 domains: Understanding and communicating; Getting around; Self-care; Getting along with people; Life activities; and Participation in society</a:t>
                      </a:r>
                    </a:p>
                    <a:p>
                      <a:pPr marL="285750" indent="-285750">
                        <a:buFont typeface="Arial" panose="020B0604020202020204" pitchFamily="34" charset="0"/>
                        <a:buChar char="•"/>
                      </a:pPr>
                      <a:r>
                        <a:rPr lang="en-GB" sz="1200" b="0" dirty="0">
                          <a:solidFill>
                            <a:schemeClr val="tx1"/>
                          </a:solidFill>
                          <a:latin typeface="Arial" panose="020B0604020202020204" pitchFamily="34" charset="0"/>
                          <a:cs typeface="Arial" panose="020B0604020202020204" pitchFamily="34" charset="0"/>
                        </a:rPr>
                        <a:t>Items are rated by severity of difficulty in performing the task between 1 ‘none’ and 5 ‘extreme’</a:t>
                      </a:r>
                    </a:p>
                  </a:txBody>
                  <a:tcP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69891691"/>
                  </a:ext>
                </a:extLst>
              </a:tr>
              <a:tr h="205483">
                <a:tc>
                  <a:txBody>
                    <a:bodyPr/>
                    <a:lstStyle/>
                    <a:p>
                      <a:r>
                        <a:rPr lang="en-GB" sz="1200" b="1" dirty="0">
                          <a:solidFill>
                            <a:schemeClr val="bg1"/>
                          </a:solidFill>
                          <a:latin typeface="Arial" panose="020B0604020202020204" pitchFamily="34" charset="0"/>
                          <a:cs typeface="Arial" panose="020B0604020202020204" pitchFamily="34" charset="0"/>
                        </a:rPr>
                        <a:t>The SDS</a:t>
                      </a:r>
                      <a:r>
                        <a:rPr lang="en-GB" sz="1200" b="1" baseline="30000" dirty="0">
                          <a:solidFill>
                            <a:schemeClr val="bg1"/>
                          </a:solidFill>
                          <a:latin typeface="Arial" panose="020B0604020202020204" pitchFamily="34" charset="0"/>
                          <a:cs typeface="Arial" panose="020B0604020202020204" pitchFamily="34" charset="0"/>
                        </a:rPr>
                        <a:t>8</a:t>
                      </a:r>
                      <a:br>
                        <a:rPr lang="en-GB" sz="1200" b="0" dirty="0">
                          <a:solidFill>
                            <a:schemeClr val="bg1"/>
                          </a:solidFill>
                          <a:latin typeface="Arial" panose="020B0604020202020204" pitchFamily="34" charset="0"/>
                          <a:cs typeface="Arial" panose="020B0604020202020204" pitchFamily="34" charset="0"/>
                        </a:rPr>
                      </a:br>
                      <a:r>
                        <a:rPr lang="en-GB" sz="1200" b="0" dirty="0">
                          <a:solidFill>
                            <a:schemeClr val="bg1"/>
                          </a:solidFill>
                          <a:latin typeface="Arial" panose="020B0604020202020204" pitchFamily="34" charset="0"/>
                          <a:cs typeface="Arial" panose="020B0604020202020204" pitchFamily="34" charset="0"/>
                        </a:rPr>
                        <a:t>(Sheehan Disability Scale) </a:t>
                      </a:r>
                    </a:p>
                  </a:txBody>
                  <a:tcP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75000"/>
                      </a:schemeClr>
                    </a:solidFill>
                  </a:tcPr>
                </a:tc>
                <a:extLst>
                  <a:ext uri="{0D108BD9-81ED-4DB2-BD59-A6C34878D82A}">
                    <a16:rowId xmlns:a16="http://schemas.microsoft.com/office/drawing/2014/main" val="2757220210"/>
                  </a:ext>
                </a:extLst>
              </a:tr>
              <a:tr h="369869">
                <a:tc>
                  <a:txBody>
                    <a:bodyPr/>
                    <a:lstStyle/>
                    <a:p>
                      <a:pPr marL="285750" indent="-285750">
                        <a:buFont typeface="Arial" panose="020B0604020202020204" pitchFamily="34" charset="0"/>
                        <a:buChar char="•"/>
                      </a:pPr>
                      <a:r>
                        <a:rPr lang="en-GB" sz="1200" b="0" dirty="0">
                          <a:solidFill>
                            <a:schemeClr val="tx1"/>
                          </a:solidFill>
                          <a:latin typeface="Arial" panose="020B0604020202020204" pitchFamily="34" charset="0"/>
                          <a:cs typeface="Arial" panose="020B0604020202020204" pitchFamily="34" charset="0"/>
                        </a:rPr>
                        <a:t>Patients rate themselves on domain measures of functioning: Work, Social life, and Family life</a:t>
                      </a:r>
                    </a:p>
                    <a:p>
                      <a:pPr marL="285750" indent="-285750">
                        <a:buFont typeface="Arial" panose="020B0604020202020204" pitchFamily="34" charset="0"/>
                        <a:buChar char="•"/>
                      </a:pPr>
                      <a:r>
                        <a:rPr lang="en-GB" sz="1200" b="0" dirty="0">
                          <a:solidFill>
                            <a:schemeClr val="tx1"/>
                          </a:solidFill>
                          <a:latin typeface="Arial" panose="020B0604020202020204" pitchFamily="34" charset="0"/>
                          <a:cs typeface="Arial" panose="020B0604020202020204" pitchFamily="34" charset="0"/>
                        </a:rPr>
                        <a:t>Rating involves ranking between 0 ‘not at all’ and 10 ‘extremely’ whether symptoms have been disruptive</a:t>
                      </a:r>
                    </a:p>
                  </a:txBody>
                  <a:tcP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9732150"/>
                  </a:ext>
                </a:extLst>
              </a:tr>
              <a:tr h="20548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solidFill>
                            <a:schemeClr val="bg1"/>
                          </a:solidFill>
                          <a:latin typeface="Arial" panose="020B0604020202020204" pitchFamily="34" charset="0"/>
                          <a:cs typeface="Arial" panose="020B0604020202020204" pitchFamily="34" charset="0"/>
                        </a:rPr>
                        <a:t>The UPSA</a:t>
                      </a:r>
                      <a:r>
                        <a:rPr lang="en-GB" sz="1200" b="1" baseline="30000" dirty="0">
                          <a:solidFill>
                            <a:schemeClr val="bg1"/>
                          </a:solidFill>
                          <a:latin typeface="Arial" panose="020B0604020202020204" pitchFamily="34" charset="0"/>
                          <a:cs typeface="Arial" panose="020B0604020202020204" pitchFamily="34" charset="0"/>
                        </a:rPr>
                        <a:t>9</a:t>
                      </a:r>
                      <a:br>
                        <a:rPr lang="en-GB" sz="1200" b="0" dirty="0">
                          <a:solidFill>
                            <a:schemeClr val="bg1"/>
                          </a:solidFill>
                          <a:latin typeface="Arial" panose="020B0604020202020204" pitchFamily="34" charset="0"/>
                          <a:cs typeface="Arial" panose="020B0604020202020204" pitchFamily="34" charset="0"/>
                        </a:rPr>
                      </a:br>
                      <a:r>
                        <a:rPr lang="en-GB" sz="1200" b="0" dirty="0">
                          <a:solidFill>
                            <a:schemeClr val="bg1"/>
                          </a:solidFill>
                          <a:latin typeface="Arial" panose="020B0604020202020204" pitchFamily="34" charset="0"/>
                          <a:cs typeface="Arial" panose="020B0604020202020204" pitchFamily="34" charset="0"/>
                        </a:rPr>
                        <a:t>(University of San Diego Performance-Based Skills Assessment) </a:t>
                      </a:r>
                    </a:p>
                  </a:txBody>
                  <a:tcP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75000"/>
                      </a:schemeClr>
                    </a:solidFill>
                  </a:tcPr>
                </a:tc>
                <a:extLst>
                  <a:ext uri="{0D108BD9-81ED-4DB2-BD59-A6C34878D82A}">
                    <a16:rowId xmlns:a16="http://schemas.microsoft.com/office/drawing/2014/main" val="2391436896"/>
                  </a:ext>
                </a:extLst>
              </a:tr>
              <a:tr h="452063">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dirty="0">
                          <a:solidFill>
                            <a:schemeClr val="tx1"/>
                          </a:solidFill>
                          <a:latin typeface="Arial" panose="020B0604020202020204" pitchFamily="34" charset="0"/>
                          <a:cs typeface="Arial" panose="020B0604020202020204" pitchFamily="34" charset="0"/>
                        </a:rPr>
                        <a:t>The UPSA is designed to be useful for assessing everyday functioning in mentally ill adults</a:t>
                      </a:r>
                    </a:p>
                    <a:p>
                      <a:pPr marL="285750" indent="-285750">
                        <a:buFont typeface="Arial" panose="020B0604020202020204" pitchFamily="34" charset="0"/>
                        <a:buChar char="•"/>
                      </a:pPr>
                      <a:r>
                        <a:rPr lang="en-GB" sz="1200" b="0" dirty="0">
                          <a:solidFill>
                            <a:schemeClr val="tx1"/>
                          </a:solidFill>
                          <a:latin typeface="Arial" panose="020B0604020202020204" pitchFamily="34" charset="0"/>
                          <a:cs typeface="Arial" panose="020B0604020202020204" pitchFamily="34" charset="0"/>
                        </a:rPr>
                        <a:t>It measures performance across five domains: Household chores, Communication, Finance, Transportation, and Planning recreational activities</a:t>
                      </a:r>
                    </a:p>
                  </a:txBody>
                  <a:tcPr>
                    <a:lnL w="12700" cmpd="sng">
                      <a:noFill/>
                    </a:lnL>
                    <a:lnR w="12700" cmpd="sng">
                      <a:noFill/>
                    </a:lnR>
                    <a:lnT w="9525" cap="flat" cmpd="sng" algn="ctr">
                      <a:noFill/>
                      <a:prstDash val="solid"/>
                      <a:round/>
                      <a:headEnd type="none" w="med" len="med"/>
                      <a:tailEnd type="none" w="med" len="med"/>
                    </a:lnT>
                    <a:lnB w="19050" cap="flat" cmpd="sng" algn="ctr">
                      <a:solidFill>
                        <a:schemeClr val="accent5">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79131353"/>
                  </a:ext>
                </a:extLst>
              </a:tr>
            </a:tbl>
          </a:graphicData>
        </a:graphic>
      </p:graphicFrame>
      <p:sp>
        <p:nvSpPr>
          <p:cNvPr id="9" name="TextBox 8">
            <a:extLst>
              <a:ext uri="{FF2B5EF4-FFF2-40B4-BE49-F238E27FC236}">
                <a16:creationId xmlns:a16="http://schemas.microsoft.com/office/drawing/2014/main" id="{44647F04-05D9-4754-A4E8-60A6B27BDA7E}"/>
              </a:ext>
            </a:extLst>
          </p:cNvPr>
          <p:cNvSpPr txBox="1"/>
          <p:nvPr/>
        </p:nvSpPr>
        <p:spPr>
          <a:xfrm>
            <a:off x="6272749" y="1330504"/>
            <a:ext cx="5224272" cy="276999"/>
          </a:xfrm>
          <a:prstGeom prst="rect">
            <a:avLst/>
          </a:prstGeom>
          <a:noFill/>
        </p:spPr>
        <p:txBody>
          <a:bodyPr wrap="square" rtlCol="0">
            <a:spAutoFit/>
          </a:bodyPr>
          <a:lstStyle/>
          <a:p>
            <a:pPr algn="ctr"/>
            <a:r>
              <a:rPr lang="en-GB" sz="1200" b="1" dirty="0">
                <a:solidFill>
                  <a:schemeClr val="accent5">
                    <a:lumMod val="75000"/>
                  </a:schemeClr>
                </a:solidFill>
                <a:latin typeface="Arial" panose="020B0604020202020204" pitchFamily="34" charset="0"/>
                <a:cs typeface="Arial" panose="020B0604020202020204" pitchFamily="34" charset="0"/>
              </a:rPr>
              <a:t>Scales used for measuring functioning</a:t>
            </a:r>
          </a:p>
        </p:txBody>
      </p:sp>
    </p:spTree>
    <p:extLst>
      <p:ext uri="{BB962C8B-B14F-4D97-AF65-F5344CB8AC3E}">
        <p14:creationId xmlns:p14="http://schemas.microsoft.com/office/powerpoint/2010/main" val="31906380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DC3B03-2425-B053-87AC-BF12594789F2}"/>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F292F774-84D9-011F-4A86-FA6F59F89B11}"/>
              </a:ext>
            </a:extLst>
          </p:cNvPr>
          <p:cNvSpPr>
            <a:spLocks noGrp="1"/>
          </p:cNvSpPr>
          <p:nvPr>
            <p:ph type="body" sz="quarter" idx="17"/>
          </p:nvPr>
        </p:nvSpPr>
        <p:spPr/>
        <p:txBody>
          <a:bodyPr/>
          <a:lstStyle/>
          <a:p>
            <a:r>
              <a:rPr lang="en-GB" dirty="0"/>
              <a:t>Major depressive disorder (MDD) – Treatment principles</a:t>
            </a:r>
            <a:endParaRPr lang="da-DK" dirty="0"/>
          </a:p>
        </p:txBody>
      </p:sp>
      <p:sp>
        <p:nvSpPr>
          <p:cNvPr id="2" name="Title 1">
            <a:extLst>
              <a:ext uri="{FF2B5EF4-FFF2-40B4-BE49-F238E27FC236}">
                <a16:creationId xmlns:a16="http://schemas.microsoft.com/office/drawing/2014/main" id="{711AC4AC-652E-42B5-DB6E-FC1FB6CF38E1}"/>
              </a:ext>
            </a:extLst>
          </p:cNvPr>
          <p:cNvSpPr>
            <a:spLocks noGrp="1"/>
          </p:cNvSpPr>
          <p:nvPr>
            <p:ph type="title"/>
          </p:nvPr>
        </p:nvSpPr>
        <p:spPr/>
        <p:txBody>
          <a:bodyPr/>
          <a:lstStyle/>
          <a:p>
            <a:r>
              <a:rPr lang="en-GB" dirty="0"/>
              <a:t>Cognition</a:t>
            </a:r>
          </a:p>
        </p:txBody>
      </p:sp>
      <p:sp>
        <p:nvSpPr>
          <p:cNvPr id="3" name="Content Placeholder 2">
            <a:extLst>
              <a:ext uri="{FF2B5EF4-FFF2-40B4-BE49-F238E27FC236}">
                <a16:creationId xmlns:a16="http://schemas.microsoft.com/office/drawing/2014/main" id="{5CAF9875-2FCB-883E-5C53-B29E705A4650}"/>
              </a:ext>
            </a:extLst>
          </p:cNvPr>
          <p:cNvSpPr>
            <a:spLocks noGrp="1"/>
          </p:cNvSpPr>
          <p:nvPr>
            <p:ph idx="20"/>
          </p:nvPr>
        </p:nvSpPr>
        <p:spPr>
          <a:xfrm>
            <a:off x="539750" y="1416785"/>
            <a:ext cx="5299075" cy="4415215"/>
          </a:xfrm>
        </p:spPr>
        <p:txBody>
          <a:bodyPr>
            <a:noAutofit/>
          </a:bodyPr>
          <a:lstStyle/>
          <a:p>
            <a:pPr lvl="0"/>
            <a:r>
              <a:rPr lang="en-GB" dirty="0"/>
              <a:t>Cognitive dysfunction is an important feature of MDD, and can persist after the remission of mood symptoms</a:t>
            </a:r>
            <a:r>
              <a:rPr lang="en-GB" baseline="30000" dirty="0"/>
              <a:t>1-3</a:t>
            </a:r>
          </a:p>
          <a:p>
            <a:pPr lvl="1"/>
            <a:r>
              <a:rPr lang="en-GB" dirty="0"/>
              <a:t>Cognitive symptoms in patients with MDD are common, persistent, and often debilitating</a:t>
            </a:r>
            <a:r>
              <a:rPr lang="en-GB" baseline="30000" dirty="0"/>
              <a:t>4</a:t>
            </a:r>
          </a:p>
          <a:p>
            <a:pPr lvl="1"/>
            <a:r>
              <a:rPr lang="en-GB" dirty="0"/>
              <a:t>Unresolved cognitive dysfunction during remission is also a problem, compromising real-world functioning, and social </a:t>
            </a:r>
            <a:br>
              <a:rPr lang="en-GB" dirty="0"/>
            </a:br>
            <a:r>
              <a:rPr lang="en-GB" dirty="0"/>
              <a:t>and professional ability</a:t>
            </a:r>
            <a:r>
              <a:rPr lang="en-GB" baseline="30000" dirty="0"/>
              <a:t>4</a:t>
            </a:r>
          </a:p>
          <a:p>
            <a:pPr lvl="0"/>
            <a:r>
              <a:rPr lang="en-GB" dirty="0"/>
              <a:t>Cognitive deficits are generally not improved by pharmacotherapy and, in some cases, may even be worsened</a:t>
            </a:r>
            <a:r>
              <a:rPr lang="en-GB" baseline="30000" dirty="0"/>
              <a:t>4</a:t>
            </a:r>
          </a:p>
          <a:p>
            <a:pPr lvl="1"/>
            <a:r>
              <a:rPr lang="en-GB" dirty="0"/>
              <a:t>Some research has highlighted the importance of serotonin </a:t>
            </a:r>
            <a:br>
              <a:rPr lang="en-GB" dirty="0"/>
            </a:br>
            <a:r>
              <a:rPr lang="en-GB" dirty="0"/>
              <a:t>in cognitive deficits, allowing the potential for serotoninergic therapies to be developed to help people with depression</a:t>
            </a:r>
            <a:r>
              <a:rPr lang="en-GB" baseline="30000" dirty="0"/>
              <a:t>5,6</a:t>
            </a:r>
            <a:endParaRPr lang="en-GB" dirty="0"/>
          </a:p>
          <a:p>
            <a:pPr lvl="0"/>
            <a:r>
              <a:rPr lang="en-GB" dirty="0"/>
              <a:t>The THINC-integrated tool is a validated measure of cognitive dysfunction in MDD</a:t>
            </a:r>
            <a:r>
              <a:rPr lang="en-GB" baseline="30000" dirty="0"/>
              <a:t>7</a:t>
            </a:r>
          </a:p>
        </p:txBody>
      </p:sp>
      <p:sp>
        <p:nvSpPr>
          <p:cNvPr id="6" name="Text Placeholder 5">
            <a:extLst>
              <a:ext uri="{FF2B5EF4-FFF2-40B4-BE49-F238E27FC236}">
                <a16:creationId xmlns:a16="http://schemas.microsoft.com/office/drawing/2014/main" id="{F6990670-D7A7-3B83-B0C1-3B8FF833B399}"/>
              </a:ext>
            </a:extLst>
          </p:cNvPr>
          <p:cNvSpPr>
            <a:spLocks noGrp="1"/>
          </p:cNvSpPr>
          <p:nvPr>
            <p:ph type="body" sz="quarter" idx="18"/>
          </p:nvPr>
        </p:nvSpPr>
        <p:spPr/>
        <p:txBody>
          <a:bodyPr/>
          <a:lstStyle/>
          <a:p>
            <a:endParaRPr lang="en-GB" dirty="0"/>
          </a:p>
          <a:p>
            <a:r>
              <a:rPr lang="en-GB" dirty="0"/>
              <a:t>CI=confidence interval; MDD=major depressive disorder; SMD=standardized mean difference</a:t>
            </a:r>
          </a:p>
          <a:p>
            <a:endParaRPr lang="en-GB" dirty="0"/>
          </a:p>
          <a:p>
            <a:r>
              <a:rPr lang="en-GB" dirty="0"/>
              <a:t>1. </a:t>
            </a:r>
            <a:r>
              <a:rPr lang="en-GB" dirty="0" err="1"/>
              <a:t>Conradi</a:t>
            </a:r>
            <a:r>
              <a:rPr lang="en-GB" dirty="0"/>
              <a:t> et al., </a:t>
            </a:r>
            <a:r>
              <a:rPr lang="nl-NL" dirty="0"/>
              <a:t>Psychol Med 2011;41(6):1165–1174; </a:t>
            </a:r>
            <a:r>
              <a:rPr lang="en-GB" dirty="0"/>
              <a:t>2. APA. DSM-5-TR. 2022; 3. </a:t>
            </a:r>
            <a:r>
              <a:rPr lang="en-GB" dirty="0" err="1"/>
              <a:t>Kriesche</a:t>
            </a:r>
            <a:r>
              <a:rPr lang="en-GB" dirty="0"/>
              <a:t> et al. </a:t>
            </a:r>
            <a:r>
              <a:rPr lang="en-GB" dirty="0" err="1"/>
              <a:t>Eur</a:t>
            </a:r>
            <a:r>
              <a:rPr lang="en-GB" dirty="0"/>
              <a:t> Arch Psychiatry Clin </a:t>
            </a:r>
            <a:r>
              <a:rPr lang="en-GB" dirty="0" err="1"/>
              <a:t>Neurosci</a:t>
            </a:r>
            <a:r>
              <a:rPr lang="en-GB" dirty="0"/>
              <a:t> 2023;273(5):1105–1128; </a:t>
            </a:r>
          </a:p>
          <a:p>
            <a:r>
              <a:rPr lang="en-GB" dirty="0"/>
              <a:t>4. Millan et al. Nat Rev Drug </a:t>
            </a:r>
            <a:r>
              <a:rPr lang="en-GB" dirty="0" err="1"/>
              <a:t>Discov</a:t>
            </a:r>
            <a:r>
              <a:rPr lang="en-GB" dirty="0"/>
              <a:t> 2012;11(2):141–168; 5. Zuckerman et al. Front Psychiatry 2018;9:655; 6. Köhler-Forsberg et al. JAMA Psychiatry 2023;80(4):296–304; </a:t>
            </a:r>
          </a:p>
          <a:p>
            <a:r>
              <a:rPr lang="en-GB" dirty="0"/>
              <a:t>7. McIntyre et al. J Clin Psychiatry 2017;78(7):873–881; 8. Rhee et al. </a:t>
            </a:r>
            <a:r>
              <a:rPr lang="en-CA" dirty="0" err="1"/>
              <a:t>Psychother</a:t>
            </a:r>
            <a:r>
              <a:rPr lang="en-CA" dirty="0"/>
              <a:t> </a:t>
            </a:r>
            <a:r>
              <a:rPr lang="en-CA" dirty="0" err="1"/>
              <a:t>Psychosom</a:t>
            </a:r>
            <a:r>
              <a:rPr lang="en-CA" dirty="0"/>
              <a:t> 2024;93(1):8</a:t>
            </a:r>
            <a:r>
              <a:rPr lang="en-GB" dirty="0"/>
              <a:t>–</a:t>
            </a:r>
            <a:r>
              <a:rPr lang="en-CA" dirty="0"/>
              <a:t>23</a:t>
            </a:r>
            <a:endParaRPr lang="en-GB" strike="sngStrike" dirty="0"/>
          </a:p>
        </p:txBody>
      </p:sp>
      <p:sp>
        <p:nvSpPr>
          <p:cNvPr id="9" name="Rectangle: Rounded Corners 8">
            <a:extLst>
              <a:ext uri="{FF2B5EF4-FFF2-40B4-BE49-F238E27FC236}">
                <a16:creationId xmlns:a16="http://schemas.microsoft.com/office/drawing/2014/main" id="{6671E96D-08DA-25C1-9155-3B839C1FA847}"/>
              </a:ext>
            </a:extLst>
          </p:cNvPr>
          <p:cNvSpPr/>
          <p:nvPr/>
        </p:nvSpPr>
        <p:spPr>
          <a:xfrm>
            <a:off x="439763" y="5614896"/>
            <a:ext cx="5358497" cy="331589"/>
          </a:xfrm>
          <a:prstGeom prst="roundRect">
            <a:avLst>
              <a:gd name="adj" fmla="val 12902"/>
            </a:avLst>
          </a:prstGeom>
          <a:solidFill>
            <a:schemeClr val="bg1"/>
          </a:solidFill>
          <a:ln w="19050">
            <a:solidFill>
              <a:schemeClr val="accent1"/>
            </a:solidFill>
          </a:ln>
        </p:spPr>
        <p:txBody>
          <a:bodyPr wrap="square">
            <a:spAutoFit/>
          </a:bodyPr>
          <a:lstStyle/>
          <a:p>
            <a:pPr algn="ctr" fontAlgn="t"/>
            <a:r>
              <a:rPr lang="en-GB" sz="1400" b="1" dirty="0">
                <a:latin typeface="Arial" panose="020B0604020202020204" pitchFamily="34" charset="0"/>
                <a:cs typeface="Arial" panose="020B0604020202020204" pitchFamily="34" charset="0"/>
              </a:rPr>
              <a:t>Treating the cognitive symptoms of MDD is an unmet need</a:t>
            </a:r>
            <a:r>
              <a:rPr lang="en-GB" sz="1400" b="1" baseline="10000" dirty="0">
                <a:latin typeface="Arial" panose="020B0604020202020204" pitchFamily="34" charset="0"/>
                <a:cs typeface="Arial" panose="020B0604020202020204" pitchFamily="34" charset="0"/>
              </a:rPr>
              <a:t>1-5</a:t>
            </a:r>
          </a:p>
        </p:txBody>
      </p:sp>
      <p:graphicFrame>
        <p:nvGraphicFramePr>
          <p:cNvPr id="8" name="Table 7">
            <a:extLst>
              <a:ext uri="{FF2B5EF4-FFF2-40B4-BE49-F238E27FC236}">
                <a16:creationId xmlns:a16="http://schemas.microsoft.com/office/drawing/2014/main" id="{750DE3B2-905F-BE0E-931E-2B385595D112}"/>
              </a:ext>
            </a:extLst>
          </p:cNvPr>
          <p:cNvGraphicFramePr>
            <a:graphicFrameLocks noGrp="1"/>
          </p:cNvGraphicFramePr>
          <p:nvPr>
            <p:extLst>
              <p:ext uri="{D42A27DB-BD31-4B8C-83A1-F6EECF244321}">
                <p14:modId xmlns:p14="http://schemas.microsoft.com/office/powerpoint/2010/main" val="1250091962"/>
              </p:ext>
            </p:extLst>
          </p:nvPr>
        </p:nvGraphicFramePr>
        <p:xfrm>
          <a:off x="6236992" y="1804820"/>
          <a:ext cx="3684663" cy="3140032"/>
        </p:xfrm>
        <a:graphic>
          <a:graphicData uri="http://schemas.openxmlformats.org/drawingml/2006/table">
            <a:tbl>
              <a:tblPr firstRow="1" bandRow="1">
                <a:tableStyleId>{2D5ABB26-0587-4C30-8999-92F81FD0307C}</a:tableStyleId>
              </a:tblPr>
              <a:tblGrid>
                <a:gridCol w="1432028">
                  <a:extLst>
                    <a:ext uri="{9D8B030D-6E8A-4147-A177-3AD203B41FA5}">
                      <a16:colId xmlns:a16="http://schemas.microsoft.com/office/drawing/2014/main" val="1173421728"/>
                    </a:ext>
                  </a:extLst>
                </a:gridCol>
                <a:gridCol w="2252635">
                  <a:extLst>
                    <a:ext uri="{9D8B030D-6E8A-4147-A177-3AD203B41FA5}">
                      <a16:colId xmlns:a16="http://schemas.microsoft.com/office/drawing/2014/main" val="3289901429"/>
                    </a:ext>
                  </a:extLst>
                </a:gridCol>
              </a:tblGrid>
              <a:tr h="290152">
                <a:tc>
                  <a:txBody>
                    <a:bodyPr/>
                    <a:lstStyle/>
                    <a:p>
                      <a:pPr>
                        <a:spcAft>
                          <a:spcPts val="600"/>
                        </a:spcAft>
                      </a:pPr>
                      <a:r>
                        <a:rPr lang="en-GB" sz="1100" b="1" dirty="0"/>
                        <a:t>Domain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spcAft>
                          <a:spcPts val="0"/>
                        </a:spcAft>
                      </a:pPr>
                      <a:r>
                        <a:rPr lang="en-GB" sz="1100" b="1" dirty="0"/>
                        <a:t>SMD [95% CI]</a:t>
                      </a:r>
                      <a:endParaRPr lang="en-CA"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12931962"/>
                  </a:ext>
                </a:extLst>
              </a:tr>
              <a:tr h="151193">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dirty="0"/>
                        <a:t>Executive function </a:t>
                      </a:r>
                      <a:r>
                        <a:rPr lang="en-GB" sz="1100" b="0" dirty="0"/>
                        <a:t>(10–22 studies; N=739–1,591)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CA"/>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9150748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b="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CA" sz="1100" kern="1200" dirty="0">
                          <a:solidFill>
                            <a:schemeClr val="tx1"/>
                          </a:solidFill>
                          <a:latin typeface="+mn-lt"/>
                          <a:ea typeface="+mn-ea"/>
                          <a:cs typeface="+mn-cs"/>
                        </a:rPr>
                        <a:t>-0.347 [-0.468; -0.226]</a:t>
                      </a:r>
                    </a:p>
                  </a:txBody>
                  <a:tcPr>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570217654"/>
                  </a:ext>
                </a:extLst>
              </a:tr>
              <a:tr h="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dirty="0"/>
                        <a:t>Memory</a:t>
                      </a:r>
                      <a:r>
                        <a:rPr lang="en-GB" sz="1100" b="0" dirty="0"/>
                        <a:t> (11–14 studies; N=671–1,224)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CA"/>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898263943"/>
                  </a:ext>
                </a:extLst>
              </a:tr>
              <a:tr h="18738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b="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sz="1100" dirty="0"/>
                        <a:t>-0.432 [-0.553; -0.311]</a:t>
                      </a:r>
                      <a:endParaRPr lang="en-CA"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76403357"/>
                  </a:ext>
                </a:extLst>
              </a:tr>
              <a:tr h="0">
                <a:tc gridSpan="2">
                  <a:txBody>
                    <a:bodyPr/>
                    <a:lstStyle/>
                    <a:p>
                      <a:r>
                        <a:rPr lang="en-GB" sz="1100" b="1" dirty="0"/>
                        <a:t>Attention </a:t>
                      </a:r>
                      <a:r>
                        <a:rPr lang="en-GB" sz="1100" b="0" dirty="0"/>
                        <a:t>(15 studies; N=1,052)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CA"/>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118154802"/>
                  </a:ext>
                </a:extLst>
              </a:tr>
              <a:tr h="0">
                <a:tc>
                  <a:txBody>
                    <a:bodyPr/>
                    <a:lstStyle/>
                    <a:p>
                      <a:endParaRPr lang="en-GB" sz="1100" b="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sz="1100" dirty="0"/>
                        <a:t>-0.490 [-0.777; -0.203]</a:t>
                      </a:r>
                      <a:endParaRPr lang="en-CA"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8356808"/>
                  </a:ext>
                </a:extLst>
              </a:tr>
              <a:tr h="0">
                <a:tc gridSpan="2">
                  <a:txBody>
                    <a:bodyPr/>
                    <a:lstStyle/>
                    <a:p>
                      <a:r>
                        <a:rPr lang="en-GB" sz="1100" b="1" dirty="0"/>
                        <a:t>Reaction time </a:t>
                      </a:r>
                      <a:r>
                        <a:rPr lang="en-GB" sz="1100" b="0" dirty="0"/>
                        <a:t>(4 studies; N=262)</a:t>
                      </a:r>
                    </a:p>
                  </a:txBody>
                  <a:tcP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CA"/>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050706804"/>
                  </a:ext>
                </a:extLst>
              </a:tr>
              <a:tr h="0">
                <a:tc>
                  <a:txBody>
                    <a:bodyPr/>
                    <a:lstStyle/>
                    <a:p>
                      <a:endParaRPr lang="en-GB" sz="1100" b="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sz="1100" dirty="0"/>
                        <a:t>-0.145 [-0.533; 0.243]</a:t>
                      </a:r>
                      <a:endParaRPr lang="en-CA"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0210923"/>
                  </a:ext>
                </a:extLst>
              </a:tr>
              <a:tr h="0">
                <a:tc gridSpan="2">
                  <a:txBody>
                    <a:bodyPr/>
                    <a:lstStyle/>
                    <a:p>
                      <a:r>
                        <a:rPr lang="en-GB" sz="1100" b="1" dirty="0"/>
                        <a:t>Total score </a:t>
                      </a:r>
                      <a:r>
                        <a:rPr lang="en-GB" sz="1100" b="0" dirty="0"/>
                        <a:t>(33 studies; N=2,596)</a:t>
                      </a:r>
                      <a:endParaRPr lang="en-GB" sz="1100" b="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GB" sz="11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00690172"/>
                  </a:ext>
                </a:extLst>
              </a:tr>
              <a:tr h="0">
                <a:tc>
                  <a:txBody>
                    <a:bodyPr/>
                    <a:lstStyle/>
                    <a:p>
                      <a:endParaRPr lang="en-GB" sz="1100" b="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-0.387 [-0.467; -0.306]</a:t>
                      </a:r>
                      <a:endParaRPr lang="en-GB" sz="1100" b="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14535706"/>
                  </a:ext>
                </a:extLst>
              </a:tr>
              <a:tr h="124523">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hMerge="1">
                  <a:txBody>
                    <a:bodyPr/>
                    <a:lstStyle/>
                    <a:p>
                      <a:endParaRPr lang="en-CA"/>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322635335"/>
                  </a:ext>
                </a:extLst>
              </a:tr>
            </a:tbl>
          </a:graphicData>
        </a:graphic>
      </p:graphicFrame>
      <p:cxnSp>
        <p:nvCxnSpPr>
          <p:cNvPr id="11" name="Straight Connector 10">
            <a:extLst>
              <a:ext uri="{FF2B5EF4-FFF2-40B4-BE49-F238E27FC236}">
                <a16:creationId xmlns:a16="http://schemas.microsoft.com/office/drawing/2014/main" id="{3E64A7E9-B4D5-FDC4-F9A1-1B4950341D65}"/>
              </a:ext>
            </a:extLst>
          </p:cNvPr>
          <p:cNvCxnSpPr/>
          <p:nvPr/>
        </p:nvCxnSpPr>
        <p:spPr>
          <a:xfrm flipV="1">
            <a:off x="9965687" y="1987930"/>
            <a:ext cx="0" cy="3107229"/>
          </a:xfrm>
          <a:prstGeom prst="line">
            <a:avLst/>
          </a:prstGeom>
          <a:ln>
            <a:prstDash val="dash"/>
          </a:ln>
        </p:spPr>
        <p:style>
          <a:lnRef idx="1">
            <a:schemeClr val="dk1"/>
          </a:lnRef>
          <a:fillRef idx="0">
            <a:schemeClr val="dk1"/>
          </a:fillRef>
          <a:effectRef idx="0">
            <a:schemeClr val="dk1"/>
          </a:effectRef>
          <a:fontRef idx="minor">
            <a:schemeClr val="tx1"/>
          </a:fontRef>
        </p:style>
      </p:cxnSp>
      <p:graphicFrame>
        <p:nvGraphicFramePr>
          <p:cNvPr id="12" name="Chart 11">
            <a:extLst>
              <a:ext uri="{FF2B5EF4-FFF2-40B4-BE49-F238E27FC236}">
                <a16:creationId xmlns:a16="http://schemas.microsoft.com/office/drawing/2014/main" id="{84613F62-CA54-1E82-4F9E-4C9A4CE4E0D2}"/>
              </a:ext>
            </a:extLst>
          </p:cNvPr>
          <p:cNvGraphicFramePr/>
          <p:nvPr>
            <p:extLst>
              <p:ext uri="{D42A27DB-BD31-4B8C-83A1-F6EECF244321}">
                <p14:modId xmlns:p14="http://schemas.microsoft.com/office/powerpoint/2010/main" val="2641658956"/>
              </p:ext>
            </p:extLst>
          </p:nvPr>
        </p:nvGraphicFramePr>
        <p:xfrm>
          <a:off x="8995034" y="1945277"/>
          <a:ext cx="2927549" cy="3433747"/>
        </p:xfrm>
        <a:graphic>
          <a:graphicData uri="http://schemas.openxmlformats.org/drawingml/2006/chart">
            <c:chart xmlns:c="http://schemas.openxmlformats.org/drawingml/2006/chart" xmlns:r="http://schemas.openxmlformats.org/officeDocument/2006/relationships" r:id="rId3"/>
          </a:graphicData>
        </a:graphic>
      </p:graphicFrame>
      <p:sp>
        <p:nvSpPr>
          <p:cNvPr id="13" name="TextBox 12">
            <a:extLst>
              <a:ext uri="{FF2B5EF4-FFF2-40B4-BE49-F238E27FC236}">
                <a16:creationId xmlns:a16="http://schemas.microsoft.com/office/drawing/2014/main" id="{3E4AFE64-5A05-96A3-F584-02A21F1E9714}"/>
              </a:ext>
            </a:extLst>
          </p:cNvPr>
          <p:cNvSpPr txBox="1"/>
          <p:nvPr/>
        </p:nvSpPr>
        <p:spPr>
          <a:xfrm>
            <a:off x="8938260" y="5358246"/>
            <a:ext cx="1692191" cy="470769"/>
          </a:xfrm>
          <a:prstGeom prst="rect">
            <a:avLst/>
          </a:prstGeom>
          <a:noFill/>
        </p:spPr>
        <p:txBody>
          <a:bodyPr wrap="square" rtlCol="0">
            <a:spAutoFit/>
          </a:bodyPr>
          <a:lstStyle/>
          <a:p>
            <a:r>
              <a:rPr lang="en-GB" sz="1100" dirty="0"/>
              <a:t>Favours controls</a:t>
            </a:r>
          </a:p>
        </p:txBody>
      </p:sp>
      <p:sp>
        <p:nvSpPr>
          <p:cNvPr id="14" name="TextBox 13">
            <a:extLst>
              <a:ext uri="{FF2B5EF4-FFF2-40B4-BE49-F238E27FC236}">
                <a16:creationId xmlns:a16="http://schemas.microsoft.com/office/drawing/2014/main" id="{63078F74-9350-E077-DC4C-0E50368C19E4}"/>
              </a:ext>
            </a:extLst>
          </p:cNvPr>
          <p:cNvSpPr txBox="1"/>
          <p:nvPr/>
        </p:nvSpPr>
        <p:spPr>
          <a:xfrm>
            <a:off x="10470711" y="5350713"/>
            <a:ext cx="1460304" cy="470769"/>
          </a:xfrm>
          <a:prstGeom prst="rect">
            <a:avLst/>
          </a:prstGeom>
          <a:noFill/>
        </p:spPr>
        <p:txBody>
          <a:bodyPr wrap="square" rtlCol="0">
            <a:spAutoFit/>
          </a:bodyPr>
          <a:lstStyle/>
          <a:p>
            <a:r>
              <a:rPr lang="en-GB" sz="1100" dirty="0"/>
              <a:t>Favours MDD</a:t>
            </a:r>
          </a:p>
        </p:txBody>
      </p:sp>
      <p:sp>
        <p:nvSpPr>
          <p:cNvPr id="15" name="TextBox 14">
            <a:extLst>
              <a:ext uri="{FF2B5EF4-FFF2-40B4-BE49-F238E27FC236}">
                <a16:creationId xmlns:a16="http://schemas.microsoft.com/office/drawing/2014/main" id="{181621A6-D783-5E6B-A7F5-9EDE6D5C3724}"/>
              </a:ext>
            </a:extLst>
          </p:cNvPr>
          <p:cNvSpPr txBox="1"/>
          <p:nvPr/>
        </p:nvSpPr>
        <p:spPr>
          <a:xfrm>
            <a:off x="6545600" y="1122648"/>
            <a:ext cx="5376400" cy="461665"/>
          </a:xfrm>
          <a:prstGeom prst="rect">
            <a:avLst/>
          </a:prstGeom>
          <a:noFill/>
        </p:spPr>
        <p:txBody>
          <a:bodyPr wrap="square" rtlCol="0">
            <a:spAutoFit/>
          </a:bodyPr>
          <a:lstStyle/>
          <a:p>
            <a:pPr algn="ctr"/>
            <a:r>
              <a:rPr lang="en-CA" sz="1200" b="1" dirty="0">
                <a:solidFill>
                  <a:schemeClr val="accent2">
                    <a:lumMod val="50000"/>
                  </a:schemeClr>
                </a:solidFill>
              </a:rPr>
              <a:t>Meta-analysis of cognitive impairment in people with MDD </a:t>
            </a:r>
            <a:br>
              <a:rPr lang="en-CA" sz="1200" b="1" dirty="0">
                <a:solidFill>
                  <a:schemeClr val="accent2">
                    <a:lumMod val="50000"/>
                  </a:schemeClr>
                </a:solidFill>
              </a:rPr>
            </a:br>
            <a:r>
              <a:rPr lang="en-CA" sz="1200" b="1" dirty="0">
                <a:solidFill>
                  <a:schemeClr val="accent2">
                    <a:lumMod val="50000"/>
                  </a:schemeClr>
                </a:solidFill>
              </a:rPr>
              <a:t>compared with controls</a:t>
            </a:r>
            <a:r>
              <a:rPr lang="en-CA" sz="1200" b="1" baseline="30000" dirty="0">
                <a:solidFill>
                  <a:schemeClr val="accent2">
                    <a:lumMod val="50000"/>
                  </a:schemeClr>
                </a:solidFill>
              </a:rPr>
              <a:t>8</a:t>
            </a:r>
            <a:endParaRPr lang="en-CA" sz="1200" b="1" dirty="0">
              <a:solidFill>
                <a:schemeClr val="accent2">
                  <a:lumMod val="50000"/>
                </a:schemeClr>
              </a:solidFill>
            </a:endParaRPr>
          </a:p>
        </p:txBody>
      </p:sp>
      <p:sp>
        <p:nvSpPr>
          <p:cNvPr id="18" name="TextBox 8">
            <a:extLst>
              <a:ext uri="{FF2B5EF4-FFF2-40B4-BE49-F238E27FC236}">
                <a16:creationId xmlns:a16="http://schemas.microsoft.com/office/drawing/2014/main" id="{6F60CFF2-AA63-8A15-68BE-368ADB311C97}"/>
              </a:ext>
            </a:extLst>
          </p:cNvPr>
          <p:cNvSpPr txBox="1"/>
          <p:nvPr/>
        </p:nvSpPr>
        <p:spPr>
          <a:xfrm>
            <a:off x="6114609" y="5780799"/>
            <a:ext cx="5553075" cy="369332"/>
          </a:xfrm>
          <a:prstGeom prst="rect">
            <a:avLst/>
          </a:prstGeom>
          <a:noFill/>
        </p:spPr>
        <p:txBody>
          <a:bodyPr wrap="square">
            <a:spAutoFit/>
          </a:bodyPr>
          <a:lstStyle/>
          <a:p>
            <a:pPr fontAlgn="base"/>
            <a:r>
              <a:rPr lang="en-US" sz="900" kern="1200" dirty="0">
                <a:solidFill>
                  <a:srgbClr val="3F1A01"/>
                </a:solidFill>
                <a:effectLst/>
                <a:latin typeface="Arial" panose="020B0604020202020204" pitchFamily="34" charset="0"/>
                <a:ea typeface="Times New Roman" panose="02020603050405020304" pitchFamily="18" charset="0"/>
              </a:rPr>
              <a:t>This work is adapted from Rhee et al. </a:t>
            </a:r>
            <a:r>
              <a:rPr lang="en-US" sz="900" kern="1200" dirty="0" err="1">
                <a:solidFill>
                  <a:srgbClr val="3F1A01"/>
                </a:solidFill>
                <a:effectLst/>
                <a:latin typeface="Arial" panose="020B0604020202020204" pitchFamily="34" charset="0"/>
                <a:ea typeface="Times New Roman" panose="02020603050405020304" pitchFamily="18" charset="0"/>
              </a:rPr>
              <a:t>Psychother</a:t>
            </a:r>
            <a:r>
              <a:rPr lang="en-US" sz="900" kern="1200" dirty="0">
                <a:solidFill>
                  <a:srgbClr val="3F1A01"/>
                </a:solidFill>
                <a:effectLst/>
                <a:latin typeface="Arial" panose="020B0604020202020204" pitchFamily="34" charset="0"/>
                <a:ea typeface="Times New Roman" panose="02020603050405020304" pitchFamily="18" charset="0"/>
              </a:rPr>
              <a:t> </a:t>
            </a:r>
            <a:r>
              <a:rPr lang="en-US" sz="900" kern="1200" dirty="0" err="1">
                <a:solidFill>
                  <a:srgbClr val="3F1A01"/>
                </a:solidFill>
                <a:effectLst/>
                <a:latin typeface="Arial" panose="020B0604020202020204" pitchFamily="34" charset="0"/>
                <a:ea typeface="Times New Roman" panose="02020603050405020304" pitchFamily="18" charset="0"/>
              </a:rPr>
              <a:t>Psychosom</a:t>
            </a:r>
            <a:r>
              <a:rPr lang="en-US" sz="900" kern="1200" dirty="0">
                <a:solidFill>
                  <a:srgbClr val="3F1A01"/>
                </a:solidFill>
                <a:effectLst/>
                <a:latin typeface="Arial" panose="020B0604020202020204" pitchFamily="34" charset="0"/>
                <a:ea typeface="Times New Roman" panose="02020603050405020304" pitchFamily="18" charset="0"/>
              </a:rPr>
              <a:t> 2024, licensed under CC-BY-NC</a:t>
            </a:r>
            <a:r>
              <a:rPr lang="en-GB" sz="900" kern="1200" dirty="0">
                <a:solidFill>
                  <a:srgbClr val="3F1A01"/>
                </a:solidFill>
                <a:effectLst/>
                <a:latin typeface="Arial" panose="020B0604020202020204" pitchFamily="34" charset="0"/>
                <a:ea typeface="Times New Roman" panose="02020603050405020304" pitchFamily="18" charset="0"/>
              </a:rPr>
              <a:t>. This work is licensed under Creative Commons licence CC-BY-NC-SA by The Lundbeck Foundation.</a:t>
            </a:r>
            <a:endParaRPr lang="en-GB" sz="1200" dirty="0">
              <a:solidFill>
                <a:srgbClr val="00000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6355693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D6ED01-BC44-3F0E-DE46-12CCEB06EDE4}"/>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597F3F49-9959-ED78-C405-4F675B392FC1}"/>
              </a:ext>
            </a:extLst>
          </p:cNvPr>
          <p:cNvSpPr>
            <a:spLocks noGrp="1"/>
          </p:cNvSpPr>
          <p:nvPr>
            <p:ph type="body" sz="quarter" idx="17"/>
          </p:nvPr>
        </p:nvSpPr>
        <p:spPr/>
        <p:txBody>
          <a:bodyPr/>
          <a:lstStyle/>
          <a:p>
            <a:r>
              <a:rPr lang="en-GB" dirty="0"/>
              <a:t>Major depressive disorder (MDD) – Treatment principles</a:t>
            </a:r>
            <a:endParaRPr lang="da-DK" dirty="0"/>
          </a:p>
        </p:txBody>
      </p:sp>
      <p:sp>
        <p:nvSpPr>
          <p:cNvPr id="2" name="Title 1">
            <a:extLst>
              <a:ext uri="{FF2B5EF4-FFF2-40B4-BE49-F238E27FC236}">
                <a16:creationId xmlns:a16="http://schemas.microsoft.com/office/drawing/2014/main" id="{BA6AE274-D939-3C47-927D-A0333D01B229}"/>
              </a:ext>
            </a:extLst>
          </p:cNvPr>
          <p:cNvSpPr>
            <a:spLocks noGrp="1"/>
          </p:cNvSpPr>
          <p:nvPr>
            <p:ph type="title"/>
          </p:nvPr>
        </p:nvSpPr>
        <p:spPr/>
        <p:txBody>
          <a:bodyPr/>
          <a:lstStyle/>
          <a:p>
            <a:r>
              <a:rPr lang="en-GB" dirty="0"/>
              <a:t>Comorbid anxiety and depression</a:t>
            </a:r>
          </a:p>
        </p:txBody>
      </p:sp>
      <p:sp>
        <p:nvSpPr>
          <p:cNvPr id="3" name="Content Placeholder 2">
            <a:extLst>
              <a:ext uri="{FF2B5EF4-FFF2-40B4-BE49-F238E27FC236}">
                <a16:creationId xmlns:a16="http://schemas.microsoft.com/office/drawing/2014/main" id="{DF194B52-B53C-C2C5-CB97-F8D0CD05DC2A}"/>
              </a:ext>
            </a:extLst>
          </p:cNvPr>
          <p:cNvSpPr>
            <a:spLocks noGrp="1"/>
          </p:cNvSpPr>
          <p:nvPr>
            <p:ph sz="half" idx="21"/>
          </p:nvPr>
        </p:nvSpPr>
        <p:spPr>
          <a:xfrm>
            <a:off x="0" y="1416786"/>
            <a:ext cx="3114675" cy="4344856"/>
          </a:xfrm>
        </p:spPr>
        <p:txBody>
          <a:bodyPr tIns="252000" rIns="252000" anchor="t"/>
          <a:lstStyle/>
          <a:p>
            <a:pPr marL="0" indent="0">
              <a:spcBef>
                <a:spcPts val="240"/>
              </a:spcBef>
              <a:spcAft>
                <a:spcPts val="240"/>
              </a:spcAft>
              <a:buNone/>
            </a:pPr>
            <a:r>
              <a:rPr lang="en-GB" sz="1400" dirty="0">
                <a:cs typeface="Arial" panose="020B0604020202020204" pitchFamily="34" charset="0"/>
              </a:rPr>
              <a:t>Anxiety is highly prevalent in MDD; in the real-world STAR*D study, 45% of patients had anxious features at baseline</a:t>
            </a:r>
            <a:r>
              <a:rPr lang="en-GB" sz="1400" baseline="30000" dirty="0">
                <a:cs typeface="Arial" panose="020B0604020202020204" pitchFamily="34" charset="0"/>
              </a:rPr>
              <a:t>1</a:t>
            </a:r>
            <a:endParaRPr lang="en-GB" sz="1400" dirty="0">
              <a:cs typeface="Arial" panose="020B0604020202020204" pitchFamily="34" charset="0"/>
            </a:endParaRPr>
          </a:p>
          <a:p>
            <a:pPr marL="0" indent="0">
              <a:spcBef>
                <a:spcPts val="240"/>
              </a:spcBef>
              <a:spcAft>
                <a:spcPts val="240"/>
              </a:spcAft>
              <a:buNone/>
            </a:pPr>
            <a:r>
              <a:rPr lang="en-GB" sz="1400" dirty="0">
                <a:cs typeface="Arial" panose="020B0604020202020204" pitchFamily="34" charset="0"/>
              </a:rPr>
              <a:t>Compared to non-anxious depression, patients with anxious depression are more likely to:</a:t>
            </a:r>
            <a:r>
              <a:rPr lang="en-GB" sz="1400" baseline="30000" dirty="0">
                <a:cs typeface="Arial" panose="020B0604020202020204" pitchFamily="34" charset="0"/>
              </a:rPr>
              <a:t>2-5</a:t>
            </a:r>
            <a:endParaRPr lang="en-GB" sz="1400" dirty="0">
              <a:cs typeface="Arial" panose="020B0604020202020204" pitchFamily="34" charset="0"/>
            </a:endParaRPr>
          </a:p>
          <a:p>
            <a:pPr marL="420075" indent="-285750">
              <a:spcBef>
                <a:spcPts val="240"/>
              </a:spcBef>
              <a:spcAft>
                <a:spcPts val="240"/>
              </a:spcAft>
            </a:pPr>
            <a:r>
              <a:rPr lang="en-GB" sz="1200" dirty="0">
                <a:cs typeface="Arial" panose="020B0604020202020204" pitchFamily="34" charset="0"/>
              </a:rPr>
              <a:t>Be more severely depressed</a:t>
            </a:r>
          </a:p>
          <a:p>
            <a:pPr marL="420075" indent="-285750">
              <a:spcBef>
                <a:spcPts val="240"/>
              </a:spcBef>
              <a:spcAft>
                <a:spcPts val="240"/>
              </a:spcAft>
            </a:pPr>
            <a:r>
              <a:rPr lang="en-GB" sz="1200" dirty="0">
                <a:cs typeface="Arial" panose="020B0604020202020204" pitchFamily="34" charset="0"/>
              </a:rPr>
              <a:t>Be unemployed</a:t>
            </a:r>
          </a:p>
          <a:p>
            <a:pPr marL="420075" indent="-285750">
              <a:spcBef>
                <a:spcPts val="240"/>
              </a:spcBef>
              <a:spcAft>
                <a:spcPts val="240"/>
              </a:spcAft>
            </a:pPr>
            <a:r>
              <a:rPr lang="en-GB" sz="1200" dirty="0">
                <a:cs typeface="Arial" panose="020B0604020202020204" pitchFamily="34" charset="0"/>
              </a:rPr>
              <a:t>Have diminished quality of life</a:t>
            </a:r>
          </a:p>
          <a:p>
            <a:pPr marL="420075" indent="-285750">
              <a:spcBef>
                <a:spcPts val="240"/>
              </a:spcBef>
              <a:spcAft>
                <a:spcPts val="240"/>
              </a:spcAft>
            </a:pPr>
            <a:r>
              <a:rPr lang="en-GB" sz="1200" dirty="0">
                <a:cs typeface="Arial" panose="020B0604020202020204" pitchFamily="34" charset="0"/>
              </a:rPr>
              <a:t>Have suicidal ideation</a:t>
            </a:r>
          </a:p>
          <a:p>
            <a:pPr marL="420075" indent="-285750">
              <a:spcBef>
                <a:spcPts val="240"/>
              </a:spcBef>
              <a:spcAft>
                <a:spcPts val="240"/>
              </a:spcAft>
            </a:pPr>
            <a:r>
              <a:rPr lang="en-GB" sz="1200" dirty="0">
                <a:cs typeface="Arial" panose="020B0604020202020204" pitchFamily="34" charset="0"/>
              </a:rPr>
              <a:t>Have a greater number of comorbidities</a:t>
            </a:r>
          </a:p>
          <a:p>
            <a:pPr marL="420075" indent="-285750">
              <a:spcBef>
                <a:spcPts val="240"/>
              </a:spcBef>
              <a:spcAft>
                <a:spcPts val="240"/>
              </a:spcAft>
            </a:pPr>
            <a:r>
              <a:rPr lang="en-GB" sz="1200" dirty="0">
                <a:cs typeface="Arial" panose="020B0604020202020204" pitchFamily="34" charset="0"/>
              </a:rPr>
              <a:t>Have a lower response and remission rate</a:t>
            </a:r>
            <a:endParaRPr lang="en-GB" sz="1400" dirty="0"/>
          </a:p>
        </p:txBody>
      </p:sp>
      <p:sp>
        <p:nvSpPr>
          <p:cNvPr id="8" name="Text Placeholder 7">
            <a:extLst>
              <a:ext uri="{FF2B5EF4-FFF2-40B4-BE49-F238E27FC236}">
                <a16:creationId xmlns:a16="http://schemas.microsoft.com/office/drawing/2014/main" id="{7C6A34DA-6EBC-DCFB-6F60-BF1E65890C21}"/>
              </a:ext>
            </a:extLst>
          </p:cNvPr>
          <p:cNvSpPr>
            <a:spLocks noGrp="1"/>
          </p:cNvSpPr>
          <p:nvPr>
            <p:ph type="body" sz="quarter" idx="18"/>
          </p:nvPr>
        </p:nvSpPr>
        <p:spPr/>
        <p:txBody>
          <a:bodyPr/>
          <a:lstStyle/>
          <a:p>
            <a:r>
              <a:rPr lang="en-GB" dirty="0"/>
              <a:t>***p&lt;0.001 versus ‘anxious specifier absent’</a:t>
            </a:r>
          </a:p>
          <a:p>
            <a:r>
              <a:rPr lang="en-GB" dirty="0"/>
              <a:t>CUDOS-A=Clinically Useful Depression Outcome Scale (supplemented with questions for the DSM-5 anxious distress specifier); MDD=major depressive disorder; STAR*D=Sequenced Treatment Alternatives to Relieve Depression</a:t>
            </a:r>
          </a:p>
          <a:p>
            <a:endParaRPr lang="en-GB" dirty="0"/>
          </a:p>
          <a:p>
            <a:r>
              <a:rPr lang="en-GB" dirty="0"/>
              <a:t>1. Rush et al. Am J Psychiatry 2006;163(11):1905–1917; 2. Fava et al. Am J Psychiatry 2008;165(3):342–351; 3. McIntyre et al. </a:t>
            </a:r>
            <a:r>
              <a:rPr lang="en-GB" dirty="0" err="1"/>
              <a:t>Ther</a:t>
            </a:r>
            <a:r>
              <a:rPr lang="en-GB" dirty="0"/>
              <a:t> Adv Chronic Dis 2016;7(3):153–159;</a:t>
            </a:r>
            <a:br>
              <a:rPr lang="en-GB" dirty="0"/>
            </a:br>
            <a:r>
              <a:rPr lang="en-GB" dirty="0"/>
              <a:t>4. </a:t>
            </a:r>
            <a:r>
              <a:rPr lang="en-US" dirty="0"/>
              <a:t>Zhou et al. Sci Rep 2017;7:40511; 5. Li et al. </a:t>
            </a:r>
            <a:r>
              <a:rPr lang="en-US" dirty="0" err="1"/>
              <a:t>PLoS</a:t>
            </a:r>
            <a:r>
              <a:rPr lang="en-US" dirty="0"/>
              <a:t> One 2017;12(10):e0186143; </a:t>
            </a:r>
            <a:r>
              <a:rPr lang="en-GB" dirty="0"/>
              <a:t>6. Zimmerman et al. J Clin Psychiatry 2014;75(6):601–607</a:t>
            </a:r>
          </a:p>
        </p:txBody>
      </p:sp>
      <p:graphicFrame>
        <p:nvGraphicFramePr>
          <p:cNvPr id="22" name="Chart 21">
            <a:extLst>
              <a:ext uri="{FF2B5EF4-FFF2-40B4-BE49-F238E27FC236}">
                <a16:creationId xmlns:a16="http://schemas.microsoft.com/office/drawing/2014/main" id="{758B028B-807E-89A0-C9A8-53ECDABBF971}"/>
              </a:ext>
            </a:extLst>
          </p:cNvPr>
          <p:cNvGraphicFramePr/>
          <p:nvPr>
            <p:extLst>
              <p:ext uri="{D42A27DB-BD31-4B8C-83A1-F6EECF244321}">
                <p14:modId xmlns:p14="http://schemas.microsoft.com/office/powerpoint/2010/main" val="868436103"/>
              </p:ext>
            </p:extLst>
          </p:nvPr>
        </p:nvGraphicFramePr>
        <p:xfrm>
          <a:off x="3314700" y="1709736"/>
          <a:ext cx="8335964" cy="4122263"/>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2ACED8DB-722A-52B8-FB75-FE6C4778CEF2}"/>
              </a:ext>
            </a:extLst>
          </p:cNvPr>
          <p:cNvSpPr txBox="1"/>
          <p:nvPr/>
        </p:nvSpPr>
        <p:spPr>
          <a:xfrm>
            <a:off x="3314699" y="1408565"/>
            <a:ext cx="8118513" cy="276999"/>
          </a:xfrm>
          <a:prstGeom prst="rect">
            <a:avLst/>
          </a:prstGeom>
          <a:noFill/>
        </p:spPr>
        <p:txBody>
          <a:bodyPr wrap="square" rtlCol="0">
            <a:spAutoFit/>
          </a:bodyPr>
          <a:lstStyle/>
          <a:p>
            <a:pPr algn="ctr"/>
            <a:r>
              <a:rPr lang="en-GB" sz="1200" b="1" dirty="0">
                <a:solidFill>
                  <a:schemeClr val="accent2">
                    <a:lumMod val="50000"/>
                  </a:schemeClr>
                </a:solidFill>
              </a:rPr>
              <a:t>Psychosocial functioning in patients with MDD with and without anxious distress</a:t>
            </a:r>
            <a:r>
              <a:rPr lang="en-GB" sz="1200" b="1" baseline="30000" dirty="0">
                <a:solidFill>
                  <a:schemeClr val="accent2">
                    <a:lumMod val="50000"/>
                  </a:schemeClr>
                </a:solidFill>
              </a:rPr>
              <a:t>6</a:t>
            </a:r>
            <a:endParaRPr lang="en-GB" sz="1200" b="1" dirty="0">
              <a:solidFill>
                <a:schemeClr val="accent2">
                  <a:lumMod val="50000"/>
                </a:schemeClr>
              </a:solidFill>
            </a:endParaRPr>
          </a:p>
        </p:txBody>
      </p:sp>
      <p:sp>
        <p:nvSpPr>
          <p:cNvPr id="7" name="TextBox 6">
            <a:extLst>
              <a:ext uri="{FF2B5EF4-FFF2-40B4-BE49-F238E27FC236}">
                <a16:creationId xmlns:a16="http://schemas.microsoft.com/office/drawing/2014/main" id="{323ACD99-9A8C-A2BD-1F9E-0CC31608FAC3}"/>
              </a:ext>
            </a:extLst>
          </p:cNvPr>
          <p:cNvSpPr txBox="1"/>
          <p:nvPr/>
        </p:nvSpPr>
        <p:spPr>
          <a:xfrm>
            <a:off x="4600854" y="2822368"/>
            <a:ext cx="396262" cy="307777"/>
          </a:xfrm>
          <a:prstGeom prst="rect">
            <a:avLst/>
          </a:prstGeom>
          <a:noFill/>
        </p:spPr>
        <p:txBody>
          <a:bodyPr wrap="none" rtlCol="0">
            <a:spAutoFit/>
          </a:bodyPr>
          <a:lstStyle/>
          <a:p>
            <a:pPr algn="ctr"/>
            <a:r>
              <a:rPr lang="en-GB" sz="1400" b="1" dirty="0"/>
              <a:t>***</a:t>
            </a:r>
          </a:p>
        </p:txBody>
      </p:sp>
      <p:sp>
        <p:nvSpPr>
          <p:cNvPr id="9" name="TextBox 8">
            <a:extLst>
              <a:ext uri="{FF2B5EF4-FFF2-40B4-BE49-F238E27FC236}">
                <a16:creationId xmlns:a16="http://schemas.microsoft.com/office/drawing/2014/main" id="{908DEF08-05DF-05ED-81D2-E4348BCAD8BC}"/>
              </a:ext>
            </a:extLst>
          </p:cNvPr>
          <p:cNvSpPr txBox="1"/>
          <p:nvPr/>
        </p:nvSpPr>
        <p:spPr>
          <a:xfrm>
            <a:off x="5781954" y="2822367"/>
            <a:ext cx="396262" cy="307777"/>
          </a:xfrm>
          <a:prstGeom prst="rect">
            <a:avLst/>
          </a:prstGeom>
          <a:noFill/>
        </p:spPr>
        <p:txBody>
          <a:bodyPr wrap="none" rtlCol="0">
            <a:spAutoFit/>
          </a:bodyPr>
          <a:lstStyle/>
          <a:p>
            <a:pPr algn="ctr"/>
            <a:r>
              <a:rPr lang="en-GB" sz="1400" b="1" dirty="0"/>
              <a:t>***</a:t>
            </a:r>
          </a:p>
        </p:txBody>
      </p:sp>
      <p:sp>
        <p:nvSpPr>
          <p:cNvPr id="10" name="TextBox 9">
            <a:extLst>
              <a:ext uri="{FF2B5EF4-FFF2-40B4-BE49-F238E27FC236}">
                <a16:creationId xmlns:a16="http://schemas.microsoft.com/office/drawing/2014/main" id="{99FACBAC-864C-D1A7-2287-E5C95E0862AF}"/>
              </a:ext>
            </a:extLst>
          </p:cNvPr>
          <p:cNvSpPr txBox="1"/>
          <p:nvPr/>
        </p:nvSpPr>
        <p:spPr>
          <a:xfrm>
            <a:off x="7023413" y="3305591"/>
            <a:ext cx="396262" cy="307777"/>
          </a:xfrm>
          <a:prstGeom prst="rect">
            <a:avLst/>
          </a:prstGeom>
          <a:noFill/>
        </p:spPr>
        <p:txBody>
          <a:bodyPr wrap="none" rtlCol="0">
            <a:spAutoFit/>
          </a:bodyPr>
          <a:lstStyle/>
          <a:p>
            <a:pPr algn="ctr"/>
            <a:r>
              <a:rPr lang="en-GB" sz="1400" b="1" dirty="0"/>
              <a:t>***</a:t>
            </a:r>
          </a:p>
        </p:txBody>
      </p:sp>
      <p:sp>
        <p:nvSpPr>
          <p:cNvPr id="11" name="TextBox 10">
            <a:extLst>
              <a:ext uri="{FF2B5EF4-FFF2-40B4-BE49-F238E27FC236}">
                <a16:creationId xmlns:a16="http://schemas.microsoft.com/office/drawing/2014/main" id="{2D7D1BC5-12FC-A52E-8F7E-C62F84E72CA6}"/>
              </a:ext>
            </a:extLst>
          </p:cNvPr>
          <p:cNvSpPr txBox="1"/>
          <p:nvPr/>
        </p:nvSpPr>
        <p:spPr>
          <a:xfrm>
            <a:off x="8212133" y="3476824"/>
            <a:ext cx="396262" cy="307777"/>
          </a:xfrm>
          <a:prstGeom prst="rect">
            <a:avLst/>
          </a:prstGeom>
          <a:noFill/>
        </p:spPr>
        <p:txBody>
          <a:bodyPr wrap="none" rtlCol="0">
            <a:spAutoFit/>
          </a:bodyPr>
          <a:lstStyle/>
          <a:p>
            <a:pPr algn="ctr"/>
            <a:r>
              <a:rPr lang="en-GB" sz="1400" b="1" dirty="0"/>
              <a:t>***</a:t>
            </a:r>
          </a:p>
        </p:txBody>
      </p:sp>
      <p:sp>
        <p:nvSpPr>
          <p:cNvPr id="12" name="TextBox 11">
            <a:extLst>
              <a:ext uri="{FF2B5EF4-FFF2-40B4-BE49-F238E27FC236}">
                <a16:creationId xmlns:a16="http://schemas.microsoft.com/office/drawing/2014/main" id="{D3FAB16C-C915-0D95-0B0A-AAC34EF203C7}"/>
              </a:ext>
            </a:extLst>
          </p:cNvPr>
          <p:cNvSpPr txBox="1"/>
          <p:nvPr/>
        </p:nvSpPr>
        <p:spPr>
          <a:xfrm>
            <a:off x="9423713" y="2653238"/>
            <a:ext cx="396262" cy="307777"/>
          </a:xfrm>
          <a:prstGeom prst="rect">
            <a:avLst/>
          </a:prstGeom>
          <a:noFill/>
        </p:spPr>
        <p:txBody>
          <a:bodyPr wrap="none" rtlCol="0">
            <a:spAutoFit/>
          </a:bodyPr>
          <a:lstStyle/>
          <a:p>
            <a:pPr algn="ctr"/>
            <a:r>
              <a:rPr lang="en-GB" sz="1400" b="1" dirty="0"/>
              <a:t>***</a:t>
            </a:r>
          </a:p>
        </p:txBody>
      </p:sp>
      <p:sp>
        <p:nvSpPr>
          <p:cNvPr id="13" name="TextBox 12">
            <a:extLst>
              <a:ext uri="{FF2B5EF4-FFF2-40B4-BE49-F238E27FC236}">
                <a16:creationId xmlns:a16="http://schemas.microsoft.com/office/drawing/2014/main" id="{BBD0E953-74D5-115C-CF31-7A5039F6ACFE}"/>
              </a:ext>
            </a:extLst>
          </p:cNvPr>
          <p:cNvSpPr txBox="1"/>
          <p:nvPr/>
        </p:nvSpPr>
        <p:spPr>
          <a:xfrm>
            <a:off x="10627673" y="2310563"/>
            <a:ext cx="396262" cy="307777"/>
          </a:xfrm>
          <a:prstGeom prst="rect">
            <a:avLst/>
          </a:prstGeom>
          <a:noFill/>
        </p:spPr>
        <p:txBody>
          <a:bodyPr wrap="none" rtlCol="0">
            <a:spAutoFit/>
          </a:bodyPr>
          <a:lstStyle/>
          <a:p>
            <a:pPr algn="ctr"/>
            <a:r>
              <a:rPr lang="en-GB" sz="1400" b="1" dirty="0"/>
              <a:t>***</a:t>
            </a:r>
          </a:p>
        </p:txBody>
      </p:sp>
    </p:spTree>
    <p:extLst>
      <p:ext uri="{BB962C8B-B14F-4D97-AF65-F5344CB8AC3E}">
        <p14:creationId xmlns:p14="http://schemas.microsoft.com/office/powerpoint/2010/main" val="1411374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D95BB633-6212-40E3-BFF8-B1D5F211A9AA}"/>
              </a:ext>
            </a:extLst>
          </p:cNvPr>
          <p:cNvSpPr>
            <a:spLocks noGrp="1"/>
          </p:cNvSpPr>
          <p:nvPr>
            <p:ph type="body" sz="quarter" idx="17"/>
          </p:nvPr>
        </p:nvSpPr>
        <p:spPr>
          <a:xfrm>
            <a:off x="539749" y="539750"/>
            <a:ext cx="9213851" cy="266676"/>
          </a:xfrm>
        </p:spPr>
        <p:txBody>
          <a:bodyPr/>
          <a:lstStyle/>
          <a:p>
            <a:r>
              <a:rPr lang="en-GB" dirty="0"/>
              <a:t>Major depressive disorder (MDD) – Treatment principles</a:t>
            </a:r>
          </a:p>
        </p:txBody>
      </p:sp>
      <p:sp>
        <p:nvSpPr>
          <p:cNvPr id="2" name="Title 1">
            <a:extLst>
              <a:ext uri="{FF2B5EF4-FFF2-40B4-BE49-F238E27FC236}">
                <a16:creationId xmlns:a16="http://schemas.microsoft.com/office/drawing/2014/main" id="{6B18CD96-8C0A-4CA9-AEAC-4A0460B5720A}"/>
              </a:ext>
            </a:extLst>
          </p:cNvPr>
          <p:cNvSpPr>
            <a:spLocks noGrp="1"/>
          </p:cNvSpPr>
          <p:nvPr>
            <p:ph type="title"/>
          </p:nvPr>
        </p:nvSpPr>
        <p:spPr>
          <a:xfrm>
            <a:off x="539749" y="814386"/>
            <a:ext cx="9213851" cy="332399"/>
          </a:xfrm>
        </p:spPr>
        <p:txBody>
          <a:bodyPr/>
          <a:lstStyle/>
          <a:p>
            <a:r>
              <a:rPr lang="en-GB" dirty="0"/>
              <a:t>Anhedonia and emotional blunting</a:t>
            </a:r>
          </a:p>
        </p:txBody>
      </p:sp>
      <p:sp>
        <p:nvSpPr>
          <p:cNvPr id="9" name="Content Placeholder 8">
            <a:extLst>
              <a:ext uri="{FF2B5EF4-FFF2-40B4-BE49-F238E27FC236}">
                <a16:creationId xmlns:a16="http://schemas.microsoft.com/office/drawing/2014/main" id="{172F87F2-FE8F-4218-87E7-B3C9C5D16710}"/>
              </a:ext>
            </a:extLst>
          </p:cNvPr>
          <p:cNvSpPr>
            <a:spLocks noGrp="1"/>
          </p:cNvSpPr>
          <p:nvPr>
            <p:ph idx="20"/>
          </p:nvPr>
        </p:nvSpPr>
        <p:spPr>
          <a:xfrm>
            <a:off x="539750" y="1416050"/>
            <a:ext cx="5766314" cy="4416425"/>
          </a:xfrm>
        </p:spPr>
        <p:txBody>
          <a:bodyPr>
            <a:normAutofit lnSpcReduction="10000"/>
          </a:bodyPr>
          <a:lstStyle/>
          <a:p>
            <a:r>
              <a:rPr lang="en-GB" dirty="0"/>
              <a:t>Loss of interest or pleasure (anhedonia) is part of the diagnostic criteria for MDD, and is known as a ‘melancholic’ feature</a:t>
            </a:r>
            <a:r>
              <a:rPr lang="en-GB" baseline="30000" dirty="0"/>
              <a:t>1,2</a:t>
            </a:r>
          </a:p>
          <a:p>
            <a:r>
              <a:rPr lang="en-GB" dirty="0"/>
              <a:t>A survey of &gt;650 patients with depression found emotional blunting to be </a:t>
            </a:r>
            <a:r>
              <a:rPr lang="en-GB" b="1" dirty="0"/>
              <a:t>present in 46% of patients </a:t>
            </a:r>
            <a:r>
              <a:rPr lang="en-GB" dirty="0"/>
              <a:t>being treated for depression, with a slightly higher rate for men versus women (52% versus 44%)</a:t>
            </a:r>
            <a:r>
              <a:rPr lang="en-GB" baseline="30000" dirty="0"/>
              <a:t>3</a:t>
            </a:r>
          </a:p>
          <a:p>
            <a:pPr lvl="1"/>
            <a:r>
              <a:rPr lang="en-GB" dirty="0"/>
              <a:t>The survey also found that the presence of emotional blunting was associated with a poorer quality of remission</a:t>
            </a:r>
            <a:r>
              <a:rPr lang="en-GB" baseline="30000" dirty="0"/>
              <a:t>3</a:t>
            </a:r>
            <a:endParaRPr lang="en-GB" dirty="0"/>
          </a:p>
          <a:p>
            <a:r>
              <a:rPr lang="en-GB" dirty="0"/>
              <a:t>However, research into anhedonia and emotional blunting in MDD is complicated by the fact that these symptoms can be a response to antidepressant therapy, as well as a primary symptom of MDD</a:t>
            </a:r>
            <a:r>
              <a:rPr lang="en-GB" baseline="30000" dirty="0"/>
              <a:t>4</a:t>
            </a:r>
            <a:endParaRPr lang="en-GB" dirty="0"/>
          </a:p>
          <a:p>
            <a:r>
              <a:rPr lang="en-GB" dirty="0"/>
              <a:t>As a hallmark symptom of MDD, anhedonia has been linked to increased risk of suicide, reinforcing the importance of recognizing these symptoms</a:t>
            </a:r>
            <a:r>
              <a:rPr lang="en-GB" baseline="30000" dirty="0"/>
              <a:t>5</a:t>
            </a:r>
          </a:p>
        </p:txBody>
      </p:sp>
      <p:sp>
        <p:nvSpPr>
          <p:cNvPr id="6" name="Text Placeholder 5">
            <a:extLst>
              <a:ext uri="{FF2B5EF4-FFF2-40B4-BE49-F238E27FC236}">
                <a16:creationId xmlns:a16="http://schemas.microsoft.com/office/drawing/2014/main" id="{4968EE2D-D1AD-4B57-A507-A157D2C98401}"/>
              </a:ext>
            </a:extLst>
          </p:cNvPr>
          <p:cNvSpPr>
            <a:spLocks noGrp="1"/>
          </p:cNvSpPr>
          <p:nvPr>
            <p:ph type="body" sz="quarter" idx="18"/>
          </p:nvPr>
        </p:nvSpPr>
        <p:spPr>
          <a:xfrm>
            <a:off x="539749" y="6102000"/>
            <a:ext cx="9213851" cy="619200"/>
          </a:xfrm>
        </p:spPr>
        <p:txBody>
          <a:bodyPr/>
          <a:lstStyle/>
          <a:p>
            <a:r>
              <a:rPr lang="en-GB" dirty="0"/>
              <a:t>MDD=major depressive disorder</a:t>
            </a:r>
          </a:p>
          <a:p>
            <a:endParaRPr lang="en-GB" dirty="0"/>
          </a:p>
          <a:p>
            <a:r>
              <a:rPr lang="en-GB" dirty="0"/>
              <a:t>1. APA. DSM-5-TR. 2022; 2. Bauer et al. World J </a:t>
            </a:r>
            <a:r>
              <a:rPr lang="en-GB" dirty="0" err="1"/>
              <a:t>Biol</a:t>
            </a:r>
            <a:r>
              <a:rPr lang="en-GB" dirty="0"/>
              <a:t> Psychiatry 2013;14(5):334–385; 3. Goodwin et al. J Affect </a:t>
            </a:r>
            <a:r>
              <a:rPr lang="en-GB" dirty="0" err="1"/>
              <a:t>Disord</a:t>
            </a:r>
            <a:r>
              <a:rPr lang="en-GB" dirty="0"/>
              <a:t> 2017;221:31–35; </a:t>
            </a:r>
          </a:p>
          <a:p>
            <a:r>
              <a:rPr lang="en-GB" dirty="0"/>
              <a:t>4. </a:t>
            </a:r>
            <a:r>
              <a:rPr lang="da-DK" dirty="0"/>
              <a:t>Jawad et al. Hum Psychopharmacol 2023;38(4):e2871; 5. Serretti. Clin Psychopharmacol Neurosci 2023;21(3):401–409; 6. </a:t>
            </a:r>
            <a:r>
              <a:rPr lang="en-GB" dirty="0"/>
              <a:t>Setterfield et al. J Affect </a:t>
            </a:r>
            <a:r>
              <a:rPr lang="en-GB" dirty="0" err="1"/>
              <a:t>Disord</a:t>
            </a:r>
            <a:r>
              <a:rPr lang="en-GB" dirty="0"/>
              <a:t> 2016;205:372–377</a:t>
            </a:r>
          </a:p>
        </p:txBody>
      </p:sp>
      <p:sp>
        <p:nvSpPr>
          <p:cNvPr id="11" name="TextBox 10">
            <a:extLst>
              <a:ext uri="{FF2B5EF4-FFF2-40B4-BE49-F238E27FC236}">
                <a16:creationId xmlns:a16="http://schemas.microsoft.com/office/drawing/2014/main" id="{98BDDCA4-2DD6-4D13-B340-D7867A08C7AE}"/>
              </a:ext>
            </a:extLst>
          </p:cNvPr>
          <p:cNvSpPr txBox="1"/>
          <p:nvPr/>
        </p:nvSpPr>
        <p:spPr>
          <a:xfrm>
            <a:off x="6129528" y="1377383"/>
            <a:ext cx="5224272" cy="307777"/>
          </a:xfrm>
          <a:prstGeom prst="rect">
            <a:avLst/>
          </a:prstGeom>
          <a:noFill/>
        </p:spPr>
        <p:txBody>
          <a:bodyPr wrap="square" rtlCol="0">
            <a:spAutoFit/>
          </a:bodyPr>
          <a:lstStyle/>
          <a:p>
            <a:pPr algn="ctr"/>
            <a:r>
              <a:rPr lang="en-GB" sz="1400" b="1" dirty="0">
                <a:solidFill>
                  <a:schemeClr val="accent2">
                    <a:lumMod val="50000"/>
                  </a:schemeClr>
                </a:solidFill>
                <a:latin typeface="Arial" panose="020B0604020202020204" pitchFamily="34" charset="0"/>
                <a:cs typeface="Arial" panose="020B0604020202020204" pitchFamily="34" charset="0"/>
              </a:rPr>
              <a:t>Theoretical cycle of anhedonia</a:t>
            </a:r>
            <a:r>
              <a:rPr lang="en-GB" sz="1400" b="1" baseline="30000" dirty="0">
                <a:solidFill>
                  <a:schemeClr val="accent2">
                    <a:lumMod val="50000"/>
                  </a:schemeClr>
                </a:solidFill>
                <a:latin typeface="Arial" panose="020B0604020202020204" pitchFamily="34" charset="0"/>
                <a:cs typeface="Arial" panose="020B0604020202020204" pitchFamily="34" charset="0"/>
              </a:rPr>
              <a:t>6</a:t>
            </a:r>
          </a:p>
        </p:txBody>
      </p:sp>
      <p:grpSp>
        <p:nvGrpSpPr>
          <p:cNvPr id="32" name="Group 31">
            <a:extLst>
              <a:ext uri="{FF2B5EF4-FFF2-40B4-BE49-F238E27FC236}">
                <a16:creationId xmlns:a16="http://schemas.microsoft.com/office/drawing/2014/main" id="{C1D60EB4-CCD7-D654-D10D-C671D1B5F874}"/>
              </a:ext>
            </a:extLst>
          </p:cNvPr>
          <p:cNvGrpSpPr/>
          <p:nvPr/>
        </p:nvGrpSpPr>
        <p:grpSpPr>
          <a:xfrm>
            <a:off x="6970857" y="1671391"/>
            <a:ext cx="3776469" cy="3561314"/>
            <a:chOff x="6854217" y="1918501"/>
            <a:chExt cx="3776469" cy="3561314"/>
          </a:xfrm>
        </p:grpSpPr>
        <p:sp>
          <p:nvSpPr>
            <p:cNvPr id="13" name="Freeform: Shape 12">
              <a:extLst>
                <a:ext uri="{FF2B5EF4-FFF2-40B4-BE49-F238E27FC236}">
                  <a16:creationId xmlns:a16="http://schemas.microsoft.com/office/drawing/2014/main" id="{9042AD44-9895-4ABA-974D-A42E6D84F5AB}"/>
                </a:ext>
              </a:extLst>
            </p:cNvPr>
            <p:cNvSpPr/>
            <p:nvPr/>
          </p:nvSpPr>
          <p:spPr>
            <a:xfrm>
              <a:off x="9290003" y="1997757"/>
              <a:ext cx="1261427" cy="1261427"/>
            </a:xfrm>
            <a:custGeom>
              <a:avLst/>
              <a:gdLst>
                <a:gd name="connsiteX0" fmla="*/ 0 w 1261427"/>
                <a:gd name="connsiteY0" fmla="*/ 0 h 1261427"/>
                <a:gd name="connsiteX1" fmla="*/ 1261427 w 1261427"/>
                <a:gd name="connsiteY1" fmla="*/ 0 h 1261427"/>
                <a:gd name="connsiteX2" fmla="*/ 1261427 w 1261427"/>
                <a:gd name="connsiteY2" fmla="*/ 1261427 h 1261427"/>
                <a:gd name="connsiteX3" fmla="*/ 0 w 1261427"/>
                <a:gd name="connsiteY3" fmla="*/ 1261427 h 1261427"/>
                <a:gd name="connsiteX4" fmla="*/ 0 w 1261427"/>
                <a:gd name="connsiteY4" fmla="*/ 0 h 12614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1427" h="1261427">
                  <a:moveTo>
                    <a:pt x="0" y="0"/>
                  </a:moveTo>
                  <a:lnTo>
                    <a:pt x="1261427" y="0"/>
                  </a:lnTo>
                  <a:lnTo>
                    <a:pt x="1261427" y="1261427"/>
                  </a:lnTo>
                  <a:lnTo>
                    <a:pt x="0" y="126142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b="1" kern="1200">
                  <a:solidFill>
                    <a:schemeClr val="accent1"/>
                  </a:solidFill>
                  <a:latin typeface="Arial" panose="020B0604020202020204" pitchFamily="34" charset="0"/>
                  <a:cs typeface="Arial" panose="020B0604020202020204" pitchFamily="34" charset="0"/>
                </a:rPr>
                <a:t>2. </a:t>
              </a:r>
              <a:r>
                <a:rPr lang="en-GB" sz="1400" b="1" kern="1200">
                  <a:latin typeface="Arial" panose="020B0604020202020204" pitchFamily="34" charset="0"/>
                  <a:cs typeface="Arial" panose="020B0604020202020204" pitchFamily="34" charset="0"/>
                </a:rPr>
                <a:t>Patients engage less in helping behaviour</a:t>
              </a:r>
            </a:p>
          </p:txBody>
        </p:sp>
        <p:sp>
          <p:nvSpPr>
            <p:cNvPr id="14" name="Arrow: Circular 13">
              <a:extLst>
                <a:ext uri="{FF2B5EF4-FFF2-40B4-BE49-F238E27FC236}">
                  <a16:creationId xmlns:a16="http://schemas.microsoft.com/office/drawing/2014/main" id="{B852B8B6-A225-4CA7-9DCD-96DC035733D2}"/>
                </a:ext>
              </a:extLst>
            </p:cNvPr>
            <p:cNvSpPr/>
            <p:nvPr/>
          </p:nvSpPr>
          <p:spPr>
            <a:xfrm>
              <a:off x="7069372" y="1918501"/>
              <a:ext cx="3561314" cy="3561314"/>
            </a:xfrm>
            <a:prstGeom prst="circularArrow">
              <a:avLst>
                <a:gd name="adj1" fmla="val 6907"/>
                <a:gd name="adj2" fmla="val 465740"/>
                <a:gd name="adj3" fmla="val 547781"/>
                <a:gd name="adj4" fmla="val 20586478"/>
                <a:gd name="adj5" fmla="val 8058"/>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CA"/>
            </a:p>
          </p:txBody>
        </p:sp>
        <p:sp>
          <p:nvSpPr>
            <p:cNvPr id="15" name="Freeform: Shape 14">
              <a:extLst>
                <a:ext uri="{FF2B5EF4-FFF2-40B4-BE49-F238E27FC236}">
                  <a16:creationId xmlns:a16="http://schemas.microsoft.com/office/drawing/2014/main" id="{F4E9C437-BE7D-4889-9B68-52509BB588A4}"/>
                </a:ext>
              </a:extLst>
            </p:cNvPr>
            <p:cNvSpPr/>
            <p:nvPr/>
          </p:nvSpPr>
          <p:spPr>
            <a:xfrm>
              <a:off x="9290003" y="4139132"/>
              <a:ext cx="1261427" cy="1261427"/>
            </a:xfrm>
            <a:custGeom>
              <a:avLst/>
              <a:gdLst>
                <a:gd name="connsiteX0" fmla="*/ 0 w 1261427"/>
                <a:gd name="connsiteY0" fmla="*/ 0 h 1261427"/>
                <a:gd name="connsiteX1" fmla="*/ 1261427 w 1261427"/>
                <a:gd name="connsiteY1" fmla="*/ 0 h 1261427"/>
                <a:gd name="connsiteX2" fmla="*/ 1261427 w 1261427"/>
                <a:gd name="connsiteY2" fmla="*/ 1261427 h 1261427"/>
                <a:gd name="connsiteX3" fmla="*/ 0 w 1261427"/>
                <a:gd name="connsiteY3" fmla="*/ 1261427 h 1261427"/>
                <a:gd name="connsiteX4" fmla="*/ 0 w 1261427"/>
                <a:gd name="connsiteY4" fmla="*/ 0 h 12614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1427" h="1261427">
                  <a:moveTo>
                    <a:pt x="0" y="0"/>
                  </a:moveTo>
                  <a:lnTo>
                    <a:pt x="1261427" y="0"/>
                  </a:lnTo>
                  <a:lnTo>
                    <a:pt x="1261427" y="1261427"/>
                  </a:lnTo>
                  <a:lnTo>
                    <a:pt x="0" y="126142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b="1" kern="1200" dirty="0">
                  <a:solidFill>
                    <a:schemeClr val="accent1"/>
                  </a:solidFill>
                  <a:latin typeface="Arial" panose="020B0604020202020204" pitchFamily="34" charset="0"/>
                  <a:cs typeface="Arial" panose="020B0604020202020204" pitchFamily="34" charset="0"/>
                </a:rPr>
                <a:t>3. </a:t>
              </a:r>
              <a:r>
                <a:rPr lang="en-GB" sz="1400" b="1" kern="1200" dirty="0">
                  <a:latin typeface="Arial" panose="020B0604020202020204" pitchFamily="34" charset="0"/>
                  <a:cs typeface="Arial" panose="020B0604020202020204" pitchFamily="34" charset="0"/>
                </a:rPr>
                <a:t>Patients undergo social withdrawal</a:t>
              </a:r>
            </a:p>
          </p:txBody>
        </p:sp>
        <p:sp>
          <p:nvSpPr>
            <p:cNvPr id="16" name="Arrow: Circular 15">
              <a:extLst>
                <a:ext uri="{FF2B5EF4-FFF2-40B4-BE49-F238E27FC236}">
                  <a16:creationId xmlns:a16="http://schemas.microsoft.com/office/drawing/2014/main" id="{E19EB6F9-36D2-4E5A-9023-59756E86A889}"/>
                </a:ext>
              </a:extLst>
            </p:cNvPr>
            <p:cNvSpPr/>
            <p:nvPr/>
          </p:nvSpPr>
          <p:spPr>
            <a:xfrm>
              <a:off x="7069372" y="1918501"/>
              <a:ext cx="3561314" cy="3561314"/>
            </a:xfrm>
            <a:prstGeom prst="circularArrow">
              <a:avLst>
                <a:gd name="adj1" fmla="val 6907"/>
                <a:gd name="adj2" fmla="val 465740"/>
                <a:gd name="adj3" fmla="val 5947781"/>
                <a:gd name="adj4" fmla="val 4386478"/>
                <a:gd name="adj5" fmla="val 8058"/>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CA"/>
            </a:p>
          </p:txBody>
        </p:sp>
        <p:sp>
          <p:nvSpPr>
            <p:cNvPr id="17" name="Freeform: Shape 16">
              <a:extLst>
                <a:ext uri="{FF2B5EF4-FFF2-40B4-BE49-F238E27FC236}">
                  <a16:creationId xmlns:a16="http://schemas.microsoft.com/office/drawing/2014/main" id="{6045155E-0258-4486-8061-1056572C1000}"/>
                </a:ext>
              </a:extLst>
            </p:cNvPr>
            <p:cNvSpPr/>
            <p:nvPr/>
          </p:nvSpPr>
          <p:spPr>
            <a:xfrm>
              <a:off x="7148628" y="4139132"/>
              <a:ext cx="1261427" cy="1261427"/>
            </a:xfrm>
            <a:custGeom>
              <a:avLst/>
              <a:gdLst>
                <a:gd name="connsiteX0" fmla="*/ 0 w 1261427"/>
                <a:gd name="connsiteY0" fmla="*/ 0 h 1261427"/>
                <a:gd name="connsiteX1" fmla="*/ 1261427 w 1261427"/>
                <a:gd name="connsiteY1" fmla="*/ 0 h 1261427"/>
                <a:gd name="connsiteX2" fmla="*/ 1261427 w 1261427"/>
                <a:gd name="connsiteY2" fmla="*/ 1261427 h 1261427"/>
                <a:gd name="connsiteX3" fmla="*/ 0 w 1261427"/>
                <a:gd name="connsiteY3" fmla="*/ 1261427 h 1261427"/>
                <a:gd name="connsiteX4" fmla="*/ 0 w 1261427"/>
                <a:gd name="connsiteY4" fmla="*/ 0 h 12614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1427" h="1261427">
                  <a:moveTo>
                    <a:pt x="0" y="0"/>
                  </a:moveTo>
                  <a:lnTo>
                    <a:pt x="1261427" y="0"/>
                  </a:lnTo>
                  <a:lnTo>
                    <a:pt x="1261427" y="1261427"/>
                  </a:lnTo>
                  <a:lnTo>
                    <a:pt x="0" y="126142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b="1" kern="1200" dirty="0">
                  <a:solidFill>
                    <a:schemeClr val="accent1"/>
                  </a:solidFill>
                  <a:latin typeface="Arial" panose="020B0604020202020204" pitchFamily="34" charset="0"/>
                  <a:cs typeface="Arial" panose="020B0604020202020204" pitchFamily="34" charset="0"/>
                </a:rPr>
                <a:t>4. </a:t>
              </a:r>
              <a:r>
                <a:rPr lang="en-GB" sz="1400" b="1" kern="1200" dirty="0">
                  <a:latin typeface="Arial" panose="020B0604020202020204" pitchFamily="34" charset="0"/>
                  <a:cs typeface="Arial" panose="020B0604020202020204" pitchFamily="34" charset="0"/>
                </a:rPr>
                <a:t>Patients experience less exposure to potentially positive feedback</a:t>
              </a:r>
            </a:p>
          </p:txBody>
        </p:sp>
        <p:sp>
          <p:nvSpPr>
            <p:cNvPr id="18" name="Arrow: Circular 17">
              <a:extLst>
                <a:ext uri="{FF2B5EF4-FFF2-40B4-BE49-F238E27FC236}">
                  <a16:creationId xmlns:a16="http://schemas.microsoft.com/office/drawing/2014/main" id="{521B067B-509D-4B50-97B2-1759B3CB7B7D}"/>
                </a:ext>
              </a:extLst>
            </p:cNvPr>
            <p:cNvSpPr/>
            <p:nvPr/>
          </p:nvSpPr>
          <p:spPr>
            <a:xfrm>
              <a:off x="7069372" y="1918501"/>
              <a:ext cx="3561314" cy="3561314"/>
            </a:xfrm>
            <a:prstGeom prst="circularArrow">
              <a:avLst>
                <a:gd name="adj1" fmla="val 6907"/>
                <a:gd name="adj2" fmla="val 465740"/>
                <a:gd name="adj3" fmla="val 11347781"/>
                <a:gd name="adj4" fmla="val 9786478"/>
                <a:gd name="adj5" fmla="val 8058"/>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CA"/>
            </a:p>
          </p:txBody>
        </p:sp>
        <p:sp>
          <p:nvSpPr>
            <p:cNvPr id="19" name="Freeform: Shape 18">
              <a:extLst>
                <a:ext uri="{FF2B5EF4-FFF2-40B4-BE49-F238E27FC236}">
                  <a16:creationId xmlns:a16="http://schemas.microsoft.com/office/drawing/2014/main" id="{A4942534-6D75-43B1-B3A9-A796B4E85A09}"/>
                </a:ext>
              </a:extLst>
            </p:cNvPr>
            <p:cNvSpPr/>
            <p:nvPr/>
          </p:nvSpPr>
          <p:spPr>
            <a:xfrm>
              <a:off x="6854217" y="1997757"/>
              <a:ext cx="1850248" cy="1261427"/>
            </a:xfrm>
            <a:custGeom>
              <a:avLst/>
              <a:gdLst>
                <a:gd name="connsiteX0" fmla="*/ 0 w 1850248"/>
                <a:gd name="connsiteY0" fmla="*/ 0 h 1261427"/>
                <a:gd name="connsiteX1" fmla="*/ 1850248 w 1850248"/>
                <a:gd name="connsiteY1" fmla="*/ 0 h 1261427"/>
                <a:gd name="connsiteX2" fmla="*/ 1850248 w 1850248"/>
                <a:gd name="connsiteY2" fmla="*/ 1261427 h 1261427"/>
                <a:gd name="connsiteX3" fmla="*/ 0 w 1850248"/>
                <a:gd name="connsiteY3" fmla="*/ 1261427 h 1261427"/>
                <a:gd name="connsiteX4" fmla="*/ 0 w 1850248"/>
                <a:gd name="connsiteY4" fmla="*/ 0 h 12614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0248" h="1261427">
                  <a:moveTo>
                    <a:pt x="0" y="0"/>
                  </a:moveTo>
                  <a:lnTo>
                    <a:pt x="1850248" y="0"/>
                  </a:lnTo>
                  <a:lnTo>
                    <a:pt x="1850248" y="1261427"/>
                  </a:lnTo>
                  <a:lnTo>
                    <a:pt x="0" y="126142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b="1" kern="1200" dirty="0">
                  <a:solidFill>
                    <a:schemeClr val="accent1"/>
                  </a:solidFill>
                  <a:latin typeface="Arial" panose="020B0604020202020204" pitchFamily="34" charset="0"/>
                  <a:cs typeface="Arial" panose="020B0604020202020204" pitchFamily="34" charset="0"/>
                </a:rPr>
                <a:t>1. </a:t>
              </a:r>
              <a:r>
                <a:rPr lang="en-GB" sz="1400" b="1" kern="1200" dirty="0">
                  <a:latin typeface="Arial" panose="020B0604020202020204" pitchFamily="34" charset="0"/>
                  <a:cs typeface="Arial" panose="020B0604020202020204" pitchFamily="34" charset="0"/>
                </a:rPr>
                <a:t>Patients with depression expect to respond less positively to their environment</a:t>
              </a:r>
            </a:p>
          </p:txBody>
        </p:sp>
        <p:sp>
          <p:nvSpPr>
            <p:cNvPr id="20" name="Arrow: Circular 19">
              <a:extLst>
                <a:ext uri="{FF2B5EF4-FFF2-40B4-BE49-F238E27FC236}">
                  <a16:creationId xmlns:a16="http://schemas.microsoft.com/office/drawing/2014/main" id="{00AE5692-D390-4ED6-8C82-1924BC7665C1}"/>
                </a:ext>
              </a:extLst>
            </p:cNvPr>
            <p:cNvSpPr/>
            <p:nvPr/>
          </p:nvSpPr>
          <p:spPr>
            <a:xfrm>
              <a:off x="7069372" y="1918501"/>
              <a:ext cx="3561314" cy="3561314"/>
            </a:xfrm>
            <a:prstGeom prst="circularArrow">
              <a:avLst>
                <a:gd name="adj1" fmla="val 6907"/>
                <a:gd name="adj2" fmla="val 465740"/>
                <a:gd name="adj3" fmla="val 16747781"/>
                <a:gd name="adj4" fmla="val 15869007"/>
                <a:gd name="adj5" fmla="val 8058"/>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CA"/>
            </a:p>
          </p:txBody>
        </p:sp>
      </p:grpSp>
    </p:spTree>
    <p:extLst>
      <p:ext uri="{BB962C8B-B14F-4D97-AF65-F5344CB8AC3E}">
        <p14:creationId xmlns:p14="http://schemas.microsoft.com/office/powerpoint/2010/main" val="42278535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7FE6EC-9533-E51A-D77C-1E7701899925}"/>
            </a:ext>
          </a:extLst>
        </p:cNvPr>
        <p:cNvGrpSpPr/>
        <p:nvPr/>
      </p:nvGrpSpPr>
      <p:grpSpPr>
        <a:xfrm>
          <a:off x="0" y="0"/>
          <a:ext cx="0" cy="0"/>
          <a:chOff x="0" y="0"/>
          <a:chExt cx="0" cy="0"/>
        </a:xfrm>
      </p:grpSpPr>
      <p:sp>
        <p:nvSpPr>
          <p:cNvPr id="8" name="Text Placeholder 7">
            <a:extLst>
              <a:ext uri="{FF2B5EF4-FFF2-40B4-BE49-F238E27FC236}">
                <a16:creationId xmlns:a16="http://schemas.microsoft.com/office/drawing/2014/main" id="{40CD1527-F3E8-7579-9254-0BB842C73A3F}"/>
              </a:ext>
            </a:extLst>
          </p:cNvPr>
          <p:cNvSpPr>
            <a:spLocks noGrp="1"/>
          </p:cNvSpPr>
          <p:nvPr>
            <p:ph type="body" sz="quarter" idx="17"/>
          </p:nvPr>
        </p:nvSpPr>
        <p:spPr/>
        <p:txBody>
          <a:bodyPr/>
          <a:lstStyle/>
          <a:p>
            <a:r>
              <a:rPr lang="en-GB"/>
              <a:t>Major depressive disorder (MDD) – Treatment principles</a:t>
            </a:r>
            <a:endParaRPr lang="en-GB" dirty="0"/>
          </a:p>
        </p:txBody>
      </p:sp>
      <p:sp>
        <p:nvSpPr>
          <p:cNvPr id="2" name="Title 1">
            <a:extLst>
              <a:ext uri="{FF2B5EF4-FFF2-40B4-BE49-F238E27FC236}">
                <a16:creationId xmlns:a16="http://schemas.microsoft.com/office/drawing/2014/main" id="{BE01EA44-FEE5-9419-749A-D4125908003D}"/>
              </a:ext>
            </a:extLst>
          </p:cNvPr>
          <p:cNvSpPr>
            <a:spLocks noGrp="1"/>
          </p:cNvSpPr>
          <p:nvPr>
            <p:ph type="title"/>
          </p:nvPr>
        </p:nvSpPr>
        <p:spPr/>
        <p:txBody>
          <a:bodyPr/>
          <a:lstStyle/>
          <a:p>
            <a:r>
              <a:rPr lang="en-GB" dirty="0"/>
              <a:t>Childhood maltreatment</a:t>
            </a:r>
          </a:p>
        </p:txBody>
      </p:sp>
      <p:sp>
        <p:nvSpPr>
          <p:cNvPr id="14" name="Content Placeholder 13">
            <a:extLst>
              <a:ext uri="{FF2B5EF4-FFF2-40B4-BE49-F238E27FC236}">
                <a16:creationId xmlns:a16="http://schemas.microsoft.com/office/drawing/2014/main" id="{8F1A874E-8347-6485-F2CE-5322D7A6B754}"/>
              </a:ext>
            </a:extLst>
          </p:cNvPr>
          <p:cNvSpPr>
            <a:spLocks noGrp="1"/>
          </p:cNvSpPr>
          <p:nvPr>
            <p:ph idx="20"/>
          </p:nvPr>
        </p:nvSpPr>
        <p:spPr/>
        <p:txBody>
          <a:bodyPr/>
          <a:lstStyle/>
          <a:p>
            <a:r>
              <a:rPr lang="en-GB" sz="1400" dirty="0"/>
              <a:t>Childhood maltreatment – physical, sexual, or emotional trauma – </a:t>
            </a:r>
            <a:br>
              <a:rPr lang="en-GB" sz="1400" dirty="0"/>
            </a:br>
            <a:r>
              <a:rPr lang="en-GB" sz="1400" dirty="0"/>
              <a:t>is increasingly being recognized as a </a:t>
            </a:r>
            <a:r>
              <a:rPr lang="en-GB" sz="1400" b="1" dirty="0"/>
              <a:t>critical factor in psychiatric diagnoses</a:t>
            </a:r>
            <a:r>
              <a:rPr lang="en-GB" sz="1400" dirty="0"/>
              <a:t>, including depression</a:t>
            </a:r>
            <a:r>
              <a:rPr lang="en-GB" sz="1400" baseline="30000" dirty="0"/>
              <a:t>1,2</a:t>
            </a:r>
            <a:endParaRPr lang="en-GB" sz="1400" dirty="0"/>
          </a:p>
          <a:p>
            <a:r>
              <a:rPr lang="en-GB" sz="1400" dirty="0"/>
              <a:t>People who have experienced childhood trauma typically develop psychiatric disorders earlier than those who have not experienced trauma, and can experience </a:t>
            </a:r>
            <a:r>
              <a:rPr lang="en-GB" sz="1400" b="1" dirty="0"/>
              <a:t>more severe disease </a:t>
            </a:r>
            <a:r>
              <a:rPr lang="en-GB" sz="1400" dirty="0"/>
              <a:t>and </a:t>
            </a:r>
            <a:r>
              <a:rPr lang="en-GB" sz="1400" b="1" dirty="0"/>
              <a:t>poorer treatment outcomes</a:t>
            </a:r>
            <a:r>
              <a:rPr lang="en-GB" sz="1400" baseline="30000" dirty="0"/>
              <a:t>1</a:t>
            </a:r>
            <a:endParaRPr lang="en-GB" sz="1400" dirty="0"/>
          </a:p>
          <a:p>
            <a:r>
              <a:rPr lang="en-GB" sz="1400" dirty="0"/>
              <a:t>In one analysis of ~1,400 people, when compared with control populations, childhood maltreatment was 3–4 times more common</a:t>
            </a:r>
            <a:br>
              <a:rPr lang="en-GB" sz="1400" dirty="0"/>
            </a:br>
            <a:r>
              <a:rPr lang="en-GB" sz="1400" dirty="0"/>
              <a:t>in populations with mood disorders</a:t>
            </a:r>
            <a:r>
              <a:rPr lang="en-GB" sz="1400" baseline="30000" dirty="0"/>
              <a:t>3</a:t>
            </a:r>
            <a:endParaRPr lang="en-GB" sz="1400" dirty="0"/>
          </a:p>
          <a:p>
            <a:r>
              <a:rPr lang="en-GB" sz="1400" dirty="0"/>
              <a:t>Evidence suggests that the experience of childhood maltreatment can change the brain areas that are susceptible to stresses, and can change the functioning of the hypothalamic–pituitary–adrenal axis</a:t>
            </a:r>
            <a:r>
              <a:rPr lang="en-GB" sz="1400" baseline="30000" dirty="0"/>
              <a:t>1</a:t>
            </a:r>
            <a:endParaRPr lang="en-GB" sz="1400" dirty="0"/>
          </a:p>
          <a:p>
            <a:r>
              <a:rPr lang="en-GB" sz="1400" dirty="0"/>
              <a:t>Helping patients who have experienced childhood maltreatment remains an unmet need in the treatment of MDD</a:t>
            </a:r>
            <a:r>
              <a:rPr lang="en-GB" sz="1400" baseline="30000" dirty="0"/>
              <a:t>1-3</a:t>
            </a:r>
            <a:endParaRPr lang="en-GB" sz="1400" dirty="0"/>
          </a:p>
        </p:txBody>
      </p:sp>
      <p:sp>
        <p:nvSpPr>
          <p:cNvPr id="6" name="Text Placeholder 5">
            <a:extLst>
              <a:ext uri="{FF2B5EF4-FFF2-40B4-BE49-F238E27FC236}">
                <a16:creationId xmlns:a16="http://schemas.microsoft.com/office/drawing/2014/main" id="{AD07A220-9FB5-8496-9B1B-3F5711D90743}"/>
              </a:ext>
            </a:extLst>
          </p:cNvPr>
          <p:cNvSpPr>
            <a:spLocks noGrp="1"/>
          </p:cNvSpPr>
          <p:nvPr>
            <p:ph type="body" sz="quarter" idx="18"/>
          </p:nvPr>
        </p:nvSpPr>
        <p:spPr/>
        <p:txBody>
          <a:bodyPr/>
          <a:lstStyle/>
          <a:p>
            <a:r>
              <a:rPr lang="en-CA" dirty="0"/>
              <a:t>HAM-D=Hamilton Depression Rating Scale; </a:t>
            </a:r>
            <a:r>
              <a:rPr lang="en-CA" dirty="0" err="1"/>
              <a:t>iSPOT</a:t>
            </a:r>
            <a:r>
              <a:rPr lang="en-CA" dirty="0"/>
              <a:t>-D=</a:t>
            </a:r>
            <a:r>
              <a:rPr lang="en-GB" dirty="0"/>
              <a:t>International Study to Predict Optimized Treatment for Depression; </a:t>
            </a:r>
            <a:br>
              <a:rPr lang="en-GB" dirty="0"/>
            </a:br>
            <a:r>
              <a:rPr lang="en-CA" dirty="0"/>
              <a:t>MDD=major depressive disorder; </a:t>
            </a:r>
            <a:r>
              <a:rPr lang="en-GB" dirty="0"/>
              <a:t>SNRI=serotonin–noradrenaline reuptake inhibitor; SSRI=selective serotonin reuptake inhibitor</a:t>
            </a:r>
            <a:endParaRPr lang="en-CA" dirty="0"/>
          </a:p>
          <a:p>
            <a:endParaRPr lang="en-CA" dirty="0"/>
          </a:p>
          <a:p>
            <a:r>
              <a:rPr lang="en-CA" dirty="0"/>
              <a:t>1. Teicher et al. Mol Psychiatry 2022;27(3):1331–1338; 2. </a:t>
            </a:r>
            <a:r>
              <a:rPr lang="en-CA" dirty="0" err="1"/>
              <a:t>Barczyk</a:t>
            </a:r>
            <a:r>
              <a:rPr lang="en-CA" dirty="0"/>
              <a:t> et al. Bipolar </a:t>
            </a:r>
            <a:r>
              <a:rPr lang="en-CA" dirty="0" err="1"/>
              <a:t>Disord</a:t>
            </a:r>
            <a:r>
              <a:rPr lang="en-CA" dirty="0"/>
              <a:t> 2023;25(4):263–277; </a:t>
            </a:r>
            <a:br>
              <a:rPr lang="en-CA" dirty="0"/>
            </a:br>
            <a:r>
              <a:rPr lang="en-CA" dirty="0"/>
              <a:t>3. </a:t>
            </a:r>
            <a:r>
              <a:rPr lang="en-US" dirty="0"/>
              <a:t>Struck et al. Psychiatry Res 2020;293:113398; 4. </a:t>
            </a:r>
            <a:r>
              <a:rPr lang="en-GB" sz="1000" spc="-20" dirty="0"/>
              <a:t>Williams et al. </a:t>
            </a:r>
            <a:r>
              <a:rPr lang="en-GB" sz="1000" spc="-20" dirty="0" err="1"/>
              <a:t>Transl</a:t>
            </a:r>
            <a:r>
              <a:rPr lang="en-GB" sz="1000" spc="-20" dirty="0"/>
              <a:t> Psychiatry 2016;6:e799</a:t>
            </a:r>
            <a:endParaRPr lang="en-US" dirty="0"/>
          </a:p>
        </p:txBody>
      </p:sp>
      <p:graphicFrame>
        <p:nvGraphicFramePr>
          <p:cNvPr id="3" name="Content Placeholder 6">
            <a:extLst>
              <a:ext uri="{FF2B5EF4-FFF2-40B4-BE49-F238E27FC236}">
                <a16:creationId xmlns:a16="http://schemas.microsoft.com/office/drawing/2014/main" id="{3BCF5572-5D18-6460-4845-1F7F2765D97B}"/>
              </a:ext>
            </a:extLst>
          </p:cNvPr>
          <p:cNvGraphicFramePr>
            <a:graphicFrameLocks/>
          </p:cNvGraphicFramePr>
          <p:nvPr>
            <p:extLst>
              <p:ext uri="{D42A27DB-BD31-4B8C-83A1-F6EECF244321}">
                <p14:modId xmlns:p14="http://schemas.microsoft.com/office/powerpoint/2010/main" val="4097238886"/>
              </p:ext>
            </p:extLst>
          </p:nvPr>
        </p:nvGraphicFramePr>
        <p:xfrm>
          <a:off x="6313761" y="2370839"/>
          <a:ext cx="4896000" cy="3562317"/>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D7DE0E60-BC39-B240-4309-6EBE51AE5267}"/>
              </a:ext>
            </a:extLst>
          </p:cNvPr>
          <p:cNvSpPr txBox="1"/>
          <p:nvPr/>
        </p:nvSpPr>
        <p:spPr>
          <a:xfrm>
            <a:off x="8761761" y="5970922"/>
            <a:ext cx="2862584" cy="230832"/>
          </a:xfrm>
          <a:prstGeom prst="rect">
            <a:avLst/>
          </a:prstGeom>
          <a:noFill/>
        </p:spPr>
        <p:txBody>
          <a:bodyPr wrap="square">
            <a:spAutoFit/>
          </a:bodyPr>
          <a:lstStyle/>
          <a:p>
            <a:r>
              <a:rPr lang="en-GB" sz="900" spc="-20" dirty="0">
                <a:latin typeface="Arial" panose="020B0604020202020204" pitchFamily="34" charset="0"/>
                <a:cs typeface="Arial" panose="020B0604020202020204" pitchFamily="34" charset="0"/>
              </a:rPr>
              <a:t>.</a:t>
            </a:r>
            <a:endParaRPr lang="en-CA" sz="900" dirty="0"/>
          </a:p>
        </p:txBody>
      </p:sp>
      <p:sp>
        <p:nvSpPr>
          <p:cNvPr id="9" name="Rectangle 34">
            <a:extLst>
              <a:ext uri="{FF2B5EF4-FFF2-40B4-BE49-F238E27FC236}">
                <a16:creationId xmlns:a16="http://schemas.microsoft.com/office/drawing/2014/main" id="{B4CD59B6-66CF-2D3A-0F67-2BFE1823F512}"/>
              </a:ext>
            </a:extLst>
          </p:cNvPr>
          <p:cNvSpPr>
            <a:spLocks noChangeArrowheads="1"/>
          </p:cNvSpPr>
          <p:nvPr/>
        </p:nvSpPr>
        <p:spPr bwMode="auto">
          <a:xfrm>
            <a:off x="6313762" y="1419190"/>
            <a:ext cx="4668564" cy="987898"/>
          </a:xfrm>
          <a:prstGeom prst="roundRect">
            <a:avLst/>
          </a:prstGeom>
          <a:noFill/>
          <a:ln w="9525">
            <a:noFill/>
            <a:miter lim="800000"/>
            <a:headEnd/>
            <a:tailEnd/>
          </a:ln>
          <a:effectLst/>
        </p:spPr>
        <p:txBody>
          <a:bodyPr vert="horz" wrap="square" lIns="91440" tIns="45720" rIns="91440" bIns="45720" numCol="1" anchor="ctr" anchorCtr="0" compatLnSpc="1">
            <a:prstTxWarp prst="textNoShape">
              <a:avLst/>
            </a:prstTxWarp>
            <a:noAutofit/>
          </a:bodyPr>
          <a:lstStyle/>
          <a:p>
            <a:pPr lvl="0" algn="ctr" defTabSz="457200">
              <a:defRPr/>
            </a:pPr>
            <a:r>
              <a:rPr kumimoji="0" lang="en-GB" sz="1400" b="1" i="0" u="none" strike="noStrike" kern="1200" cap="none" spc="0" normalizeH="0" baseline="0" noProof="0" dirty="0" err="1">
                <a:ln>
                  <a:noFill/>
                </a:ln>
                <a:solidFill>
                  <a:schemeClr val="accent2">
                    <a:lumMod val="50000"/>
                  </a:schemeClr>
                </a:solidFill>
                <a:effectLst/>
                <a:uLnTx/>
                <a:uFillTx/>
                <a:latin typeface="Arial" panose="020B0604020202020204" pitchFamily="34" charset="0"/>
                <a:ea typeface="+mn-ea"/>
                <a:cs typeface="Arial" panose="020B0604020202020204" pitchFamily="34" charset="0"/>
              </a:rPr>
              <a:t>iSPOT</a:t>
            </a:r>
            <a:r>
              <a:rPr kumimoji="0" lang="en-GB" sz="14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n-ea"/>
                <a:cs typeface="Arial" panose="020B0604020202020204" pitchFamily="34" charset="0"/>
              </a:rPr>
              <a:t>-D study: remission rates (</a:t>
            </a:r>
            <a:r>
              <a:rPr lang="en-GB" sz="1400" b="1" dirty="0">
                <a:solidFill>
                  <a:schemeClr val="accent2">
                    <a:lumMod val="50000"/>
                  </a:schemeClr>
                </a:solidFill>
                <a:latin typeface="Arial" panose="020B0604020202020204" pitchFamily="34" charset="0"/>
                <a:cs typeface="Arial" panose="020B0604020202020204" pitchFamily="34" charset="0"/>
              </a:rPr>
              <a:t>HAM-D ≤ 7) at Week 8 </a:t>
            </a:r>
            <a:r>
              <a:rPr kumimoji="0" lang="en-GB" sz="14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n-ea"/>
                <a:cs typeface="Arial" panose="020B0604020202020204" pitchFamily="34" charset="0"/>
              </a:rPr>
              <a:t>in patients with MDD receiving SSRIs or SNRIs, with or without childhood trauma (n=722)</a:t>
            </a:r>
            <a:r>
              <a:rPr kumimoji="0" lang="en-GB" sz="1400" b="1" i="0" u="none" strike="noStrike" kern="1200" cap="none" spc="0" normalizeH="0" baseline="30000" noProof="0" dirty="0">
                <a:ln>
                  <a:noFill/>
                </a:ln>
                <a:solidFill>
                  <a:schemeClr val="accent2">
                    <a:lumMod val="50000"/>
                  </a:schemeClr>
                </a:solidFill>
                <a:effectLst/>
                <a:uLnTx/>
                <a:uFillTx/>
                <a:latin typeface="Arial" panose="020B0604020202020204" pitchFamily="34" charset="0"/>
                <a:ea typeface="+mn-ea"/>
                <a:cs typeface="Arial" panose="020B0604020202020204" pitchFamily="34" charset="0"/>
              </a:rPr>
              <a:t>4</a:t>
            </a:r>
            <a:endParaRPr kumimoji="0" lang="en-US" sz="1400" b="1" i="0" u="none" strike="noStrike" kern="1200" cap="none" spc="0" normalizeH="0" baseline="30000" noProof="0" dirty="0">
              <a:ln>
                <a:noFill/>
              </a:ln>
              <a:solidFill>
                <a:schemeClr val="accent2">
                  <a:lumMod val="50000"/>
                </a:schemeClr>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1F540D6A-7060-B154-EB0C-43A19EF2E1B4}"/>
              </a:ext>
            </a:extLst>
          </p:cNvPr>
          <p:cNvSpPr txBox="1"/>
          <p:nvPr/>
        </p:nvSpPr>
        <p:spPr>
          <a:xfrm>
            <a:off x="6931973" y="5933156"/>
            <a:ext cx="4587479" cy="646331"/>
          </a:xfrm>
          <a:prstGeom prst="rect">
            <a:avLst/>
          </a:prstGeom>
          <a:noFill/>
        </p:spPr>
        <p:txBody>
          <a:bodyPr wrap="square">
            <a:spAutoFit/>
          </a:bodyPr>
          <a:lstStyle/>
          <a:p>
            <a:pPr fontAlgn="base"/>
            <a:r>
              <a:rPr lang="en-US" sz="900" kern="1200" dirty="0">
                <a:solidFill>
                  <a:srgbClr val="3F1A01"/>
                </a:solidFill>
                <a:effectLst/>
                <a:latin typeface="Arial" panose="020B0604020202020204" pitchFamily="34" charset="0"/>
                <a:ea typeface="Times New Roman" panose="02020603050405020304" pitchFamily="18" charset="0"/>
              </a:rPr>
              <a:t>This work is adapted from ‘</a:t>
            </a:r>
            <a:r>
              <a:rPr lang="en-GB" sz="900" kern="1200" dirty="0">
                <a:solidFill>
                  <a:srgbClr val="3F1A01"/>
                </a:solidFill>
                <a:effectLst/>
                <a:latin typeface="Arial" panose="020B0604020202020204" pitchFamily="34" charset="0"/>
                <a:ea typeface="Times New Roman" panose="02020603050405020304" pitchFamily="18" charset="0"/>
              </a:rPr>
              <a:t>Childhood trauma predicts antidepressant response in adults with major depression: data from the randomized international study to predict optimized treatment for depression</a:t>
            </a:r>
            <a:r>
              <a:rPr lang="en-US" sz="900" kern="1200" dirty="0">
                <a:solidFill>
                  <a:srgbClr val="3F1A01"/>
                </a:solidFill>
                <a:effectLst/>
                <a:latin typeface="Arial" panose="020B0604020202020204" pitchFamily="34" charset="0"/>
                <a:ea typeface="Times New Roman" panose="02020603050405020304" pitchFamily="18" charset="0"/>
              </a:rPr>
              <a:t>' by Williams et al., used under CC-BY. This work is licensed under Creative Commons license CC-BY-SA by The Lundbeck Foundation.</a:t>
            </a:r>
            <a:endParaRPr lang="en-GB" sz="900" dirty="0">
              <a:solidFill>
                <a:srgbClr val="00000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9872147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Placeholder 20">
            <a:extLst>
              <a:ext uri="{FF2B5EF4-FFF2-40B4-BE49-F238E27FC236}">
                <a16:creationId xmlns:a16="http://schemas.microsoft.com/office/drawing/2014/main" id="{05A4F149-072D-41E7-E2BF-6F542D4BE214}"/>
              </a:ext>
            </a:extLst>
          </p:cNvPr>
          <p:cNvSpPr>
            <a:spLocks noGrp="1"/>
          </p:cNvSpPr>
          <p:nvPr>
            <p:ph type="body" sz="quarter" idx="17"/>
          </p:nvPr>
        </p:nvSpPr>
        <p:spPr/>
        <p:txBody>
          <a:bodyPr/>
          <a:lstStyle/>
          <a:p>
            <a:r>
              <a:rPr lang="en-GB"/>
              <a:t>Major depressive disorder (MDD) – Treatment principles</a:t>
            </a:r>
            <a:endParaRPr lang="da-DK" dirty="0"/>
          </a:p>
        </p:txBody>
      </p:sp>
      <p:sp>
        <p:nvSpPr>
          <p:cNvPr id="2" name="Title 1">
            <a:extLst>
              <a:ext uri="{FF2B5EF4-FFF2-40B4-BE49-F238E27FC236}">
                <a16:creationId xmlns:a16="http://schemas.microsoft.com/office/drawing/2014/main" id="{020FBD62-4516-4B75-A55E-58DABCC703D8}"/>
              </a:ext>
            </a:extLst>
          </p:cNvPr>
          <p:cNvSpPr>
            <a:spLocks noGrp="1"/>
          </p:cNvSpPr>
          <p:nvPr>
            <p:ph type="title"/>
          </p:nvPr>
        </p:nvSpPr>
        <p:spPr/>
        <p:txBody>
          <a:bodyPr/>
          <a:lstStyle/>
          <a:p>
            <a:r>
              <a:rPr lang="en-GB"/>
              <a:t>Suicide</a:t>
            </a:r>
            <a:endParaRPr lang="en-GB" dirty="0"/>
          </a:p>
        </p:txBody>
      </p:sp>
      <p:sp>
        <p:nvSpPr>
          <p:cNvPr id="3" name="Content Placeholder 2">
            <a:extLst>
              <a:ext uri="{FF2B5EF4-FFF2-40B4-BE49-F238E27FC236}">
                <a16:creationId xmlns:a16="http://schemas.microsoft.com/office/drawing/2014/main" id="{84C93962-90FE-4A79-BA77-EBF5F44B6927}"/>
              </a:ext>
            </a:extLst>
          </p:cNvPr>
          <p:cNvSpPr>
            <a:spLocks noGrp="1"/>
          </p:cNvSpPr>
          <p:nvPr>
            <p:ph idx="19"/>
          </p:nvPr>
        </p:nvSpPr>
        <p:spPr/>
        <p:txBody>
          <a:bodyPr>
            <a:normAutofit/>
          </a:bodyPr>
          <a:lstStyle/>
          <a:p>
            <a:r>
              <a:rPr lang="en-GB" dirty="0"/>
              <a:t>MDD is associated with a high risk of mortality, much of which is accounted for by suicide:</a:t>
            </a:r>
            <a:r>
              <a:rPr lang="en-GB" baseline="30000" dirty="0"/>
              <a:t>1</a:t>
            </a:r>
          </a:p>
          <a:p>
            <a:pPr lvl="1"/>
            <a:r>
              <a:rPr lang="en-GB" sz="1600" dirty="0"/>
              <a:t>Recurrent thoughts of death, suicidal ideation, or suicide attempts, are common in MDD</a:t>
            </a:r>
          </a:p>
          <a:p>
            <a:pPr lvl="1"/>
            <a:r>
              <a:rPr lang="en-GB" sz="1600" dirty="0"/>
              <a:t>The severity of suicidal thoughts ranges from a passive wish to not awaken in the morning or a belief that others would be better off if the individual were dead, to transient but recurrent thoughts of committing suicide, to a specific suicide plan</a:t>
            </a:r>
          </a:p>
          <a:p>
            <a:pPr lvl="0"/>
            <a:r>
              <a:rPr lang="en-GB" dirty="0"/>
              <a:t>A meta-analysis of over 8,000 people with MDD followed for up to 48 years, found that the risk of suicide was increased </a:t>
            </a:r>
            <a:r>
              <a:rPr lang="en-GB" b="1" dirty="0"/>
              <a:t>20 times in people with MDD</a:t>
            </a:r>
            <a:r>
              <a:rPr lang="en-GB" baseline="30000" dirty="0"/>
              <a:t>2</a:t>
            </a:r>
            <a:endParaRPr lang="en-GB" dirty="0"/>
          </a:p>
          <a:p>
            <a:pPr lvl="0"/>
            <a:r>
              <a:rPr lang="en-US" dirty="0"/>
              <a:t>Prevention of suicide remains an unmet need in the treatment of MDD</a:t>
            </a:r>
            <a:r>
              <a:rPr lang="en-US" baseline="30000" dirty="0"/>
              <a:t>1-5</a:t>
            </a:r>
          </a:p>
          <a:p>
            <a:pPr lvl="0"/>
            <a:endParaRPr lang="en-GB" dirty="0"/>
          </a:p>
        </p:txBody>
      </p:sp>
      <p:sp>
        <p:nvSpPr>
          <p:cNvPr id="6" name="Content Placeholder 5">
            <a:extLst>
              <a:ext uri="{FF2B5EF4-FFF2-40B4-BE49-F238E27FC236}">
                <a16:creationId xmlns:a16="http://schemas.microsoft.com/office/drawing/2014/main" id="{72ECC816-3939-4A72-9FA5-189DBF56DFEB}"/>
              </a:ext>
            </a:extLst>
          </p:cNvPr>
          <p:cNvSpPr>
            <a:spLocks noGrp="1"/>
          </p:cNvSpPr>
          <p:nvPr>
            <p:ph sz="half" idx="20"/>
          </p:nvPr>
        </p:nvSpPr>
        <p:spPr/>
        <p:txBody>
          <a:bodyPr>
            <a:normAutofit lnSpcReduction="10000"/>
          </a:bodyPr>
          <a:lstStyle/>
          <a:p>
            <a:pPr marL="0" indent="0" algn="ctr">
              <a:buNone/>
            </a:pPr>
            <a:r>
              <a:rPr lang="en-GB" sz="1400" b="1" dirty="0"/>
              <a:t>Antidepressants and suicide</a:t>
            </a:r>
          </a:p>
          <a:p>
            <a:r>
              <a:rPr lang="en-GB" sz="1400" dirty="0"/>
              <a:t>In recent times, there has been increasing attention to the possibility that SSRIs and other antidepressants could worsen suicidality in some patients (potentially by worsening anxiety and agitation)</a:t>
            </a:r>
            <a:r>
              <a:rPr lang="en-GB" sz="1400" baseline="30000" dirty="0"/>
              <a:t>3,4</a:t>
            </a:r>
          </a:p>
          <a:p>
            <a:r>
              <a:rPr lang="en-GB" sz="1400" dirty="0"/>
              <a:t>The issue of SSRI-induced suicidality was first raised in paediatric antidepressant trials, but has also been queried in adults</a:t>
            </a:r>
            <a:r>
              <a:rPr lang="en-GB" sz="1400" baseline="30000" dirty="0"/>
              <a:t>3</a:t>
            </a:r>
          </a:p>
          <a:p>
            <a:r>
              <a:rPr lang="en-GB" sz="1400" dirty="0"/>
              <a:t>However, some individual studies and meta-analyses have suggested that suicide items on rating scales of depression markedly improve with antidepressant treatment</a:t>
            </a:r>
            <a:r>
              <a:rPr lang="en-GB" sz="1400" baseline="30000" dirty="0"/>
              <a:t>3</a:t>
            </a:r>
          </a:p>
          <a:p>
            <a:r>
              <a:rPr lang="en-GB" sz="1400" dirty="0"/>
              <a:t>Nevertheless, patients should be carefully monitored when initiating antidepressant pharmacotherapy</a:t>
            </a:r>
            <a:r>
              <a:rPr lang="en-GB" sz="1400" baseline="30000" dirty="0"/>
              <a:t>5</a:t>
            </a:r>
          </a:p>
        </p:txBody>
      </p:sp>
      <p:sp>
        <p:nvSpPr>
          <p:cNvPr id="8" name="Text Placeholder 7">
            <a:extLst>
              <a:ext uri="{FF2B5EF4-FFF2-40B4-BE49-F238E27FC236}">
                <a16:creationId xmlns:a16="http://schemas.microsoft.com/office/drawing/2014/main" id="{39EBE1EA-4675-4109-9BDB-41BE5E93EB9F}"/>
              </a:ext>
            </a:extLst>
          </p:cNvPr>
          <p:cNvSpPr>
            <a:spLocks noGrp="1"/>
          </p:cNvSpPr>
          <p:nvPr>
            <p:ph type="body" sz="quarter" idx="18"/>
          </p:nvPr>
        </p:nvSpPr>
        <p:spPr/>
        <p:txBody>
          <a:bodyPr/>
          <a:lstStyle/>
          <a:p>
            <a:r>
              <a:rPr lang="en-GB" dirty="0"/>
              <a:t>MDD=major depressive disorder; SSRI=selective serotonin reuptake inhibitor</a:t>
            </a:r>
          </a:p>
          <a:p>
            <a:endParaRPr lang="en-GB" dirty="0"/>
          </a:p>
          <a:p>
            <a:r>
              <a:rPr lang="en-GB" dirty="0"/>
              <a:t>1. APA. DSM-5-TR. 2022; 2. Harris &amp; Barraclough. Br J Psychiatry 1997;170:205–228; 3. </a:t>
            </a:r>
            <a:r>
              <a:rPr lang="en-GB" dirty="0" err="1"/>
              <a:t>Lagerberg</a:t>
            </a:r>
            <a:r>
              <a:rPr lang="en-GB" dirty="0"/>
              <a:t> et al. Neuropsychopharmacology 2022;47(4):817–823; </a:t>
            </a:r>
            <a:br>
              <a:rPr lang="en-GB" dirty="0"/>
            </a:br>
            <a:r>
              <a:rPr lang="en-GB" dirty="0"/>
              <a:t>4. Brent. </a:t>
            </a:r>
            <a:r>
              <a:rPr lang="en-GB" dirty="0" err="1"/>
              <a:t>Psychiatr</a:t>
            </a:r>
            <a:r>
              <a:rPr lang="en-GB" dirty="0"/>
              <a:t> Clin North Am 2016;39(3):503–512; 5. </a:t>
            </a:r>
            <a:r>
              <a:rPr lang="en-GB" dirty="0" err="1"/>
              <a:t>Hawton</a:t>
            </a:r>
            <a:r>
              <a:rPr lang="en-GB" dirty="0"/>
              <a:t> et al. Lancet Psychiatry 2022;9(11):922–928</a:t>
            </a:r>
          </a:p>
        </p:txBody>
      </p:sp>
    </p:spTree>
    <p:extLst>
      <p:ext uri="{BB962C8B-B14F-4D97-AF65-F5344CB8AC3E}">
        <p14:creationId xmlns:p14="http://schemas.microsoft.com/office/powerpoint/2010/main" val="11445089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9B2D1A10-1A1E-1DCA-AF2D-BF60561A05BB}"/>
              </a:ext>
            </a:extLst>
          </p:cNvPr>
          <p:cNvSpPr>
            <a:spLocks noGrp="1"/>
          </p:cNvSpPr>
          <p:nvPr>
            <p:ph type="title"/>
          </p:nvPr>
        </p:nvSpPr>
        <p:spPr/>
        <p:txBody>
          <a:bodyPr/>
          <a:lstStyle/>
          <a:p>
            <a:r>
              <a:rPr lang="en-GB" dirty="0"/>
              <a:t>Summary</a:t>
            </a:r>
          </a:p>
        </p:txBody>
      </p:sp>
      <p:sp>
        <p:nvSpPr>
          <p:cNvPr id="10" name="Text Placeholder 9">
            <a:extLst>
              <a:ext uri="{FF2B5EF4-FFF2-40B4-BE49-F238E27FC236}">
                <a16:creationId xmlns:a16="http://schemas.microsoft.com/office/drawing/2014/main" id="{5F94ED42-4C36-C32F-C683-82C9A9E59C7E}"/>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16520624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FE5B1E51-A25F-35C4-39F0-C76CEA06FED4}"/>
              </a:ext>
            </a:extLst>
          </p:cNvPr>
          <p:cNvSpPr>
            <a:spLocks noGrp="1"/>
          </p:cNvSpPr>
          <p:nvPr>
            <p:ph type="body" sz="quarter" idx="17"/>
          </p:nvPr>
        </p:nvSpPr>
        <p:spPr/>
        <p:txBody>
          <a:bodyPr/>
          <a:lstStyle/>
          <a:p>
            <a:r>
              <a:rPr lang="en-GB"/>
              <a:t>Major depressive disorder (MDD) – Treatment principles</a:t>
            </a:r>
            <a:endParaRPr lang="da-DK" dirty="0"/>
          </a:p>
        </p:txBody>
      </p:sp>
      <p:sp>
        <p:nvSpPr>
          <p:cNvPr id="8" name="Title 7">
            <a:extLst>
              <a:ext uri="{FF2B5EF4-FFF2-40B4-BE49-F238E27FC236}">
                <a16:creationId xmlns:a16="http://schemas.microsoft.com/office/drawing/2014/main" id="{8AB5CAE7-2C74-F5BD-FA8E-0B621C94F7AA}"/>
              </a:ext>
            </a:extLst>
          </p:cNvPr>
          <p:cNvSpPr>
            <a:spLocks noGrp="1"/>
          </p:cNvSpPr>
          <p:nvPr>
            <p:ph type="title"/>
          </p:nvPr>
        </p:nvSpPr>
        <p:spPr/>
        <p:txBody>
          <a:bodyPr/>
          <a:lstStyle/>
          <a:p>
            <a:r>
              <a:rPr lang="en-GB"/>
              <a:t>Summary</a:t>
            </a:r>
            <a:endParaRPr lang="en-GB" dirty="0"/>
          </a:p>
        </p:txBody>
      </p:sp>
      <p:sp>
        <p:nvSpPr>
          <p:cNvPr id="11" name="Content Placeholder 10">
            <a:extLst>
              <a:ext uri="{FF2B5EF4-FFF2-40B4-BE49-F238E27FC236}">
                <a16:creationId xmlns:a16="http://schemas.microsoft.com/office/drawing/2014/main" id="{D8683EB3-2B9E-9774-5BF0-C9F75A9E5B7E}"/>
              </a:ext>
            </a:extLst>
          </p:cNvPr>
          <p:cNvSpPr>
            <a:spLocks noGrp="1"/>
          </p:cNvSpPr>
          <p:nvPr>
            <p:ph idx="19"/>
          </p:nvPr>
        </p:nvSpPr>
        <p:spPr>
          <a:xfrm>
            <a:off x="539750" y="1416785"/>
            <a:ext cx="11067751" cy="4766845"/>
          </a:xfrm>
        </p:spPr>
        <p:txBody>
          <a:bodyPr/>
          <a:lstStyle/>
          <a:p>
            <a:r>
              <a:rPr lang="en-GB" dirty="0"/>
              <a:t>There is no universal guideline for the first-line treatment of patients with MDD, but available evidence-based treatment guidelines typically recommend:</a:t>
            </a:r>
          </a:p>
          <a:p>
            <a:pPr lvl="1"/>
            <a:r>
              <a:rPr lang="en-GB" dirty="0"/>
              <a:t>Psychotherapy or antidepressant monotherapy (most commonly SSRIs), or a combination of both, for mild to moderate MDD </a:t>
            </a:r>
          </a:p>
          <a:p>
            <a:pPr lvl="1"/>
            <a:r>
              <a:rPr lang="en-GB" dirty="0"/>
              <a:t>A sequential use of combined treatment, starting with an antidepressant followed by psychotherapy, for severe MDD</a:t>
            </a:r>
          </a:p>
          <a:p>
            <a:r>
              <a:rPr lang="en-GB" dirty="0"/>
              <a:t>Patients who do not experience an adequate response to antidepressant treatment after 2–8 weeks may switch to another antidepressant, or augment the initial antidepressant with another medication (e.g., with antipsychotics, mood stabilizers or benzodiazepines) or with psychotherapy</a:t>
            </a:r>
          </a:p>
          <a:p>
            <a:r>
              <a:rPr lang="en-GB" dirty="0"/>
              <a:t>Neurostimulation treatments (e.g., ECT or </a:t>
            </a:r>
            <a:r>
              <a:rPr lang="en-GB" dirty="0" err="1"/>
              <a:t>rTMS</a:t>
            </a:r>
            <a:r>
              <a:rPr lang="en-GB" dirty="0"/>
              <a:t>) present an additional option for patients experiencing inadequate response or unacceptable side effects with antidepressants, or whose illness is severe or life-threatening</a:t>
            </a:r>
          </a:p>
          <a:p>
            <a:r>
              <a:rPr lang="en-GB" dirty="0"/>
              <a:t>In most patients, MDD treatment should be continued for at least 4–24 months</a:t>
            </a:r>
          </a:p>
          <a:p>
            <a:r>
              <a:rPr lang="en-GB" dirty="0"/>
              <a:t>Unmet treatment needs remain among people with MDD, adversely impacting their quality of life, including:</a:t>
            </a:r>
          </a:p>
          <a:p>
            <a:pPr lvl="1"/>
            <a:r>
              <a:rPr lang="en-GB" dirty="0"/>
              <a:t>Inadequate response to first-line treatment (seen in ~50% of patients), and treatment-resistant depression (seen in 30% of patients)</a:t>
            </a:r>
          </a:p>
          <a:p>
            <a:pPr lvl="1"/>
            <a:r>
              <a:rPr lang="en-GB" dirty="0"/>
              <a:t>Increased risk of mortality (the risk of suicide is up to 20-times higher among patients with MDD than in the general population)</a:t>
            </a:r>
          </a:p>
          <a:p>
            <a:pPr lvl="1"/>
            <a:r>
              <a:rPr lang="en-GB" dirty="0"/>
              <a:t>Reduced cognitive and psychosocial functioning, including among patients with MDD who achieve remission</a:t>
            </a:r>
          </a:p>
        </p:txBody>
      </p:sp>
      <p:sp>
        <p:nvSpPr>
          <p:cNvPr id="10" name="Text Placeholder 9">
            <a:extLst>
              <a:ext uri="{FF2B5EF4-FFF2-40B4-BE49-F238E27FC236}">
                <a16:creationId xmlns:a16="http://schemas.microsoft.com/office/drawing/2014/main" id="{C38F2EF5-4E3C-15AB-FD5A-DF3EE0A295D0}"/>
              </a:ext>
            </a:extLst>
          </p:cNvPr>
          <p:cNvSpPr>
            <a:spLocks noGrp="1"/>
          </p:cNvSpPr>
          <p:nvPr>
            <p:ph type="body" sz="quarter" idx="18"/>
          </p:nvPr>
        </p:nvSpPr>
        <p:spPr/>
        <p:txBody>
          <a:bodyPr/>
          <a:lstStyle/>
          <a:p>
            <a:r>
              <a:rPr lang="en-GB" dirty="0"/>
              <a:t>ECT=electroconvulsive therapy; MDD=major depressive disorder; </a:t>
            </a:r>
            <a:r>
              <a:rPr lang="en-GB" dirty="0" err="1"/>
              <a:t>rTMS</a:t>
            </a:r>
            <a:r>
              <a:rPr lang="en-GB" dirty="0"/>
              <a:t>=repetitive transcranial magnetic stimulation; SSRI=selective serotonin reuptake inhibitor</a:t>
            </a:r>
          </a:p>
        </p:txBody>
      </p:sp>
    </p:spTree>
    <p:extLst>
      <p:ext uri="{BB962C8B-B14F-4D97-AF65-F5344CB8AC3E}">
        <p14:creationId xmlns:p14="http://schemas.microsoft.com/office/powerpoint/2010/main" val="334278455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48"/>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f3e46bd671af22874b8b36d04e1c77ea">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9f69a753dd815c958e9a0d3771e06274"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Props1.xml><?xml version="1.0" encoding="utf-8"?>
<ds:datastoreItem xmlns:ds="http://schemas.openxmlformats.org/officeDocument/2006/customXml" ds:itemID="{6EA52CC3-52BF-4A27-B140-030315CD7D2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627d7c-4416-4bc1-86cf-ca6c3a42a8f2"/>
    <ds:schemaRef ds:uri="08562aa6-c0ad-4fb9-8a82-15409d3a28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30D436A-45C8-4AB9-A27F-210D96AF74FE}">
  <ds:schemaRefs>
    <ds:schemaRef ds:uri="http://schemas.microsoft.com/sharepoint/v3/contenttype/forms"/>
  </ds:schemaRefs>
</ds:datastoreItem>
</file>

<file path=customXml/itemProps3.xml><?xml version="1.0" encoding="utf-8"?>
<ds:datastoreItem xmlns:ds="http://schemas.openxmlformats.org/officeDocument/2006/customXml" ds:itemID="{43AF6779-BCC0-4F23-A281-B2F5A1A50ADA}">
  <ds:schemaRefs>
    <ds:schemaRef ds:uri="http://schemas.microsoft.com/office/2006/documentManagement/types"/>
    <ds:schemaRef ds:uri="http://www.w3.org/XML/1998/namespace"/>
    <ds:schemaRef ds:uri="http://purl.org/dc/elements/1.1/"/>
    <ds:schemaRef ds:uri="http://purl.org/dc/terms/"/>
    <ds:schemaRef ds:uri="08562aa6-c0ad-4fb9-8a82-15409d3a28b4"/>
    <ds:schemaRef ds:uri="http://purl.org/dc/dcmitype/"/>
    <ds:schemaRef ds:uri="http://schemas.microsoft.com/office/2006/metadata/properties"/>
    <ds:schemaRef ds:uri="http://schemas.microsoft.com/office/infopath/2007/PartnerControls"/>
    <ds:schemaRef ds:uri="http://schemas.openxmlformats.org/package/2006/metadata/core-properties"/>
    <ds:schemaRef ds:uri="28627d7c-4416-4bc1-86cf-ca6c3a42a8f2"/>
  </ds:schemaRefs>
</ds:datastoreItem>
</file>

<file path=docProps/app.xml><?xml version="1.0" encoding="utf-8"?>
<Properties xmlns="http://schemas.openxmlformats.org/officeDocument/2006/extended-properties" xmlns:vt="http://schemas.openxmlformats.org/officeDocument/2006/docPropsVTypes">
  <Template>Neurotorium - PowerPoint-Skabelon - 2022-01-28</Template>
  <TotalTime>36468</TotalTime>
  <Words>18456</Words>
  <Application>Microsoft Office PowerPoint</Application>
  <PresentationFormat>Widescreen</PresentationFormat>
  <Paragraphs>977</Paragraphs>
  <Slides>37</Slides>
  <Notes>37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37</vt:i4>
      </vt:variant>
    </vt:vector>
  </HeadingPairs>
  <TitlesOfParts>
    <vt:vector size="42" baseType="lpstr">
      <vt:lpstr>Arial</vt:lpstr>
      <vt:lpstr>Calibri</vt:lpstr>
      <vt:lpstr>Times New Roman</vt:lpstr>
      <vt:lpstr>Wingdings</vt:lpstr>
      <vt:lpstr>Neurotorium - PowerPoint-Skabelon - 2022-01-28</vt:lpstr>
      <vt:lpstr>PowerPoint Presentation</vt:lpstr>
      <vt:lpstr>The course of MDD</vt:lpstr>
      <vt:lpstr>Principles for management of MDD</vt:lpstr>
      <vt:lpstr>Treatment guidelines</vt:lpstr>
      <vt:lpstr>The global approach to treatment of depression</vt:lpstr>
      <vt:lpstr>Treating depression  – psychological treatments</vt:lpstr>
      <vt:lpstr>Psychological treatments for depression</vt:lpstr>
      <vt:lpstr>Psychological treatments – efficacy and formats</vt:lpstr>
      <vt:lpstr>Psychological treatments – other psychotherapies</vt:lpstr>
      <vt:lpstr>Treating depression  – pharmacological treatments</vt:lpstr>
      <vt:lpstr>Antidepressants</vt:lpstr>
      <vt:lpstr>Basic mechanisms of antidepressant action  – Monoamine reuptake inhibition and enzyme inhibition</vt:lpstr>
      <vt:lpstr>Other mechanisms of antidepressant action</vt:lpstr>
      <vt:lpstr>Antidepressant monotherapy</vt:lpstr>
      <vt:lpstr>Pharmacotherapy for inadequate response</vt:lpstr>
      <vt:lpstr>Strategies for patients with inadequate response</vt:lpstr>
      <vt:lpstr>Summary of pharmacotherapy recommendations</vt:lpstr>
      <vt:lpstr>Adverse effects of pharmacological treatment</vt:lpstr>
      <vt:lpstr>The tolerability and safety profile of SSRIs and SNRIs </vt:lpstr>
      <vt:lpstr>The tolerability and safety profile of TCAs and MAOIs</vt:lpstr>
      <vt:lpstr>The tolerability and safety profile of dopamine–serotonin receptor antagonists</vt:lpstr>
      <vt:lpstr>Discontinuing antidepressant treatment</vt:lpstr>
      <vt:lpstr>Treating depression  – neurostimulation treatments</vt:lpstr>
      <vt:lpstr>Neurostimulation – electroconvulsive therapy (ECT)</vt:lpstr>
      <vt:lpstr>Neurostimulation – repetitive transcranial magnetic stimulation (rTMS)</vt:lpstr>
      <vt:lpstr>Neurostimulation – transcranial direct current stimulation (tDCS)</vt:lpstr>
      <vt:lpstr>Neurostimulation – surgical treatments</vt:lpstr>
      <vt:lpstr>Unmet needs in the treatment of depression</vt:lpstr>
      <vt:lpstr>Inadequate response and treatment-resistant depression (TRD)</vt:lpstr>
      <vt:lpstr>Functioning</vt:lpstr>
      <vt:lpstr>Cognition</vt:lpstr>
      <vt:lpstr>Comorbid anxiety and depression</vt:lpstr>
      <vt:lpstr>Anhedonia and emotional blunting</vt:lpstr>
      <vt:lpstr>Childhood maltreatment</vt:lpstr>
      <vt:lpstr>Suicide</vt:lpstr>
      <vt:lpstr>Summary</vt:lpstr>
      <vt:lpstr>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Christopher Edge</dc:creator>
  <cp:lastModifiedBy>Christina Polyzogopoulou</cp:lastModifiedBy>
  <cp:revision>1267</cp:revision>
  <cp:lastPrinted>2018-03-02T09:31:01Z</cp:lastPrinted>
  <dcterms:created xsi:type="dcterms:W3CDTF">2017-01-23T14:24:15Z</dcterms:created>
  <dcterms:modified xsi:type="dcterms:W3CDTF">2025-06-04T06:46:46Z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934A997F-4108-42B7-A2F1-76962FE84844</vt:lpwstr>
  </property>
  <property fmtid="{D5CDD505-2E9C-101B-9397-08002B2CF9AE}" pid="3" name="ArticulatePath">
    <vt:lpwstr>6 - Treatment principles 12-Jan-18</vt:lpwstr>
  </property>
  <property fmtid="{D5CDD505-2E9C-101B-9397-08002B2CF9AE}" pid="4" name="ContentTypeId">
    <vt:lpwstr>0x01010062B393518E922946AD600E2E02326B8A</vt:lpwstr>
  </property>
  <property fmtid="{D5CDD505-2E9C-101B-9397-08002B2CF9AE}" pid="5" name="MediaServiceImageTags">
    <vt:lpwstr/>
  </property>
</Properties>
</file>