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8.xml" ContentType="application/vnd.openxmlformats-officedocument.presentationml.tags+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1"/>
  </p:sldMasterIdLst>
  <p:notesMasterIdLst>
    <p:notesMasterId r:id="rId3"/>
  </p:notesMasterIdLst>
  <p:handoutMasterIdLst>
    <p:handoutMasterId r:id="rId4"/>
  </p:handoutMasterIdLst>
  <p:sldIdLst>
    <p:sldId id="5885" r:id="rId2"/>
  </p:sldIdLst>
  <p:sldSz cx="12192000" cy="6858000"/>
  <p:notesSz cx="6881813" cy="9296400"/>
  <p:custDataLst>
    <p:tags r:id="rId5"/>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User" initials="U" lastIdx="68" clrIdx="6">
    <p:extLst>
      <p:ext uri="{19B8F6BF-5375-455C-9EA6-DF929625EA0E}">
        <p15:presenceInfo xmlns:p15="http://schemas.microsoft.com/office/powerpoint/2012/main" userId="User" providerId="None"/>
      </p:ext>
    </p:extLst>
  </p:cmAuthor>
  <p:cmAuthor id="1" name="Christopher Edge" initials="CE" lastIdx="331" clrIdx="0"/>
  <p:cmAuthor id="8" name="Jenny Muiry" initials="JM" lastIdx="3" clrIdx="7">
    <p:extLst>
      <p:ext uri="{19B8F6BF-5375-455C-9EA6-DF929625EA0E}">
        <p15:presenceInfo xmlns:p15="http://schemas.microsoft.com/office/powerpoint/2012/main" userId="S::jenny.muiry@cambridgemedical.com::095d8a26-e1f4-4671-92b1-bc556f886371" providerId="AD"/>
      </p:ext>
    </p:extLst>
  </p:cmAuthor>
  <p:cmAuthor id="2" name="Chris Edge" initials="CE" lastIdx="67" clrIdx="1"/>
  <p:cmAuthor id="9" name="Bjarke Ebert" initials="BE" lastIdx="23" clrIdx="8">
    <p:extLst>
      <p:ext uri="{19B8F6BF-5375-455C-9EA6-DF929625EA0E}">
        <p15:presenceInfo xmlns:p15="http://schemas.microsoft.com/office/powerpoint/2012/main" userId="S-1-5-21-1839211835-619659539-556599288-6688" providerId="AD"/>
      </p:ext>
    </p:extLst>
  </p:cmAuthor>
  <p:cmAuthor id="3" name="Audrey Dufour" initials="AD" lastIdx="93" clrIdx="2"/>
  <p:cmAuthor id="10" name="Bjarke Ebert" initials="BE [2]" lastIdx="19" clrIdx="9">
    <p:extLst>
      <p:ext uri="{19B8F6BF-5375-455C-9EA6-DF929625EA0E}">
        <p15:presenceInfo xmlns:p15="http://schemas.microsoft.com/office/powerpoint/2012/main" userId="S::BJEB@lundbeck.com::72445cbb-e532-4bcc-a294-080a1e48009d" providerId="AD"/>
      </p:ext>
    </p:extLst>
  </p:cmAuthor>
  <p:cmAuthor id="4" name="Shen Yang Lim" initials="SYL" lastIdx="12" clrIdx="3">
    <p:extLst>
      <p:ext uri="{19B8F6BF-5375-455C-9EA6-DF929625EA0E}">
        <p15:presenceInfo xmlns:p15="http://schemas.microsoft.com/office/powerpoint/2012/main" userId="9812e3e6622eaa0d" providerId="Windows Live"/>
      </p:ext>
    </p:extLst>
  </p:cmAuthor>
  <p:cmAuthor id="11" name="Liz Kelly" initials="LK" lastIdx="5" clrIdx="10">
    <p:extLst>
      <p:ext uri="{19B8F6BF-5375-455C-9EA6-DF929625EA0E}">
        <p15:presenceInfo xmlns:p15="http://schemas.microsoft.com/office/powerpoint/2012/main" userId="S::liz.kelly@cambridgemedical.com::3e51dfe4-6c31-457e-a0b0-891272b478d7" providerId="AD"/>
      </p:ext>
    </p:extLst>
  </p:cmAuthor>
  <p:cmAuthor id="5" name="Ebru Karakoc Madsen" initials="EKM" lastIdx="5" clrIdx="4">
    <p:extLst>
      <p:ext uri="{19B8F6BF-5375-455C-9EA6-DF929625EA0E}">
        <p15:presenceInfo xmlns:p15="http://schemas.microsoft.com/office/powerpoint/2012/main" userId="S-1-5-21-1839211835-619659539-556599288-180377" providerId="AD"/>
      </p:ext>
    </p:extLst>
  </p:cmAuthor>
  <p:cmAuthor id="12" name="Dawn Buse" initials="DB" lastIdx="64" clrIdx="11">
    <p:extLst>
      <p:ext uri="{19B8F6BF-5375-455C-9EA6-DF929625EA0E}">
        <p15:presenceInfo xmlns:p15="http://schemas.microsoft.com/office/powerpoint/2012/main" userId="Dawn Buse" providerId="None"/>
      </p:ext>
    </p:extLst>
  </p:cmAuthor>
  <p:cmAuthor id="6" name="Mikko Kuoppamäki" initials="MK" lastIdx="49" clrIdx="5">
    <p:extLst>
      <p:ext uri="{19B8F6BF-5375-455C-9EA6-DF929625EA0E}">
        <p15:presenceInfo xmlns:p15="http://schemas.microsoft.com/office/powerpoint/2012/main" userId="S-1-5-21-1839211835-619659539-556599288-22366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851"/>
    <a:srgbClr val="CCD9D3"/>
    <a:srgbClr val="99B3A8"/>
    <a:srgbClr val="002E1A"/>
    <a:srgbClr val="D9D1CC"/>
    <a:srgbClr val="668E7C"/>
    <a:srgbClr val="004225"/>
    <a:srgbClr val="7B9CBB"/>
    <a:srgbClr val="B59E5F"/>
    <a:srgbClr val="F7E8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31" autoAdjust="0"/>
    <p:restoredTop sz="85788" autoAdjust="0"/>
  </p:normalViewPr>
  <p:slideViewPr>
    <p:cSldViewPr snapToGrid="0" snapToObjects="1">
      <p:cViewPr varScale="1">
        <p:scale>
          <a:sx n="97" d="100"/>
          <a:sy n="97" d="100"/>
        </p:scale>
        <p:origin x="240" y="78"/>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79" d="100"/>
        <a:sy n="79" d="100"/>
      </p:scale>
      <p:origin x="0" y="0"/>
    </p:cViewPr>
  </p:sorterViewPr>
  <p:notesViewPr>
    <p:cSldViewPr snapToGrid="0" snapToObjects="1">
      <p:cViewPr>
        <p:scale>
          <a:sx n="150" d="100"/>
          <a:sy n="150" d="100"/>
        </p:scale>
        <p:origin x="2376" y="-1590"/>
      </p:cViewPr>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notesMaster" Target="notesMasters/notesMaster1.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tags" Target="tags/tag1.xml"/><Relationship Id="rId10" Type="http://schemas.openxmlformats.org/officeDocument/2006/relationships/tableStyles" Target="tableStyles.xml"/><Relationship Id="rId4" Type="http://schemas.openxmlformats.org/officeDocument/2006/relationships/handoutMaster" Target="handoutMasters/handoutMaster1.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4934126707032102"/>
          <c:y val="4.5530647144654809E-2"/>
          <c:w val="0.4914648395029968"/>
          <c:h val="0.72696935324091871"/>
        </c:manualLayout>
      </c:layout>
      <c:barChart>
        <c:barDir val="bar"/>
        <c:grouping val="clustered"/>
        <c:varyColors val="0"/>
        <c:ser>
          <c:idx val="0"/>
          <c:order val="0"/>
          <c:tx>
            <c:strRef>
              <c:f>Sheet1!$B$1</c:f>
              <c:strCache>
                <c:ptCount val="1"/>
                <c:pt idx="0">
                  <c:v>Symptom frequency</c:v>
                </c:pt>
              </c:strCache>
            </c:strRef>
          </c:tx>
          <c:spPr>
            <a:solidFill>
              <a:srgbClr val="336851"/>
            </a:solidFill>
            <a:ln>
              <a:noFill/>
            </a:ln>
            <a:effectLst/>
          </c:spPr>
          <c:invertIfNegative val="0"/>
          <c:cat>
            <c:strRef>
              <c:f>Sheet1!$A$2:$A$6</c:f>
              <c:strCache>
                <c:ptCount val="5"/>
                <c:pt idx="0">
                  <c:v>Concentration changes</c:v>
                </c:pt>
                <c:pt idx="1">
                  <c:v>Yawning</c:v>
                </c:pt>
                <c:pt idx="2">
                  <c:v>Neck stiffness</c:v>
                </c:pt>
                <c:pt idx="3">
                  <c:v>Mood changes</c:v>
                </c:pt>
                <c:pt idx="4">
                  <c:v>Fatigue</c:v>
                </c:pt>
              </c:strCache>
            </c:strRef>
          </c:cat>
          <c:val>
            <c:numRef>
              <c:f>Sheet1!$B$2:$B$6</c:f>
              <c:numCache>
                <c:formatCode>General</c:formatCode>
                <c:ptCount val="5"/>
                <c:pt idx="0">
                  <c:v>16</c:v>
                </c:pt>
                <c:pt idx="1">
                  <c:v>30</c:v>
                </c:pt>
                <c:pt idx="2">
                  <c:v>33</c:v>
                </c:pt>
                <c:pt idx="3">
                  <c:v>55</c:v>
                </c:pt>
                <c:pt idx="4">
                  <c:v>62</c:v>
                </c:pt>
              </c:numCache>
            </c:numRef>
          </c:val>
          <c:extLst>
            <c:ext xmlns:c16="http://schemas.microsoft.com/office/drawing/2014/chart" uri="{C3380CC4-5D6E-409C-BE32-E72D297353CC}">
              <c16:uniqueId val="{00000000-8784-4FDD-931E-E1FB8627CCF0}"/>
            </c:ext>
          </c:extLst>
        </c:ser>
        <c:dLbls>
          <c:showLegendKey val="0"/>
          <c:showVal val="0"/>
          <c:showCatName val="0"/>
          <c:showSerName val="0"/>
          <c:showPercent val="0"/>
          <c:showBubbleSize val="0"/>
        </c:dLbls>
        <c:gapWidth val="100"/>
        <c:axId val="612983856"/>
        <c:axId val="612984184"/>
      </c:barChart>
      <c:catAx>
        <c:axId val="612983856"/>
        <c:scaling>
          <c:orientation val="minMax"/>
        </c:scaling>
        <c:delete val="0"/>
        <c:axPos val="l"/>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da-DK"/>
          </a:p>
        </c:txPr>
        <c:crossAx val="612984184"/>
        <c:crosses val="autoZero"/>
        <c:auto val="1"/>
        <c:lblAlgn val="ctr"/>
        <c:lblOffset val="100"/>
        <c:noMultiLvlLbl val="0"/>
      </c:catAx>
      <c:valAx>
        <c:axId val="612984184"/>
        <c:scaling>
          <c:orientation val="minMax"/>
          <c:max val="100"/>
        </c:scaling>
        <c:delete val="0"/>
        <c:axPos val="b"/>
        <c:majorGridlines>
          <c:spPr>
            <a:ln w="9525" cap="flat" cmpd="sng" algn="ctr">
              <a:solidFill>
                <a:schemeClr val="accent6"/>
              </a:solidFill>
              <a:round/>
            </a:ln>
            <a:effectLst/>
          </c:spPr>
        </c:majorGridlines>
        <c:title>
          <c:tx>
            <c:rich>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r>
                  <a:rPr lang="en-GB" dirty="0"/>
                  <a:t>People experiencing symptom (%)</a:t>
                </a:r>
              </a:p>
            </c:rich>
          </c:tx>
          <c:layout>
            <c:manualLayout>
              <c:xMode val="edge"/>
              <c:yMode val="edge"/>
              <c:x val="0.39060676779463249"/>
              <c:y val="0.89649742416763423"/>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da-DK"/>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da-DK"/>
          </a:p>
        </c:txPr>
        <c:crossAx val="612983856"/>
        <c:crosses val="autoZero"/>
        <c:crossBetween val="between"/>
        <c:majorUnit val="2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tx1"/>
          </a:solidFill>
          <a:latin typeface="Arial" panose="020B0604020202020204" pitchFamily="34" charset="0"/>
          <a:cs typeface="Arial" panose="020B0604020202020204" pitchFamily="34" charset="0"/>
        </a:defRPr>
      </a:pPr>
      <a:endParaRPr lang="da-DK"/>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82119" cy="466434"/>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98103" y="1"/>
            <a:ext cx="2982119" cy="466434"/>
          </a:xfrm>
          <a:prstGeom prst="rect">
            <a:avLst/>
          </a:prstGeom>
        </p:spPr>
        <p:txBody>
          <a:bodyPr vert="horz" lIns="91440" tIns="45720" rIns="91440" bIns="45720" rtlCol="0"/>
          <a:lstStyle>
            <a:lvl1pPr algn="r">
              <a:defRPr sz="1200"/>
            </a:lvl1pPr>
          </a:lstStyle>
          <a:p>
            <a:fld id="{3B6579D3-62B4-4809-8D0C-4876020E209D}" type="datetimeFigureOut">
              <a:rPr lang="en-GB" smtClean="0"/>
              <a:t>24/05/2022</a:t>
            </a:fld>
            <a:endParaRPr lang="en-GB"/>
          </a:p>
        </p:txBody>
      </p:sp>
      <p:sp>
        <p:nvSpPr>
          <p:cNvPr id="4" name="Footer Placeholder 3"/>
          <p:cNvSpPr>
            <a:spLocks noGrp="1"/>
          </p:cNvSpPr>
          <p:nvPr>
            <p:ph type="ftr" sz="quarter" idx="2"/>
          </p:nvPr>
        </p:nvSpPr>
        <p:spPr>
          <a:xfrm>
            <a:off x="1" y="8829967"/>
            <a:ext cx="2982119" cy="466433"/>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98103" y="8829967"/>
            <a:ext cx="2982119" cy="466433"/>
          </a:xfrm>
          <a:prstGeom prst="rect">
            <a:avLst/>
          </a:prstGeom>
        </p:spPr>
        <p:txBody>
          <a:bodyPr vert="horz" lIns="91440" tIns="45720" rIns="91440" bIns="45720" rtlCol="0" anchor="b"/>
          <a:lstStyle>
            <a:lvl1pPr algn="r">
              <a:defRPr sz="1200"/>
            </a:lvl1pPr>
          </a:lstStyle>
          <a:p>
            <a:fld id="{0BF24BB8-5B68-4097-BC86-B79371C4510A}" type="slidenum">
              <a:rPr lang="en-GB" smtClean="0"/>
              <a:t>‹#›</a:t>
            </a:fld>
            <a:endParaRPr lang="en-GB"/>
          </a:p>
        </p:txBody>
      </p:sp>
    </p:spTree>
    <p:extLst>
      <p:ext uri="{BB962C8B-B14F-4D97-AF65-F5344CB8AC3E}">
        <p14:creationId xmlns:p14="http://schemas.microsoft.com/office/powerpoint/2010/main" val="20582021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82119"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98103" y="1"/>
            <a:ext cx="2982119" cy="466434"/>
          </a:xfrm>
          <a:prstGeom prst="rect">
            <a:avLst/>
          </a:prstGeom>
        </p:spPr>
        <p:txBody>
          <a:bodyPr vert="horz" lIns="91440" tIns="45720" rIns="91440" bIns="45720" rtlCol="0"/>
          <a:lstStyle>
            <a:lvl1pPr algn="r">
              <a:defRPr sz="1200"/>
            </a:lvl1pPr>
          </a:lstStyle>
          <a:p>
            <a:fld id="{799FA8D8-D74F-5A4A-BB10-7F88E22CEF6D}" type="datetimeFigureOut">
              <a:rPr lang="en-US"/>
              <a:t>5/24/2022</a:t>
            </a:fld>
            <a:endParaRPr lang="en-US"/>
          </a:p>
        </p:txBody>
      </p:sp>
      <p:sp>
        <p:nvSpPr>
          <p:cNvPr id="4" name="Slide Image Placeholder 3"/>
          <p:cNvSpPr>
            <a:spLocks noGrp="1" noRot="1" noChangeAspect="1"/>
          </p:cNvSpPr>
          <p:nvPr>
            <p:ph type="sldImg" idx="2"/>
          </p:nvPr>
        </p:nvSpPr>
        <p:spPr>
          <a:xfrm>
            <a:off x="652463" y="1162050"/>
            <a:ext cx="5576887"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182" y="4473893"/>
            <a:ext cx="5505450" cy="3660458"/>
          </a:xfrm>
          <a:prstGeom prst="rect">
            <a:avLst/>
          </a:prstGeom>
        </p:spPr>
        <p:txBody>
          <a:bodyPr vert="horz" lIns="91440" tIns="45720" rIns="91440" bIns="45720"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6" name="Footer Placeholder 5"/>
          <p:cNvSpPr>
            <a:spLocks noGrp="1"/>
          </p:cNvSpPr>
          <p:nvPr>
            <p:ph type="ftr" sz="quarter" idx="4"/>
          </p:nvPr>
        </p:nvSpPr>
        <p:spPr>
          <a:xfrm>
            <a:off x="1" y="8829967"/>
            <a:ext cx="2982119" cy="4664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98103" y="8829967"/>
            <a:ext cx="2982119" cy="466433"/>
          </a:xfrm>
          <a:prstGeom prst="rect">
            <a:avLst/>
          </a:prstGeom>
        </p:spPr>
        <p:txBody>
          <a:bodyPr vert="horz" lIns="91440" tIns="45720" rIns="91440" bIns="45720" rtlCol="0" anchor="b"/>
          <a:lstStyle>
            <a:lvl1pPr algn="r">
              <a:defRPr sz="1200"/>
            </a:lvl1pPr>
          </a:lstStyle>
          <a:p>
            <a:fld id="{037C2873-EBE5-CF42-9E30-7832FC02D1D9}" type="slidenum">
              <a:rPr/>
              <a:t>‹#›</a:t>
            </a:fld>
            <a:endParaRPr lang="en-US"/>
          </a:p>
        </p:txBody>
      </p:sp>
    </p:spTree>
    <p:extLst>
      <p:ext uri="{BB962C8B-B14F-4D97-AF65-F5344CB8AC3E}">
        <p14:creationId xmlns:p14="http://schemas.microsoft.com/office/powerpoint/2010/main" val="4726935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dirty="0"/>
              <a:t>A study used an electronic diary system to allow people with migraine to log symptoms throughout the day, and retrospectively analysed the association of premonitory symptoms with the emergence of headache symptoms.</a:t>
            </a:r>
            <a:r>
              <a:rPr lang="en-GB" baseline="30000" dirty="0"/>
              <a:t>[</a:t>
            </a:r>
            <a:r>
              <a:rPr lang="en-GB" baseline="30000" dirty="0" err="1"/>
              <a:t>Giffin</a:t>
            </a:r>
            <a:r>
              <a:rPr lang="en-GB" baseline="30000" dirty="0"/>
              <a:t> et al., 2003]</a:t>
            </a:r>
            <a:r>
              <a:rPr lang="en-GB" dirty="0"/>
              <a:t> The study concluded that people with migraine can accurately predict the occurrence of migraine headache by the appearance of certain premonitory symptoms.</a:t>
            </a:r>
            <a:r>
              <a:rPr lang="en-GB" baseline="30000" dirty="0"/>
              <a:t>[</a:t>
            </a:r>
            <a:r>
              <a:rPr lang="en-GB" baseline="30000" dirty="0" err="1"/>
              <a:t>Giffin</a:t>
            </a:r>
            <a:r>
              <a:rPr lang="en-GB" baseline="30000" dirty="0"/>
              <a:t> et al., 2003]</a:t>
            </a:r>
            <a:r>
              <a:rPr lang="en-GB" dirty="0"/>
              <a:t> The most common premonitory symptoms were fatigue (72% of attacks), concentration difficulties (51% of attacks), and stiff neck (50% of attacks).</a:t>
            </a:r>
            <a:r>
              <a:rPr lang="en-GB" baseline="30000" dirty="0"/>
              <a:t>[</a:t>
            </a:r>
            <a:r>
              <a:rPr lang="en-GB" baseline="30000" dirty="0" err="1"/>
              <a:t>Giffin</a:t>
            </a:r>
            <a:r>
              <a:rPr lang="en-GB" baseline="30000" dirty="0"/>
              <a:t> et al., 2003]</a:t>
            </a:r>
            <a:r>
              <a:rPr lang="en-GB" dirty="0"/>
              <a:t> </a:t>
            </a:r>
          </a:p>
          <a:p>
            <a:endParaRPr lang="en-GB" dirty="0"/>
          </a:p>
          <a:p>
            <a:r>
              <a:rPr lang="en-GB" dirty="0"/>
              <a:t>Reference:</a:t>
            </a:r>
          </a:p>
          <a:p>
            <a:r>
              <a:rPr lang="en-GB" dirty="0" err="1"/>
              <a:t>Giffin</a:t>
            </a:r>
            <a:r>
              <a:rPr lang="en-GB" dirty="0"/>
              <a:t> NJ, Ruggiero L, Lipton RB, et al. Premonitory symptoms in migraine: an electronic diary study. Neurology 2003; 60 (6): 935–940. </a:t>
            </a:r>
            <a:endParaRPr lang="en-GB" dirty="0">
              <a:highlight>
                <a:srgbClr val="FFFF00"/>
              </a:highlight>
            </a:endParaRPr>
          </a:p>
          <a:p>
            <a:endParaRPr lang="en-GB" dirty="0"/>
          </a:p>
          <a:p>
            <a:r>
              <a:rPr lang="en-GB" dirty="0"/>
              <a:t>Other references used on slide:</a:t>
            </a:r>
          </a:p>
          <a:p>
            <a:pPr marL="0" marR="0" lvl="0" indent="0" algn="l" defTabSz="914400" rtl="0" eaLnBrk="1" fontAlgn="auto" latinLnBrk="0" hangingPunct="1">
              <a:lnSpc>
                <a:spcPct val="100000"/>
              </a:lnSpc>
              <a:spcBef>
                <a:spcPts val="360"/>
              </a:spcBef>
              <a:spcAft>
                <a:spcPts val="0"/>
              </a:spcAft>
              <a:buClrTx/>
              <a:buSzTx/>
              <a:buFontTx/>
              <a:buNone/>
              <a:tabLst/>
              <a:defRPr/>
            </a:pPr>
            <a:r>
              <a:rPr lang="en-US" dirty="0" err="1"/>
              <a:t>Dodick</a:t>
            </a:r>
            <a:r>
              <a:rPr lang="en-US" dirty="0"/>
              <a:t> </a:t>
            </a:r>
            <a:r>
              <a:rPr lang="en-US" dirty="0" err="1"/>
              <a:t>DW</a:t>
            </a:r>
            <a:r>
              <a:rPr lang="en-US" dirty="0"/>
              <a:t>. Migraine. </a:t>
            </a:r>
            <a:r>
              <a:rPr lang="en-GB" dirty="0"/>
              <a:t>Lancet 2018; 391 (10127): 1315–1330.</a:t>
            </a:r>
            <a:endParaRPr lang="en-US" dirty="0"/>
          </a:p>
          <a:p>
            <a:r>
              <a:rPr lang="en-GB" dirty="0" err="1"/>
              <a:t>Karsan</a:t>
            </a:r>
            <a:r>
              <a:rPr lang="en-GB" dirty="0"/>
              <a:t> N, </a:t>
            </a:r>
            <a:r>
              <a:rPr lang="en-GB" dirty="0" err="1"/>
              <a:t>Goadsby</a:t>
            </a:r>
            <a:r>
              <a:rPr lang="en-GB" dirty="0"/>
              <a:t> PJ. Imaging the premonitory phase of migraine. Front </a:t>
            </a:r>
            <a:r>
              <a:rPr lang="en-GB" dirty="0" err="1"/>
              <a:t>Neurol</a:t>
            </a:r>
            <a:r>
              <a:rPr lang="en-GB" dirty="0"/>
              <a:t> 2020; 11: 140.</a:t>
            </a:r>
          </a:p>
          <a:p>
            <a:r>
              <a:rPr lang="en-US" dirty="0" err="1"/>
              <a:t>Karsan</a:t>
            </a:r>
            <a:r>
              <a:rPr lang="en-US" dirty="0"/>
              <a:t> N, Prabhakar P, </a:t>
            </a:r>
            <a:r>
              <a:rPr lang="en-US" dirty="0" err="1"/>
              <a:t>Goadsby</a:t>
            </a:r>
            <a:r>
              <a:rPr lang="en-US" dirty="0"/>
              <a:t> PF. </a:t>
            </a:r>
            <a:r>
              <a:rPr lang="en-US" dirty="0" err="1"/>
              <a:t>Characterising</a:t>
            </a:r>
            <a:r>
              <a:rPr lang="en-US" dirty="0"/>
              <a:t> the premonitory stage of migraine in children: a clinic-based study of 100 patients in a specialist headache service. J Headache Pain 2016; 17 (1): 94.</a:t>
            </a:r>
          </a:p>
        </p:txBody>
      </p:sp>
      <p:sp>
        <p:nvSpPr>
          <p:cNvPr id="4" name="Slide Number Placeholder 3"/>
          <p:cNvSpPr>
            <a:spLocks noGrp="1"/>
          </p:cNvSpPr>
          <p:nvPr>
            <p:ph type="sldNum" sz="quarter" idx="5"/>
          </p:nvPr>
        </p:nvSpPr>
        <p:spPr/>
        <p:txBody>
          <a:bodyPr/>
          <a:lstStyle/>
          <a:p>
            <a:fld id="{037C2873-EBE5-CF42-9E30-7832FC02D1D9}" type="slidenum">
              <a:rPr lang="en-GB" smtClean="0"/>
              <a:pPr/>
              <a:t>1</a:t>
            </a:fld>
            <a:endParaRPr lang="en-GB"/>
          </a:p>
        </p:txBody>
      </p:sp>
      <p:sp>
        <p:nvSpPr>
          <p:cNvPr id="7" name="Slide Image Placeholder 6">
            <a:extLst>
              <a:ext uri="{FF2B5EF4-FFF2-40B4-BE49-F238E27FC236}">
                <a16:creationId xmlns:a16="http://schemas.microsoft.com/office/drawing/2014/main" id="{2C008AA4-7D41-42B7-9A44-ABA423825DB5}"/>
              </a:ext>
            </a:extLst>
          </p:cNvPr>
          <p:cNvSpPr>
            <a:spLocks noGrp="1" noRot="1" noChangeAspect="1"/>
          </p:cNvSpPr>
          <p:nvPr>
            <p:ph type="sldImg"/>
          </p:nvPr>
        </p:nvSpPr>
        <p:spPr/>
      </p:sp>
    </p:spTree>
    <p:extLst>
      <p:ext uri="{BB962C8B-B14F-4D97-AF65-F5344CB8AC3E}">
        <p14:creationId xmlns:p14="http://schemas.microsoft.com/office/powerpoint/2010/main" val="20568513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image" Target="../media/image14.png"/></Relationships>
</file>

<file path=ppt/slideLayouts/_rels/slideLayout3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ags" Target="../tags/tag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122871860"/>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Tree>
    <p:extLst>
      <p:ext uri="{BB962C8B-B14F-4D97-AF65-F5344CB8AC3E}">
        <p14:creationId xmlns:p14="http://schemas.microsoft.com/office/powerpoint/2010/main" val="3783963101"/>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Tree>
    <p:extLst>
      <p:ext uri="{BB962C8B-B14F-4D97-AF65-F5344CB8AC3E}">
        <p14:creationId xmlns:p14="http://schemas.microsoft.com/office/powerpoint/2010/main" val="3824808247"/>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Tree>
    <p:extLst>
      <p:ext uri="{BB962C8B-B14F-4D97-AF65-F5344CB8AC3E}">
        <p14:creationId xmlns:p14="http://schemas.microsoft.com/office/powerpoint/2010/main" val="2004026643"/>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Tree>
    <p:extLst>
      <p:ext uri="{BB962C8B-B14F-4D97-AF65-F5344CB8AC3E}">
        <p14:creationId xmlns:p14="http://schemas.microsoft.com/office/powerpoint/2010/main" val="295614103"/>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Tree>
    <p:extLst>
      <p:ext uri="{BB962C8B-B14F-4D97-AF65-F5344CB8AC3E}">
        <p14:creationId xmlns:p14="http://schemas.microsoft.com/office/powerpoint/2010/main" val="2721058491"/>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Tree>
    <p:extLst>
      <p:ext uri="{BB962C8B-B14F-4D97-AF65-F5344CB8AC3E}">
        <p14:creationId xmlns:p14="http://schemas.microsoft.com/office/powerpoint/2010/main" val="981301911"/>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Tree>
    <p:extLst>
      <p:ext uri="{BB962C8B-B14F-4D97-AF65-F5344CB8AC3E}">
        <p14:creationId xmlns:p14="http://schemas.microsoft.com/office/powerpoint/2010/main" val="3851093241"/>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1789819"/>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Tree>
    <p:extLst>
      <p:ext uri="{BB962C8B-B14F-4D97-AF65-F5344CB8AC3E}">
        <p14:creationId xmlns:p14="http://schemas.microsoft.com/office/powerpoint/2010/main" val="155985627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Tree>
    <p:extLst>
      <p:ext uri="{BB962C8B-B14F-4D97-AF65-F5344CB8AC3E}">
        <p14:creationId xmlns:p14="http://schemas.microsoft.com/office/powerpoint/2010/main" val="4174548506"/>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Tree>
    <p:extLst>
      <p:ext uri="{BB962C8B-B14F-4D97-AF65-F5344CB8AC3E}">
        <p14:creationId xmlns:p14="http://schemas.microsoft.com/office/powerpoint/2010/main" val="2311952860"/>
      </p:ext>
    </p:extLst>
  </p:cSld>
  <p:clrMapOvr>
    <a:masterClrMapping/>
  </p:clrMapOvr>
  <p:hf hdr="0" ftr="0" dt="0"/>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49321862"/>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054540728"/>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003732314"/>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78517288"/>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46936167"/>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615602480"/>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073678154"/>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633953181"/>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568857274"/>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825042380"/>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92013675"/>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956757121"/>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974157598"/>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997928266"/>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647778402"/>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219121282"/>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057492147"/>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42307412"/>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02440606"/>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6368801"/>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22005894"/>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167380562"/>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endParaRPr lang="en-GB" sz="140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07396669"/>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endParaRPr lang="en-GB" sz="28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4057355"/>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cSld name="Front page 01">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838200" y="1734312"/>
            <a:ext cx="7260771" cy="1867725"/>
          </a:xfrm>
        </p:spPr>
        <p:txBody>
          <a:bodyPr anchor="t">
            <a:normAutofit/>
          </a:bodyPr>
          <a:lstStyle>
            <a:lvl1pPr algn="l">
              <a:defRPr sz="4000" baseline="0">
                <a:solidFill>
                  <a:schemeClr val="bg1"/>
                </a:solidFill>
              </a:defRPr>
            </a:lvl1pPr>
          </a:lstStyle>
          <a:p>
            <a:r>
              <a:rPr lang="da-DK"/>
              <a:t>Click to add presentation title</a:t>
            </a:r>
            <a:endParaRPr lang="en-US"/>
          </a:p>
        </p:txBody>
      </p:sp>
      <p:sp>
        <p:nvSpPr>
          <p:cNvPr id="3" name="Subtitle 2"/>
          <p:cNvSpPr>
            <a:spLocks noGrp="1"/>
          </p:cNvSpPr>
          <p:nvPr>
            <p:ph type="subTitle" idx="1" hasCustomPrompt="1"/>
          </p:nvPr>
        </p:nvSpPr>
        <p:spPr>
          <a:xfrm>
            <a:off x="838200" y="5128617"/>
            <a:ext cx="7260771" cy="1091208"/>
          </a:xfrm>
        </p:spPr>
        <p:txBody>
          <a:bodyPr>
            <a:normAutofit/>
          </a:bodyPr>
          <a:lstStyle>
            <a:lvl1pPr marL="0" indent="0" algn="l">
              <a:buNone/>
              <a:defRPr sz="1800" b="1"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add presentation subtitle</a:t>
            </a:r>
            <a:endParaRPr lang="en-US"/>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8" name="Rectangle 7"/>
          <p:cNvSpPr/>
          <p:nvPr userDrawn="1"/>
        </p:nvSpPr>
        <p:spPr>
          <a:xfrm>
            <a:off x="0" y="1"/>
            <a:ext cx="121920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2629" y="249928"/>
            <a:ext cx="2463219" cy="411552"/>
          </a:xfrm>
          <a:prstGeom prst="rect">
            <a:avLst/>
          </a:prstGeom>
        </p:spPr>
      </p:pic>
      <p:cxnSp>
        <p:nvCxnSpPr>
          <p:cNvPr id="10" name="Straight Connector 9"/>
          <p:cNvCxnSpPr/>
          <p:nvPr userDrawn="1"/>
        </p:nvCxnSpPr>
        <p:spPr>
          <a:xfrm>
            <a:off x="879020" y="5055541"/>
            <a:ext cx="10474780" cy="1706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42533772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le &amp; 1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524782"/>
          </a:xfrm>
        </p:spPr>
        <p:txBody>
          <a:bodyPr anchor="t">
            <a:normAutofit/>
          </a:bodyPr>
          <a:lstStyle>
            <a:lvl1pPr>
              <a:defRPr sz="2400" b="1" baseline="0"/>
            </a:lvl1pPr>
          </a:lstStyle>
          <a:p>
            <a:r>
              <a:rPr lang="da-DK"/>
              <a:t>Click to add headline</a:t>
            </a:r>
            <a:endParaRPr lang="en-US"/>
          </a:p>
        </p:txBody>
      </p:sp>
      <p:sp>
        <p:nvSpPr>
          <p:cNvPr id="3" name="Content Placeholder 2"/>
          <p:cNvSpPr>
            <a:spLocks noGrp="1"/>
          </p:cNvSpPr>
          <p:nvPr>
            <p:ph idx="1"/>
          </p:nvPr>
        </p:nvSpPr>
        <p:spPr>
          <a:xfrm>
            <a:off x="838200" y="1371600"/>
            <a:ext cx="10515600" cy="4351338"/>
          </a:xfrm>
        </p:spPr>
        <p:txBody>
          <a:bodyPr/>
          <a:lstStyle>
            <a:lvl1pPr>
              <a:defRPr sz="2400"/>
            </a:lvl1pPr>
            <a:lvl2pPr>
              <a:defRPr sz="1800"/>
            </a:lvl2pPr>
            <a:lvl3pPr>
              <a:defRPr sz="14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cxnSp>
        <p:nvCxnSpPr>
          <p:cNvPr id="7" name="Straight Connector 6"/>
          <p:cNvCxnSpPr/>
          <p:nvPr userDrawn="1"/>
        </p:nvCxnSpPr>
        <p:spPr>
          <a:xfrm>
            <a:off x="879020" y="872838"/>
            <a:ext cx="1047478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18714687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Title &amp; 2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07712"/>
          </a:xfrm>
        </p:spPr>
        <p:txBody>
          <a:bodyPr anchor="t">
            <a:normAutofit/>
          </a:bodyPr>
          <a:lstStyle>
            <a:lvl1pPr>
              <a:defRPr sz="2400" b="1"/>
            </a:lvl1pPr>
          </a:lstStyle>
          <a:p>
            <a:r>
              <a:rPr lang="da-DK"/>
              <a:t>Click to add headline</a:t>
            </a:r>
            <a:endParaRPr lang="en-US"/>
          </a:p>
        </p:txBody>
      </p:sp>
      <p:sp>
        <p:nvSpPr>
          <p:cNvPr id="3" name="Content Placeholder 2"/>
          <p:cNvSpPr>
            <a:spLocks noGrp="1"/>
          </p:cNvSpPr>
          <p:nvPr>
            <p:ph idx="1"/>
          </p:nvPr>
        </p:nvSpPr>
        <p:spPr>
          <a:xfrm>
            <a:off x="838200" y="1375720"/>
            <a:ext cx="5224272" cy="4351338"/>
          </a:xfrm>
        </p:spPr>
        <p:txBody>
          <a:bodyPr>
            <a:normAutofit/>
          </a:bodyPr>
          <a:lstStyle>
            <a:lvl1pPr>
              <a:defRPr sz="2000"/>
            </a:lvl1pPr>
            <a:lvl2pPr>
              <a:defRPr sz="1600"/>
            </a:lvl2pPr>
            <a:lvl3pPr>
              <a:defRPr sz="1200"/>
            </a:lvl3pPr>
            <a:lvl4pPr>
              <a:defRPr sz="900"/>
            </a:lvl4pPr>
            <a:lvl5pPr>
              <a:defRPr sz="9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9" name="Content Placeholder 2"/>
          <p:cNvSpPr>
            <a:spLocks noGrp="1"/>
          </p:cNvSpPr>
          <p:nvPr>
            <p:ph idx="13"/>
          </p:nvPr>
        </p:nvSpPr>
        <p:spPr>
          <a:xfrm>
            <a:off x="6129528" y="1375720"/>
            <a:ext cx="5224272" cy="4351338"/>
          </a:xfrm>
        </p:spPr>
        <p:txBody>
          <a:bodyPr>
            <a:normAutofit/>
          </a:bodyPr>
          <a:lstStyle>
            <a:lvl1pPr>
              <a:defRPr sz="2000"/>
            </a:lvl1pPr>
            <a:lvl2pPr>
              <a:defRPr sz="1600"/>
            </a:lvl2pPr>
            <a:lvl3pPr>
              <a:defRPr sz="1200"/>
            </a:lvl3pPr>
            <a:lvl4pPr>
              <a:defRPr sz="900"/>
            </a:lvl4pPr>
            <a:lvl5pPr>
              <a:defRPr sz="9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a:xfrm>
            <a:off x="879020" y="872838"/>
            <a:ext cx="1047478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extLst>
      <p:ext uri="{BB962C8B-B14F-4D97-AF65-F5344CB8AC3E}">
        <p14:creationId xmlns:p14="http://schemas.microsoft.com/office/powerpoint/2010/main" val="981160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25850"/>
            <a:ext cx="10515600" cy="1127731"/>
          </a:xfrm>
        </p:spPr>
        <p:txBody>
          <a:bodyPr anchor="t">
            <a:normAutofit/>
          </a:bodyPr>
          <a:lstStyle>
            <a:lvl1pPr>
              <a:defRPr sz="4000"/>
            </a:lvl1pPr>
          </a:lstStyle>
          <a:p>
            <a:r>
              <a:rPr lang="da-DK"/>
              <a:t>Click to chapter title</a:t>
            </a:r>
            <a:br>
              <a:rPr lang="da-DK"/>
            </a:br>
            <a:r>
              <a:rPr lang="da-DK"/>
              <a:t>in two lines</a:t>
            </a:r>
            <a:endParaRPr lang="en-US"/>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8" name="Rectangle 7"/>
          <p:cNvSpPr/>
          <p:nvPr userDrawn="1"/>
        </p:nvSpPr>
        <p:spPr>
          <a:xfrm>
            <a:off x="0" y="1"/>
            <a:ext cx="12192000" cy="822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cxnSp>
        <p:nvCxnSpPr>
          <p:cNvPr id="9" name="Straight Connector 8"/>
          <p:cNvCxnSpPr/>
          <p:nvPr userDrawn="1"/>
        </p:nvCxnSpPr>
        <p:spPr>
          <a:xfrm>
            <a:off x="879020" y="5055541"/>
            <a:ext cx="10474780" cy="17069"/>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2"/>
          <p:cNvSpPr>
            <a:spLocks noGrp="1"/>
          </p:cNvSpPr>
          <p:nvPr>
            <p:ph type="body" idx="1" hasCustomPrompt="1"/>
          </p:nvPr>
        </p:nvSpPr>
        <p:spPr>
          <a:xfrm>
            <a:off x="831850" y="5129213"/>
            <a:ext cx="10515600" cy="1100671"/>
          </a:xfrm>
        </p:spPr>
        <p:txBody>
          <a:bodyPr>
            <a:normAutofit/>
          </a:bodyPr>
          <a:lstStyle>
            <a:lvl1pPr marL="0" indent="0">
              <a:buNone/>
              <a:defRPr sz="1800" b="1">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Click to add chapter subtitle</a:t>
            </a:r>
          </a:p>
        </p:txBody>
      </p:sp>
    </p:spTree>
    <p:extLst>
      <p:ext uri="{BB962C8B-B14F-4D97-AF65-F5344CB8AC3E}">
        <p14:creationId xmlns:p14="http://schemas.microsoft.com/office/powerpoint/2010/main" val="215571358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Statement 02">
    <p:spTree>
      <p:nvGrpSpPr>
        <p:cNvPr id="1" name=""/>
        <p:cNvGrpSpPr/>
        <p:nvPr/>
      </p:nvGrpSpPr>
      <p:grpSpPr>
        <a:xfrm>
          <a:off x="0" y="0"/>
          <a:ext cx="0" cy="0"/>
          <a:chOff x="0" y="0"/>
          <a:chExt cx="0" cy="0"/>
        </a:xfrm>
      </p:grpSpPr>
      <p:sp>
        <p:nvSpPr>
          <p:cNvPr id="9" name="Rectangle 8"/>
          <p:cNvSpPr/>
          <p:nvPr userDrawn="1"/>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sp>
        <p:nvSpPr>
          <p:cNvPr id="2" name="Title 1"/>
          <p:cNvSpPr>
            <a:spLocks noGrp="1"/>
          </p:cNvSpPr>
          <p:nvPr>
            <p:ph type="title" hasCustomPrompt="1"/>
          </p:nvPr>
        </p:nvSpPr>
        <p:spPr>
          <a:xfrm>
            <a:off x="838200" y="2668174"/>
            <a:ext cx="10515600" cy="2284072"/>
          </a:xfrm>
        </p:spPr>
        <p:txBody>
          <a:bodyPr anchor="t">
            <a:normAutofit/>
          </a:bodyPr>
          <a:lstStyle>
            <a:lvl1pPr>
              <a:defRPr sz="4000" baseline="0">
                <a:solidFill>
                  <a:schemeClr val="bg1"/>
                </a:solidFill>
              </a:defRPr>
            </a:lvl1pPr>
          </a:lstStyle>
          <a:p>
            <a:r>
              <a:rPr lang="da-DK"/>
              <a:t>Click to add large statement or quote</a:t>
            </a:r>
            <a:endParaRPr lang="en-US"/>
          </a:p>
        </p:txBody>
      </p:sp>
      <p:sp>
        <p:nvSpPr>
          <p:cNvPr id="5" name="Slide Number Placeholder 4"/>
          <p:cNvSpPr>
            <a:spLocks noGrp="1"/>
          </p:cNvSpPr>
          <p:nvPr>
            <p:ph type="sldNum" sz="quarter" idx="12"/>
          </p:nvPr>
        </p:nvSpPr>
        <p:spPr/>
        <p:txBody>
          <a:bodyPr/>
          <a:lstStyle/>
          <a:p>
            <a:fld id="{6DBC486D-4FAB-B746-8B02-8D7C842291C6}" type="slidenum">
              <a:rPr/>
              <a:t>‹#›</a:t>
            </a:fld>
            <a:endParaRPr lang="en-US"/>
          </a:p>
        </p:txBody>
      </p:sp>
      <p:sp>
        <p:nvSpPr>
          <p:cNvPr id="6" name="Title 1"/>
          <p:cNvSpPr txBox="1">
            <a:spLocks/>
          </p:cNvSpPr>
          <p:nvPr userDrawn="1"/>
        </p:nvSpPr>
        <p:spPr>
          <a:xfrm>
            <a:off x="838200" y="1734313"/>
            <a:ext cx="709943" cy="93386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chemeClr val="tx1"/>
                </a:solidFill>
                <a:latin typeface="Arial" charset="0"/>
                <a:ea typeface="Arial" charset="0"/>
                <a:cs typeface="Arial" charset="0"/>
              </a:defRPr>
            </a:lvl1pPr>
          </a:lstStyle>
          <a:p>
            <a:r>
              <a:rPr lang="da-DK" sz="12000"/>
              <a:t>”</a:t>
            </a:r>
            <a:endParaRPr lang="en-US" sz="12000"/>
          </a:p>
        </p:txBody>
      </p:sp>
      <p:sp>
        <p:nvSpPr>
          <p:cNvPr id="8" name="Text Placeholder 7"/>
          <p:cNvSpPr>
            <a:spLocks noGrp="1"/>
          </p:cNvSpPr>
          <p:nvPr>
            <p:ph type="body" sz="quarter" idx="13" hasCustomPrompt="1"/>
          </p:nvPr>
        </p:nvSpPr>
        <p:spPr>
          <a:xfrm>
            <a:off x="838200" y="5205413"/>
            <a:ext cx="5607050" cy="679450"/>
          </a:xfrm>
        </p:spPr>
        <p:txBody>
          <a:bodyPr>
            <a:normAutofit/>
          </a:bodyPr>
          <a:lstStyle>
            <a:lvl1pPr marL="0" indent="0">
              <a:buNone/>
              <a:defRPr sz="1800" b="1">
                <a:solidFill>
                  <a:schemeClr val="bg1"/>
                </a:solidFill>
              </a:defRPr>
            </a:lvl1pPr>
          </a:lstStyle>
          <a:p>
            <a:pPr lvl="0"/>
            <a:r>
              <a:rPr lang="da-DK"/>
              <a:t>Click to add Quote Byline</a:t>
            </a:r>
            <a:endParaRPr lang="en-US"/>
          </a:p>
        </p:txBody>
      </p:sp>
      <p:cxnSp>
        <p:nvCxnSpPr>
          <p:cNvPr id="10" name="Straight Connector 9"/>
          <p:cNvCxnSpPr/>
          <p:nvPr userDrawn="1"/>
        </p:nvCxnSpPr>
        <p:spPr>
          <a:xfrm>
            <a:off x="879020" y="5113927"/>
            <a:ext cx="10474780" cy="1706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8815606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Front page 02">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7239000" y="6356350"/>
            <a:ext cx="4114800" cy="365125"/>
          </a:xfrm>
          <a:prstGeom prst="rect">
            <a:avLst/>
          </a:prstGeom>
          <a:solidFill>
            <a:schemeClr val="bg1"/>
          </a:solidFill>
        </p:spPr>
        <p:txBody>
          <a:bodyPr/>
          <a:lstStyle/>
          <a:p>
            <a:endParaRPr lang="en-US"/>
          </a:p>
        </p:txBody>
      </p:sp>
      <p:sp>
        <p:nvSpPr>
          <p:cNvPr id="10" name="Rectangle 9"/>
          <p:cNvSpPr/>
          <p:nvPr userDrawn="1"/>
        </p:nvSpPr>
        <p:spPr>
          <a:xfrm>
            <a:off x="0" y="911407"/>
            <a:ext cx="12192000" cy="59465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sp>
        <p:nvSpPr>
          <p:cNvPr id="2" name="Title 1"/>
          <p:cNvSpPr>
            <a:spLocks noGrp="1"/>
          </p:cNvSpPr>
          <p:nvPr>
            <p:ph type="ctrTitle" hasCustomPrompt="1"/>
          </p:nvPr>
        </p:nvSpPr>
        <p:spPr>
          <a:xfrm>
            <a:off x="838200" y="1734312"/>
            <a:ext cx="7260771" cy="1867725"/>
          </a:xfrm>
        </p:spPr>
        <p:txBody>
          <a:bodyPr anchor="t">
            <a:normAutofit/>
          </a:bodyPr>
          <a:lstStyle>
            <a:lvl1pPr algn="l">
              <a:defRPr sz="4000">
                <a:solidFill>
                  <a:schemeClr val="tx1"/>
                </a:solidFill>
              </a:defRPr>
            </a:lvl1pPr>
          </a:lstStyle>
          <a:p>
            <a:r>
              <a:rPr lang="da-DK"/>
              <a:t>Click to add presentation title</a:t>
            </a:r>
            <a:endParaRPr lang="en-US"/>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8" name="Rectangle 7"/>
          <p:cNvSpPr/>
          <p:nvPr userDrawn="1"/>
        </p:nvSpPr>
        <p:spPr>
          <a:xfrm>
            <a:off x="0" y="1"/>
            <a:ext cx="121920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92629" y="249928"/>
            <a:ext cx="2463219" cy="411552"/>
          </a:xfrm>
          <a:prstGeom prst="rect">
            <a:avLst/>
          </a:prstGeom>
        </p:spPr>
      </p:pic>
      <p:cxnSp>
        <p:nvCxnSpPr>
          <p:cNvPr id="13" name="Straight Connector 12"/>
          <p:cNvCxnSpPr/>
          <p:nvPr userDrawn="1"/>
        </p:nvCxnSpPr>
        <p:spPr>
          <a:xfrm>
            <a:off x="879020" y="5055541"/>
            <a:ext cx="10474780" cy="17069"/>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 Placeholder 13"/>
          <p:cNvSpPr>
            <a:spLocks noGrp="1"/>
          </p:cNvSpPr>
          <p:nvPr>
            <p:ph type="body" sz="quarter" idx="13" hasCustomPrompt="1"/>
          </p:nvPr>
        </p:nvSpPr>
        <p:spPr>
          <a:xfrm>
            <a:off x="839638" y="5129213"/>
            <a:ext cx="7261225" cy="1090612"/>
          </a:xfrm>
        </p:spPr>
        <p:txBody>
          <a:bodyPr>
            <a:noAutofit/>
          </a:bodyPr>
          <a:lstStyle>
            <a:lvl1pPr marL="0" indent="0">
              <a:buNone/>
              <a:defRPr sz="1800" b="1" baseline="0">
                <a:solidFill>
                  <a:schemeClr val="accent2"/>
                </a:solidFill>
              </a:defRPr>
            </a:lvl1pPr>
            <a:lvl2pPr marL="457200" indent="0">
              <a:buNone/>
              <a:defRPr sz="1800" b="1">
                <a:solidFill>
                  <a:schemeClr val="accent2"/>
                </a:solidFill>
              </a:defRPr>
            </a:lvl2pPr>
            <a:lvl3pPr marL="914400" indent="0">
              <a:buNone/>
              <a:defRPr sz="1800" b="1">
                <a:solidFill>
                  <a:schemeClr val="accent2"/>
                </a:solidFill>
              </a:defRPr>
            </a:lvl3pPr>
            <a:lvl4pPr marL="1371600" indent="0">
              <a:buNone/>
              <a:defRPr sz="1800" b="1">
                <a:solidFill>
                  <a:schemeClr val="accent2"/>
                </a:solidFill>
              </a:defRPr>
            </a:lvl4pPr>
            <a:lvl5pPr marL="1828800" indent="0">
              <a:buNone/>
              <a:defRPr sz="1800" b="1">
                <a:solidFill>
                  <a:schemeClr val="accent2"/>
                </a:solidFill>
              </a:defRPr>
            </a:lvl5pPr>
          </a:lstStyle>
          <a:p>
            <a:pPr lvl="0"/>
            <a:r>
              <a:rPr lang="da-DK"/>
              <a:t>Click to add presentation subtitle</a:t>
            </a:r>
            <a:endParaRPr lang="en-US"/>
          </a:p>
        </p:txBody>
      </p:sp>
    </p:spTree>
    <p:extLst>
      <p:ext uri="{BB962C8B-B14F-4D97-AF65-F5344CB8AC3E}">
        <p14:creationId xmlns:p14="http://schemas.microsoft.com/office/powerpoint/2010/main" val="1806581548"/>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mp; 1 column bullets al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4988065" cy="685077"/>
          </a:xfrm>
        </p:spPr>
        <p:txBody>
          <a:bodyPr anchor="t">
            <a:normAutofit/>
          </a:bodyPr>
          <a:lstStyle>
            <a:lvl1pPr>
              <a:defRPr sz="2400" b="1"/>
            </a:lvl1pPr>
          </a:lstStyle>
          <a:p>
            <a:r>
              <a:rPr lang="da-DK"/>
              <a:t>Click to add headline</a:t>
            </a:r>
            <a:endParaRPr lang="en-US"/>
          </a:p>
        </p:txBody>
      </p:sp>
      <p:sp>
        <p:nvSpPr>
          <p:cNvPr id="3" name="Content Placeholder 2"/>
          <p:cNvSpPr>
            <a:spLocks noGrp="1"/>
          </p:cNvSpPr>
          <p:nvPr>
            <p:ph idx="1"/>
          </p:nvPr>
        </p:nvSpPr>
        <p:spPr>
          <a:xfrm>
            <a:off x="838200" y="1229589"/>
            <a:ext cx="4988065" cy="4766254"/>
          </a:xfrm>
        </p:spPr>
        <p:txBody>
          <a:bodyPr/>
          <a:lstStyle>
            <a:lvl1pPr>
              <a:defRPr sz="24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9" name="Content Placeholder 2"/>
          <p:cNvSpPr>
            <a:spLocks noGrp="1"/>
          </p:cNvSpPr>
          <p:nvPr>
            <p:ph idx="13"/>
          </p:nvPr>
        </p:nvSpPr>
        <p:spPr>
          <a:xfrm>
            <a:off x="6129528" y="365125"/>
            <a:ext cx="5224272" cy="5599070"/>
          </a:xfrm>
        </p:spPr>
        <p:txBody>
          <a:bodyPr/>
          <a:lstStyle>
            <a:lvl1pPr>
              <a:defRPr sz="24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a:xfrm>
            <a:off x="879020" y="872838"/>
            <a:ext cx="4947245"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extLst>
      <p:ext uri="{BB962C8B-B14F-4D97-AF65-F5344CB8AC3E}">
        <p14:creationId xmlns:p14="http://schemas.microsoft.com/office/powerpoint/2010/main" val="5197541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mp; 1 column content al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5004250" cy="685077"/>
          </a:xfrm>
        </p:spPr>
        <p:txBody>
          <a:bodyPr anchor="t">
            <a:normAutofit/>
          </a:bodyPr>
          <a:lstStyle>
            <a:lvl1pPr>
              <a:defRPr sz="2400" b="1"/>
            </a:lvl1pPr>
          </a:lstStyle>
          <a:p>
            <a:r>
              <a:rPr lang="da-DK"/>
              <a:t>Click to add headline</a:t>
            </a:r>
            <a:endParaRPr lang="en-US"/>
          </a:p>
        </p:txBody>
      </p:sp>
      <p:sp>
        <p:nvSpPr>
          <p:cNvPr id="3" name="Content Placeholder 2"/>
          <p:cNvSpPr>
            <a:spLocks noGrp="1"/>
          </p:cNvSpPr>
          <p:nvPr>
            <p:ph idx="1"/>
          </p:nvPr>
        </p:nvSpPr>
        <p:spPr>
          <a:xfrm>
            <a:off x="838200" y="1229589"/>
            <a:ext cx="5004250" cy="4752228"/>
          </a:xfrm>
        </p:spPr>
        <p:txBody>
          <a:bodyPr/>
          <a:lstStyle>
            <a:lvl1pPr marL="0" indent="0">
              <a:buNone/>
              <a:defRPr sz="2400"/>
            </a:lvl1pPr>
          </a:lstStyle>
          <a:p>
            <a:pPr lvl="0"/>
            <a:r>
              <a:rPr lang="en-US"/>
              <a:t>Edit Master text styles</a:t>
            </a:r>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9" name="Content Placeholder 2"/>
          <p:cNvSpPr>
            <a:spLocks noGrp="1"/>
          </p:cNvSpPr>
          <p:nvPr>
            <p:ph idx="13"/>
          </p:nvPr>
        </p:nvSpPr>
        <p:spPr>
          <a:xfrm>
            <a:off x="6129528" y="365125"/>
            <a:ext cx="5224272" cy="5582594"/>
          </a:xfrm>
        </p:spPr>
        <p:txBody>
          <a:bodyPr/>
          <a:lstStyle>
            <a:lvl1pPr marL="0" indent="0">
              <a:buNone/>
              <a:defRPr sz="2400"/>
            </a:lvl1pPr>
          </a:lstStyle>
          <a:p>
            <a:pPr lvl="0"/>
            <a:r>
              <a:rPr lang="en-US"/>
              <a:t>Edit Master text styles</a:t>
            </a:r>
          </a:p>
        </p:txBody>
      </p:sp>
      <p:cxnSp>
        <p:nvCxnSpPr>
          <p:cNvPr id="8" name="Straight Connector 7"/>
          <p:cNvCxnSpPr/>
          <p:nvPr userDrawn="1"/>
        </p:nvCxnSpPr>
        <p:spPr>
          <a:xfrm>
            <a:off x="879020" y="872838"/>
            <a:ext cx="4947245"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extLst>
      <p:ext uri="{BB962C8B-B14F-4D97-AF65-F5344CB8AC3E}">
        <p14:creationId xmlns:p14="http://schemas.microsoft.com/office/powerpoint/2010/main" val="20200533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mp; 2 rows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457835"/>
          </a:xfrm>
        </p:spPr>
        <p:txBody>
          <a:bodyPr anchor="t">
            <a:normAutofit/>
          </a:bodyPr>
          <a:lstStyle>
            <a:lvl1pPr>
              <a:defRPr sz="2400" b="1"/>
            </a:lvl1pPr>
          </a:lstStyle>
          <a:p>
            <a:r>
              <a:rPr lang="da-DK"/>
              <a:t>Click to add headline</a:t>
            </a:r>
            <a:endParaRPr lang="en-US"/>
          </a:p>
        </p:txBody>
      </p:sp>
      <p:sp>
        <p:nvSpPr>
          <p:cNvPr id="3" name="Content Placeholder 2"/>
          <p:cNvSpPr>
            <a:spLocks noGrp="1"/>
          </p:cNvSpPr>
          <p:nvPr>
            <p:ph sz="half" idx="1"/>
          </p:nvPr>
        </p:nvSpPr>
        <p:spPr>
          <a:xfrm>
            <a:off x="838200" y="1002347"/>
            <a:ext cx="10515600" cy="1958626"/>
          </a:xfrm>
        </p:spPr>
        <p:txBody>
          <a:bodyPr/>
          <a:lstStyle>
            <a:lvl1pPr>
              <a:defRPr sz="24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38200" y="2960973"/>
            <a:ext cx="10515600" cy="2660493"/>
          </a:xfrm>
        </p:spPr>
        <p:txBody>
          <a:bodyPr/>
          <a:lstStyle>
            <a:lvl1pPr>
              <a:defRPr sz="24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6DBC486D-4FAB-B746-8B02-8D7C842291C6}" type="slidenum">
              <a:rPr/>
              <a:t>‹#›</a:t>
            </a:fld>
            <a:endParaRPr lang="en-US"/>
          </a:p>
        </p:txBody>
      </p:sp>
      <p:cxnSp>
        <p:nvCxnSpPr>
          <p:cNvPr id="8" name="Straight Connector 7"/>
          <p:cNvCxnSpPr/>
          <p:nvPr userDrawn="1"/>
        </p:nvCxnSpPr>
        <p:spPr>
          <a:xfrm>
            <a:off x="879020" y="872838"/>
            <a:ext cx="1047478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extLst>
      <p:ext uri="{BB962C8B-B14F-4D97-AF65-F5344CB8AC3E}">
        <p14:creationId xmlns:p14="http://schemas.microsoft.com/office/powerpoint/2010/main" val="155419343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tatement 0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2668174"/>
            <a:ext cx="10515600" cy="2284072"/>
          </a:xfrm>
        </p:spPr>
        <p:txBody>
          <a:bodyPr anchor="t">
            <a:normAutofit/>
          </a:bodyPr>
          <a:lstStyle>
            <a:lvl1pPr>
              <a:defRPr sz="4000" baseline="0">
                <a:solidFill>
                  <a:schemeClr val="accent1"/>
                </a:solidFill>
              </a:defRPr>
            </a:lvl1pPr>
          </a:lstStyle>
          <a:p>
            <a:r>
              <a:rPr lang="da-DK"/>
              <a:t>Click to add large statement or quote</a:t>
            </a:r>
            <a:endParaRPr lang="en-US"/>
          </a:p>
        </p:txBody>
      </p:sp>
      <p:sp>
        <p:nvSpPr>
          <p:cNvPr id="5" name="Slide Number Placeholder 4"/>
          <p:cNvSpPr>
            <a:spLocks noGrp="1"/>
          </p:cNvSpPr>
          <p:nvPr>
            <p:ph type="sldNum" sz="quarter" idx="12"/>
          </p:nvPr>
        </p:nvSpPr>
        <p:spPr/>
        <p:txBody>
          <a:bodyPr/>
          <a:lstStyle/>
          <a:p>
            <a:fld id="{6DBC486D-4FAB-B746-8B02-8D7C842291C6}" type="slidenum">
              <a:rPr/>
              <a:t>‹#›</a:t>
            </a:fld>
            <a:endParaRPr lang="en-US"/>
          </a:p>
        </p:txBody>
      </p:sp>
      <p:sp>
        <p:nvSpPr>
          <p:cNvPr id="6" name="Title 1"/>
          <p:cNvSpPr txBox="1">
            <a:spLocks/>
          </p:cNvSpPr>
          <p:nvPr userDrawn="1"/>
        </p:nvSpPr>
        <p:spPr>
          <a:xfrm>
            <a:off x="838200" y="1734313"/>
            <a:ext cx="709943" cy="93386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chemeClr val="tx1"/>
                </a:solidFill>
                <a:latin typeface="Arial" charset="0"/>
                <a:ea typeface="Arial" charset="0"/>
                <a:cs typeface="Arial" charset="0"/>
              </a:defRPr>
            </a:lvl1pPr>
          </a:lstStyle>
          <a:p>
            <a:r>
              <a:rPr lang="da-DK" sz="12000"/>
              <a:t>“</a:t>
            </a:r>
            <a:endParaRPr lang="en-US" sz="12000"/>
          </a:p>
        </p:txBody>
      </p:sp>
      <p:sp>
        <p:nvSpPr>
          <p:cNvPr id="8" name="Text Placeholder 7"/>
          <p:cNvSpPr>
            <a:spLocks noGrp="1"/>
          </p:cNvSpPr>
          <p:nvPr>
            <p:ph type="body" sz="quarter" idx="13" hasCustomPrompt="1"/>
          </p:nvPr>
        </p:nvSpPr>
        <p:spPr>
          <a:xfrm>
            <a:off x="838200" y="5205413"/>
            <a:ext cx="5607050" cy="679450"/>
          </a:xfrm>
        </p:spPr>
        <p:txBody>
          <a:bodyPr>
            <a:normAutofit/>
          </a:bodyPr>
          <a:lstStyle>
            <a:lvl1pPr marL="0" indent="0">
              <a:buNone/>
              <a:defRPr sz="1800" b="1">
                <a:solidFill>
                  <a:schemeClr val="accent2"/>
                </a:solidFill>
              </a:defRPr>
            </a:lvl1pPr>
          </a:lstStyle>
          <a:p>
            <a:pPr lvl="0"/>
            <a:r>
              <a:rPr lang="da-DK"/>
              <a:t>Click to add Quote Byline</a:t>
            </a:r>
            <a:endParaRPr lang="en-US"/>
          </a:p>
        </p:txBody>
      </p:sp>
      <p:sp>
        <p:nvSpPr>
          <p:cNvPr id="9" name="Rectangle 8"/>
          <p:cNvSpPr/>
          <p:nvPr userDrawn="1"/>
        </p:nvSpPr>
        <p:spPr>
          <a:xfrm>
            <a:off x="0" y="1"/>
            <a:ext cx="12192000" cy="822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cxnSp>
        <p:nvCxnSpPr>
          <p:cNvPr id="10" name="Straight Connector 9"/>
          <p:cNvCxnSpPr/>
          <p:nvPr userDrawn="1"/>
        </p:nvCxnSpPr>
        <p:spPr>
          <a:xfrm>
            <a:off x="879020" y="5113927"/>
            <a:ext cx="10474780" cy="17069"/>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67147726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Statement 01">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DBC486D-4FAB-B746-8B02-8D7C842291C6}" type="slidenum">
              <a:rPr/>
              <a:t>‹#›</a:t>
            </a:fld>
            <a:endParaRPr lang="en-US"/>
          </a:p>
        </p:txBody>
      </p:sp>
      <p:sp>
        <p:nvSpPr>
          <p:cNvPr id="10" name="Picture Placeholder 9"/>
          <p:cNvSpPr>
            <a:spLocks noGrp="1"/>
          </p:cNvSpPr>
          <p:nvPr>
            <p:ph type="pic" sz="quarter" idx="13" hasCustomPrompt="1"/>
          </p:nvPr>
        </p:nvSpPr>
        <p:spPr>
          <a:xfrm>
            <a:off x="0" y="0"/>
            <a:ext cx="12192000" cy="6858000"/>
          </a:xfrm>
        </p:spPr>
        <p:txBody>
          <a:bodyPr/>
          <a:lstStyle>
            <a:lvl1pPr marL="0" indent="0">
              <a:buNone/>
              <a:defRPr/>
            </a:lvl1pPr>
          </a:lstStyle>
          <a:p>
            <a:r>
              <a:rPr lang="en-US"/>
              <a:t>Click to add a picture</a:t>
            </a:r>
          </a:p>
        </p:txBody>
      </p:sp>
    </p:spTree>
    <p:custDataLst>
      <p:tags r:id="rId1"/>
    </p:custDataLst>
    <p:extLst>
      <p:ext uri="{BB962C8B-B14F-4D97-AF65-F5344CB8AC3E}">
        <p14:creationId xmlns:p14="http://schemas.microsoft.com/office/powerpoint/2010/main" val="85597522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hank You">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8200" y="1734312"/>
            <a:ext cx="7260771" cy="1867725"/>
          </a:xfrm>
        </p:spPr>
        <p:txBody>
          <a:bodyPr anchor="t">
            <a:normAutofit/>
          </a:bodyPr>
          <a:lstStyle>
            <a:lvl1pPr algn="l">
              <a:defRPr sz="4000">
                <a:solidFill>
                  <a:schemeClr val="tx1"/>
                </a:solidFill>
              </a:defRPr>
            </a:lvl1pPr>
          </a:lstStyle>
          <a:p>
            <a:r>
              <a:rPr lang="da-DK"/>
              <a:t>Click to add thank you statement</a:t>
            </a:r>
            <a:endParaRPr lang="en-US"/>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8" name="Rectangle 7"/>
          <p:cNvSpPr/>
          <p:nvPr userDrawn="1"/>
        </p:nvSpPr>
        <p:spPr>
          <a:xfrm>
            <a:off x="0" y="1"/>
            <a:ext cx="121920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2629" y="249928"/>
            <a:ext cx="2463219" cy="411552"/>
          </a:xfrm>
          <a:prstGeom prst="rect">
            <a:avLst/>
          </a:prstGeom>
        </p:spPr>
      </p:pic>
    </p:spTree>
    <p:custDataLst>
      <p:tags r:id="rId1"/>
    </p:custDataLst>
    <p:extLst>
      <p:ext uri="{BB962C8B-B14F-4D97-AF65-F5344CB8AC3E}">
        <p14:creationId xmlns:p14="http://schemas.microsoft.com/office/powerpoint/2010/main" val="507809331"/>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image" Target="../media/image2.svg"/><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50">
            <a:extLst>
              <a:ext uri="{96DAC541-7B7A-43D3-8B79-37D633B846F1}">
                <asvg:svgBlip xmlns:asvg="http://schemas.microsoft.com/office/drawing/2016/SVG/main" r:embed="rId51"/>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000909252"/>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 id="2147483693" r:id="rId23"/>
    <p:sldLayoutId id="2147483694" r:id="rId24"/>
    <p:sldLayoutId id="2147483695" r:id="rId25"/>
    <p:sldLayoutId id="2147483696" r:id="rId26"/>
    <p:sldLayoutId id="2147483697" r:id="rId27"/>
    <p:sldLayoutId id="2147483698" r:id="rId28"/>
    <p:sldLayoutId id="2147483699" r:id="rId29"/>
    <p:sldLayoutId id="2147483700" r:id="rId30"/>
    <p:sldLayoutId id="2147483701" r:id="rId31"/>
    <p:sldLayoutId id="2147483702" r:id="rId32"/>
    <p:sldLayoutId id="2147483703" r:id="rId33"/>
    <p:sldLayoutId id="2147483704" r:id="rId34"/>
    <p:sldLayoutId id="2147483705" r:id="rId35"/>
    <p:sldLayoutId id="2147483706" r:id="rId36"/>
    <p:sldLayoutId id="2147483707" r:id="rId37"/>
    <p:sldLayoutId id="2147483708" r:id="rId38"/>
    <p:sldLayoutId id="2147483709" r:id="rId39"/>
    <p:sldLayoutId id="2147483710" r:id="rId40"/>
    <p:sldLayoutId id="2147483711" r:id="rId41"/>
    <p:sldLayoutId id="2147483661" r:id="rId42"/>
    <p:sldLayoutId id="2147483664" r:id="rId43"/>
    <p:sldLayoutId id="2147483669" r:id="rId44"/>
    <p:sldLayoutId id="2147483652" r:id="rId45"/>
    <p:sldLayoutId id="2147483654" r:id="rId46"/>
    <p:sldLayoutId id="2147483666" r:id="rId47"/>
    <p:sldLayoutId id="2147483665" r:id="rId48"/>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tags" Target="../tags/tag8.xml"/><Relationship Id="rId4"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F1D81D3-AB11-42AE-BED3-801E27A47498}"/>
              </a:ext>
            </a:extLst>
          </p:cNvPr>
          <p:cNvSpPr>
            <a:spLocks noGrp="1"/>
          </p:cNvSpPr>
          <p:nvPr>
            <p:ph type="body" sz="quarter" idx="17"/>
          </p:nvPr>
        </p:nvSpPr>
        <p:spPr/>
        <p:txBody>
          <a:bodyPr/>
          <a:lstStyle/>
          <a:p>
            <a:r>
              <a:rPr lang="en-GB" dirty="0"/>
              <a:t>Migraine</a:t>
            </a:r>
          </a:p>
        </p:txBody>
      </p:sp>
      <p:sp>
        <p:nvSpPr>
          <p:cNvPr id="2" name="Title 1">
            <a:extLst>
              <a:ext uri="{FF2B5EF4-FFF2-40B4-BE49-F238E27FC236}">
                <a16:creationId xmlns:a16="http://schemas.microsoft.com/office/drawing/2014/main" id="{7C881FD8-C17B-49E5-B44A-61E95A64F0B0}"/>
              </a:ext>
            </a:extLst>
          </p:cNvPr>
          <p:cNvSpPr>
            <a:spLocks noGrp="1"/>
          </p:cNvSpPr>
          <p:nvPr>
            <p:ph type="title"/>
          </p:nvPr>
        </p:nvSpPr>
        <p:spPr/>
        <p:txBody>
          <a:bodyPr/>
          <a:lstStyle/>
          <a:p>
            <a:r>
              <a:rPr lang="en-GB" dirty="0"/>
              <a:t>The premonitory phase of a migraine attack</a:t>
            </a:r>
          </a:p>
        </p:txBody>
      </p:sp>
      <p:sp>
        <p:nvSpPr>
          <p:cNvPr id="3" name="Content Placeholder 2">
            <a:extLst>
              <a:ext uri="{FF2B5EF4-FFF2-40B4-BE49-F238E27FC236}">
                <a16:creationId xmlns:a16="http://schemas.microsoft.com/office/drawing/2014/main" id="{CF90501A-30A9-4970-9AD7-4B2A997B9C73}"/>
              </a:ext>
            </a:extLst>
          </p:cNvPr>
          <p:cNvSpPr>
            <a:spLocks noGrp="1"/>
          </p:cNvSpPr>
          <p:nvPr>
            <p:ph idx="20"/>
          </p:nvPr>
        </p:nvSpPr>
        <p:spPr/>
        <p:txBody>
          <a:bodyPr>
            <a:normAutofit fontScale="92500"/>
          </a:bodyPr>
          <a:lstStyle/>
          <a:p>
            <a:r>
              <a:rPr lang="en-GB" sz="1800" dirty="0"/>
              <a:t>The headache phase of migraine is preceded by a cluster of symptoms, known as the premonitory symptoms, which can last from a few hours to days</a:t>
            </a:r>
            <a:r>
              <a:rPr lang="en-GB" sz="1800" baseline="30000" dirty="0"/>
              <a:t>1,2</a:t>
            </a:r>
            <a:endParaRPr lang="en-GB" sz="1800" dirty="0"/>
          </a:p>
          <a:p>
            <a:r>
              <a:rPr lang="en-GB" sz="1800" dirty="0"/>
              <a:t>Common premonitory symptoms include:</a:t>
            </a:r>
            <a:r>
              <a:rPr lang="en-GB" sz="1800" baseline="30000" dirty="0"/>
              <a:t>1,3</a:t>
            </a:r>
            <a:endParaRPr lang="en-GB" sz="1800" dirty="0"/>
          </a:p>
          <a:p>
            <a:pPr lvl="1"/>
            <a:r>
              <a:rPr lang="en-GB" dirty="0"/>
              <a:t>Fatigue</a:t>
            </a:r>
          </a:p>
          <a:p>
            <a:pPr lvl="1"/>
            <a:r>
              <a:rPr lang="en-GB" dirty="0"/>
              <a:t>Concentration difficulties</a:t>
            </a:r>
          </a:p>
          <a:p>
            <a:pPr lvl="1"/>
            <a:r>
              <a:rPr lang="en-GB" dirty="0"/>
              <a:t>Neck pain</a:t>
            </a:r>
          </a:p>
          <a:p>
            <a:pPr lvl="1"/>
            <a:r>
              <a:rPr lang="en-GB" dirty="0"/>
              <a:t>Mood changes</a:t>
            </a:r>
          </a:p>
          <a:p>
            <a:r>
              <a:rPr lang="en-GB" sz="1800" dirty="0"/>
              <a:t>Other premonitory symptoms include nausea, food cravings, and yawning</a:t>
            </a:r>
            <a:r>
              <a:rPr lang="en-GB" sz="1800" baseline="30000" dirty="0"/>
              <a:t>1-3</a:t>
            </a:r>
            <a:endParaRPr lang="en-GB" sz="1800" dirty="0"/>
          </a:p>
          <a:p>
            <a:r>
              <a:rPr lang="en-GB" sz="1800" dirty="0"/>
              <a:t>Research into the neurobiology underlying the premonitory phase of migraine has pointed to early brainstem involvement, as well as the hypothalamus and limbic networks as key</a:t>
            </a:r>
            <a:r>
              <a:rPr lang="en-GB" sz="1800" baseline="30000" dirty="0"/>
              <a:t>2</a:t>
            </a:r>
            <a:endParaRPr lang="en-GB" sz="1800" dirty="0"/>
          </a:p>
        </p:txBody>
      </p:sp>
      <p:sp>
        <p:nvSpPr>
          <p:cNvPr id="5" name="Content Placeholder 4">
            <a:extLst>
              <a:ext uri="{FF2B5EF4-FFF2-40B4-BE49-F238E27FC236}">
                <a16:creationId xmlns:a16="http://schemas.microsoft.com/office/drawing/2014/main" id="{0ACE8FC0-3150-454B-9BB5-2928EAAAC7C6}"/>
              </a:ext>
            </a:extLst>
          </p:cNvPr>
          <p:cNvSpPr>
            <a:spLocks noGrp="1"/>
          </p:cNvSpPr>
          <p:nvPr>
            <p:ph idx="21"/>
          </p:nvPr>
        </p:nvSpPr>
        <p:spPr>
          <a:xfrm>
            <a:off x="5976020" y="1416785"/>
            <a:ext cx="5419725" cy="4415215"/>
          </a:xfrm>
        </p:spPr>
        <p:txBody>
          <a:bodyPr>
            <a:normAutofit/>
          </a:bodyPr>
          <a:lstStyle/>
          <a:p>
            <a:pPr marL="0" indent="0" algn="ctr">
              <a:buNone/>
            </a:pPr>
            <a:r>
              <a:rPr lang="en-GB" sz="1600" b="1" dirty="0">
                <a:solidFill>
                  <a:schemeClr val="accent1"/>
                </a:solidFill>
              </a:rPr>
              <a:t>Frequency of the 5 most common premonitory symptoms in a study of 100 children with migraine</a:t>
            </a:r>
            <a:r>
              <a:rPr lang="en-GB" sz="1600" b="1" baseline="30000" dirty="0">
                <a:solidFill>
                  <a:schemeClr val="accent1"/>
                </a:solidFill>
              </a:rPr>
              <a:t>3</a:t>
            </a:r>
            <a:endParaRPr lang="en-GB" sz="1600" b="1" dirty="0">
              <a:solidFill>
                <a:schemeClr val="accent1"/>
              </a:solidFill>
            </a:endParaRPr>
          </a:p>
        </p:txBody>
      </p:sp>
      <p:sp>
        <p:nvSpPr>
          <p:cNvPr id="7" name="Text Placeholder 6">
            <a:extLst>
              <a:ext uri="{FF2B5EF4-FFF2-40B4-BE49-F238E27FC236}">
                <a16:creationId xmlns:a16="http://schemas.microsoft.com/office/drawing/2014/main" id="{27108BB6-5564-419B-AF08-9F1F381493B1}"/>
              </a:ext>
            </a:extLst>
          </p:cNvPr>
          <p:cNvSpPr>
            <a:spLocks noGrp="1"/>
          </p:cNvSpPr>
          <p:nvPr>
            <p:ph type="body" sz="quarter" idx="18"/>
          </p:nvPr>
        </p:nvSpPr>
        <p:spPr/>
        <p:txBody>
          <a:bodyPr/>
          <a:lstStyle/>
          <a:p>
            <a:pPr marL="0" indent="0">
              <a:buNone/>
            </a:pPr>
            <a:r>
              <a:rPr lang="en-US" dirty="0"/>
              <a:t>1. </a:t>
            </a:r>
            <a:r>
              <a:rPr lang="en-US" dirty="0" err="1"/>
              <a:t>Dodick</a:t>
            </a:r>
            <a:r>
              <a:rPr lang="en-US" dirty="0"/>
              <a:t>. </a:t>
            </a:r>
            <a:r>
              <a:rPr lang="en-GB" dirty="0"/>
              <a:t>Lancet 2018;391(10127):1315–1330; </a:t>
            </a:r>
            <a:br>
              <a:rPr lang="en-GB" dirty="0"/>
            </a:br>
            <a:r>
              <a:rPr lang="en-US" dirty="0"/>
              <a:t>2. </a:t>
            </a:r>
            <a:r>
              <a:rPr lang="en-US" dirty="0" err="1"/>
              <a:t>Karsan</a:t>
            </a:r>
            <a:r>
              <a:rPr lang="en-US" dirty="0"/>
              <a:t> &amp; </a:t>
            </a:r>
            <a:r>
              <a:rPr lang="en-US" dirty="0" err="1"/>
              <a:t>Goadsby</a:t>
            </a:r>
            <a:r>
              <a:rPr lang="en-US" dirty="0"/>
              <a:t>. Front Neurol 2020;11:140;</a:t>
            </a:r>
            <a:br>
              <a:rPr lang="en-US" dirty="0"/>
            </a:br>
            <a:r>
              <a:rPr lang="en-US" dirty="0"/>
              <a:t>3. </a:t>
            </a:r>
            <a:r>
              <a:rPr lang="en-US" dirty="0" err="1"/>
              <a:t>Karsan</a:t>
            </a:r>
            <a:r>
              <a:rPr lang="en-US" dirty="0"/>
              <a:t> et al. J Headache Pain 2016;17(1):94</a:t>
            </a:r>
          </a:p>
        </p:txBody>
      </p:sp>
      <p:graphicFrame>
        <p:nvGraphicFramePr>
          <p:cNvPr id="9" name="Chart 8">
            <a:extLst>
              <a:ext uri="{FF2B5EF4-FFF2-40B4-BE49-F238E27FC236}">
                <a16:creationId xmlns:a16="http://schemas.microsoft.com/office/drawing/2014/main" id="{CAD52202-3323-4CFD-B6A9-2B2EAFC87D52}"/>
              </a:ext>
            </a:extLst>
          </p:cNvPr>
          <p:cNvGraphicFramePr/>
          <p:nvPr>
            <p:extLst>
              <p:ext uri="{D42A27DB-BD31-4B8C-83A1-F6EECF244321}">
                <p14:modId xmlns:p14="http://schemas.microsoft.com/office/powerpoint/2010/main" val="2386709638"/>
              </p:ext>
            </p:extLst>
          </p:nvPr>
        </p:nvGraphicFramePr>
        <p:xfrm>
          <a:off x="5874610" y="1987296"/>
          <a:ext cx="5224272" cy="3739762"/>
        </p:xfrm>
        <a:graphic>
          <a:graphicData uri="http://schemas.openxmlformats.org/drawingml/2006/chart">
            <c:chart xmlns:c="http://schemas.openxmlformats.org/drawingml/2006/chart" xmlns:r="http://schemas.openxmlformats.org/officeDocument/2006/relationships" r:id="rId4"/>
          </a:graphicData>
        </a:graphic>
      </p:graphicFrame>
    </p:spTree>
    <p:custDataLst/>
    <p:extLst>
      <p:ext uri="{BB962C8B-B14F-4D97-AF65-F5344CB8AC3E}">
        <p14:creationId xmlns:p14="http://schemas.microsoft.com/office/powerpoint/2010/main" val="45138297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fXQcB0C6"/>
  <p:tag name="ARTICULATE_SLIDE_COUNT" val="3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Neurotorium - PowerPoint-Skabelon - 2022-01-28</Template>
  <TotalTime>4989</TotalTime>
  <Words>361</Words>
  <Application>Microsoft Office PowerPoint</Application>
  <PresentationFormat>Widescreen</PresentationFormat>
  <Paragraphs>23</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Neurotorium - PowerPoint-Skabelon - 2022-01-28</vt:lpstr>
      <vt:lpstr>The premonitory phase of a migraine attack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Edge</dc:creator>
  <cp:lastModifiedBy>Michelle Dait</cp:lastModifiedBy>
  <cp:revision>2270</cp:revision>
  <cp:lastPrinted>2021-01-11T10:27:37Z</cp:lastPrinted>
  <dcterms:created xsi:type="dcterms:W3CDTF">2017-01-23T14:24:15Z</dcterms:created>
  <dcterms:modified xsi:type="dcterms:W3CDTF">2022-05-24T13:01:08Z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46037A0A-8216-4196-8276-A9048178043C</vt:lpwstr>
  </property>
  <property fmtid="{D5CDD505-2E9C-101B-9397-08002B2CF9AE}" pid="3" name="ArticulatePath">
    <vt:lpwstr>6 - Treatment principles 15-Aug-18</vt:lpwstr>
  </property>
</Properties>
</file>