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5899" r:id="rId2"/>
  </p:sldIdLst>
  <p:sldSz cx="12192000" cy="6858000"/>
  <p:notesSz cx="6881813" cy="929640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331" clrIdx="0"/>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2" name="Chris Edge" initials="CE" lastIdx="67" clrIdx="1"/>
  <p:cmAuthor id="9" name="Bjarke Ebert" initials="BE" lastIdx="23" clrIdx="8">
    <p:extLst>
      <p:ext uri="{19B8F6BF-5375-455C-9EA6-DF929625EA0E}">
        <p15:presenceInfo xmlns:p15="http://schemas.microsoft.com/office/powerpoint/2012/main" userId="S-1-5-21-1839211835-619659539-556599288-6688" providerId="AD"/>
      </p:ext>
    </p:extLst>
  </p:cmAuthor>
  <p:cmAuthor id="3" name="Audrey Dufour" initials="AD" lastIdx="93" clrIdx="2"/>
  <p:cmAuthor id="10" name="Bjarke Ebert" initials="BE [2]" lastIdx="19" clrIdx="9">
    <p:extLst>
      <p:ext uri="{19B8F6BF-5375-455C-9EA6-DF929625EA0E}">
        <p15:presenceInfo xmlns:p15="http://schemas.microsoft.com/office/powerpoint/2012/main" userId="S::BJEB@lundbeck.com::72445cbb-e532-4bcc-a294-080a1e48009d" providerId="AD"/>
      </p:ext>
    </p:extLst>
  </p:cmAuthor>
  <p:cmAuthor id="4" name="Shen Yang Lim" initials="SYL" lastIdx="12" clrIdx="3">
    <p:extLst>
      <p:ext uri="{19B8F6BF-5375-455C-9EA6-DF929625EA0E}">
        <p15:presenceInfo xmlns:p15="http://schemas.microsoft.com/office/powerpoint/2012/main" userId="9812e3e6622eaa0d" providerId="Windows Live"/>
      </p:ext>
    </p:extLst>
  </p:cmAuthor>
  <p:cmAuthor id="11" name="Liz Kelly" initials="LK" lastIdx="5" clrIdx="10">
    <p:extLst>
      <p:ext uri="{19B8F6BF-5375-455C-9EA6-DF929625EA0E}">
        <p15:presenceInfo xmlns:p15="http://schemas.microsoft.com/office/powerpoint/2012/main" userId="S::liz.kelly@cambridgemedical.com::3e51dfe4-6c31-457e-a0b0-891272b478d7" providerId="AD"/>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12" name="Dawn Buse" initials="DB" lastIdx="64" clrIdx="11">
    <p:extLst>
      <p:ext uri="{19B8F6BF-5375-455C-9EA6-DF929625EA0E}">
        <p15:presenceInfo xmlns:p15="http://schemas.microsoft.com/office/powerpoint/2012/main" userId="Dawn Buse" providerId="None"/>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851"/>
    <a:srgbClr val="CCD9D3"/>
    <a:srgbClr val="99B3A8"/>
    <a:srgbClr val="002E1A"/>
    <a:srgbClr val="D9D1CC"/>
    <a:srgbClr val="668E7C"/>
    <a:srgbClr val="004225"/>
    <a:srgbClr val="7B9CBB"/>
    <a:srgbClr val="B59E5F"/>
    <a:srgbClr val="F7E8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31" autoAdjust="0"/>
    <p:restoredTop sz="85788" autoAdjust="0"/>
  </p:normalViewPr>
  <p:slideViewPr>
    <p:cSldViewPr snapToGrid="0" snapToObjects="1">
      <p:cViewPr varScale="1">
        <p:scale>
          <a:sx n="97" d="100"/>
          <a:sy n="97" d="100"/>
        </p:scale>
        <p:origin x="240" y="7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9" d="100"/>
        <a:sy n="79" d="100"/>
      </p:scale>
      <p:origin x="0" y="0"/>
    </p:cViewPr>
  </p:sorterViewPr>
  <p:notesViewPr>
    <p:cSldViewPr snapToGrid="0" snapToObjects="1">
      <p:cViewPr>
        <p:scale>
          <a:sx n="150" d="100"/>
          <a:sy n="150" d="100"/>
        </p:scale>
        <p:origin x="2376" y="-159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Postdrome symptoms</c:v>
                </c:pt>
              </c:strCache>
            </c:strRef>
          </c:tx>
          <c:spPr>
            <a:ln>
              <a:noFill/>
            </a:ln>
          </c:spPr>
          <c:dPt>
            <c:idx val="0"/>
            <c:bubble3D val="0"/>
            <c:spPr>
              <a:solidFill>
                <a:schemeClr val="accent1"/>
              </a:solidFill>
              <a:ln w="19050">
                <a:solidFill>
                  <a:schemeClr val="bg1"/>
                </a:solidFill>
              </a:ln>
              <a:effectLst/>
            </c:spPr>
            <c:extLst>
              <c:ext xmlns:c16="http://schemas.microsoft.com/office/drawing/2014/chart" uri="{C3380CC4-5D6E-409C-BE32-E72D297353CC}">
                <c16:uniqueId val="{00000001-C73F-4DEE-BD5E-A2B29BBC3D2C}"/>
              </c:ext>
            </c:extLst>
          </c:dPt>
          <c:dPt>
            <c:idx val="1"/>
            <c:bubble3D val="0"/>
            <c:spPr>
              <a:noFill/>
              <a:ln w="19050">
                <a:noFill/>
              </a:ln>
              <a:effectLst/>
            </c:spPr>
            <c:extLst>
              <c:ext xmlns:c16="http://schemas.microsoft.com/office/drawing/2014/chart" uri="{C3380CC4-5D6E-409C-BE32-E72D297353CC}">
                <c16:uniqueId val="{00000003-C73F-4DEE-BD5E-A2B29BBC3D2C}"/>
              </c:ext>
            </c:extLst>
          </c:dPt>
          <c:cat>
            <c:strRef>
              <c:f>Sheet1!$A$2:$A$3</c:f>
              <c:strCache>
                <c:ptCount val="2"/>
                <c:pt idx="0">
                  <c:v>Yes</c:v>
                </c:pt>
                <c:pt idx="1">
                  <c:v>No</c:v>
                </c:pt>
              </c:strCache>
            </c:strRef>
          </c:cat>
          <c:val>
            <c:numRef>
              <c:f>Sheet1!$B$2:$B$3</c:f>
              <c:numCache>
                <c:formatCode>General</c:formatCode>
                <c:ptCount val="2"/>
                <c:pt idx="0">
                  <c:v>85</c:v>
                </c:pt>
                <c:pt idx="1">
                  <c:v>15</c:v>
                </c:pt>
              </c:numCache>
            </c:numRef>
          </c:val>
          <c:extLst>
            <c:ext xmlns:c16="http://schemas.microsoft.com/office/drawing/2014/chart" uri="{C3380CC4-5D6E-409C-BE32-E72D297353CC}">
              <c16:uniqueId val="{00000004-C73F-4DEE-BD5E-A2B29BBC3D2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2119" cy="46643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98103" y="1"/>
            <a:ext cx="2982119" cy="466434"/>
          </a:xfrm>
          <a:prstGeom prst="rect">
            <a:avLst/>
          </a:prstGeom>
        </p:spPr>
        <p:txBody>
          <a:bodyPr vert="horz" lIns="91440" tIns="45720" rIns="91440" bIns="45720" rtlCol="0"/>
          <a:lstStyle>
            <a:lvl1pPr algn="r">
              <a:defRPr sz="1200"/>
            </a:lvl1pPr>
          </a:lstStyle>
          <a:p>
            <a:fld id="{3B6579D3-62B4-4809-8D0C-4876020E209D}" type="datetimeFigureOut">
              <a:rPr lang="en-GB" smtClean="0"/>
              <a:t>24/05/2022</a:t>
            </a:fld>
            <a:endParaRPr lang="en-GB"/>
          </a:p>
        </p:txBody>
      </p:sp>
      <p:sp>
        <p:nvSpPr>
          <p:cNvPr id="4" name="Footer Placeholder 3"/>
          <p:cNvSpPr>
            <a:spLocks noGrp="1"/>
          </p:cNvSpPr>
          <p:nvPr>
            <p:ph type="ftr" sz="quarter" idx="2"/>
          </p:nvPr>
        </p:nvSpPr>
        <p:spPr>
          <a:xfrm>
            <a:off x="1" y="8829967"/>
            <a:ext cx="2982119" cy="4664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98103" y="8829967"/>
            <a:ext cx="2982119" cy="466433"/>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2119"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3" y="1"/>
            <a:ext cx="2982119" cy="466434"/>
          </a:xfrm>
          <a:prstGeom prst="rect">
            <a:avLst/>
          </a:prstGeom>
        </p:spPr>
        <p:txBody>
          <a:bodyPr vert="horz" lIns="91440" tIns="45720" rIns="91440" bIns="45720" rtlCol="0"/>
          <a:lstStyle>
            <a:lvl1pPr algn="r">
              <a:defRPr sz="1200"/>
            </a:lvl1pPr>
          </a:lstStyle>
          <a:p>
            <a:fld id="{799FA8D8-D74F-5A4A-BB10-7F88E22CEF6D}" type="datetimeFigureOut">
              <a:rPr lang="en-US"/>
              <a:t>5/24/2022</a:t>
            </a:fld>
            <a:endParaRPr lang="en-US"/>
          </a:p>
        </p:txBody>
      </p:sp>
      <p:sp>
        <p:nvSpPr>
          <p:cNvPr id="4" name="Slide Image Placeholder 3"/>
          <p:cNvSpPr>
            <a:spLocks noGrp="1" noRot="1" noChangeAspect="1"/>
          </p:cNvSpPr>
          <p:nvPr>
            <p:ph type="sldImg" idx="2"/>
          </p:nvPr>
        </p:nvSpPr>
        <p:spPr>
          <a:xfrm>
            <a:off x="652463" y="1162050"/>
            <a:ext cx="5576887"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73893"/>
            <a:ext cx="5505450" cy="3660458"/>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8829967"/>
            <a:ext cx="2982119"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6433"/>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postdrome phase of a migraine attack is poorly studied. Indeed, the beta version of the ICHD-3 declined to define the postdrome in the glossary of terms;</a:t>
            </a:r>
            <a:r>
              <a:rPr lang="en-GB" baseline="30000" dirty="0"/>
              <a:t>[IHS, 2013]</a:t>
            </a:r>
            <a:r>
              <a:rPr lang="en-GB" dirty="0"/>
              <a:t> a deficiency remedied in the final version of the ICHD-3 classification publication.</a:t>
            </a:r>
            <a:r>
              <a:rPr lang="en-GB" baseline="30000" dirty="0"/>
              <a:t>[IHS, 2018]</a:t>
            </a:r>
            <a:r>
              <a:rPr lang="en-GB" dirty="0"/>
              <a:t> </a:t>
            </a:r>
          </a:p>
          <a:p>
            <a:r>
              <a:rPr lang="en-GB" dirty="0"/>
              <a:t>There is considerable overlap in the symptoms that comprise the premonitory phase, and those experienced during the migraine postdrome.</a:t>
            </a:r>
            <a:r>
              <a:rPr lang="en-GB" baseline="30000" dirty="0"/>
              <a:t>[IHS, 2018; </a:t>
            </a:r>
            <a:r>
              <a:rPr lang="en-GB" baseline="30000" dirty="0" err="1"/>
              <a:t>Goadsby</a:t>
            </a:r>
            <a:r>
              <a:rPr lang="en-GB" baseline="30000" dirty="0"/>
              <a:t> et al., 2017]</a:t>
            </a:r>
            <a:r>
              <a:rPr lang="en-GB" dirty="0"/>
              <a:t> This overlap means that it is not clear whether the symptoms of tiredness, concentration difficulties, and neck stiffness are initiated in the premonitory phase before the headache and persist through to the postdrome phase, or whether these symptoms appear after the headache has abated.</a:t>
            </a:r>
            <a:r>
              <a:rPr lang="en-GB" baseline="30000" dirty="0"/>
              <a:t>[</a:t>
            </a:r>
            <a:r>
              <a:rPr lang="en-GB" baseline="30000" dirty="0" err="1"/>
              <a:t>Goadsby</a:t>
            </a:r>
            <a:r>
              <a:rPr lang="en-GB" baseline="30000" dirty="0"/>
              <a:t> et al., 2017]</a:t>
            </a:r>
            <a:endParaRPr lang="en-GB" dirty="0"/>
          </a:p>
          <a:p>
            <a:endParaRPr lang="en-GB" dirty="0"/>
          </a:p>
          <a:p>
            <a:r>
              <a:rPr lang="en-GB" dirty="0"/>
              <a:t>References:</a:t>
            </a:r>
          </a:p>
          <a:p>
            <a:pPr lvl="0"/>
            <a:r>
              <a:rPr lang="en-US" dirty="0" err="1"/>
              <a:t>Goadsby</a:t>
            </a:r>
            <a:r>
              <a:rPr lang="en-US" dirty="0"/>
              <a:t> PJ, Holland PR, Martins-Oliveira M. Pathophysiology of migraine: a disorder of sensory processing. </a:t>
            </a:r>
            <a:r>
              <a:rPr lang="en-US" dirty="0" err="1"/>
              <a:t>Physiol</a:t>
            </a:r>
            <a:r>
              <a:rPr lang="en-US" dirty="0"/>
              <a:t> Rev 2017; 97 (2): 553–622.</a:t>
            </a:r>
          </a:p>
          <a:p>
            <a:pPr lvl="0"/>
            <a:r>
              <a:rPr lang="en-US" dirty="0"/>
              <a:t>Headache Classification Committee of the International Headache Society (IHS). The International Classification of Headache Disorders, 3</a:t>
            </a:r>
            <a:r>
              <a:rPr lang="en-US" baseline="30000" dirty="0"/>
              <a:t>rd</a:t>
            </a:r>
            <a:r>
              <a:rPr lang="en-US" dirty="0"/>
              <a:t> edition (beta version). Cephalalgia 2013; 33 (9): 629–808.</a:t>
            </a:r>
          </a:p>
          <a:p>
            <a:pPr marL="0" marR="0" lvl="0" indent="0" algn="l" defTabSz="914400" rtl="0" eaLnBrk="1" fontAlgn="auto" latinLnBrk="0" hangingPunct="1">
              <a:lnSpc>
                <a:spcPct val="100000"/>
              </a:lnSpc>
              <a:spcBef>
                <a:spcPts val="360"/>
              </a:spcBef>
              <a:spcAft>
                <a:spcPts val="0"/>
              </a:spcAft>
              <a:buClrTx/>
              <a:buSzTx/>
              <a:buFontTx/>
              <a:buNone/>
              <a:tabLst/>
              <a:defRPr/>
            </a:pPr>
            <a:r>
              <a:rPr lang="en-US" dirty="0"/>
              <a:t>Headache Classification Committee of the International Headache Society (IHS). The International Classification of Headache Disorders, 3</a:t>
            </a:r>
            <a:r>
              <a:rPr lang="en-US" baseline="30000" dirty="0"/>
              <a:t>rd</a:t>
            </a:r>
            <a:r>
              <a:rPr lang="en-US" dirty="0"/>
              <a:t> edition. Cephalalgia 2018; 38 (1): 1–211.</a:t>
            </a:r>
          </a:p>
          <a:p>
            <a:pPr marL="0" marR="0" lvl="0" indent="0" algn="l" defTabSz="914400" rtl="0" eaLnBrk="1" fontAlgn="auto" latinLnBrk="0" hangingPunct="1">
              <a:lnSpc>
                <a:spcPct val="100000"/>
              </a:lnSpc>
              <a:spcBef>
                <a:spcPts val="36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360"/>
              </a:spcBef>
              <a:spcAft>
                <a:spcPts val="0"/>
              </a:spcAft>
              <a:buClrTx/>
              <a:buSzTx/>
              <a:buFontTx/>
              <a:buNone/>
              <a:tabLst/>
              <a:defRPr/>
            </a:pPr>
            <a:r>
              <a:rPr lang="en-US" dirty="0"/>
              <a:t>Other reference used on slide:</a:t>
            </a:r>
          </a:p>
          <a:p>
            <a:r>
              <a:rPr lang="en-US" dirty="0" err="1"/>
              <a:t>Giffin</a:t>
            </a:r>
            <a:r>
              <a:rPr lang="en-US" dirty="0"/>
              <a:t> NJ, Lipton RB, Silberstein SD, et al. The migraine postdrome: an electronic diary study. Neurology 2016; 87 (3): 309–313.</a:t>
            </a:r>
          </a:p>
        </p:txBody>
      </p:sp>
      <p:sp>
        <p:nvSpPr>
          <p:cNvPr id="4" name="Slide Number Placeholder 3"/>
          <p:cNvSpPr>
            <a:spLocks noGrp="1"/>
          </p:cNvSpPr>
          <p:nvPr>
            <p:ph type="sldNum" sz="quarter" idx="5"/>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1135220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2287186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378396310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382480824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200402664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29561410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27210584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98130191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385109324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178981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155985627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417454850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Tree>
    <p:extLst>
      <p:ext uri="{BB962C8B-B14F-4D97-AF65-F5344CB8AC3E}">
        <p14:creationId xmlns:p14="http://schemas.microsoft.com/office/powerpoint/2010/main" val="2311952860"/>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4932186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5454072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0373231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7851728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46936167"/>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1560248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07367815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63395318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6885727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2504238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920136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675712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7415759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997928266"/>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47778402"/>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19121282"/>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57492147"/>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2307412"/>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02440606"/>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368801"/>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2005894"/>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6738056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07396669"/>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4057355"/>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838200" y="5128617"/>
            <a:ext cx="7260771" cy="1091208"/>
          </a:xfrm>
        </p:spPr>
        <p:txBody>
          <a:bodyPr>
            <a:normAutofit/>
          </a:bodyPr>
          <a:lstStyle>
            <a:lvl1pPr marL="0" indent="0" algn="l">
              <a:buNone/>
              <a:defRPr sz="18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add presentation subtitle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0" name="Straight Connector 9"/>
          <p:cNvCxnSpPr/>
          <p:nvPr userDrawn="1"/>
        </p:nvCxnSpPr>
        <p:spPr>
          <a:xfrm>
            <a:off x="879020" y="5055541"/>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2533772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1871468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981160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extLst>
      <p:ext uri="{BB962C8B-B14F-4D97-AF65-F5344CB8AC3E}">
        <p14:creationId xmlns:p14="http://schemas.microsoft.com/office/powerpoint/2010/main" val="21557135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8815606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ront page 02">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239000" y="6356350"/>
            <a:ext cx="4114800" cy="365125"/>
          </a:xfrm>
          <a:prstGeom prst="rect">
            <a:avLst/>
          </a:prstGeom>
          <a:solidFill>
            <a:schemeClr val="bg1"/>
          </a:solidFill>
        </p:spPr>
        <p:txBody>
          <a:bodyPr/>
          <a:lstStyle/>
          <a:p>
            <a:endParaRPr lang="en-US"/>
          </a:p>
        </p:txBody>
      </p:sp>
      <p:sp>
        <p:nvSpPr>
          <p:cNvPr id="10" name="Rectangle 9"/>
          <p:cNvSpPr/>
          <p:nvPr userDrawn="1"/>
        </p:nvSpPr>
        <p:spPr>
          <a:xfrm>
            <a:off x="0" y="911407"/>
            <a:ext cx="12192000" cy="5946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presentation 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3" name="Straight Connector 12"/>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3" hasCustomPrompt="1"/>
          </p:nvPr>
        </p:nvSpPr>
        <p:spPr>
          <a:xfrm>
            <a:off x="839638" y="5129213"/>
            <a:ext cx="7261225" cy="1090612"/>
          </a:xfrm>
        </p:spPr>
        <p:txBody>
          <a:bodyPr>
            <a:noAutofit/>
          </a:bodyPr>
          <a:lstStyle>
            <a:lvl1pPr marL="0" indent="0">
              <a:buNone/>
              <a:defRPr sz="1800" b="1" baseline="0">
                <a:solidFill>
                  <a:schemeClr val="accent2"/>
                </a:solidFill>
              </a:defRPr>
            </a:lvl1pPr>
            <a:lvl2pPr marL="457200" indent="0">
              <a:buNone/>
              <a:defRPr sz="1800" b="1">
                <a:solidFill>
                  <a:schemeClr val="accent2"/>
                </a:solidFill>
              </a:defRPr>
            </a:lvl2pPr>
            <a:lvl3pPr marL="914400" indent="0">
              <a:buNone/>
              <a:defRPr sz="1800" b="1">
                <a:solidFill>
                  <a:schemeClr val="accent2"/>
                </a:solidFill>
              </a:defRPr>
            </a:lvl3pPr>
            <a:lvl4pPr marL="1371600" indent="0">
              <a:buNone/>
              <a:defRPr sz="1800" b="1">
                <a:solidFill>
                  <a:schemeClr val="accent2"/>
                </a:solidFill>
              </a:defRPr>
            </a:lvl4pPr>
            <a:lvl5pPr marL="1828800" indent="0">
              <a:buNone/>
              <a:defRPr sz="1800" b="1">
                <a:solidFill>
                  <a:schemeClr val="accent2"/>
                </a:solidFill>
              </a:defRPr>
            </a:lvl5pPr>
          </a:lstStyle>
          <a:p>
            <a:pPr lvl="0"/>
            <a:r>
              <a:rPr lang="da-DK"/>
              <a:t>Click to add presentation subtitle</a:t>
            </a:r>
            <a:endParaRPr lang="en-US"/>
          </a:p>
        </p:txBody>
      </p:sp>
    </p:spTree>
    <p:extLst>
      <p:ext uri="{BB962C8B-B14F-4D97-AF65-F5344CB8AC3E}">
        <p14:creationId xmlns:p14="http://schemas.microsoft.com/office/powerpoint/2010/main" val="180658154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1 column bullets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988065"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4988065" cy="4766254"/>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99070"/>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5197541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mp; 1 column content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5004250"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5004250" cy="4752228"/>
          </a:xfrm>
        </p:spPr>
        <p:txBody>
          <a:bodyPr/>
          <a:lstStyle>
            <a:lvl1pPr marL="0" indent="0">
              <a:buNone/>
              <a:defRPr sz="2400"/>
            </a:lvl1pPr>
          </a:lstStyle>
          <a:p>
            <a:pPr lvl="0"/>
            <a:r>
              <a:rPr lang="en-US"/>
              <a:t>Edit Master text styles</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82594"/>
          </a:xfrm>
        </p:spPr>
        <p:txBody>
          <a:bodyPr/>
          <a:lstStyle>
            <a:lvl1pPr marL="0" indent="0">
              <a:buNone/>
              <a:defRPr sz="2400"/>
            </a:lvl1pPr>
          </a:lstStyle>
          <a:p>
            <a:pPr lvl="0"/>
            <a:r>
              <a:rPr lang="en-US"/>
              <a:t>Edit Master text styles</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2020053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mp; 2 rows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457835"/>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sz="half" idx="1"/>
          </p:nvPr>
        </p:nvSpPr>
        <p:spPr>
          <a:xfrm>
            <a:off x="838200" y="1002347"/>
            <a:ext cx="10515600" cy="1958626"/>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38200" y="2960973"/>
            <a:ext cx="10515600" cy="2660493"/>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DBC486D-4FAB-B746-8B02-8D7C842291C6}" type="slidenum">
              <a:rPr/>
              <a:t>‹#›</a:t>
            </a:fld>
            <a:endParaRPr lang="en-US"/>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1554193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0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accent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accent2"/>
                </a:solidFill>
              </a:defRPr>
            </a:lvl1pPr>
          </a:lstStyle>
          <a:p>
            <a:pPr lvl="0"/>
            <a:r>
              <a:rPr lang="da-DK"/>
              <a:t>Click to add Quote Byline</a:t>
            </a:r>
            <a:endParaRPr lang="en-US"/>
          </a:p>
        </p:txBody>
      </p:sp>
      <p:sp>
        <p:nvSpPr>
          <p:cNvPr id="9" name="Rectangle 8"/>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10" name="Straight Connector 9"/>
          <p:cNvCxnSpPr/>
          <p:nvPr userDrawn="1"/>
        </p:nvCxnSpPr>
        <p:spPr>
          <a:xfrm>
            <a:off x="879020" y="5113927"/>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6714772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tatement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10" name="Picture Placeholder 9"/>
          <p:cNvSpPr>
            <a:spLocks noGrp="1"/>
          </p:cNvSpPr>
          <p:nvPr>
            <p:ph type="pic" sz="quarter" idx="13" hasCustomPrompt="1"/>
          </p:nvPr>
        </p:nvSpPr>
        <p:spPr>
          <a:xfrm>
            <a:off x="0" y="0"/>
            <a:ext cx="12192000" cy="6858000"/>
          </a:xfrm>
        </p:spPr>
        <p:txBody>
          <a:bodyPr/>
          <a:lstStyle>
            <a:lvl1pPr marL="0" indent="0">
              <a:buNone/>
              <a:defRPr/>
            </a:lvl1pPr>
          </a:lstStyle>
          <a:p>
            <a:r>
              <a:rPr lang="en-US"/>
              <a:t>Click to add a picture</a:t>
            </a:r>
          </a:p>
        </p:txBody>
      </p:sp>
    </p:spTree>
    <p:custDataLst>
      <p:tags r:id="rId1"/>
    </p:custDataLst>
    <p:extLst>
      <p:ext uri="{BB962C8B-B14F-4D97-AF65-F5344CB8AC3E}">
        <p14:creationId xmlns:p14="http://schemas.microsoft.com/office/powerpoint/2010/main" val="855975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thank you statement</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spTree>
    <p:custDataLst>
      <p:tags r:id="rId1"/>
    </p:custDataLst>
    <p:extLst>
      <p:ext uri="{BB962C8B-B14F-4D97-AF65-F5344CB8AC3E}">
        <p14:creationId xmlns:p14="http://schemas.microsoft.com/office/powerpoint/2010/main" val="507809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sv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0090925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661" r:id="rId42"/>
    <p:sldLayoutId id="2147483664" r:id="rId43"/>
    <p:sldLayoutId id="2147483669" r:id="rId44"/>
    <p:sldLayoutId id="2147483652" r:id="rId45"/>
    <p:sldLayoutId id="2147483654" r:id="rId46"/>
    <p:sldLayoutId id="2147483666" r:id="rId47"/>
    <p:sldLayoutId id="2147483665" r:id="rId48"/>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0602C04-9C3B-4145-96A2-A9D606E9671D}"/>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FA247338-D7F1-4AEC-A330-D36CA62C023A}"/>
              </a:ext>
            </a:extLst>
          </p:cNvPr>
          <p:cNvSpPr>
            <a:spLocks noGrp="1"/>
          </p:cNvSpPr>
          <p:nvPr>
            <p:ph type="title"/>
          </p:nvPr>
        </p:nvSpPr>
        <p:spPr/>
        <p:txBody>
          <a:bodyPr/>
          <a:lstStyle/>
          <a:p>
            <a:r>
              <a:rPr lang="en-US" dirty="0"/>
              <a:t>The postdrome phase of a migraine attack</a:t>
            </a:r>
          </a:p>
        </p:txBody>
      </p:sp>
      <p:sp>
        <p:nvSpPr>
          <p:cNvPr id="3" name="Content Placeholder 2">
            <a:extLst>
              <a:ext uri="{FF2B5EF4-FFF2-40B4-BE49-F238E27FC236}">
                <a16:creationId xmlns:a16="http://schemas.microsoft.com/office/drawing/2014/main" id="{A0AF3E8C-A3E8-4266-BDC2-02139A4E60DB}"/>
              </a:ext>
            </a:extLst>
          </p:cNvPr>
          <p:cNvSpPr>
            <a:spLocks noGrp="1"/>
          </p:cNvSpPr>
          <p:nvPr>
            <p:ph idx="20"/>
          </p:nvPr>
        </p:nvSpPr>
        <p:spPr/>
        <p:txBody>
          <a:bodyPr/>
          <a:lstStyle/>
          <a:p>
            <a:r>
              <a:rPr lang="en-US" sz="1800" dirty="0"/>
              <a:t>Postdrome is a symptomatic phase, lasting up to 48 hours following the resolution of pain in migraine attacks with or without aura</a:t>
            </a:r>
            <a:r>
              <a:rPr lang="en-US" sz="1800" baseline="30000" dirty="0"/>
              <a:t>1</a:t>
            </a:r>
            <a:endParaRPr lang="en-US" sz="1800" dirty="0"/>
          </a:p>
          <a:p>
            <a:r>
              <a:rPr lang="en-US" sz="1800" dirty="0"/>
              <a:t>Postdrome symptoms overlap with those experienced in the premonitory phase, and include:</a:t>
            </a:r>
            <a:r>
              <a:rPr lang="en-US" sz="1800" baseline="30000" dirty="0"/>
              <a:t>1,2</a:t>
            </a:r>
            <a:endParaRPr lang="en-US" sz="1800" dirty="0"/>
          </a:p>
          <a:p>
            <a:pPr lvl="1"/>
            <a:r>
              <a:rPr lang="en-US" dirty="0"/>
              <a:t>Feeling tired or weary</a:t>
            </a:r>
          </a:p>
          <a:p>
            <a:pPr lvl="1"/>
            <a:r>
              <a:rPr lang="en-US" dirty="0"/>
              <a:t>Concentration difficulties </a:t>
            </a:r>
          </a:p>
          <a:p>
            <a:pPr lvl="1"/>
            <a:r>
              <a:rPr lang="en-US" dirty="0"/>
              <a:t>Neck stiffness</a:t>
            </a:r>
          </a:p>
          <a:p>
            <a:r>
              <a:rPr lang="en-US" sz="1800" dirty="0"/>
              <a:t>Postdrome symptoms can persist for up to </a:t>
            </a:r>
            <a:br>
              <a:rPr lang="en-US" sz="1800" dirty="0"/>
            </a:br>
            <a:r>
              <a:rPr lang="en-US" sz="1800" dirty="0"/>
              <a:t>48 hours after the headache phase of migraine</a:t>
            </a:r>
            <a:r>
              <a:rPr lang="en-US" sz="1800" baseline="30000" dirty="0"/>
              <a:t>1</a:t>
            </a:r>
            <a:endParaRPr lang="en-US" sz="1800" dirty="0"/>
          </a:p>
        </p:txBody>
      </p:sp>
      <p:sp>
        <p:nvSpPr>
          <p:cNvPr id="6" name="Content Placeholder 5">
            <a:extLst>
              <a:ext uri="{FF2B5EF4-FFF2-40B4-BE49-F238E27FC236}">
                <a16:creationId xmlns:a16="http://schemas.microsoft.com/office/drawing/2014/main" id="{5D1433A7-A4AB-42CD-918D-6A362D91CB80}"/>
              </a:ext>
            </a:extLst>
          </p:cNvPr>
          <p:cNvSpPr>
            <a:spLocks noGrp="1"/>
          </p:cNvSpPr>
          <p:nvPr>
            <p:ph idx="21"/>
          </p:nvPr>
        </p:nvSpPr>
        <p:spPr/>
        <p:txBody>
          <a:bodyPr>
            <a:normAutofit/>
          </a:bodyPr>
          <a:lstStyle/>
          <a:p>
            <a:r>
              <a:rPr lang="en-GB" sz="1800" dirty="0"/>
              <a:t>An electronic diary study followed 120 people with migraine over 3 months</a:t>
            </a:r>
            <a:r>
              <a:rPr lang="en-GB" sz="1800" baseline="30000" dirty="0"/>
              <a:t>3</a:t>
            </a:r>
            <a:endParaRPr lang="en-GB" sz="1800" dirty="0"/>
          </a:p>
          <a:p>
            <a:endParaRPr lang="en-GB" sz="1800" dirty="0"/>
          </a:p>
          <a:p>
            <a:pPr marL="0" indent="0">
              <a:buNone/>
            </a:pPr>
            <a:endParaRPr lang="en-GB" sz="1800" dirty="0"/>
          </a:p>
          <a:p>
            <a:r>
              <a:rPr lang="en-US" sz="1800" dirty="0"/>
              <a:t>There was no relationship between medication taken for the headache and the duration of the postdrome</a:t>
            </a:r>
            <a:r>
              <a:rPr lang="en-US" sz="1800" baseline="30000" dirty="0"/>
              <a:t>3</a:t>
            </a:r>
            <a:endParaRPr lang="en-US" sz="1800" dirty="0"/>
          </a:p>
          <a:p>
            <a:r>
              <a:rPr lang="en-US" sz="1800" dirty="0"/>
              <a:t>The severity of migraine was not associated with the duration of the postdrome phase</a:t>
            </a:r>
            <a:r>
              <a:rPr lang="en-US" sz="1800" baseline="30000" dirty="0"/>
              <a:t>3</a:t>
            </a:r>
            <a:endParaRPr lang="en-US" sz="1800" dirty="0"/>
          </a:p>
        </p:txBody>
      </p:sp>
      <p:sp>
        <p:nvSpPr>
          <p:cNvPr id="10" name="Text Placeholder 9">
            <a:extLst>
              <a:ext uri="{FF2B5EF4-FFF2-40B4-BE49-F238E27FC236}">
                <a16:creationId xmlns:a16="http://schemas.microsoft.com/office/drawing/2014/main" id="{B4E14CF8-CD29-4B88-89E7-91FE8FEB1939}"/>
              </a:ext>
            </a:extLst>
          </p:cNvPr>
          <p:cNvSpPr>
            <a:spLocks noGrp="1"/>
          </p:cNvSpPr>
          <p:nvPr>
            <p:ph type="body" sz="quarter" idx="18"/>
          </p:nvPr>
        </p:nvSpPr>
        <p:spPr/>
        <p:txBody>
          <a:bodyPr/>
          <a:lstStyle/>
          <a:p>
            <a:pPr marL="0" indent="0">
              <a:buNone/>
            </a:pPr>
            <a:r>
              <a:rPr lang="en-US" dirty="0"/>
              <a:t>1. Headache Classification Committee of the International Headache Society (IHS). Cephalalgia 2018;38(1):1–211;</a:t>
            </a:r>
            <a:br>
              <a:rPr lang="en-US" dirty="0"/>
            </a:br>
            <a:r>
              <a:rPr lang="en-US" dirty="0"/>
              <a:t>2. </a:t>
            </a:r>
            <a:r>
              <a:rPr lang="en-GB" dirty="0" err="1"/>
              <a:t>Goadsby</a:t>
            </a:r>
            <a:r>
              <a:rPr lang="en-GB" dirty="0"/>
              <a:t> et al. </a:t>
            </a:r>
            <a:r>
              <a:rPr lang="en-GB" dirty="0" err="1"/>
              <a:t>Physiol</a:t>
            </a:r>
            <a:r>
              <a:rPr lang="en-GB" dirty="0"/>
              <a:t> Rev 2017;97(2):553–622; 3. </a:t>
            </a:r>
            <a:r>
              <a:rPr lang="en-US" dirty="0" err="1"/>
              <a:t>Giffin</a:t>
            </a:r>
            <a:r>
              <a:rPr lang="en-US" dirty="0"/>
              <a:t> et al. Neurology 2016;87(3):309–313</a:t>
            </a:r>
          </a:p>
        </p:txBody>
      </p:sp>
      <p:sp>
        <p:nvSpPr>
          <p:cNvPr id="9" name="TextBox 8">
            <a:extLst>
              <a:ext uri="{FF2B5EF4-FFF2-40B4-BE49-F238E27FC236}">
                <a16:creationId xmlns:a16="http://schemas.microsoft.com/office/drawing/2014/main" id="{BDC84384-C70C-47B8-8254-892A2F1D713B}"/>
              </a:ext>
            </a:extLst>
          </p:cNvPr>
          <p:cNvSpPr txBox="1"/>
          <p:nvPr/>
        </p:nvSpPr>
        <p:spPr>
          <a:xfrm>
            <a:off x="6129528" y="2063225"/>
            <a:ext cx="5224272" cy="984775"/>
          </a:xfrm>
          <a:prstGeom prst="roundRect">
            <a:avLst>
              <a:gd name="adj" fmla="val 4557"/>
            </a:avLst>
          </a:prstGeom>
          <a:solidFill>
            <a:schemeClr val="accent6"/>
          </a:solidFill>
          <a:ln w="12700">
            <a:noFill/>
          </a:ln>
        </p:spPr>
        <p:txBody>
          <a:bodyPr wrap="none" rtlCol="0">
            <a:noAutofit/>
          </a:bodyPr>
          <a:lstStyle/>
          <a:p>
            <a:pPr marL="209550" indent="-209550">
              <a:buClr>
                <a:schemeClr val="accent1"/>
              </a:buClr>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39D225D-32C2-4055-AAB3-A16BC439667E}"/>
              </a:ext>
            </a:extLst>
          </p:cNvPr>
          <p:cNvSpPr txBox="1"/>
          <p:nvPr/>
        </p:nvSpPr>
        <p:spPr>
          <a:xfrm>
            <a:off x="1164816" y="5415904"/>
            <a:ext cx="9382886" cy="677585"/>
          </a:xfrm>
          <a:prstGeom prst="roundRect">
            <a:avLst>
              <a:gd name="adj" fmla="val 8995"/>
            </a:avLst>
          </a:prstGeom>
          <a:solidFill>
            <a:schemeClr val="bg1"/>
          </a:solidFill>
          <a:ln w="19050">
            <a:solidFill>
              <a:schemeClr val="accent1"/>
            </a:solidFill>
          </a:ln>
        </p:spPr>
        <p:txBody>
          <a:bodyPr wrap="square" rtlCol="0">
            <a:spAutoFit/>
          </a:bodyPr>
          <a:lstStyle/>
          <a:p>
            <a:pPr algn="ctr"/>
            <a:r>
              <a:rPr lang="en-GB" dirty="0">
                <a:latin typeface="Arial" panose="020B0604020202020204" pitchFamily="34" charset="0"/>
                <a:cs typeface="Arial" panose="020B0604020202020204" pitchFamily="34" charset="0"/>
              </a:rPr>
              <a:t>Postdrome symptoms are common, but poorly studied – more research is needed to understand the link between postdrome and the underlying pathophysiology of migraine</a:t>
            </a:r>
            <a:r>
              <a:rPr lang="en-GB" baseline="30000" dirty="0">
                <a:latin typeface="Arial" panose="020B0604020202020204" pitchFamily="34" charset="0"/>
                <a:cs typeface="Arial" panose="020B0604020202020204" pitchFamily="34" charset="0"/>
              </a:rPr>
              <a:t>1-3</a:t>
            </a:r>
            <a:endParaRPr lang="en-GB" dirty="0">
              <a:latin typeface="Arial" panose="020B0604020202020204" pitchFamily="34" charset="0"/>
              <a:cs typeface="Arial" panose="020B0604020202020204" pitchFamily="34" charset="0"/>
            </a:endParaRPr>
          </a:p>
        </p:txBody>
      </p:sp>
      <p:graphicFrame>
        <p:nvGraphicFramePr>
          <p:cNvPr id="8" name="Chart 7">
            <a:extLst>
              <a:ext uri="{FF2B5EF4-FFF2-40B4-BE49-F238E27FC236}">
                <a16:creationId xmlns:a16="http://schemas.microsoft.com/office/drawing/2014/main" id="{F837BA3D-08EC-46E6-B732-DA9E9C32A500}"/>
              </a:ext>
            </a:extLst>
          </p:cNvPr>
          <p:cNvGraphicFramePr/>
          <p:nvPr>
            <p:extLst>
              <p:ext uri="{D42A27DB-BD31-4B8C-83A1-F6EECF244321}">
                <p14:modId xmlns:p14="http://schemas.microsoft.com/office/powerpoint/2010/main" val="4111924352"/>
              </p:ext>
            </p:extLst>
          </p:nvPr>
        </p:nvGraphicFramePr>
        <p:xfrm>
          <a:off x="9982200" y="1827188"/>
          <a:ext cx="1440000" cy="1440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a:extLst>
              <a:ext uri="{FF2B5EF4-FFF2-40B4-BE49-F238E27FC236}">
                <a16:creationId xmlns:a16="http://schemas.microsoft.com/office/drawing/2014/main" id="{D1EBA50C-F3F5-4C21-8217-0D21712D8AC7}"/>
              </a:ext>
            </a:extLst>
          </p:cNvPr>
          <p:cNvSpPr/>
          <p:nvPr/>
        </p:nvSpPr>
        <p:spPr>
          <a:xfrm>
            <a:off x="6129528" y="2085133"/>
            <a:ext cx="4043172" cy="923330"/>
          </a:xfrm>
          <a:prstGeom prst="rect">
            <a:avLst/>
          </a:prstGeom>
        </p:spPr>
        <p:txBody>
          <a:bodyPr wrap="square">
            <a:spAutoFit/>
          </a:bodyPr>
          <a:lstStyle/>
          <a:p>
            <a:pPr marL="209550" lvl="0" indent="-209550">
              <a:buClr>
                <a:srgbClr val="B51C12"/>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In total, 85% of participants reported ≥1 non-headache symptom in the postdrome phase</a:t>
            </a:r>
            <a:r>
              <a:rPr lang="en-US" baseline="30000" dirty="0">
                <a:solidFill>
                  <a:srgbClr val="000000"/>
                </a:solidFill>
                <a:latin typeface="Arial" panose="020B0604020202020204" pitchFamily="34" charset="0"/>
                <a:cs typeface="Arial" panose="020B0604020202020204" pitchFamily="34" charset="0"/>
              </a:rPr>
              <a:t>3</a:t>
            </a:r>
            <a:endParaRPr 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63237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4991</TotalTime>
  <Words>461</Words>
  <Application>Microsoft Office PowerPoint</Application>
  <PresentationFormat>Widescreen</PresentationFormat>
  <Paragraphs>27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The postdrome phase of a migraine attack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Michelle Dait</cp:lastModifiedBy>
  <cp:revision>2273</cp:revision>
  <cp:lastPrinted>2021-01-11T10:27:37Z</cp:lastPrinted>
  <dcterms:created xsi:type="dcterms:W3CDTF">2017-01-23T14:24:15Z</dcterms:created>
  <dcterms:modified xsi:type="dcterms:W3CDTF">2022-05-24T13:02:29Z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ies>
</file>