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5864" r:id="rId2"/>
  </p:sldIdLst>
  <p:sldSz cx="12192000" cy="6858000"/>
  <p:notesSz cx="6881813" cy="929640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331" clrIdx="0"/>
  <p:cmAuthor id="8" name="Jenny Muiry" initials="JM" lastIdx="3" clrIdx="7">
    <p:extLst>
      <p:ext uri="{19B8F6BF-5375-455C-9EA6-DF929625EA0E}">
        <p15:presenceInfo xmlns:p15="http://schemas.microsoft.com/office/powerpoint/2012/main" userId="S::jenny.muiry@cambridgemedical.com::095d8a26-e1f4-4671-92b1-bc556f886371" providerId="AD"/>
      </p:ext>
    </p:extLst>
  </p:cmAuthor>
  <p:cmAuthor id="2" name="Chris Edge" initials="CE" lastIdx="67" clrIdx="1"/>
  <p:cmAuthor id="9" name="Bjarke Ebert" initials="BE" lastIdx="2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93" clrIdx="2"/>
  <p:cmAuthor id="10" name="Bjarke Ebert" initials="BE [2]" lastIdx="19" clrIdx="9">
    <p:extLst>
      <p:ext uri="{19B8F6BF-5375-455C-9EA6-DF929625EA0E}">
        <p15:presenceInfo xmlns:p15="http://schemas.microsoft.com/office/powerpoint/2012/main" userId="S::BJEB@lundbeck.com::72445cbb-e532-4bcc-a294-080a1e48009d" providerId="AD"/>
      </p:ext>
    </p:extLst>
  </p:cmAuthor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11" name="Liz Kelly" initials="LK" lastIdx="5" clrIdx="10">
    <p:extLst>
      <p:ext uri="{19B8F6BF-5375-455C-9EA6-DF929625EA0E}">
        <p15:presenceInfo xmlns:p15="http://schemas.microsoft.com/office/powerpoint/2012/main" userId="S::liz.kelly@cambridgemedical.com::3e51dfe4-6c31-457e-a0b0-891272b478d7" providerId="AD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12" name="Dawn Buse" initials="DB" lastIdx="64" clrIdx="11">
    <p:extLst>
      <p:ext uri="{19B8F6BF-5375-455C-9EA6-DF929625EA0E}">
        <p15:presenceInfo xmlns:p15="http://schemas.microsoft.com/office/powerpoint/2012/main" userId="Dawn Buse" providerId="None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851"/>
    <a:srgbClr val="CCD9D3"/>
    <a:srgbClr val="99B3A8"/>
    <a:srgbClr val="002E1A"/>
    <a:srgbClr val="D9D1CC"/>
    <a:srgbClr val="668E7C"/>
    <a:srgbClr val="004225"/>
    <a:srgbClr val="7B9CBB"/>
    <a:srgbClr val="B59E5F"/>
    <a:srgbClr val="F7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31" autoAdjust="0"/>
    <p:restoredTop sz="85788" autoAdjust="0"/>
  </p:normalViewPr>
  <p:slideViewPr>
    <p:cSldViewPr snapToGrid="0" snapToObjects="1">
      <p:cViewPr varScale="1">
        <p:scale>
          <a:sx n="97" d="100"/>
          <a:sy n="97" d="100"/>
        </p:scale>
        <p:origin x="240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376" y="-159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3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3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en-US"/>
              <a:t>5/24/2022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62050"/>
            <a:ext cx="5576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3"/>
            <a:ext cx="550545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Over the last century, there has been much progress in understanding the pathology underlying migraine.</a:t>
            </a:r>
            <a:r>
              <a:rPr lang="en-GB" baseline="30000" dirty="0"/>
              <a:t>[</a:t>
            </a:r>
            <a:r>
              <a:rPr lang="en-GB" baseline="30000" dirty="0" err="1"/>
              <a:t>Tfelt</a:t>
            </a:r>
            <a:r>
              <a:rPr lang="en-GB" baseline="30000" dirty="0"/>
              <a:t>-Hansen &amp; Koehler, 2011]</a:t>
            </a:r>
            <a:r>
              <a:rPr lang="en-GB" dirty="0"/>
              <a:t> Key scientific and clinical milestones are detailed on the slide, including some of the key events in the development of migraine therapies that target CGRP.</a:t>
            </a:r>
            <a:r>
              <a:rPr lang="en-US" baseline="30000" dirty="0"/>
              <a:t>[</a:t>
            </a:r>
            <a:r>
              <a:rPr lang="en-GB" baseline="30000" dirty="0" err="1"/>
              <a:t>Tfelt</a:t>
            </a:r>
            <a:r>
              <a:rPr lang="en-GB" baseline="30000" dirty="0"/>
              <a:t>-Hansen &amp; Koehler, 2011; </a:t>
            </a:r>
            <a:r>
              <a:rPr lang="en-US" baseline="30000" dirty="0" err="1"/>
              <a:t>Edvinsson</a:t>
            </a:r>
            <a:r>
              <a:rPr lang="en-US" baseline="30000" dirty="0"/>
              <a:t> et al., 2018]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en-GB" dirty="0" err="1"/>
              <a:t>Edvinsson</a:t>
            </a:r>
            <a:r>
              <a:rPr lang="en-GB" dirty="0"/>
              <a:t> L, </a:t>
            </a:r>
            <a:r>
              <a:rPr lang="en-GB" dirty="0" err="1"/>
              <a:t>Haanes</a:t>
            </a:r>
            <a:r>
              <a:rPr lang="en-GB" dirty="0"/>
              <a:t> KA, </a:t>
            </a:r>
            <a:r>
              <a:rPr lang="en-GB" dirty="0" err="1"/>
              <a:t>Warfvinge</a:t>
            </a:r>
            <a:r>
              <a:rPr lang="en-GB" dirty="0"/>
              <a:t> K, Krause DN. CGRP as the target of new migraine therapies - successful translation from bench to clinic. Nat Rev </a:t>
            </a:r>
            <a:r>
              <a:rPr lang="en-GB" dirty="0" err="1"/>
              <a:t>Neurol</a:t>
            </a:r>
            <a:r>
              <a:rPr lang="en-GB" dirty="0"/>
              <a:t> 2018; 14 (6): 338–350.</a:t>
            </a:r>
          </a:p>
          <a:p>
            <a:r>
              <a:rPr lang="en-US" dirty="0" err="1"/>
              <a:t>Tfelt</a:t>
            </a:r>
            <a:r>
              <a:rPr lang="en-US" dirty="0"/>
              <a:t>-Hansen PC, Koehler PJ.</a:t>
            </a:r>
            <a:r>
              <a:rPr lang="en-GB" dirty="0"/>
              <a:t> </a:t>
            </a:r>
            <a:r>
              <a:rPr lang="en-US" dirty="0"/>
              <a:t>One hundred years of migraine research: major clinical and scientific observations from 1910 to 2010. Headache 2011; 51 (5): 752–778.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282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2287186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378396310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382480824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00402664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9561410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72105849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98130191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385109324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981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55985627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417454850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31195286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32186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5454072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3231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1728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3616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560248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73678154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3395318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8857274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2504238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013675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675712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15759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7928266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7778402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19121282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92147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0741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40606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880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05894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8056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39666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057355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533772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14687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9811604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21557135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8815606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457835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2347"/>
            <a:ext cx="10515600" cy="195862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60973"/>
            <a:ext cx="10515600" cy="266049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5541934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“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0090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07" r:id="rId37"/>
    <p:sldLayoutId id="2147483708" r:id="rId38"/>
    <p:sldLayoutId id="2147483709" r:id="rId39"/>
    <p:sldLayoutId id="2147483710" r:id="rId40"/>
    <p:sldLayoutId id="2147483711" r:id="rId41"/>
    <p:sldLayoutId id="2147483661" r:id="rId42"/>
    <p:sldLayoutId id="2147483664" r:id="rId43"/>
    <p:sldLayoutId id="2147483669" r:id="rId44"/>
    <p:sldLayoutId id="2147483652" r:id="rId45"/>
    <p:sldLayoutId id="2147483654" r:id="rId46"/>
    <p:sldLayoutId id="2147483666" r:id="rId47"/>
    <p:sldLayoutId id="2147483665" r:id="rId4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F49C98-8A60-487D-AE8F-7035E173F1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Migraine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6BB94-8E9A-4721-87E9-D297483A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Timeline of migraine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1A977-0A09-4181-A0F2-799D59C873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CALCRL=calcitonin receptor-like receptor; CGRP=calcitonin gene-related peptide; </a:t>
            </a:r>
            <a:br>
              <a:rPr lang="en-GB" dirty="0"/>
            </a:br>
            <a:r>
              <a:rPr lang="en-GB" dirty="0"/>
              <a:t>CSD=cortical spreading depression (or depolarisation); IHS=International Headache Society; </a:t>
            </a:r>
            <a:br>
              <a:rPr lang="en-GB" dirty="0"/>
            </a:br>
            <a:r>
              <a:rPr lang="en-GB" dirty="0"/>
              <a:t>PET=positron emission tomography; RAMP1=receptor activity-modifying protein 1; RCP=receptor coupling protein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Adapted from: </a:t>
            </a:r>
            <a:r>
              <a:rPr lang="en-GB" dirty="0" err="1"/>
              <a:t>Edvinsson</a:t>
            </a:r>
            <a:r>
              <a:rPr lang="en-GB" dirty="0"/>
              <a:t> et al. Nat Rev </a:t>
            </a:r>
            <a:r>
              <a:rPr lang="en-GB" dirty="0" err="1"/>
              <a:t>Neurol</a:t>
            </a:r>
            <a:r>
              <a:rPr lang="en-GB" dirty="0"/>
              <a:t> 2018;14(6):338–350; </a:t>
            </a:r>
            <a:r>
              <a:rPr lang="en-GB" dirty="0" err="1"/>
              <a:t>Tfelt</a:t>
            </a:r>
            <a:r>
              <a:rPr lang="en-GB" dirty="0"/>
              <a:t>-Hansen &amp; Koehler. Headache 2011;51(5):752–778</a:t>
            </a:r>
          </a:p>
        </p:txBody>
      </p:sp>
      <p:sp>
        <p:nvSpPr>
          <p:cNvPr id="172" name="Arrow: Right 171">
            <a:extLst>
              <a:ext uri="{FF2B5EF4-FFF2-40B4-BE49-F238E27FC236}">
                <a16:creationId xmlns:a16="http://schemas.microsoft.com/office/drawing/2014/main" id="{DE4137D5-2C07-4743-B50D-6A570352D296}"/>
              </a:ext>
            </a:extLst>
          </p:cNvPr>
          <p:cNvSpPr/>
          <p:nvPr/>
        </p:nvSpPr>
        <p:spPr>
          <a:xfrm>
            <a:off x="511627" y="2984727"/>
            <a:ext cx="11168742" cy="91132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940D45DF-B764-4254-9C58-B2F1C1C5F171}"/>
              </a:ext>
            </a:extLst>
          </p:cNvPr>
          <p:cNvSpPr txBox="1"/>
          <p:nvPr/>
        </p:nvSpPr>
        <p:spPr>
          <a:xfrm>
            <a:off x="8100745" y="1532038"/>
            <a:ext cx="2306851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First measurement of CGRP released by trigeminal stimulation in humans</a:t>
            </a: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2A387D4E-92A2-4534-B281-8569892E9C02}"/>
              </a:ext>
            </a:extLst>
          </p:cNvPr>
          <p:cNvCxnSpPr>
            <a:cxnSpLocks/>
          </p:cNvCxnSpPr>
          <p:nvPr/>
        </p:nvCxnSpPr>
        <p:spPr>
          <a:xfrm>
            <a:off x="10982546" y="3442646"/>
            <a:ext cx="0" cy="504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DAF66200-8479-42FA-BB0D-21FD91D03C0B}"/>
              </a:ext>
            </a:extLst>
          </p:cNvPr>
          <p:cNvSpPr txBox="1"/>
          <p:nvPr/>
        </p:nvSpPr>
        <p:spPr>
          <a:xfrm>
            <a:off x="5783224" y="256041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1981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0EAA5D2-FD98-4E15-AA69-3C0F84F0E646}"/>
              </a:ext>
            </a:extLst>
          </p:cNvPr>
          <p:cNvSpPr txBox="1"/>
          <p:nvPr/>
        </p:nvSpPr>
        <p:spPr>
          <a:xfrm>
            <a:off x="6043404" y="3948933"/>
            <a:ext cx="6399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1982</a:t>
            </a: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0F25DF10-A820-45F1-B82F-CD792CDAE1F8}"/>
              </a:ext>
            </a:extLst>
          </p:cNvPr>
          <p:cNvCxnSpPr>
            <a:cxnSpLocks/>
          </p:cNvCxnSpPr>
          <p:nvPr/>
        </p:nvCxnSpPr>
        <p:spPr>
          <a:xfrm>
            <a:off x="6521969" y="3442646"/>
            <a:ext cx="0" cy="504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8" name="TextBox 177">
            <a:extLst>
              <a:ext uri="{FF2B5EF4-FFF2-40B4-BE49-F238E27FC236}">
                <a16:creationId xmlns:a16="http://schemas.microsoft.com/office/drawing/2014/main" id="{528330AE-59DD-40C1-BC7D-DA3ACD83E450}"/>
              </a:ext>
            </a:extLst>
          </p:cNvPr>
          <p:cNvSpPr txBox="1"/>
          <p:nvPr/>
        </p:nvSpPr>
        <p:spPr>
          <a:xfrm>
            <a:off x="5132259" y="3968207"/>
            <a:ext cx="10333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Oligaemia in the wake of CSD in rats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4A25AE2A-C465-44DF-BA7B-2EF30A312ABB}"/>
              </a:ext>
            </a:extLst>
          </p:cNvPr>
          <p:cNvSpPr/>
          <p:nvPr/>
        </p:nvSpPr>
        <p:spPr>
          <a:xfrm>
            <a:off x="6379696" y="4179414"/>
            <a:ext cx="120966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Neurogenic inflammation theory of migraine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3FF6E638-7912-45AB-B13C-55668D96450A}"/>
              </a:ext>
            </a:extLst>
          </p:cNvPr>
          <p:cNvSpPr txBox="1"/>
          <p:nvPr/>
        </p:nvSpPr>
        <p:spPr>
          <a:xfrm>
            <a:off x="6664428" y="3948933"/>
            <a:ext cx="6399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1984</a:t>
            </a: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B5285077-A25A-4874-BADD-BB88A6DD6C70}"/>
              </a:ext>
            </a:extLst>
          </p:cNvPr>
          <p:cNvCxnSpPr>
            <a:cxnSpLocks/>
          </p:cNvCxnSpPr>
          <p:nvPr/>
        </p:nvCxnSpPr>
        <p:spPr>
          <a:xfrm>
            <a:off x="6979694" y="3442646"/>
            <a:ext cx="0" cy="504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8B163440-75D3-4028-A5B5-59FC4F5B6F28}"/>
              </a:ext>
            </a:extLst>
          </p:cNvPr>
          <p:cNvCxnSpPr>
            <a:cxnSpLocks/>
          </p:cNvCxnSpPr>
          <p:nvPr/>
        </p:nvCxnSpPr>
        <p:spPr>
          <a:xfrm flipV="1">
            <a:off x="7216739" y="1501140"/>
            <a:ext cx="0" cy="1944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7D591065-BB33-4378-BEF7-CB38A3BD2B3B}"/>
              </a:ext>
            </a:extLst>
          </p:cNvPr>
          <p:cNvSpPr txBox="1"/>
          <p:nvPr/>
        </p:nvSpPr>
        <p:spPr>
          <a:xfrm>
            <a:off x="7288607" y="1140666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1986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93DB2480-7BD0-4AB1-922F-5F84BAAB59BE}"/>
              </a:ext>
            </a:extLst>
          </p:cNvPr>
          <p:cNvSpPr txBox="1"/>
          <p:nvPr/>
        </p:nvSpPr>
        <p:spPr>
          <a:xfrm>
            <a:off x="7813870" y="1112912"/>
            <a:ext cx="2382432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Discovery of the trigeminovascular reflex: a physiological role for CGRP</a:t>
            </a: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2C35289F-DC5C-4C91-966E-90DA9AA6FBBC}"/>
              </a:ext>
            </a:extLst>
          </p:cNvPr>
          <p:cNvCxnSpPr>
            <a:cxnSpLocks/>
          </p:cNvCxnSpPr>
          <p:nvPr/>
        </p:nvCxnSpPr>
        <p:spPr>
          <a:xfrm flipV="1">
            <a:off x="7442174" y="1501140"/>
            <a:ext cx="0" cy="1944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15809C11-F9F7-4006-96E6-832D61AC6CAC}"/>
              </a:ext>
            </a:extLst>
          </p:cNvPr>
          <p:cNvSpPr/>
          <p:nvPr/>
        </p:nvSpPr>
        <p:spPr>
          <a:xfrm>
            <a:off x="5373038" y="4739154"/>
            <a:ext cx="1965503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Presence of CGRP confirmed in human cerebral vasculature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D88022C-3EA3-4C7A-96EB-E233E01F4839}"/>
              </a:ext>
            </a:extLst>
          </p:cNvPr>
          <p:cNvSpPr txBox="1"/>
          <p:nvPr/>
        </p:nvSpPr>
        <p:spPr>
          <a:xfrm>
            <a:off x="7204517" y="4771576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1987</a:t>
            </a: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E36F41C4-66B5-4635-9CFC-7033C2E944C5}"/>
              </a:ext>
            </a:extLst>
          </p:cNvPr>
          <p:cNvCxnSpPr>
            <a:cxnSpLocks/>
          </p:cNvCxnSpPr>
          <p:nvPr/>
        </p:nvCxnSpPr>
        <p:spPr>
          <a:xfrm>
            <a:off x="7675162" y="3414319"/>
            <a:ext cx="0" cy="1335481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477C71B4-B1C4-4BD2-A3EE-F3342E3189F8}"/>
              </a:ext>
            </a:extLst>
          </p:cNvPr>
          <p:cNvSpPr txBox="1"/>
          <p:nvPr/>
        </p:nvSpPr>
        <p:spPr>
          <a:xfrm>
            <a:off x="8042877" y="5673273"/>
            <a:ext cx="6399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1990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79167CA-F663-4009-8C48-65D1EEBB7CDB}"/>
              </a:ext>
            </a:extLst>
          </p:cNvPr>
          <p:cNvSpPr txBox="1"/>
          <p:nvPr/>
        </p:nvSpPr>
        <p:spPr>
          <a:xfrm>
            <a:off x="6043404" y="5556489"/>
            <a:ext cx="21280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First demonstration in people with migraine that CGRP is released during an acute migraine attack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76A04FD7-6D00-498E-8F4A-5F3357A6FB94}"/>
              </a:ext>
            </a:extLst>
          </p:cNvPr>
          <p:cNvCxnSpPr>
            <a:cxnSpLocks/>
          </p:cNvCxnSpPr>
          <p:nvPr/>
        </p:nvCxnSpPr>
        <p:spPr>
          <a:xfrm>
            <a:off x="8371335" y="3467100"/>
            <a:ext cx="0" cy="219456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9FB230A9-937E-44F2-9489-B06CD7A4B963}"/>
              </a:ext>
            </a:extLst>
          </p:cNvPr>
          <p:cNvCxnSpPr>
            <a:cxnSpLocks/>
          </p:cNvCxnSpPr>
          <p:nvPr/>
        </p:nvCxnSpPr>
        <p:spPr>
          <a:xfrm flipV="1">
            <a:off x="8968137" y="2889715"/>
            <a:ext cx="0" cy="540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C8CC4F85-BF4A-4254-A641-33AC323030FC}"/>
              </a:ext>
            </a:extLst>
          </p:cNvPr>
          <p:cNvSpPr txBox="1"/>
          <p:nvPr/>
        </p:nvSpPr>
        <p:spPr>
          <a:xfrm>
            <a:off x="7596247" y="1555171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1988</a:t>
            </a:r>
          </a:p>
        </p:txBody>
      </p: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8E13BF00-8615-4C70-87BC-47B5FDCE2DD6}"/>
              </a:ext>
            </a:extLst>
          </p:cNvPr>
          <p:cNvCxnSpPr>
            <a:cxnSpLocks/>
          </p:cNvCxnSpPr>
          <p:nvPr/>
        </p:nvCxnSpPr>
        <p:spPr>
          <a:xfrm flipV="1">
            <a:off x="10268899" y="2889715"/>
            <a:ext cx="0" cy="540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69643995-76A1-4322-A60B-AA434539896E}"/>
              </a:ext>
            </a:extLst>
          </p:cNvPr>
          <p:cNvCxnSpPr>
            <a:cxnSpLocks/>
          </p:cNvCxnSpPr>
          <p:nvPr/>
        </p:nvCxnSpPr>
        <p:spPr>
          <a:xfrm>
            <a:off x="9227819" y="3442646"/>
            <a:ext cx="0" cy="504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80C9E40C-A253-4244-BB73-E810CD538C71}"/>
              </a:ext>
            </a:extLst>
          </p:cNvPr>
          <p:cNvSpPr txBox="1"/>
          <p:nvPr/>
        </p:nvSpPr>
        <p:spPr>
          <a:xfrm>
            <a:off x="8350407" y="4179414"/>
            <a:ext cx="1283464" cy="86177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Demonstration that CGRP release by trigeminal activation is inhibited by triptans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5ED6E408-32A0-49E6-A671-EA9F123704B9}"/>
              </a:ext>
            </a:extLst>
          </p:cNvPr>
          <p:cNvSpPr txBox="1"/>
          <p:nvPr/>
        </p:nvSpPr>
        <p:spPr>
          <a:xfrm>
            <a:off x="9951467" y="1949090"/>
            <a:ext cx="1757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Characterisation of the multicomponent CGRP receptor that consists of CALCRL, RAMP1 and RCP</a:t>
            </a:r>
          </a:p>
        </p:txBody>
      </p: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70DD01D1-C678-437B-8B99-812EE294097E}"/>
              </a:ext>
            </a:extLst>
          </p:cNvPr>
          <p:cNvCxnSpPr>
            <a:cxnSpLocks/>
          </p:cNvCxnSpPr>
          <p:nvPr/>
        </p:nvCxnSpPr>
        <p:spPr>
          <a:xfrm>
            <a:off x="10652778" y="3442646"/>
            <a:ext cx="0" cy="1567504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21DDBD1A-C863-4985-B629-F40868AE0B01}"/>
              </a:ext>
            </a:extLst>
          </p:cNvPr>
          <p:cNvSpPr txBox="1"/>
          <p:nvPr/>
        </p:nvSpPr>
        <p:spPr>
          <a:xfrm>
            <a:off x="10084126" y="5249296"/>
            <a:ext cx="114754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spAutoFit/>
          </a:bodyPr>
          <a:lstStyle/>
          <a:p>
            <a:pPr algn="ct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Characterisation of the gepants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81645FE0-967F-49AA-9647-9B2D2966151D}"/>
              </a:ext>
            </a:extLst>
          </p:cNvPr>
          <p:cNvSpPr txBox="1"/>
          <p:nvPr/>
        </p:nvSpPr>
        <p:spPr>
          <a:xfrm>
            <a:off x="10676349" y="3948933"/>
            <a:ext cx="6399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2002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0BFE09AF-66CA-47E4-A9E8-A2EF49D0A0BF}"/>
              </a:ext>
            </a:extLst>
          </p:cNvPr>
          <p:cNvSpPr txBox="1"/>
          <p:nvPr/>
        </p:nvSpPr>
        <p:spPr>
          <a:xfrm>
            <a:off x="10678294" y="4179414"/>
            <a:ext cx="1237019" cy="86177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Infusion of CGRP shown to trigger migraine attack in people prone to migraine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CEF05323-7147-442B-96B7-2419834D2411}"/>
              </a:ext>
            </a:extLst>
          </p:cNvPr>
          <p:cNvSpPr txBox="1"/>
          <p:nvPr/>
        </p:nvSpPr>
        <p:spPr>
          <a:xfrm>
            <a:off x="862490" y="256041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1918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40C287C2-30D3-403C-90A3-FB7379BA3BAB}"/>
              </a:ext>
            </a:extLst>
          </p:cNvPr>
          <p:cNvSpPr txBox="1"/>
          <p:nvPr/>
        </p:nvSpPr>
        <p:spPr>
          <a:xfrm>
            <a:off x="2594681" y="3948933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1940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146D53A7-0778-4721-B599-47C2E5655CD4}"/>
              </a:ext>
            </a:extLst>
          </p:cNvPr>
          <p:cNvSpPr txBox="1"/>
          <p:nvPr/>
        </p:nvSpPr>
        <p:spPr>
          <a:xfrm>
            <a:off x="345592" y="2256866"/>
            <a:ext cx="1673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Isolation and clinical testing of an ergot alkaloid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5883AD46-428C-495A-B728-F09A6796FE8F}"/>
              </a:ext>
            </a:extLst>
          </p:cNvPr>
          <p:cNvSpPr txBox="1"/>
          <p:nvPr/>
        </p:nvSpPr>
        <p:spPr>
          <a:xfrm>
            <a:off x="1551415" y="4179414"/>
            <a:ext cx="16463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Identification of </a:t>
            </a:r>
            <a:b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pain-sensitive structures in the brain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F8A3E362-3928-4361-AF50-92760C4A480C}"/>
              </a:ext>
            </a:extLst>
          </p:cNvPr>
          <p:cNvSpPr txBox="1"/>
          <p:nvPr/>
        </p:nvSpPr>
        <p:spPr>
          <a:xfrm>
            <a:off x="2752860" y="256041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1941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B134194D-550C-43E1-BDE6-1AD7752E7481}"/>
              </a:ext>
            </a:extLst>
          </p:cNvPr>
          <p:cNvSpPr txBox="1"/>
          <p:nvPr/>
        </p:nvSpPr>
        <p:spPr>
          <a:xfrm>
            <a:off x="2754663" y="2256866"/>
            <a:ext cx="1464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Lashley’s description of spreading scotoma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500AB065-B1A6-4401-8F81-B7751DAD8D02}"/>
              </a:ext>
            </a:extLst>
          </p:cNvPr>
          <p:cNvSpPr txBox="1"/>
          <p:nvPr/>
        </p:nvSpPr>
        <p:spPr>
          <a:xfrm>
            <a:off x="2877654" y="4910532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1944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B72DB394-131C-4E10-8982-28307D6B3900}"/>
              </a:ext>
            </a:extLst>
          </p:cNvPr>
          <p:cNvSpPr txBox="1"/>
          <p:nvPr/>
        </p:nvSpPr>
        <p:spPr>
          <a:xfrm>
            <a:off x="1965727" y="5159692"/>
            <a:ext cx="24637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Leão’s experiments into CSD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6BA4A49E-F195-4610-BC09-897867DA83FF}"/>
              </a:ext>
            </a:extLst>
          </p:cNvPr>
          <p:cNvSpPr txBox="1"/>
          <p:nvPr/>
        </p:nvSpPr>
        <p:spPr>
          <a:xfrm>
            <a:off x="6496648" y="1768139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1984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F8000E0F-2750-4E4D-A187-66D0D6312607}"/>
              </a:ext>
            </a:extLst>
          </p:cNvPr>
          <p:cNvSpPr txBox="1"/>
          <p:nvPr/>
        </p:nvSpPr>
        <p:spPr>
          <a:xfrm>
            <a:off x="6127511" y="2256866"/>
            <a:ext cx="971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Discovery </a:t>
            </a:r>
            <a:b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of CGRP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7A701B8-AC99-4931-A91C-388C497C09C3}"/>
              </a:ext>
            </a:extLst>
          </p:cNvPr>
          <p:cNvSpPr txBox="1"/>
          <p:nvPr/>
        </p:nvSpPr>
        <p:spPr>
          <a:xfrm>
            <a:off x="3612551" y="1621590"/>
            <a:ext cx="30400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CGRP antibodies made to measure and localise CGRP in the trigeminal–cerebrovascular system, where CGRP was found to be a potent vasodilator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F1893CC9-53EC-4A53-850F-8B9D3A0D4FCC}"/>
              </a:ext>
            </a:extLst>
          </p:cNvPr>
          <p:cNvSpPr txBox="1"/>
          <p:nvPr/>
        </p:nvSpPr>
        <p:spPr>
          <a:xfrm>
            <a:off x="7692450" y="3948933"/>
            <a:ext cx="639919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1988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0043DA2A-DC4C-41DE-BA4C-C921AF8988FB}"/>
              </a:ext>
            </a:extLst>
          </p:cNvPr>
          <p:cNvSpPr txBox="1"/>
          <p:nvPr/>
        </p:nvSpPr>
        <p:spPr>
          <a:xfrm>
            <a:off x="7613350" y="4179414"/>
            <a:ext cx="8157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Discovery </a:t>
            </a:r>
            <a:b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of proto-</a:t>
            </a:r>
            <a:b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typical </a:t>
            </a:r>
            <a:b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triptan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9B1B5C8B-2EC0-4E43-8ADF-8A88F4B7D221}"/>
              </a:ext>
            </a:extLst>
          </p:cNvPr>
          <p:cNvSpPr txBox="1"/>
          <p:nvPr/>
        </p:nvSpPr>
        <p:spPr>
          <a:xfrm>
            <a:off x="7692450" y="5152474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1988</a:t>
            </a:r>
          </a:p>
        </p:txBody>
      </p: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66D980DF-00E4-4CC8-B6AC-8A251E2D247F}"/>
              </a:ext>
            </a:extLst>
          </p:cNvPr>
          <p:cNvCxnSpPr>
            <a:cxnSpLocks/>
          </p:cNvCxnSpPr>
          <p:nvPr/>
        </p:nvCxnSpPr>
        <p:spPr>
          <a:xfrm>
            <a:off x="7920969" y="4876800"/>
            <a:ext cx="0" cy="284701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7" name="TextBox 216">
            <a:extLst>
              <a:ext uri="{FF2B5EF4-FFF2-40B4-BE49-F238E27FC236}">
                <a16:creationId xmlns:a16="http://schemas.microsoft.com/office/drawing/2014/main" id="{B2D4F355-3D73-44EB-B10D-6C9B22BD45A1}"/>
              </a:ext>
            </a:extLst>
          </p:cNvPr>
          <p:cNvSpPr txBox="1"/>
          <p:nvPr/>
        </p:nvSpPr>
        <p:spPr>
          <a:xfrm>
            <a:off x="6364813" y="5121696"/>
            <a:ext cx="1468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New headache classification from IHS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CC593A3D-9FEE-48AB-BD3B-C92FE4DF2E69}"/>
              </a:ext>
            </a:extLst>
          </p:cNvPr>
          <p:cNvSpPr txBox="1"/>
          <p:nvPr/>
        </p:nvSpPr>
        <p:spPr>
          <a:xfrm>
            <a:off x="9556383" y="3948933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1996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0EA8E04C-FAE6-48D0-BC27-8A387D91FA2E}"/>
              </a:ext>
            </a:extLst>
          </p:cNvPr>
          <p:cNvSpPr txBox="1"/>
          <p:nvPr/>
        </p:nvSpPr>
        <p:spPr>
          <a:xfrm>
            <a:off x="9564934" y="4179414"/>
            <a:ext cx="11038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Gene for </a:t>
            </a:r>
            <a:b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familial hemiplegic</a:t>
            </a:r>
          </a:p>
          <a:p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migraine identified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371EBB5F-F104-4843-BEC8-C00FADBD756C}"/>
              </a:ext>
            </a:extLst>
          </p:cNvPr>
          <p:cNvSpPr txBox="1"/>
          <p:nvPr/>
        </p:nvSpPr>
        <p:spPr>
          <a:xfrm>
            <a:off x="9454812" y="5465884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1996</a:t>
            </a:r>
          </a:p>
        </p:txBody>
      </p: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EF5292F8-DC4D-4D07-B38D-6971AC37690D}"/>
              </a:ext>
            </a:extLst>
          </p:cNvPr>
          <p:cNvCxnSpPr>
            <a:cxnSpLocks/>
          </p:cNvCxnSpPr>
          <p:nvPr/>
        </p:nvCxnSpPr>
        <p:spPr>
          <a:xfrm>
            <a:off x="9771596" y="4997450"/>
            <a:ext cx="0" cy="45085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2" name="TextBox 221">
            <a:extLst>
              <a:ext uri="{FF2B5EF4-FFF2-40B4-BE49-F238E27FC236}">
                <a16:creationId xmlns:a16="http://schemas.microsoft.com/office/drawing/2014/main" id="{131B7E5D-114B-435C-ADB2-A4CD2D8DAFB0}"/>
              </a:ext>
            </a:extLst>
          </p:cNvPr>
          <p:cNvSpPr txBox="1"/>
          <p:nvPr/>
        </p:nvSpPr>
        <p:spPr>
          <a:xfrm>
            <a:off x="8566996" y="5710377"/>
            <a:ext cx="24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Meningeal sensitisation, </a:t>
            </a:r>
            <a:b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central sensitisation and allodynia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F2F118A1-5921-45D4-AE5A-C260ED89ABAF}"/>
              </a:ext>
            </a:extLst>
          </p:cNvPr>
          <p:cNvSpPr txBox="1"/>
          <p:nvPr/>
        </p:nvSpPr>
        <p:spPr>
          <a:xfrm>
            <a:off x="2438961" y="1768139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1938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2D7A24E1-76D8-4EC3-9E57-6189F2A7BB15}"/>
              </a:ext>
            </a:extLst>
          </p:cNvPr>
          <p:cNvSpPr txBox="1"/>
          <p:nvPr/>
        </p:nvSpPr>
        <p:spPr>
          <a:xfrm>
            <a:off x="1692065" y="1417046"/>
            <a:ext cx="2133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Vasodilation in migraine, </a:t>
            </a:r>
            <a:b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and ergot therapies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D26653FF-A9BB-4075-96BD-94CE3D95B4CF}"/>
              </a:ext>
            </a:extLst>
          </p:cNvPr>
          <p:cNvSpPr txBox="1"/>
          <p:nvPr/>
        </p:nvSpPr>
        <p:spPr>
          <a:xfrm>
            <a:off x="4113340" y="3948933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1959</a:t>
            </a:r>
          </a:p>
        </p:txBody>
      </p: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B85A053E-8C41-4A4D-82B2-F25B42534DD2}"/>
              </a:ext>
            </a:extLst>
          </p:cNvPr>
          <p:cNvCxnSpPr>
            <a:cxnSpLocks/>
          </p:cNvCxnSpPr>
          <p:nvPr/>
        </p:nvCxnSpPr>
        <p:spPr>
          <a:xfrm flipV="1">
            <a:off x="1182446" y="2889715"/>
            <a:ext cx="0" cy="540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27BC0B0F-F247-41D5-9E3C-17A8AD0609CE}"/>
              </a:ext>
            </a:extLst>
          </p:cNvPr>
          <p:cNvCxnSpPr>
            <a:cxnSpLocks/>
          </p:cNvCxnSpPr>
          <p:nvPr/>
        </p:nvCxnSpPr>
        <p:spPr>
          <a:xfrm flipV="1">
            <a:off x="2996615" y="2889715"/>
            <a:ext cx="0" cy="540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5AA93780-5024-4090-9B85-D0A793D2E567}"/>
              </a:ext>
            </a:extLst>
          </p:cNvPr>
          <p:cNvCxnSpPr>
            <a:cxnSpLocks/>
          </p:cNvCxnSpPr>
          <p:nvPr/>
        </p:nvCxnSpPr>
        <p:spPr>
          <a:xfrm>
            <a:off x="3197612" y="3458308"/>
            <a:ext cx="0" cy="145118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A8A6B5A6-587A-42C1-9B6B-56F77D548CD7}"/>
              </a:ext>
            </a:extLst>
          </p:cNvPr>
          <p:cNvCxnSpPr>
            <a:cxnSpLocks/>
          </p:cNvCxnSpPr>
          <p:nvPr/>
        </p:nvCxnSpPr>
        <p:spPr>
          <a:xfrm flipV="1">
            <a:off x="6521969" y="2889715"/>
            <a:ext cx="0" cy="540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1690CA18-644C-4779-BBE0-B1AF041F1582}"/>
              </a:ext>
            </a:extLst>
          </p:cNvPr>
          <p:cNvCxnSpPr>
            <a:cxnSpLocks/>
          </p:cNvCxnSpPr>
          <p:nvPr/>
        </p:nvCxnSpPr>
        <p:spPr>
          <a:xfrm flipV="1">
            <a:off x="6979694" y="2114550"/>
            <a:ext cx="0" cy="1297649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82B99237-0763-4103-AAF2-235464C00F68}"/>
              </a:ext>
            </a:extLst>
          </p:cNvPr>
          <p:cNvCxnSpPr>
            <a:cxnSpLocks/>
          </p:cNvCxnSpPr>
          <p:nvPr/>
        </p:nvCxnSpPr>
        <p:spPr>
          <a:xfrm>
            <a:off x="7909425" y="3442646"/>
            <a:ext cx="0" cy="504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64369648-500F-47FE-A482-7B07672EF345}"/>
              </a:ext>
            </a:extLst>
          </p:cNvPr>
          <p:cNvCxnSpPr>
            <a:cxnSpLocks/>
          </p:cNvCxnSpPr>
          <p:nvPr/>
        </p:nvCxnSpPr>
        <p:spPr>
          <a:xfrm flipV="1">
            <a:off x="9513584" y="2889715"/>
            <a:ext cx="0" cy="540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2A391C97-3E9D-497E-BAF4-631AA54BAD84}"/>
              </a:ext>
            </a:extLst>
          </p:cNvPr>
          <p:cNvCxnSpPr>
            <a:cxnSpLocks/>
          </p:cNvCxnSpPr>
          <p:nvPr/>
        </p:nvCxnSpPr>
        <p:spPr>
          <a:xfrm>
            <a:off x="9771596" y="3442646"/>
            <a:ext cx="0" cy="504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FD3A186B-3A90-40BF-9BE8-312BC6D4AAAA}"/>
              </a:ext>
            </a:extLst>
          </p:cNvPr>
          <p:cNvCxnSpPr>
            <a:cxnSpLocks/>
          </p:cNvCxnSpPr>
          <p:nvPr/>
        </p:nvCxnSpPr>
        <p:spPr>
          <a:xfrm flipV="1">
            <a:off x="2758920" y="2122159"/>
            <a:ext cx="0" cy="1350656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C2563FB3-E9FC-4D97-A8BD-0276A06A3669}"/>
              </a:ext>
            </a:extLst>
          </p:cNvPr>
          <p:cNvCxnSpPr>
            <a:cxnSpLocks/>
          </p:cNvCxnSpPr>
          <p:nvPr/>
        </p:nvCxnSpPr>
        <p:spPr>
          <a:xfrm>
            <a:off x="4433298" y="3442646"/>
            <a:ext cx="0" cy="504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11F58AB3-14D1-496C-AFB5-C240364AF749}"/>
              </a:ext>
            </a:extLst>
          </p:cNvPr>
          <p:cNvSpPr txBox="1"/>
          <p:nvPr/>
        </p:nvSpPr>
        <p:spPr>
          <a:xfrm>
            <a:off x="3532522" y="4179414"/>
            <a:ext cx="18015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Serotonin – serum</a:t>
            </a:r>
          </a:p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(‘</a:t>
            </a:r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sero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’) vasoconstrictor (‘</a:t>
            </a:r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tonin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’) factor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04AB7A8E-F4B8-4687-8B38-BB3BA29BDF7C}"/>
              </a:ext>
            </a:extLst>
          </p:cNvPr>
          <p:cNvSpPr txBox="1"/>
          <p:nvPr/>
        </p:nvSpPr>
        <p:spPr>
          <a:xfrm>
            <a:off x="4277294" y="2527702"/>
            <a:ext cx="1646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Spreading oligaemia in migraine with aura</a:t>
            </a:r>
          </a:p>
        </p:txBody>
      </p: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4F5CA452-4D8B-4681-9652-4948F4E9BC2F}"/>
              </a:ext>
            </a:extLst>
          </p:cNvPr>
          <p:cNvCxnSpPr>
            <a:cxnSpLocks/>
          </p:cNvCxnSpPr>
          <p:nvPr/>
        </p:nvCxnSpPr>
        <p:spPr>
          <a:xfrm flipV="1">
            <a:off x="6281974" y="2889715"/>
            <a:ext cx="0" cy="540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CC60B1A8-B922-4848-B661-7D97925982CE}"/>
              </a:ext>
            </a:extLst>
          </p:cNvPr>
          <p:cNvSpPr txBox="1"/>
          <p:nvPr/>
        </p:nvSpPr>
        <p:spPr>
          <a:xfrm>
            <a:off x="9032235" y="1949090"/>
            <a:ext cx="97002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PET studies highlight the importance of the brainstem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B921F820-7EB8-4D99-9C5C-7A6DADFA00A8}"/>
              </a:ext>
            </a:extLst>
          </p:cNvPr>
          <p:cNvSpPr txBox="1"/>
          <p:nvPr/>
        </p:nvSpPr>
        <p:spPr>
          <a:xfrm>
            <a:off x="7875183" y="1949090"/>
            <a:ext cx="125851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spAutoFit/>
          </a:bodyPr>
          <a:lstStyle/>
          <a:p>
            <a:pPr algn="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Triptan shown to normalise CGRP levels during acute migraine attack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D706EDD8-ECEE-4DB4-8B5B-844345AF7343}"/>
              </a:ext>
            </a:extLst>
          </p:cNvPr>
          <p:cNvSpPr txBox="1"/>
          <p:nvPr/>
        </p:nvSpPr>
        <p:spPr>
          <a:xfrm>
            <a:off x="8471607" y="2560410"/>
            <a:ext cx="6399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1993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F17A1BB0-19BD-411E-A2F4-48904AED410D}"/>
              </a:ext>
            </a:extLst>
          </p:cNvPr>
          <p:cNvSpPr txBox="1"/>
          <p:nvPr/>
        </p:nvSpPr>
        <p:spPr>
          <a:xfrm>
            <a:off x="9002795" y="3948933"/>
            <a:ext cx="6399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1994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255588E7-E4F1-4AA0-9DDB-0C27D729919A}"/>
              </a:ext>
            </a:extLst>
          </p:cNvPr>
          <p:cNvSpPr txBox="1"/>
          <p:nvPr/>
        </p:nvSpPr>
        <p:spPr>
          <a:xfrm>
            <a:off x="9196758" y="256041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1995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9D753746-DA14-4D58-8087-C04E6569ED28}"/>
              </a:ext>
            </a:extLst>
          </p:cNvPr>
          <p:cNvSpPr txBox="1"/>
          <p:nvPr/>
        </p:nvSpPr>
        <p:spPr>
          <a:xfrm>
            <a:off x="5241650" y="1112912"/>
            <a:ext cx="163957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spAutoFit/>
          </a:bodyPr>
          <a:lstStyle/>
          <a:p>
            <a:pPr algn="r"/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CGRP first proposed to play a role in migraine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0116FF13-1E1E-4A18-849D-6154F2A9974F}"/>
              </a:ext>
            </a:extLst>
          </p:cNvPr>
          <p:cNvSpPr txBox="1"/>
          <p:nvPr/>
        </p:nvSpPr>
        <p:spPr>
          <a:xfrm>
            <a:off x="6285686" y="256041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1982</a:t>
            </a:r>
          </a:p>
        </p:txBody>
      </p: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C7D949FD-B7E9-4F03-AC58-97184D89C993}"/>
              </a:ext>
            </a:extLst>
          </p:cNvPr>
          <p:cNvCxnSpPr>
            <a:cxnSpLocks/>
          </p:cNvCxnSpPr>
          <p:nvPr/>
        </p:nvCxnSpPr>
        <p:spPr>
          <a:xfrm>
            <a:off x="2911464" y="3442646"/>
            <a:ext cx="0" cy="504000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8" name="TextBox 247">
            <a:extLst>
              <a:ext uri="{FF2B5EF4-FFF2-40B4-BE49-F238E27FC236}">
                <a16:creationId xmlns:a16="http://schemas.microsoft.com/office/drawing/2014/main" id="{894EAECE-A5A0-4A84-9131-ECBBF175DE6E}"/>
              </a:ext>
            </a:extLst>
          </p:cNvPr>
          <p:cNvSpPr txBox="1"/>
          <p:nvPr/>
        </p:nvSpPr>
        <p:spPr>
          <a:xfrm>
            <a:off x="9948939" y="2560410"/>
            <a:ext cx="6399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1998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8A772DE8-3634-4521-B203-EAD69BEB84DD}"/>
              </a:ext>
            </a:extLst>
          </p:cNvPr>
          <p:cNvSpPr txBox="1"/>
          <p:nvPr/>
        </p:nvSpPr>
        <p:spPr>
          <a:xfrm>
            <a:off x="6744380" y="1140666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1985</a:t>
            </a:r>
          </a:p>
        </p:txBody>
      </p: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E307FF06-8C47-40FD-B23E-D957D93D9ED6}"/>
              </a:ext>
            </a:extLst>
          </p:cNvPr>
          <p:cNvCxnSpPr>
            <a:cxnSpLocks/>
          </p:cNvCxnSpPr>
          <p:nvPr/>
        </p:nvCxnSpPr>
        <p:spPr>
          <a:xfrm flipV="1">
            <a:off x="7909425" y="1920240"/>
            <a:ext cx="0" cy="1655176"/>
          </a:xfrm>
          <a:prstGeom prst="line">
            <a:avLst/>
          </a:prstGeom>
          <a:ln w="28575">
            <a:solidFill>
              <a:schemeClr val="accent2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1" name="TextBox 250">
            <a:extLst>
              <a:ext uri="{FF2B5EF4-FFF2-40B4-BE49-F238E27FC236}">
                <a16:creationId xmlns:a16="http://schemas.microsoft.com/office/drawing/2014/main" id="{BAC437B0-86E9-4D7F-9C1B-CA63625BFEDE}"/>
              </a:ext>
            </a:extLst>
          </p:cNvPr>
          <p:cNvSpPr txBox="1"/>
          <p:nvPr/>
        </p:nvSpPr>
        <p:spPr>
          <a:xfrm>
            <a:off x="10337939" y="5021340"/>
            <a:ext cx="6399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</a:p>
        </p:txBody>
      </p:sp>
      <p:sp>
        <p:nvSpPr>
          <p:cNvPr id="247" name="Rounded Rectangle 3">
            <a:extLst>
              <a:ext uri="{FF2B5EF4-FFF2-40B4-BE49-F238E27FC236}">
                <a16:creationId xmlns:a16="http://schemas.microsoft.com/office/drawing/2014/main" id="{454D2BBC-0737-4444-AC29-C11E70B2E9A5}"/>
              </a:ext>
            </a:extLst>
          </p:cNvPr>
          <p:cNvSpPr/>
          <p:nvPr/>
        </p:nvSpPr>
        <p:spPr>
          <a:xfrm>
            <a:off x="511627" y="3367145"/>
            <a:ext cx="10705038" cy="16282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/>
    <p:extLst>
      <p:ext uri="{BB962C8B-B14F-4D97-AF65-F5344CB8AC3E}">
        <p14:creationId xmlns:p14="http://schemas.microsoft.com/office/powerpoint/2010/main" val="1422714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3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4970</TotalTime>
  <Words>469</Words>
  <Application>Microsoft Office PowerPoint</Application>
  <PresentationFormat>Widescreen</PresentationFormat>
  <Paragraphs>65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Timeline of migraine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Michelle Dait</cp:lastModifiedBy>
  <cp:revision>2248</cp:revision>
  <cp:lastPrinted>2021-01-11T10:27:37Z</cp:lastPrinted>
  <dcterms:created xsi:type="dcterms:W3CDTF">2017-01-23T14:24:15Z</dcterms:created>
  <dcterms:modified xsi:type="dcterms:W3CDTF">2022-05-24T12:41:30Z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</Properties>
</file>