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07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5EBF1"/>
    <a:srgbClr val="000000"/>
    <a:srgbClr val="D9D1CC"/>
    <a:srgbClr val="EBF0EE"/>
    <a:srgbClr val="F5F7F6"/>
    <a:srgbClr val="99B3A8"/>
    <a:srgbClr val="F7F5EF"/>
    <a:srgbClr val="F0ECDF"/>
    <a:srgbClr val="B5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592" autoAdjust="0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2"/>
    </p:cViewPr>
  </p:sorterViewPr>
  <p:notesViewPr>
    <p:cSldViewPr snapToGrid="0">
      <p:cViewPr>
        <p:scale>
          <a:sx n="150" d="100"/>
          <a:sy n="150" d="100"/>
        </p:scale>
        <p:origin x="2658" y="-10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3558684"/>
          </a:xfrm>
        </p:spPr>
        <p:txBody>
          <a:bodyPr/>
          <a:lstStyle/>
          <a:p>
            <a:r>
              <a:rPr lang="en-GB"/>
              <a:t>Given the negative effects of delirium on the outcomes of stroke, predicting the risk of a person after stroke of developing delirium is a valuable clinical ambition.</a:t>
            </a:r>
            <a:r>
              <a:rPr lang="en-GB" baseline="30000"/>
              <a:t>1,5</a:t>
            </a:r>
            <a:r>
              <a:rPr lang="en-GB"/>
              <a:t> One such tool has been developed that included age, stroke severity and subtype, and the presence of infection as risks.</a:t>
            </a:r>
            <a:r>
              <a:rPr lang="en-GB" baseline="30000"/>
              <a:t>5</a:t>
            </a:r>
            <a:r>
              <a:rPr lang="en-GB"/>
              <a:t> These risks can be combined numerically to create a score, which the authors argue can be used easily in clinical practice to allow clinicians to evaluate an individual patient’s delirium risk.</a:t>
            </a:r>
            <a:r>
              <a:rPr lang="en-GB" baseline="30000"/>
              <a:t>5</a:t>
            </a:r>
            <a:endParaRPr lang="en-GB"/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Makin SD, Wardlaw J. Predicting delirium after a stroke. J </a:t>
            </a:r>
            <a:r>
              <a:rPr lang="en-GB" err="1"/>
              <a:t>Neurol</a:t>
            </a:r>
            <a:r>
              <a:rPr lang="en-GB"/>
              <a:t> </a:t>
            </a:r>
            <a:r>
              <a:rPr lang="en-GB" err="1"/>
              <a:t>Neurosurg</a:t>
            </a:r>
            <a:r>
              <a:rPr lang="en-GB"/>
              <a:t> Psychiatry 2014; 85 (4): 357. 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Inouye SK, Charpentier PA. Precipitating factors for delirium in hospitalized elderly persons. Predictive model and interrelationship with baseline vulnerability. JAMA 1996; 275 (11): 852–857.</a:t>
            </a:r>
          </a:p>
          <a:p>
            <a:pPr marL="228600" indent="-228600">
              <a:buFont typeface="+mj-lt"/>
              <a:buAutoNum type="arabicPeriod"/>
            </a:pPr>
            <a:r>
              <a:rPr lang="lt-LT"/>
              <a:t>Wilson JE, Mart MF, Cunningham C, et al. Delirium. Nat Rev Dis Primers 2020; 6 (1): 90.</a:t>
            </a:r>
            <a:endParaRPr lang="en-GB"/>
          </a:p>
          <a:p>
            <a:pPr marL="228600" indent="-228600">
              <a:buFont typeface="+mj-lt"/>
              <a:buAutoNum type="arabicPeriod"/>
            </a:pPr>
            <a:r>
              <a:rPr lang="lt-LT"/>
              <a:t>Shaw RC, Walker G, Elliott E, Quinn TJ. Occurrence </a:t>
            </a:r>
            <a:r>
              <a:rPr lang="en-GB"/>
              <a:t>r</a:t>
            </a:r>
            <a:r>
              <a:rPr lang="lt-LT"/>
              <a:t>ate of </a:t>
            </a:r>
            <a:r>
              <a:rPr lang="en-GB"/>
              <a:t>d</a:t>
            </a:r>
            <a:r>
              <a:rPr lang="lt-LT"/>
              <a:t>elirium in </a:t>
            </a:r>
            <a:r>
              <a:rPr lang="en-GB"/>
              <a:t>a</a:t>
            </a:r>
            <a:r>
              <a:rPr lang="lt-LT"/>
              <a:t>cute </a:t>
            </a:r>
            <a:r>
              <a:rPr lang="en-GB"/>
              <a:t>s</a:t>
            </a:r>
            <a:r>
              <a:rPr lang="lt-LT"/>
              <a:t>troke </a:t>
            </a:r>
            <a:r>
              <a:rPr lang="en-GB"/>
              <a:t>s</a:t>
            </a:r>
            <a:r>
              <a:rPr lang="lt-LT"/>
              <a:t>ettings: </a:t>
            </a:r>
            <a:r>
              <a:rPr lang="en-GB"/>
              <a:t>s</a:t>
            </a:r>
            <a:r>
              <a:rPr lang="lt-LT"/>
              <a:t>ystematic </a:t>
            </a:r>
            <a:r>
              <a:rPr lang="en-GB"/>
              <a:t>r</a:t>
            </a:r>
            <a:r>
              <a:rPr lang="lt-LT"/>
              <a:t>eview and </a:t>
            </a:r>
            <a:r>
              <a:rPr lang="en-GB"/>
              <a:t>m</a:t>
            </a:r>
            <a:r>
              <a:rPr lang="lt-LT"/>
              <a:t>eta-</a:t>
            </a:r>
            <a:r>
              <a:rPr lang="en-GB"/>
              <a:t>a</a:t>
            </a:r>
            <a:r>
              <a:rPr lang="lt-LT"/>
              <a:t>nalysis. Stroke 2019;</a:t>
            </a:r>
            <a:r>
              <a:rPr lang="en-GB"/>
              <a:t> </a:t>
            </a:r>
            <a:r>
              <a:rPr lang="lt-LT"/>
              <a:t>50</a:t>
            </a:r>
            <a:r>
              <a:rPr lang="en-GB"/>
              <a:t> </a:t>
            </a:r>
            <a:r>
              <a:rPr lang="lt-LT"/>
              <a:t>(11):</a:t>
            </a:r>
            <a:r>
              <a:rPr lang="en-GB"/>
              <a:t> </a:t>
            </a:r>
            <a:r>
              <a:rPr lang="lt-LT"/>
              <a:t>3028</a:t>
            </a:r>
            <a:r>
              <a:rPr lang="en-GB"/>
              <a:t>–</a:t>
            </a:r>
            <a:r>
              <a:rPr lang="lt-LT"/>
              <a:t>3036.</a:t>
            </a:r>
            <a:endParaRPr lang="en-GB"/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Oldenbeuving</a:t>
            </a:r>
            <a:r>
              <a:rPr lang="en-GB"/>
              <a:t> AW, de </a:t>
            </a:r>
            <a:r>
              <a:rPr lang="en-GB" err="1"/>
              <a:t>Kort</a:t>
            </a:r>
            <a:r>
              <a:rPr lang="en-GB"/>
              <a:t> PL, van Eck van der </a:t>
            </a:r>
            <a:r>
              <a:rPr lang="en-GB" err="1"/>
              <a:t>Sluijs</a:t>
            </a:r>
            <a:r>
              <a:rPr lang="en-GB"/>
              <a:t> JF, </a:t>
            </a:r>
            <a:r>
              <a:rPr lang="en-GB" err="1"/>
              <a:t>Kappelle</a:t>
            </a:r>
            <a:r>
              <a:rPr lang="en-GB"/>
              <a:t> LJ, </a:t>
            </a:r>
            <a:r>
              <a:rPr lang="en-GB" err="1"/>
              <a:t>Roks</a:t>
            </a:r>
            <a:r>
              <a:rPr lang="en-GB"/>
              <a:t> G. An early prediction of delirium in the acute phase after stroke. J </a:t>
            </a:r>
            <a:r>
              <a:rPr lang="en-GB" err="1"/>
              <a:t>Neurol</a:t>
            </a:r>
            <a:r>
              <a:rPr lang="en-GB"/>
              <a:t> </a:t>
            </a:r>
            <a:r>
              <a:rPr lang="en-GB" err="1"/>
              <a:t>Neurosurg</a:t>
            </a:r>
            <a:r>
              <a:rPr lang="en-GB"/>
              <a:t> Psychiatry 2014; 85 (4): 431–434.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Kotfis</a:t>
            </a:r>
            <a:r>
              <a:rPr lang="en-GB"/>
              <a:t> K, Bott-Olejnik M, </a:t>
            </a:r>
            <a:r>
              <a:rPr lang="en-GB" err="1"/>
              <a:t>Szylińska</a:t>
            </a:r>
            <a:r>
              <a:rPr lang="en-GB"/>
              <a:t> A, et al. Characteristics, risk factors and outcome of early-onset delirium in elderly patients with first ever acute ischemic stroke – a prospective observational cohort study. Clin </a:t>
            </a:r>
            <a:r>
              <a:rPr lang="en-GB" err="1"/>
              <a:t>Interv</a:t>
            </a:r>
            <a:r>
              <a:rPr lang="en-GB"/>
              <a:t> Aging 2019; 14: 1771–1782.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Oldenbeuving</a:t>
            </a:r>
            <a:r>
              <a:rPr lang="en-GB"/>
              <a:t> AW, de </a:t>
            </a:r>
            <a:r>
              <a:rPr lang="en-GB" err="1"/>
              <a:t>Kort</a:t>
            </a:r>
            <a:r>
              <a:rPr lang="en-GB"/>
              <a:t> PL, Jansen BP, et al. Delirium in the acute phase after stroke: incidence, risk factors, and outcome. Neurology 2011; 76 (11): 993–999.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C65A2F55-F7EF-DEF5-0FD4-D08A9C51B8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2954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BA5B7C-28E6-E0B2-D262-0488606AC5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Delirium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3A1C1D-8A15-65DE-3EF6-3A7D4751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Risk factors for post-stroke delirium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FDD8BEC-20C5-5AEC-E994-937FA69613E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004000" cy="4415215"/>
          </a:xfrm>
        </p:spPr>
        <p:txBody>
          <a:bodyPr/>
          <a:lstStyle/>
          <a:p>
            <a:r>
              <a:rPr lang="en-GB"/>
              <a:t>Known risk factors for stroke include </a:t>
            </a:r>
            <a:r>
              <a:rPr lang="en-GB" b="1">
                <a:solidFill>
                  <a:schemeClr val="accent3">
                    <a:lumMod val="50000"/>
                  </a:schemeClr>
                </a:solidFill>
              </a:rPr>
              <a:t>cognitive impairment</a:t>
            </a:r>
            <a:r>
              <a:rPr lang="en-GB"/>
              <a:t>, </a:t>
            </a:r>
            <a:r>
              <a:rPr lang="en-GB" b="1">
                <a:solidFill>
                  <a:schemeClr val="accent3">
                    <a:lumMod val="50000"/>
                  </a:schemeClr>
                </a:solidFill>
              </a:rPr>
              <a:t>visual impairment</a:t>
            </a:r>
            <a:r>
              <a:rPr lang="en-GB"/>
              <a:t>, </a:t>
            </a:r>
            <a:r>
              <a:rPr lang="en-GB" b="1">
                <a:solidFill>
                  <a:schemeClr val="accent3">
                    <a:lumMod val="50000"/>
                  </a:schemeClr>
                </a:solidFill>
              </a:rPr>
              <a:t>infection</a:t>
            </a:r>
            <a:r>
              <a:rPr lang="en-GB"/>
              <a:t>, </a:t>
            </a:r>
            <a:br>
              <a:rPr lang="en-GB"/>
            </a:br>
            <a:r>
              <a:rPr lang="en-GB"/>
              <a:t>and </a:t>
            </a:r>
            <a:r>
              <a:rPr lang="en-GB" b="1">
                <a:solidFill>
                  <a:schemeClr val="accent3">
                    <a:lumMod val="50000"/>
                  </a:schemeClr>
                </a:solidFill>
              </a:rPr>
              <a:t>dehydration</a:t>
            </a:r>
            <a:r>
              <a:rPr lang="en-GB" baseline="30000"/>
              <a:t>1-3</a:t>
            </a:r>
            <a:endParaRPr lang="en-GB"/>
          </a:p>
          <a:p>
            <a:r>
              <a:rPr lang="en-GB"/>
              <a:t>Risk factors for post-stroke delirium can be </a:t>
            </a:r>
            <a:br>
              <a:rPr lang="en-GB"/>
            </a:br>
            <a:r>
              <a:rPr lang="en-GB"/>
              <a:t>separated into:</a:t>
            </a:r>
            <a:r>
              <a:rPr lang="en-GB" baseline="30000"/>
              <a:t>4</a:t>
            </a:r>
          </a:p>
          <a:p>
            <a:pPr lvl="1"/>
            <a:r>
              <a:rPr lang="en-GB" sz="1600" b="1">
                <a:solidFill>
                  <a:schemeClr val="accent3">
                    <a:lumMod val="50000"/>
                  </a:schemeClr>
                </a:solidFill>
              </a:rPr>
              <a:t>Prevalent risks </a:t>
            </a:r>
            <a:r>
              <a:rPr lang="en-GB" sz="1600"/>
              <a:t>that pre-date the stroke, </a:t>
            </a:r>
            <a:br>
              <a:rPr lang="en-GB" sz="1600"/>
            </a:br>
            <a:r>
              <a:rPr lang="en-GB" sz="1600"/>
              <a:t>e.g., cognitive impairment</a:t>
            </a:r>
          </a:p>
          <a:p>
            <a:pPr lvl="1"/>
            <a:r>
              <a:rPr lang="en-GB" sz="1600" b="1">
                <a:solidFill>
                  <a:schemeClr val="accent3">
                    <a:lumMod val="50000"/>
                  </a:schemeClr>
                </a:solidFill>
              </a:rPr>
              <a:t>Incident risks </a:t>
            </a:r>
            <a:r>
              <a:rPr lang="en-GB" sz="1600"/>
              <a:t>that are caused by the stroke, </a:t>
            </a:r>
            <a:br>
              <a:rPr lang="en-GB" sz="1600"/>
            </a:br>
            <a:r>
              <a:rPr lang="en-GB" sz="1600"/>
              <a:t>e.g., dehydration</a:t>
            </a:r>
          </a:p>
          <a:p>
            <a:r>
              <a:rPr lang="en-GB"/>
              <a:t>A model including patient age, stroke severity, and the presence of infection can be used to identify those at greatest risk of developing delirium</a:t>
            </a:r>
            <a:r>
              <a:rPr lang="en-GB" baseline="30000"/>
              <a:t>5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EF01F5-EF47-3480-E4EB-7674CA84739D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r>
              <a:rPr lang="en-GB"/>
              <a:t>A prospective observational study of 760 people after stroke </a:t>
            </a:r>
            <a:r>
              <a:rPr lang="en-GB" err="1"/>
              <a:t>analyzed</a:t>
            </a:r>
            <a:r>
              <a:rPr lang="en-GB"/>
              <a:t> risk factors for developing delirium, which included:</a:t>
            </a:r>
            <a:r>
              <a:rPr lang="en-GB" baseline="30000"/>
              <a:t>6</a:t>
            </a:r>
            <a:endParaRPr lang="en-GB"/>
          </a:p>
          <a:p>
            <a:pPr lvl="1"/>
            <a:r>
              <a:rPr lang="en-GB"/>
              <a:t>Atrial fibrillation</a:t>
            </a:r>
          </a:p>
          <a:p>
            <a:pPr lvl="1"/>
            <a:r>
              <a:rPr lang="en-GB"/>
              <a:t>A higher Rankin score (which measures the degree </a:t>
            </a:r>
            <a:br>
              <a:rPr lang="en-GB"/>
            </a:br>
            <a:r>
              <a:rPr lang="en-GB"/>
              <a:t>of neurologic disability)</a:t>
            </a:r>
          </a:p>
          <a:p>
            <a:pPr lvl="1"/>
            <a:r>
              <a:rPr lang="en-GB"/>
              <a:t>Hemianopia (loss of half of the visual field)</a:t>
            </a:r>
          </a:p>
          <a:p>
            <a:pPr lvl="1"/>
            <a:r>
              <a:rPr lang="en-GB"/>
              <a:t>A lower platelet-to-white blood cell count ratio </a:t>
            </a:r>
          </a:p>
          <a:p>
            <a:r>
              <a:rPr lang="en-GB"/>
              <a:t>Another prospective cohort study of 527 patients with stroke found the following risk factors </a:t>
            </a:r>
            <a:br>
              <a:rPr lang="en-GB"/>
            </a:br>
            <a:r>
              <a:rPr lang="en-GB"/>
              <a:t>for delirium:</a:t>
            </a:r>
            <a:r>
              <a:rPr lang="en-GB" baseline="30000"/>
              <a:t>7</a:t>
            </a:r>
          </a:p>
          <a:p>
            <a:pPr lvl="1"/>
            <a:r>
              <a:rPr lang="en-GB"/>
              <a:t>Pre-existing cognitive decline</a:t>
            </a:r>
          </a:p>
          <a:p>
            <a:pPr lvl="1"/>
            <a:r>
              <a:rPr lang="en-GB"/>
              <a:t>Infection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0C6C70-C974-151C-34F2-2FFF48C60E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999297" cy="619200"/>
          </a:xfrm>
        </p:spPr>
        <p:txBody>
          <a:bodyPr/>
          <a:lstStyle/>
          <a:p>
            <a:r>
              <a:rPr lang="en-GB"/>
              <a:t>1. Makin &amp; Wardlaw. J </a:t>
            </a:r>
            <a:r>
              <a:rPr lang="en-GB" err="1"/>
              <a:t>Neurol</a:t>
            </a:r>
            <a:r>
              <a:rPr lang="en-GB"/>
              <a:t> </a:t>
            </a:r>
            <a:r>
              <a:rPr lang="en-GB" err="1"/>
              <a:t>Neurosurg</a:t>
            </a:r>
            <a:r>
              <a:rPr lang="en-GB"/>
              <a:t> Psychiatry 2014;85(4):357; </a:t>
            </a:r>
            <a:br>
              <a:rPr lang="en-GB"/>
            </a:br>
            <a:r>
              <a:rPr lang="en-GB"/>
              <a:t>2. Inouye &amp; Charpentier. JAMA 1996;275(11):852–857; 3. Wilson et al. Nat Rev Dis Primers 2020;6(1):90; 4. Shaw et al. </a:t>
            </a:r>
            <a:r>
              <a:rPr lang="nl-NL"/>
              <a:t>Stroke 2019;50(11):3028–3036</a:t>
            </a:r>
            <a:r>
              <a:rPr lang="en-GB"/>
              <a:t>; </a:t>
            </a:r>
            <a:br>
              <a:rPr lang="en-GB"/>
            </a:br>
            <a:r>
              <a:rPr lang="en-GB"/>
              <a:t>5. </a:t>
            </a:r>
            <a:r>
              <a:rPr lang="en-GB" err="1"/>
              <a:t>Oldenbeuving</a:t>
            </a:r>
            <a:r>
              <a:rPr lang="en-GB"/>
              <a:t> et al. J </a:t>
            </a:r>
            <a:r>
              <a:rPr lang="en-GB" err="1"/>
              <a:t>Neurol</a:t>
            </a:r>
            <a:r>
              <a:rPr lang="en-GB"/>
              <a:t> </a:t>
            </a:r>
            <a:r>
              <a:rPr lang="en-GB" err="1"/>
              <a:t>Neurosurg</a:t>
            </a:r>
            <a:r>
              <a:rPr lang="en-GB"/>
              <a:t> Psychiatry 2014;85(4):431–434; 6. </a:t>
            </a:r>
            <a:r>
              <a:rPr lang="en-GB" err="1"/>
              <a:t>Kotfis</a:t>
            </a:r>
            <a:r>
              <a:rPr lang="en-GB"/>
              <a:t> et al. Clin </a:t>
            </a:r>
            <a:r>
              <a:rPr lang="en-GB" err="1"/>
              <a:t>Interv</a:t>
            </a:r>
            <a:r>
              <a:rPr lang="en-GB"/>
              <a:t> Aging 2019;14:1771–1782; 7. </a:t>
            </a:r>
            <a:r>
              <a:rPr lang="en-GB" err="1"/>
              <a:t>Oldenbeuving</a:t>
            </a:r>
            <a:r>
              <a:rPr lang="en-GB"/>
              <a:t> et al. Neurology 2011;76(11):993–999</a:t>
            </a:r>
          </a:p>
        </p:txBody>
      </p:sp>
    </p:spTree>
    <p:extLst>
      <p:ext uri="{BB962C8B-B14F-4D97-AF65-F5344CB8AC3E}">
        <p14:creationId xmlns:p14="http://schemas.microsoft.com/office/powerpoint/2010/main" val="2484825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476863-E4D5-4399-B8F7-91E76B89C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</TotalTime>
  <Words>606</Words>
  <Application>Microsoft Macintosh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Risk factors for post-stroke delirium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14</cp:revision>
  <cp:lastPrinted>2022-09-28T10:51:32Z</cp:lastPrinted>
  <dcterms:created xsi:type="dcterms:W3CDTF">2022-02-04T12:28:06Z</dcterms:created>
  <dcterms:modified xsi:type="dcterms:W3CDTF">2024-03-25T05:10:35Z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