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12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Although common in people after stroke, the effect of delirium on clinical outcomes in the long term has been poorly studied.</a:t>
            </a:r>
            <a:r>
              <a:rPr lang="en-GB" baseline="30000" dirty="0"/>
              <a:t>2</a:t>
            </a:r>
            <a:r>
              <a:rPr lang="en-GB" dirty="0"/>
              <a:t> To address this deficit, the </a:t>
            </a:r>
            <a:r>
              <a:rPr lang="en-US" dirty="0"/>
              <a:t>PROPOLIS study (</a:t>
            </a:r>
            <a:r>
              <a:rPr lang="en-GB" u="sng" dirty="0"/>
              <a:t>pr</a:t>
            </a:r>
            <a:r>
              <a:rPr lang="en-GB" dirty="0"/>
              <a:t>ospective </a:t>
            </a:r>
            <a:r>
              <a:rPr lang="en-GB" u="sng" dirty="0"/>
              <a:t>o</a:t>
            </a:r>
            <a:r>
              <a:rPr lang="en-GB" dirty="0"/>
              <a:t>bservational </a:t>
            </a:r>
            <a:r>
              <a:rPr lang="en-GB" u="sng" dirty="0"/>
              <a:t>Poli</a:t>
            </a:r>
            <a:r>
              <a:rPr lang="en-GB" dirty="0"/>
              <a:t>sh </a:t>
            </a:r>
            <a:r>
              <a:rPr lang="en-GB" u="sng" dirty="0"/>
              <a:t>s</a:t>
            </a:r>
            <a:r>
              <a:rPr lang="en-GB" dirty="0"/>
              <a:t>tudy</a:t>
            </a:r>
            <a:r>
              <a:rPr lang="en-US" dirty="0"/>
              <a:t>) followed a large group of people (n=682) after stroke, and studied the effect of delirium on discharge destination, recurrence of stroke, cardiovascular events, functional status, nursing home admission, and death.</a:t>
            </a:r>
            <a:r>
              <a:rPr lang="en-GB" baseline="30000" dirty="0"/>
              <a:t>2</a:t>
            </a:r>
            <a:r>
              <a:rPr lang="en-US" dirty="0"/>
              <a:t> After correcting for several potential confounding factors (because delirium could be a proxy for severe illness), </a:t>
            </a:r>
            <a:r>
              <a:rPr lang="en-GB" dirty="0"/>
              <a:t>the rates of mortality – both at 3- and 12-months – were greater among people who had experienced delirium compared with those who had not, increasing the mortality rate by 2–3 times.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Shi Q, </a:t>
            </a:r>
            <a:r>
              <a:rPr lang="en-GB" dirty="0" err="1"/>
              <a:t>Presutti</a:t>
            </a:r>
            <a:r>
              <a:rPr lang="en-GB" dirty="0"/>
              <a:t> R, </a:t>
            </a:r>
            <a:r>
              <a:rPr lang="en-GB" dirty="0" err="1"/>
              <a:t>Selchen</a:t>
            </a:r>
            <a:r>
              <a:rPr lang="en-GB" dirty="0"/>
              <a:t> D, </a:t>
            </a:r>
            <a:r>
              <a:rPr lang="en-GB" dirty="0" err="1"/>
              <a:t>Saposnik</a:t>
            </a:r>
            <a:r>
              <a:rPr lang="en-GB" dirty="0"/>
              <a:t> G. Delirium in acute stroke: a systematic review and meta-analysis. Stroke 2012; 43 (3): 645–649.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Pasińska P, Wilk A, </a:t>
            </a:r>
            <a:r>
              <a:rPr lang="en-GB" dirty="0" err="1"/>
              <a:t>Kowalska</a:t>
            </a:r>
            <a:r>
              <a:rPr lang="en-GB" dirty="0"/>
              <a:t> K, et al. The long-term prognosis of patients with delirium in the acute phase of stroke: </a:t>
            </a:r>
            <a:r>
              <a:rPr lang="en-GB" dirty="0" err="1"/>
              <a:t>PRospective</a:t>
            </a:r>
            <a:r>
              <a:rPr lang="en-GB" dirty="0"/>
              <a:t> Observational </a:t>
            </a:r>
            <a:r>
              <a:rPr lang="en-GB" dirty="0" err="1"/>
              <a:t>POLIsh</a:t>
            </a:r>
            <a:r>
              <a:rPr lang="en-GB" dirty="0"/>
              <a:t> Study (PROPOLIS). J </a:t>
            </a:r>
            <a:r>
              <a:rPr lang="en-GB" dirty="0" err="1"/>
              <a:t>Neurol</a:t>
            </a:r>
            <a:r>
              <a:rPr lang="en-GB" dirty="0"/>
              <a:t> 2019; 266 (11): 2710–2717.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Rollo E, Brunetti V, Scala I, et al. Impact of delirium on the outcome of stroke: a prospective, observational, cohort study. J </a:t>
            </a:r>
            <a:r>
              <a:rPr lang="en-GB" dirty="0" err="1"/>
              <a:t>Neurol</a:t>
            </a:r>
            <a:r>
              <a:rPr lang="en-GB" dirty="0"/>
              <a:t> 2022; 269 (12): 6467–6475.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93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3C4335-4267-1A77-4067-DEDF74FEDF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Delirium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432392-7D0E-D8E8-1263-86965152A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Prognosis of delirium in stroke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0A0E0-AE17-3023-2019-00FAF7DDADC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2063394"/>
            <a:ext cx="5410197" cy="4073628"/>
          </a:xfrm>
        </p:spPr>
        <p:txBody>
          <a:bodyPr tIns="180000" bIns="180000"/>
          <a:lstStyle/>
          <a:p>
            <a:r>
              <a:rPr lang="en-GB" sz="1400"/>
              <a:t>Another study followed 103 patients for 3 months after stroke and measured the impact of delirium on mortality</a:t>
            </a:r>
            <a:r>
              <a:rPr lang="en-GB" sz="1400" baseline="30000"/>
              <a:t>3</a:t>
            </a:r>
            <a:endParaRPr lang="en-GB" sz="14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10AA85F-2CF5-FD85-25B4-A637C3611E8F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2063394"/>
            <a:ext cx="5410197" cy="4065696"/>
          </a:xfrm>
        </p:spPr>
        <p:txBody>
          <a:bodyPr tIns="180000" bIns="180000"/>
          <a:lstStyle/>
          <a:p>
            <a:r>
              <a:rPr lang="en-GB" sz="1400"/>
              <a:t>The </a:t>
            </a:r>
            <a:r>
              <a:rPr lang="en-US" sz="1400"/>
              <a:t>PROPOLIS study followed 682 people for 12 months after stroke, and measured the impact of delirium </a:t>
            </a:r>
            <a:br>
              <a:rPr lang="en-US" sz="1400"/>
            </a:br>
            <a:r>
              <a:rPr lang="en-US" sz="1400"/>
              <a:t>on mortality</a:t>
            </a:r>
            <a:r>
              <a:rPr lang="en-US" sz="1400" baseline="30000"/>
              <a:t>2</a:t>
            </a:r>
            <a:endParaRPr lang="en-GB" sz="1400" baseline="30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8BB341-DF20-6CD8-053E-FBABC367CB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PROPOLIS=prospective observational Polish study </a:t>
            </a:r>
            <a:endParaRPr lang="en-GB" dirty="0"/>
          </a:p>
          <a:p>
            <a:endParaRPr lang="en-GB" dirty="0"/>
          </a:p>
          <a:p>
            <a:r>
              <a:rPr lang="en-GB" dirty="0"/>
              <a:t>1. Shi et al. Stroke 2012;43(3):645–649; 2. Pasińska et al. J </a:t>
            </a:r>
            <a:r>
              <a:rPr lang="en-GB" dirty="0" err="1"/>
              <a:t>Neurol</a:t>
            </a:r>
            <a:r>
              <a:rPr lang="en-GB" dirty="0"/>
              <a:t> 2019;266(11):2710–2717; 3. Rollo et al. J </a:t>
            </a:r>
            <a:r>
              <a:rPr lang="en-GB" dirty="0" err="1"/>
              <a:t>Neurol</a:t>
            </a:r>
            <a:r>
              <a:rPr lang="en-GB" dirty="0"/>
              <a:t> 2022;269(12):6467–6475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22DE96D8-5AC0-E54C-12D2-90993E98169B}"/>
              </a:ext>
            </a:extLst>
          </p:cNvPr>
          <p:cNvSpPr txBox="1">
            <a:spLocks/>
          </p:cNvSpPr>
          <p:nvPr/>
        </p:nvSpPr>
        <p:spPr>
          <a:xfrm>
            <a:off x="539750" y="1416785"/>
            <a:ext cx="9884597" cy="4415215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Delirium after stroke </a:t>
            </a:r>
            <a:r>
              <a:rPr lang="en-GB">
                <a:solidFill>
                  <a:schemeClr val="tx1"/>
                </a:solidFill>
              </a:rPr>
              <a:t>is associated with poorer outcomes, </a:t>
            </a:r>
            <a:r>
              <a:rPr lang="en-GB"/>
              <a:t>including: l</a:t>
            </a:r>
            <a:r>
              <a:rPr lang="en-GB" sz="1600"/>
              <a:t>ength of hospital stay, risk of later institutionalization, and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mortality</a:t>
            </a:r>
            <a:r>
              <a:rPr lang="en-GB" sz="1600" baseline="30000">
                <a:solidFill>
                  <a:schemeClr val="tx1"/>
                </a:solidFill>
              </a:rPr>
              <a:t>1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E723E00-E33B-C09A-D5A8-E2AEF8BCABCC}"/>
              </a:ext>
            </a:extLst>
          </p:cNvPr>
          <p:cNvSpPr/>
          <p:nvPr/>
        </p:nvSpPr>
        <p:spPr>
          <a:xfrm>
            <a:off x="1565275" y="3298950"/>
            <a:ext cx="3146425" cy="257175"/>
          </a:xfrm>
          <a:custGeom>
            <a:avLst/>
            <a:gdLst>
              <a:gd name="connsiteX0" fmla="*/ 0 w 3146425"/>
              <a:gd name="connsiteY0" fmla="*/ 0 h 257175"/>
              <a:gd name="connsiteX1" fmla="*/ 434975 w 3146425"/>
              <a:gd name="connsiteY1" fmla="*/ 47625 h 257175"/>
              <a:gd name="connsiteX2" fmla="*/ 895350 w 3146425"/>
              <a:gd name="connsiteY2" fmla="*/ 79375 h 257175"/>
              <a:gd name="connsiteX3" fmla="*/ 1279525 w 3146425"/>
              <a:gd name="connsiteY3" fmla="*/ 120650 h 257175"/>
              <a:gd name="connsiteX4" fmla="*/ 1720850 w 3146425"/>
              <a:gd name="connsiteY4" fmla="*/ 149225 h 257175"/>
              <a:gd name="connsiteX5" fmla="*/ 2289175 w 3146425"/>
              <a:gd name="connsiteY5" fmla="*/ 206375 h 257175"/>
              <a:gd name="connsiteX6" fmla="*/ 2717800 w 3146425"/>
              <a:gd name="connsiteY6" fmla="*/ 247650 h 257175"/>
              <a:gd name="connsiteX7" fmla="*/ 3146425 w 3146425"/>
              <a:gd name="connsiteY7" fmla="*/ 257175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6425" h="257175">
                <a:moveTo>
                  <a:pt x="0" y="0"/>
                </a:moveTo>
                <a:cubicBezTo>
                  <a:pt x="142875" y="17198"/>
                  <a:pt x="285750" y="34396"/>
                  <a:pt x="434975" y="47625"/>
                </a:cubicBezTo>
                <a:cubicBezTo>
                  <a:pt x="584200" y="60854"/>
                  <a:pt x="754592" y="67204"/>
                  <a:pt x="895350" y="79375"/>
                </a:cubicBezTo>
                <a:cubicBezTo>
                  <a:pt x="1036108" y="91546"/>
                  <a:pt x="1141942" y="109008"/>
                  <a:pt x="1279525" y="120650"/>
                </a:cubicBezTo>
                <a:cubicBezTo>
                  <a:pt x="1417108" y="132292"/>
                  <a:pt x="1552575" y="134938"/>
                  <a:pt x="1720850" y="149225"/>
                </a:cubicBezTo>
                <a:cubicBezTo>
                  <a:pt x="1889125" y="163512"/>
                  <a:pt x="2289175" y="206375"/>
                  <a:pt x="2289175" y="206375"/>
                </a:cubicBezTo>
                <a:cubicBezTo>
                  <a:pt x="2455333" y="222779"/>
                  <a:pt x="2574925" y="239183"/>
                  <a:pt x="2717800" y="247650"/>
                </a:cubicBezTo>
                <a:cubicBezTo>
                  <a:pt x="2860675" y="256117"/>
                  <a:pt x="3003550" y="256646"/>
                  <a:pt x="3146425" y="257175"/>
                </a:cubicBezTo>
              </a:path>
            </a:pathLst>
          </a:cu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BF881B0-BC8E-F075-6ABF-5E59C8A68E85}"/>
              </a:ext>
            </a:extLst>
          </p:cNvPr>
          <p:cNvSpPr/>
          <p:nvPr/>
        </p:nvSpPr>
        <p:spPr>
          <a:xfrm>
            <a:off x="1558925" y="3299725"/>
            <a:ext cx="3146425" cy="1053325"/>
          </a:xfrm>
          <a:custGeom>
            <a:avLst/>
            <a:gdLst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74625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25525 w 3146425"/>
              <a:gd name="connsiteY6" fmla="*/ 627875 h 1053325"/>
              <a:gd name="connsiteX7" fmla="*/ 1311275 w 3146425"/>
              <a:gd name="connsiteY7" fmla="*/ 742175 h 1053325"/>
              <a:gd name="connsiteX8" fmla="*/ 1549400 w 3146425"/>
              <a:gd name="connsiteY8" fmla="*/ 875525 h 1053325"/>
              <a:gd name="connsiteX9" fmla="*/ 1939925 w 3146425"/>
              <a:gd name="connsiteY9" fmla="*/ 939025 h 1053325"/>
              <a:gd name="connsiteX10" fmla="*/ 2457450 w 3146425"/>
              <a:gd name="connsiteY10" fmla="*/ 973950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25525 w 3146425"/>
              <a:gd name="connsiteY6" fmla="*/ 627875 h 1053325"/>
              <a:gd name="connsiteX7" fmla="*/ 1311275 w 3146425"/>
              <a:gd name="connsiteY7" fmla="*/ 742175 h 1053325"/>
              <a:gd name="connsiteX8" fmla="*/ 1549400 w 3146425"/>
              <a:gd name="connsiteY8" fmla="*/ 875525 h 1053325"/>
              <a:gd name="connsiteX9" fmla="*/ 1939925 w 3146425"/>
              <a:gd name="connsiteY9" fmla="*/ 939025 h 1053325"/>
              <a:gd name="connsiteX10" fmla="*/ 2457450 w 3146425"/>
              <a:gd name="connsiteY10" fmla="*/ 973950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25525 w 3146425"/>
              <a:gd name="connsiteY6" fmla="*/ 627875 h 1053325"/>
              <a:gd name="connsiteX7" fmla="*/ 1296988 w 3146425"/>
              <a:gd name="connsiteY7" fmla="*/ 725506 h 1053325"/>
              <a:gd name="connsiteX8" fmla="*/ 1549400 w 3146425"/>
              <a:gd name="connsiteY8" fmla="*/ 875525 h 1053325"/>
              <a:gd name="connsiteX9" fmla="*/ 1939925 w 3146425"/>
              <a:gd name="connsiteY9" fmla="*/ 939025 h 1053325"/>
              <a:gd name="connsiteX10" fmla="*/ 2457450 w 3146425"/>
              <a:gd name="connsiteY10" fmla="*/ 973950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11237 w 3146425"/>
              <a:gd name="connsiteY6" fmla="*/ 623112 h 1053325"/>
              <a:gd name="connsiteX7" fmla="*/ 1296988 w 3146425"/>
              <a:gd name="connsiteY7" fmla="*/ 725506 h 1053325"/>
              <a:gd name="connsiteX8" fmla="*/ 1549400 w 3146425"/>
              <a:gd name="connsiteY8" fmla="*/ 875525 h 1053325"/>
              <a:gd name="connsiteX9" fmla="*/ 1939925 w 3146425"/>
              <a:gd name="connsiteY9" fmla="*/ 939025 h 1053325"/>
              <a:gd name="connsiteX10" fmla="*/ 2457450 w 3146425"/>
              <a:gd name="connsiteY10" fmla="*/ 973950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11237 w 3146425"/>
              <a:gd name="connsiteY6" fmla="*/ 623112 h 1053325"/>
              <a:gd name="connsiteX7" fmla="*/ 1296988 w 3146425"/>
              <a:gd name="connsiteY7" fmla="*/ 725506 h 1053325"/>
              <a:gd name="connsiteX8" fmla="*/ 1568450 w 3146425"/>
              <a:gd name="connsiteY8" fmla="*/ 882669 h 1053325"/>
              <a:gd name="connsiteX9" fmla="*/ 1939925 w 3146425"/>
              <a:gd name="connsiteY9" fmla="*/ 939025 h 1053325"/>
              <a:gd name="connsiteX10" fmla="*/ 2457450 w 3146425"/>
              <a:gd name="connsiteY10" fmla="*/ 973950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11237 w 3146425"/>
              <a:gd name="connsiteY6" fmla="*/ 623112 h 1053325"/>
              <a:gd name="connsiteX7" fmla="*/ 1296988 w 3146425"/>
              <a:gd name="connsiteY7" fmla="*/ 725506 h 1053325"/>
              <a:gd name="connsiteX8" fmla="*/ 1568450 w 3146425"/>
              <a:gd name="connsiteY8" fmla="*/ 882669 h 1053325"/>
              <a:gd name="connsiteX9" fmla="*/ 1961356 w 3146425"/>
              <a:gd name="connsiteY9" fmla="*/ 953313 h 1053325"/>
              <a:gd name="connsiteX10" fmla="*/ 2457450 w 3146425"/>
              <a:gd name="connsiteY10" fmla="*/ 973950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11237 w 3146425"/>
              <a:gd name="connsiteY6" fmla="*/ 623112 h 1053325"/>
              <a:gd name="connsiteX7" fmla="*/ 1296988 w 3146425"/>
              <a:gd name="connsiteY7" fmla="*/ 725506 h 1053325"/>
              <a:gd name="connsiteX8" fmla="*/ 1568450 w 3146425"/>
              <a:gd name="connsiteY8" fmla="*/ 882669 h 1053325"/>
              <a:gd name="connsiteX9" fmla="*/ 1961356 w 3146425"/>
              <a:gd name="connsiteY9" fmla="*/ 953313 h 1053325"/>
              <a:gd name="connsiteX10" fmla="*/ 2476500 w 3146425"/>
              <a:gd name="connsiteY10" fmla="*/ 990619 h 1053325"/>
              <a:gd name="connsiteX11" fmla="*/ 2781300 w 3146425"/>
              <a:gd name="connsiteY11" fmla="*/ 1027925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11237 w 3146425"/>
              <a:gd name="connsiteY6" fmla="*/ 623112 h 1053325"/>
              <a:gd name="connsiteX7" fmla="*/ 1296988 w 3146425"/>
              <a:gd name="connsiteY7" fmla="*/ 725506 h 1053325"/>
              <a:gd name="connsiteX8" fmla="*/ 1568450 w 3146425"/>
              <a:gd name="connsiteY8" fmla="*/ 882669 h 1053325"/>
              <a:gd name="connsiteX9" fmla="*/ 1961356 w 3146425"/>
              <a:gd name="connsiteY9" fmla="*/ 953313 h 1053325"/>
              <a:gd name="connsiteX10" fmla="*/ 2476500 w 3146425"/>
              <a:gd name="connsiteY10" fmla="*/ 990619 h 1053325"/>
              <a:gd name="connsiteX11" fmla="*/ 2786063 w 3146425"/>
              <a:gd name="connsiteY11" fmla="*/ 1042213 h 1053325"/>
              <a:gd name="connsiteX12" fmla="*/ 3146425 w 3146425"/>
              <a:gd name="connsiteY12" fmla="*/ 1053325 h 1053325"/>
              <a:gd name="connsiteX0" fmla="*/ 0 w 3146425"/>
              <a:gd name="connsiteY0" fmla="*/ 2400 h 1053325"/>
              <a:gd name="connsiteX1" fmla="*/ 98425 w 3146425"/>
              <a:gd name="connsiteY1" fmla="*/ 15100 h 1053325"/>
              <a:gd name="connsiteX2" fmla="*/ 186532 w 3146425"/>
              <a:gd name="connsiteY2" fmla="*/ 116700 h 1053325"/>
              <a:gd name="connsiteX3" fmla="*/ 311150 w 3146425"/>
              <a:gd name="connsiteY3" fmla="*/ 243700 h 1053325"/>
              <a:gd name="connsiteX4" fmla="*/ 479425 w 3146425"/>
              <a:gd name="connsiteY4" fmla="*/ 380225 h 1053325"/>
              <a:gd name="connsiteX5" fmla="*/ 736600 w 3146425"/>
              <a:gd name="connsiteY5" fmla="*/ 507225 h 1053325"/>
              <a:gd name="connsiteX6" fmla="*/ 1011237 w 3146425"/>
              <a:gd name="connsiteY6" fmla="*/ 623112 h 1053325"/>
              <a:gd name="connsiteX7" fmla="*/ 1296988 w 3146425"/>
              <a:gd name="connsiteY7" fmla="*/ 725506 h 1053325"/>
              <a:gd name="connsiteX8" fmla="*/ 1568450 w 3146425"/>
              <a:gd name="connsiteY8" fmla="*/ 882669 h 1053325"/>
              <a:gd name="connsiteX9" fmla="*/ 1961356 w 3146425"/>
              <a:gd name="connsiteY9" fmla="*/ 953313 h 1053325"/>
              <a:gd name="connsiteX10" fmla="*/ 2455068 w 3146425"/>
              <a:gd name="connsiteY10" fmla="*/ 978713 h 1053325"/>
              <a:gd name="connsiteX11" fmla="*/ 2786063 w 3146425"/>
              <a:gd name="connsiteY11" fmla="*/ 1042213 h 1053325"/>
              <a:gd name="connsiteX12" fmla="*/ 3146425 w 3146425"/>
              <a:gd name="connsiteY12" fmla="*/ 1053325 h 105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46425" h="1053325">
                <a:moveTo>
                  <a:pt x="0" y="2400"/>
                </a:moveTo>
                <a:cubicBezTo>
                  <a:pt x="34660" y="-775"/>
                  <a:pt x="67336" y="-3950"/>
                  <a:pt x="98425" y="15100"/>
                </a:cubicBezTo>
                <a:cubicBezTo>
                  <a:pt x="129514" y="34150"/>
                  <a:pt x="151078" y="78600"/>
                  <a:pt x="186532" y="116700"/>
                </a:cubicBezTo>
                <a:cubicBezTo>
                  <a:pt x="221986" y="154800"/>
                  <a:pt x="262335" y="199779"/>
                  <a:pt x="311150" y="243700"/>
                </a:cubicBezTo>
                <a:cubicBezTo>
                  <a:pt x="359965" y="287621"/>
                  <a:pt x="408517" y="336304"/>
                  <a:pt x="479425" y="380225"/>
                </a:cubicBezTo>
                <a:cubicBezTo>
                  <a:pt x="550333" y="424146"/>
                  <a:pt x="647965" y="466744"/>
                  <a:pt x="736600" y="507225"/>
                </a:cubicBezTo>
                <a:cubicBezTo>
                  <a:pt x="825235" y="547706"/>
                  <a:pt x="917839" y="586732"/>
                  <a:pt x="1011237" y="623112"/>
                </a:cubicBezTo>
                <a:cubicBezTo>
                  <a:pt x="1104635" y="659492"/>
                  <a:pt x="1204119" y="682246"/>
                  <a:pt x="1296988" y="725506"/>
                </a:cubicBezTo>
                <a:cubicBezTo>
                  <a:pt x="1389857" y="768766"/>
                  <a:pt x="1457722" y="844701"/>
                  <a:pt x="1568450" y="882669"/>
                </a:cubicBezTo>
                <a:cubicBezTo>
                  <a:pt x="1679178" y="920637"/>
                  <a:pt x="1813586" y="937306"/>
                  <a:pt x="1961356" y="953313"/>
                </a:cubicBezTo>
                <a:cubicBezTo>
                  <a:pt x="2109126" y="969320"/>
                  <a:pt x="2317617" y="963896"/>
                  <a:pt x="2455068" y="978713"/>
                </a:cubicBezTo>
                <a:cubicBezTo>
                  <a:pt x="2592519" y="993530"/>
                  <a:pt x="2671234" y="1028984"/>
                  <a:pt x="2786063" y="1042213"/>
                </a:cubicBezTo>
                <a:cubicBezTo>
                  <a:pt x="2900892" y="1055442"/>
                  <a:pt x="3021277" y="1047239"/>
                  <a:pt x="3146425" y="1053325"/>
                </a:cubicBezTo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E6E04B-37A5-866C-DC92-9AB53E270A26}"/>
              </a:ext>
            </a:extLst>
          </p:cNvPr>
          <p:cNvSpPr txBox="1"/>
          <p:nvPr/>
        </p:nvSpPr>
        <p:spPr>
          <a:xfrm>
            <a:off x="1128033" y="3141078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F954B6-3FAC-B1BB-A887-FFF3F250132A}"/>
              </a:ext>
            </a:extLst>
          </p:cNvPr>
          <p:cNvSpPr txBox="1"/>
          <p:nvPr/>
        </p:nvSpPr>
        <p:spPr>
          <a:xfrm>
            <a:off x="1128033" y="3485762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3CFC8E-4128-CDC9-01C9-7BD5FB0AE1EA}"/>
              </a:ext>
            </a:extLst>
          </p:cNvPr>
          <p:cNvSpPr txBox="1"/>
          <p:nvPr/>
        </p:nvSpPr>
        <p:spPr>
          <a:xfrm>
            <a:off x="1128033" y="3835187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541A79-CB58-1293-4F36-F3CD442B0DD7}"/>
              </a:ext>
            </a:extLst>
          </p:cNvPr>
          <p:cNvSpPr txBox="1"/>
          <p:nvPr/>
        </p:nvSpPr>
        <p:spPr>
          <a:xfrm>
            <a:off x="1128033" y="4173674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F84582-3CFE-D81F-887E-9D9CA135D6F7}"/>
              </a:ext>
            </a:extLst>
          </p:cNvPr>
          <p:cNvSpPr txBox="1"/>
          <p:nvPr/>
        </p:nvSpPr>
        <p:spPr>
          <a:xfrm>
            <a:off x="1128033" y="4522190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D20AE5-52F5-EF55-3DAC-1F5415936B2E}"/>
              </a:ext>
            </a:extLst>
          </p:cNvPr>
          <p:cNvSpPr txBox="1"/>
          <p:nvPr/>
        </p:nvSpPr>
        <p:spPr>
          <a:xfrm>
            <a:off x="1128033" y="4867783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0.5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E11FFE-7914-AF7E-43E7-8A8D70630C77}"/>
              </a:ext>
            </a:extLst>
          </p:cNvPr>
          <p:cNvGrpSpPr/>
          <p:nvPr/>
        </p:nvGrpSpPr>
        <p:grpSpPr>
          <a:xfrm>
            <a:off x="1482725" y="3281946"/>
            <a:ext cx="3517900" cy="1800200"/>
            <a:chOff x="1482725" y="3329446"/>
            <a:chExt cx="3517900" cy="18002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A815541-61D6-5FF5-966B-4B523107F6A1}"/>
                </a:ext>
              </a:extLst>
            </p:cNvPr>
            <p:cNvCxnSpPr>
              <a:cxnSpLocks/>
            </p:cNvCxnSpPr>
            <p:nvPr/>
          </p:nvCxnSpPr>
          <p:spPr>
            <a:xfrm>
              <a:off x="1559496" y="3329446"/>
              <a:ext cx="0" cy="18002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24444F-7224-51E4-DCE5-568532A503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2725" y="5052875"/>
              <a:ext cx="35179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407E99-4F07-CCBD-14FD-6FE647E30F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496" y="332944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3D689F-C155-E659-97C0-57453DFB9D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496" y="3674132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C2CCB26-28CC-7FAF-B81C-E5FA6B551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496" y="4018818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8FBAAB1-4E08-511A-544C-550AFD2759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496" y="4363504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8A470B4-668F-8886-38DA-BE40A6D8DD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496" y="4708190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94D2805-5457-7965-0DAE-DEDB9A5F76B4}"/>
                </a:ext>
              </a:extLst>
            </p:cNvPr>
            <p:cNvCxnSpPr>
              <a:cxnSpLocks/>
            </p:cNvCxnSpPr>
            <p:nvPr/>
          </p:nvCxnSpPr>
          <p:spPr>
            <a:xfrm>
              <a:off x="5000625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DABD78-05EF-69D7-1210-0E7268B121E3}"/>
                </a:ext>
              </a:extLst>
            </p:cNvPr>
            <p:cNvCxnSpPr>
              <a:cxnSpLocks/>
            </p:cNvCxnSpPr>
            <p:nvPr/>
          </p:nvCxnSpPr>
          <p:spPr>
            <a:xfrm>
              <a:off x="4140342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9B7D8CE-5174-B87D-09A0-D3A5B8394F06}"/>
                </a:ext>
              </a:extLst>
            </p:cNvPr>
            <p:cNvCxnSpPr>
              <a:cxnSpLocks/>
            </p:cNvCxnSpPr>
            <p:nvPr/>
          </p:nvCxnSpPr>
          <p:spPr>
            <a:xfrm>
              <a:off x="3280060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11A672F-5428-2DC5-FA5C-831D7F6CAA2F}"/>
                </a:ext>
              </a:extLst>
            </p:cNvPr>
            <p:cNvCxnSpPr>
              <a:cxnSpLocks/>
            </p:cNvCxnSpPr>
            <p:nvPr/>
          </p:nvCxnSpPr>
          <p:spPr>
            <a:xfrm>
              <a:off x="2419778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ACF398C-4126-09C0-B193-9522C78F8B15}"/>
              </a:ext>
            </a:extLst>
          </p:cNvPr>
          <p:cNvSpPr txBox="1"/>
          <p:nvPr/>
        </p:nvSpPr>
        <p:spPr>
          <a:xfrm>
            <a:off x="1426110" y="5063902"/>
            <a:ext cx="26962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696A79-2E2E-13D6-35CC-A8D34872216E}"/>
              </a:ext>
            </a:extLst>
          </p:cNvPr>
          <p:cNvSpPr txBox="1"/>
          <p:nvPr/>
        </p:nvSpPr>
        <p:spPr>
          <a:xfrm>
            <a:off x="2200006" y="5063902"/>
            <a:ext cx="4395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F801A3-C27F-9771-BF99-076AAE1B27C2}"/>
              </a:ext>
            </a:extLst>
          </p:cNvPr>
          <p:cNvSpPr txBox="1"/>
          <p:nvPr/>
        </p:nvSpPr>
        <p:spPr>
          <a:xfrm>
            <a:off x="3060288" y="5063902"/>
            <a:ext cx="4395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200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F44110-EC06-1BE6-AACA-782B4343FC01}"/>
              </a:ext>
            </a:extLst>
          </p:cNvPr>
          <p:cNvSpPr txBox="1"/>
          <p:nvPr/>
        </p:nvSpPr>
        <p:spPr>
          <a:xfrm>
            <a:off x="3924560" y="5063902"/>
            <a:ext cx="4395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300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08EE48-BD54-D94B-8CC0-A6E18D82460F}"/>
              </a:ext>
            </a:extLst>
          </p:cNvPr>
          <p:cNvSpPr txBox="1"/>
          <p:nvPr/>
        </p:nvSpPr>
        <p:spPr>
          <a:xfrm>
            <a:off x="4784842" y="5063902"/>
            <a:ext cx="4395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400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B05ABC-21C2-ED19-C44B-8D9960FC5920}"/>
              </a:ext>
            </a:extLst>
          </p:cNvPr>
          <p:cNvSpPr txBox="1"/>
          <p:nvPr/>
        </p:nvSpPr>
        <p:spPr>
          <a:xfrm>
            <a:off x="1559496" y="5245250"/>
            <a:ext cx="344112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Days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BD975B-C2EB-F116-7677-82A25F3AE3EC}"/>
              </a:ext>
            </a:extLst>
          </p:cNvPr>
          <p:cNvSpPr txBox="1"/>
          <p:nvPr/>
        </p:nvSpPr>
        <p:spPr>
          <a:xfrm rot="16200000">
            <a:off x="175510" y="4005161"/>
            <a:ext cx="172342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Cumulative survival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CBA8E31-5DA3-04B6-01CE-F926B9D6F860}"/>
              </a:ext>
            </a:extLst>
          </p:cNvPr>
          <p:cNvSpPr txBox="1"/>
          <p:nvPr/>
        </p:nvSpPr>
        <p:spPr>
          <a:xfrm>
            <a:off x="3586286" y="3200669"/>
            <a:ext cx="110096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No delirium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247A3D3-E24C-9CE8-E56B-78F09958BA59}"/>
              </a:ext>
            </a:extLst>
          </p:cNvPr>
          <p:cNvSpPr txBox="1"/>
          <p:nvPr/>
        </p:nvSpPr>
        <p:spPr>
          <a:xfrm>
            <a:off x="3629988" y="4375084"/>
            <a:ext cx="10135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accent3">
                    <a:lumMod val="50000"/>
                  </a:schemeClr>
                </a:solidFill>
              </a:rPr>
              <a:t>Delirium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AD8EDAB-5941-640E-6701-F0C20E3387FA}"/>
              </a:ext>
            </a:extLst>
          </p:cNvPr>
          <p:cNvSpPr/>
          <p:nvPr/>
        </p:nvSpPr>
        <p:spPr>
          <a:xfrm>
            <a:off x="7204074" y="3283075"/>
            <a:ext cx="3121025" cy="260350"/>
          </a:xfrm>
          <a:custGeom>
            <a:avLst/>
            <a:gdLst>
              <a:gd name="connsiteX0" fmla="*/ 0 w 3122441"/>
              <a:gd name="connsiteY0" fmla="*/ 0 h 260350"/>
              <a:gd name="connsiteX1" fmla="*/ 311150 w 3122441"/>
              <a:gd name="connsiteY1" fmla="*/ 41275 h 260350"/>
              <a:gd name="connsiteX2" fmla="*/ 850900 w 3122441"/>
              <a:gd name="connsiteY2" fmla="*/ 111125 h 260350"/>
              <a:gd name="connsiteX3" fmla="*/ 1631950 w 3122441"/>
              <a:gd name="connsiteY3" fmla="*/ 158750 h 260350"/>
              <a:gd name="connsiteX4" fmla="*/ 2882900 w 3122441"/>
              <a:gd name="connsiteY4" fmla="*/ 196850 h 260350"/>
              <a:gd name="connsiteX5" fmla="*/ 3121025 w 3122441"/>
              <a:gd name="connsiteY5" fmla="*/ 260350 h 260350"/>
              <a:gd name="connsiteX0" fmla="*/ 0 w 3121080"/>
              <a:gd name="connsiteY0" fmla="*/ 0 h 260350"/>
              <a:gd name="connsiteX1" fmla="*/ 311150 w 3121080"/>
              <a:gd name="connsiteY1" fmla="*/ 41275 h 260350"/>
              <a:gd name="connsiteX2" fmla="*/ 850900 w 3121080"/>
              <a:gd name="connsiteY2" fmla="*/ 111125 h 260350"/>
              <a:gd name="connsiteX3" fmla="*/ 1631950 w 3121080"/>
              <a:gd name="connsiteY3" fmla="*/ 158750 h 260350"/>
              <a:gd name="connsiteX4" fmla="*/ 2540000 w 3121080"/>
              <a:gd name="connsiteY4" fmla="*/ 200025 h 260350"/>
              <a:gd name="connsiteX5" fmla="*/ 3121025 w 3121080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31950 w 3121025"/>
              <a:gd name="connsiteY3" fmla="*/ 1587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31950 w 3121025"/>
              <a:gd name="connsiteY3" fmla="*/ 1587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31950 w 3121025"/>
              <a:gd name="connsiteY3" fmla="*/ 1587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31950 w 3121025"/>
              <a:gd name="connsiteY3" fmla="*/ 1587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31950 w 3121025"/>
              <a:gd name="connsiteY3" fmla="*/ 1587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31950 w 3121025"/>
              <a:gd name="connsiteY3" fmla="*/ 1587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19250 w 3121025"/>
              <a:gd name="connsiteY3" fmla="*/ 171450 h 260350"/>
              <a:gd name="connsiteX4" fmla="*/ 2540000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19250 w 3121025"/>
              <a:gd name="connsiteY3" fmla="*/ 171450 h 260350"/>
              <a:gd name="connsiteX4" fmla="*/ 2530475 w 3121025"/>
              <a:gd name="connsiteY4" fmla="*/ 2000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19250 w 3121025"/>
              <a:gd name="connsiteY3" fmla="*/ 171450 h 260350"/>
              <a:gd name="connsiteX4" fmla="*/ 2530475 w 3121025"/>
              <a:gd name="connsiteY4" fmla="*/ 212725 h 260350"/>
              <a:gd name="connsiteX5" fmla="*/ 3121025 w 3121025"/>
              <a:gd name="connsiteY5" fmla="*/ 260350 h 260350"/>
              <a:gd name="connsiteX0" fmla="*/ 0 w 3121025"/>
              <a:gd name="connsiteY0" fmla="*/ 0 h 260350"/>
              <a:gd name="connsiteX1" fmla="*/ 311150 w 3121025"/>
              <a:gd name="connsiteY1" fmla="*/ 41275 h 260350"/>
              <a:gd name="connsiteX2" fmla="*/ 850900 w 3121025"/>
              <a:gd name="connsiteY2" fmla="*/ 111125 h 260350"/>
              <a:gd name="connsiteX3" fmla="*/ 1619250 w 3121025"/>
              <a:gd name="connsiteY3" fmla="*/ 171450 h 260350"/>
              <a:gd name="connsiteX4" fmla="*/ 2533650 w 3121025"/>
              <a:gd name="connsiteY4" fmla="*/ 203200 h 260350"/>
              <a:gd name="connsiteX5" fmla="*/ 3121025 w 3121025"/>
              <a:gd name="connsiteY5" fmla="*/ 260350 h 2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1025" h="260350">
                <a:moveTo>
                  <a:pt x="0" y="0"/>
                </a:moveTo>
                <a:lnTo>
                  <a:pt x="311150" y="41275"/>
                </a:lnTo>
                <a:cubicBezTo>
                  <a:pt x="452967" y="59796"/>
                  <a:pt x="632883" y="89429"/>
                  <a:pt x="850900" y="111125"/>
                </a:cubicBezTo>
                <a:cubicBezTo>
                  <a:pt x="1068917" y="132821"/>
                  <a:pt x="1338792" y="156104"/>
                  <a:pt x="1619250" y="171450"/>
                </a:cubicBezTo>
                <a:cubicBezTo>
                  <a:pt x="1899708" y="186796"/>
                  <a:pt x="2283354" y="188383"/>
                  <a:pt x="2533650" y="203200"/>
                </a:cubicBezTo>
                <a:cubicBezTo>
                  <a:pt x="2783946" y="218017"/>
                  <a:pt x="3018102" y="249766"/>
                  <a:pt x="3121025" y="260350"/>
                </a:cubicBezTo>
              </a:path>
            </a:pathLst>
          </a:cu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7A59567C-74EF-8622-C90B-905A62FABF07}"/>
              </a:ext>
            </a:extLst>
          </p:cNvPr>
          <p:cNvSpPr/>
          <p:nvPr/>
        </p:nvSpPr>
        <p:spPr>
          <a:xfrm>
            <a:off x="7213600" y="3289425"/>
            <a:ext cx="3086100" cy="727075"/>
          </a:xfrm>
          <a:custGeom>
            <a:avLst/>
            <a:gdLst>
              <a:gd name="connsiteX0" fmla="*/ 0 w 3126938"/>
              <a:gd name="connsiteY0" fmla="*/ 16611 h 743686"/>
              <a:gd name="connsiteX1" fmla="*/ 244475 w 3126938"/>
              <a:gd name="connsiteY1" fmla="*/ 22961 h 743686"/>
              <a:gd name="connsiteX2" fmla="*/ 444500 w 3126938"/>
              <a:gd name="connsiteY2" fmla="*/ 238861 h 743686"/>
              <a:gd name="connsiteX3" fmla="*/ 742950 w 3126938"/>
              <a:gd name="connsiteY3" fmla="*/ 356336 h 743686"/>
              <a:gd name="connsiteX4" fmla="*/ 2809875 w 3126938"/>
              <a:gd name="connsiteY4" fmla="*/ 445236 h 743686"/>
              <a:gd name="connsiteX5" fmla="*/ 3086100 w 3126938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742950 w 3086100"/>
              <a:gd name="connsiteY3" fmla="*/ 356336 h 743686"/>
              <a:gd name="connsiteX4" fmla="*/ 2809875 w 3086100"/>
              <a:gd name="connsiteY4" fmla="*/ 445236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742950 w 3086100"/>
              <a:gd name="connsiteY3" fmla="*/ 356336 h 743686"/>
              <a:gd name="connsiteX4" fmla="*/ 2809875 w 3086100"/>
              <a:gd name="connsiteY4" fmla="*/ 445236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742950 w 3086100"/>
              <a:gd name="connsiteY3" fmla="*/ 356336 h 743686"/>
              <a:gd name="connsiteX4" fmla="*/ 2809875 w 3086100"/>
              <a:gd name="connsiteY4" fmla="*/ 445236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742950 w 3086100"/>
              <a:gd name="connsiteY3" fmla="*/ 356336 h 743686"/>
              <a:gd name="connsiteX4" fmla="*/ 2781300 w 3086100"/>
              <a:gd name="connsiteY4" fmla="*/ 442061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742950 w 3086100"/>
              <a:gd name="connsiteY3" fmla="*/ 356336 h 743686"/>
              <a:gd name="connsiteX4" fmla="*/ 2784475 w 3086100"/>
              <a:gd name="connsiteY4" fmla="*/ 423011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857250 w 3086100"/>
              <a:gd name="connsiteY3" fmla="*/ 359511 h 743686"/>
              <a:gd name="connsiteX4" fmla="*/ 2784475 w 3086100"/>
              <a:gd name="connsiteY4" fmla="*/ 423011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857250 w 3086100"/>
              <a:gd name="connsiteY3" fmla="*/ 359511 h 743686"/>
              <a:gd name="connsiteX4" fmla="*/ 2784475 w 3086100"/>
              <a:gd name="connsiteY4" fmla="*/ 423011 h 743686"/>
              <a:gd name="connsiteX5" fmla="*/ 3086100 w 3086100"/>
              <a:gd name="connsiteY5" fmla="*/ 743686 h 743686"/>
              <a:gd name="connsiteX0" fmla="*/ 0 w 3086100"/>
              <a:gd name="connsiteY0" fmla="*/ 16611 h 743686"/>
              <a:gd name="connsiteX1" fmla="*/ 244475 w 3086100"/>
              <a:gd name="connsiteY1" fmla="*/ 22961 h 743686"/>
              <a:gd name="connsiteX2" fmla="*/ 444500 w 3086100"/>
              <a:gd name="connsiteY2" fmla="*/ 238861 h 743686"/>
              <a:gd name="connsiteX3" fmla="*/ 857250 w 3086100"/>
              <a:gd name="connsiteY3" fmla="*/ 359511 h 743686"/>
              <a:gd name="connsiteX4" fmla="*/ 2784475 w 3086100"/>
              <a:gd name="connsiteY4" fmla="*/ 423011 h 743686"/>
              <a:gd name="connsiteX5" fmla="*/ 3086100 w 3086100"/>
              <a:gd name="connsiteY5" fmla="*/ 743686 h 743686"/>
              <a:gd name="connsiteX0" fmla="*/ 0 w 3086100"/>
              <a:gd name="connsiteY0" fmla="*/ 11799 h 738874"/>
              <a:gd name="connsiteX1" fmla="*/ 244475 w 3086100"/>
              <a:gd name="connsiteY1" fmla="*/ 18149 h 738874"/>
              <a:gd name="connsiteX2" fmla="*/ 444500 w 3086100"/>
              <a:gd name="connsiteY2" fmla="*/ 234049 h 738874"/>
              <a:gd name="connsiteX3" fmla="*/ 857250 w 3086100"/>
              <a:gd name="connsiteY3" fmla="*/ 354699 h 738874"/>
              <a:gd name="connsiteX4" fmla="*/ 2784475 w 3086100"/>
              <a:gd name="connsiteY4" fmla="*/ 418199 h 738874"/>
              <a:gd name="connsiteX5" fmla="*/ 3086100 w 3086100"/>
              <a:gd name="connsiteY5" fmla="*/ 738874 h 738874"/>
              <a:gd name="connsiteX0" fmla="*/ 0 w 3086100"/>
              <a:gd name="connsiteY0" fmla="*/ 0 h 727075"/>
              <a:gd name="connsiteX1" fmla="*/ 244475 w 3086100"/>
              <a:gd name="connsiteY1" fmla="*/ 6350 h 727075"/>
              <a:gd name="connsiteX2" fmla="*/ 444500 w 3086100"/>
              <a:gd name="connsiteY2" fmla="*/ 222250 h 727075"/>
              <a:gd name="connsiteX3" fmla="*/ 857250 w 3086100"/>
              <a:gd name="connsiteY3" fmla="*/ 342900 h 727075"/>
              <a:gd name="connsiteX4" fmla="*/ 2784475 w 3086100"/>
              <a:gd name="connsiteY4" fmla="*/ 406400 h 727075"/>
              <a:gd name="connsiteX5" fmla="*/ 3086100 w 3086100"/>
              <a:gd name="connsiteY5" fmla="*/ 727075 h 727075"/>
              <a:gd name="connsiteX0" fmla="*/ 0 w 3086100"/>
              <a:gd name="connsiteY0" fmla="*/ 0 h 727075"/>
              <a:gd name="connsiteX1" fmla="*/ 241300 w 3086100"/>
              <a:gd name="connsiteY1" fmla="*/ 15875 h 727075"/>
              <a:gd name="connsiteX2" fmla="*/ 444500 w 3086100"/>
              <a:gd name="connsiteY2" fmla="*/ 222250 h 727075"/>
              <a:gd name="connsiteX3" fmla="*/ 857250 w 3086100"/>
              <a:gd name="connsiteY3" fmla="*/ 342900 h 727075"/>
              <a:gd name="connsiteX4" fmla="*/ 2784475 w 3086100"/>
              <a:gd name="connsiteY4" fmla="*/ 406400 h 727075"/>
              <a:gd name="connsiteX5" fmla="*/ 3086100 w 3086100"/>
              <a:gd name="connsiteY5" fmla="*/ 727075 h 727075"/>
              <a:gd name="connsiteX0" fmla="*/ 0 w 3086100"/>
              <a:gd name="connsiteY0" fmla="*/ 0 h 727075"/>
              <a:gd name="connsiteX1" fmla="*/ 241300 w 3086100"/>
              <a:gd name="connsiteY1" fmla="*/ 9525 h 727075"/>
              <a:gd name="connsiteX2" fmla="*/ 444500 w 3086100"/>
              <a:gd name="connsiteY2" fmla="*/ 222250 h 727075"/>
              <a:gd name="connsiteX3" fmla="*/ 857250 w 3086100"/>
              <a:gd name="connsiteY3" fmla="*/ 342900 h 727075"/>
              <a:gd name="connsiteX4" fmla="*/ 2784475 w 3086100"/>
              <a:gd name="connsiteY4" fmla="*/ 406400 h 727075"/>
              <a:gd name="connsiteX5" fmla="*/ 3086100 w 3086100"/>
              <a:gd name="connsiteY5" fmla="*/ 727075 h 727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86100" h="727075">
                <a:moveTo>
                  <a:pt x="0" y="0"/>
                </a:moveTo>
                <a:cubicBezTo>
                  <a:pt x="113771" y="529"/>
                  <a:pt x="164042" y="4233"/>
                  <a:pt x="241300" y="9525"/>
                </a:cubicBezTo>
                <a:cubicBezTo>
                  <a:pt x="318558" y="14817"/>
                  <a:pt x="341842" y="166688"/>
                  <a:pt x="444500" y="222250"/>
                </a:cubicBezTo>
                <a:cubicBezTo>
                  <a:pt x="547158" y="277812"/>
                  <a:pt x="638704" y="321733"/>
                  <a:pt x="857250" y="342900"/>
                </a:cubicBezTo>
                <a:cubicBezTo>
                  <a:pt x="1075796" y="364067"/>
                  <a:pt x="2393950" y="341842"/>
                  <a:pt x="2784475" y="406400"/>
                </a:cubicBezTo>
                <a:cubicBezTo>
                  <a:pt x="2892425" y="464608"/>
                  <a:pt x="2990850" y="619654"/>
                  <a:pt x="3086100" y="727075"/>
                </a:cubicBezTo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60C663D-CAE1-3AAE-EF24-2E3173CB44FC}"/>
              </a:ext>
            </a:extLst>
          </p:cNvPr>
          <p:cNvSpPr txBox="1"/>
          <p:nvPr/>
        </p:nvSpPr>
        <p:spPr>
          <a:xfrm>
            <a:off x="6767538" y="3141078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1.0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3ADC0AE-F0EA-35C4-E869-6CD9F76A56F5}"/>
              </a:ext>
            </a:extLst>
          </p:cNvPr>
          <p:cNvSpPr txBox="1"/>
          <p:nvPr/>
        </p:nvSpPr>
        <p:spPr>
          <a:xfrm>
            <a:off x="6767538" y="3485762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481BF53-189C-95F6-329C-3491862D377A}"/>
              </a:ext>
            </a:extLst>
          </p:cNvPr>
          <p:cNvSpPr txBox="1"/>
          <p:nvPr/>
        </p:nvSpPr>
        <p:spPr>
          <a:xfrm>
            <a:off x="6767538" y="3835187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E004A95-6896-6938-23D5-C5C05EAC97CD}"/>
              </a:ext>
            </a:extLst>
          </p:cNvPr>
          <p:cNvSpPr txBox="1"/>
          <p:nvPr/>
        </p:nvSpPr>
        <p:spPr>
          <a:xfrm>
            <a:off x="6767538" y="4173674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0.7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D6D378B-6DD8-2538-E7C0-F65B47B01CE8}"/>
              </a:ext>
            </a:extLst>
          </p:cNvPr>
          <p:cNvSpPr txBox="1"/>
          <p:nvPr/>
        </p:nvSpPr>
        <p:spPr>
          <a:xfrm>
            <a:off x="6767538" y="4522190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1283C12-F313-D35B-EB59-3D8640822BB4}"/>
              </a:ext>
            </a:extLst>
          </p:cNvPr>
          <p:cNvSpPr txBox="1"/>
          <p:nvPr/>
        </p:nvSpPr>
        <p:spPr>
          <a:xfrm>
            <a:off x="6767538" y="4867783"/>
            <a:ext cx="3978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200">
                <a:solidFill>
                  <a:schemeClr val="tx2"/>
                </a:solidFill>
              </a:rPr>
              <a:t>0.5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CD602B-73AB-9E6F-751D-79BCFFAB3DB5}"/>
              </a:ext>
            </a:extLst>
          </p:cNvPr>
          <p:cNvGrpSpPr/>
          <p:nvPr/>
        </p:nvGrpSpPr>
        <p:grpSpPr>
          <a:xfrm>
            <a:off x="7122230" y="3281946"/>
            <a:ext cx="3517900" cy="1800200"/>
            <a:chOff x="7122230" y="3329446"/>
            <a:chExt cx="3517900" cy="1800200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994B76D-34A8-2A9D-C9E6-053EBF48CFB3}"/>
                </a:ext>
              </a:extLst>
            </p:cNvPr>
            <p:cNvCxnSpPr>
              <a:cxnSpLocks/>
            </p:cNvCxnSpPr>
            <p:nvPr/>
          </p:nvCxnSpPr>
          <p:spPr>
            <a:xfrm>
              <a:off x="7199001" y="3329446"/>
              <a:ext cx="0" cy="18002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A9BD286-7A1E-12B3-B71C-0F2D1FB639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230" y="5052875"/>
              <a:ext cx="35179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4C9DAEE-2501-0C0B-896F-88C1F1970C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001" y="332944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85A5A28-E744-2E5B-4AB3-BCAB4A9C25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001" y="3674132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8A20AF2-33B7-4681-7A9C-5BDBD9F38E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001" y="4018818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917140D-ABEC-9316-C422-DCAEAAF9D9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001" y="4363504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C80C0AF-6027-1C26-2115-0DBC716ADF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001" y="4708190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857522B-F54F-908A-5D99-7CFD85089673}"/>
                </a:ext>
              </a:extLst>
            </p:cNvPr>
            <p:cNvCxnSpPr>
              <a:cxnSpLocks/>
            </p:cNvCxnSpPr>
            <p:nvPr/>
          </p:nvCxnSpPr>
          <p:spPr>
            <a:xfrm>
              <a:off x="10640130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11C42BD-3C2C-4BB9-E5D6-9E550E80BBB7}"/>
                </a:ext>
              </a:extLst>
            </p:cNvPr>
            <p:cNvCxnSpPr>
              <a:cxnSpLocks/>
            </p:cNvCxnSpPr>
            <p:nvPr/>
          </p:nvCxnSpPr>
          <p:spPr>
            <a:xfrm>
              <a:off x="9779847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FF2FBAF-EF9A-CDDE-1365-CD94C11C8994}"/>
                </a:ext>
              </a:extLst>
            </p:cNvPr>
            <p:cNvCxnSpPr>
              <a:cxnSpLocks/>
            </p:cNvCxnSpPr>
            <p:nvPr/>
          </p:nvCxnSpPr>
          <p:spPr>
            <a:xfrm>
              <a:off x="8919565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04328AC-08E1-369B-3797-23C6B7973A81}"/>
                </a:ext>
              </a:extLst>
            </p:cNvPr>
            <p:cNvCxnSpPr>
              <a:cxnSpLocks/>
            </p:cNvCxnSpPr>
            <p:nvPr/>
          </p:nvCxnSpPr>
          <p:spPr>
            <a:xfrm>
              <a:off x="8059283" y="5052875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1B864129-AD92-408F-9B73-C94789E57C5C}"/>
              </a:ext>
            </a:extLst>
          </p:cNvPr>
          <p:cNvSpPr txBox="1"/>
          <p:nvPr/>
        </p:nvSpPr>
        <p:spPr>
          <a:xfrm>
            <a:off x="7065615" y="5063902"/>
            <a:ext cx="26962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F262E4E-D71D-932E-98A6-ACE2D7B2EF25}"/>
              </a:ext>
            </a:extLst>
          </p:cNvPr>
          <p:cNvSpPr txBox="1"/>
          <p:nvPr/>
        </p:nvSpPr>
        <p:spPr>
          <a:xfrm>
            <a:off x="7881991" y="5063902"/>
            <a:ext cx="35458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25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C27EDE2-3B73-DE14-A347-63BEBD8DB64D}"/>
              </a:ext>
            </a:extLst>
          </p:cNvPr>
          <p:cNvSpPr txBox="1"/>
          <p:nvPr/>
        </p:nvSpPr>
        <p:spPr>
          <a:xfrm>
            <a:off x="8742273" y="5063902"/>
            <a:ext cx="35458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50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98E61-A126-DDE4-E62E-F39EC7D2B4F5}"/>
              </a:ext>
            </a:extLst>
          </p:cNvPr>
          <p:cNvSpPr txBox="1"/>
          <p:nvPr/>
        </p:nvSpPr>
        <p:spPr>
          <a:xfrm>
            <a:off x="9606545" y="5063902"/>
            <a:ext cx="35458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75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397805F-316C-703F-48D8-973D17190A97}"/>
              </a:ext>
            </a:extLst>
          </p:cNvPr>
          <p:cNvSpPr txBox="1"/>
          <p:nvPr/>
        </p:nvSpPr>
        <p:spPr>
          <a:xfrm>
            <a:off x="10424347" y="5063902"/>
            <a:ext cx="4395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1521AAA-2B71-E1DB-2176-DDEFD24150EF}"/>
              </a:ext>
            </a:extLst>
          </p:cNvPr>
          <p:cNvSpPr txBox="1"/>
          <p:nvPr/>
        </p:nvSpPr>
        <p:spPr>
          <a:xfrm>
            <a:off x="7199001" y="5245250"/>
            <a:ext cx="344112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Days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6D29DC4-C9C8-D0DE-5231-C50D8762ABF0}"/>
              </a:ext>
            </a:extLst>
          </p:cNvPr>
          <p:cNvSpPr txBox="1"/>
          <p:nvPr/>
        </p:nvSpPr>
        <p:spPr>
          <a:xfrm rot="16200000">
            <a:off x="5815015" y="4005161"/>
            <a:ext cx="172342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Cumulative survival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456FE3F-6039-1CCD-FFB7-B4DEFF4FD95B}"/>
              </a:ext>
            </a:extLst>
          </p:cNvPr>
          <p:cNvSpPr txBox="1"/>
          <p:nvPr/>
        </p:nvSpPr>
        <p:spPr>
          <a:xfrm>
            <a:off x="9140312" y="3168548"/>
            <a:ext cx="110096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No delirium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1A6160B-3BEA-914A-F411-FCF2B45C30D7}"/>
              </a:ext>
            </a:extLst>
          </p:cNvPr>
          <p:cNvSpPr txBox="1"/>
          <p:nvPr/>
        </p:nvSpPr>
        <p:spPr>
          <a:xfrm>
            <a:off x="9184014" y="3687888"/>
            <a:ext cx="10135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>
                <a:solidFill>
                  <a:schemeClr val="accent3">
                    <a:lumMod val="50000"/>
                  </a:schemeClr>
                </a:solidFill>
              </a:rPr>
              <a:t>Delirium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F637F4-FD71-B42F-20C9-C9BAF2474260}"/>
              </a:ext>
            </a:extLst>
          </p:cNvPr>
          <p:cNvSpPr txBox="1"/>
          <p:nvPr/>
        </p:nvSpPr>
        <p:spPr>
          <a:xfrm>
            <a:off x="618268" y="5548384"/>
            <a:ext cx="532358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long-term prognosis of patients with delirium in the acute phase of stroke: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PRospective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Observational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POLIsh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Study (PROPOLIS)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Pasińska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al., used under CC-BY. This work is licensed under Creative Commons license CC-BY-SA by The Lundbeck Foundation.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DF9573-7D71-93E5-E238-A0F78AFBD57F}"/>
              </a:ext>
            </a:extLst>
          </p:cNvPr>
          <p:cNvSpPr txBox="1"/>
          <p:nvPr/>
        </p:nvSpPr>
        <p:spPr>
          <a:xfrm>
            <a:off x="6526573" y="5548384"/>
            <a:ext cx="482845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of delirium on the outcome of stroke: a prospective, observational, cohort study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Rollo et al., used under CC-BY.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2358211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494</Words>
  <Application>Microsoft Macintosh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Prognosis of delirium in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16</cp:revision>
  <cp:lastPrinted>2022-09-28T10:51:32Z</cp:lastPrinted>
  <dcterms:created xsi:type="dcterms:W3CDTF">2022-02-04T12:28:06Z</dcterms:created>
  <dcterms:modified xsi:type="dcterms:W3CDTF">2024-03-25T05:10:58Z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