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3">
  <p:sldMasterIdLst>
    <p:sldMasterId id="2147483648" r:id="rId4"/>
  </p:sldMasterIdLst>
  <p:notesMasterIdLst>
    <p:notesMasterId r:id="rId6"/>
  </p:notesMasterIdLst>
  <p:sldIdLst>
    <p:sldId id="1126" r:id="rId5"/>
  </p:sldIdLst>
  <p:sldSz cx="12192000" cy="6858000"/>
  <p:notesSz cx="6881813" cy="92964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7D1E0107-7C68-ED14-E573-00ADCEA39311}" name="Penny Staton" initials="PS" userId="S::Penny.Staton@primeglobalpeople.com::b149baaa-0269-4f47-ac73-76ce41ebbc06" providerId="AD"/>
  <p188:author id="{1F12B644-C23D-6891-9B98-7E843A51D0A0}" name="Terry Quinn" initials="TQ" userId="S::Terry.Quinn@glasgow.ac.uk::d3276c42-adef-4085-8787-0a30b87ac44e" providerId="AD"/>
  <p188:author id="{E2833B56-E688-C873-AF40-6846034F7AEE}" name="Laura Edwards-Ingram" initials="LEI" userId="S::Laura.Edwards-Ingram@primeglobalpeople.com::e4f8a1d5-4dcf-4866-90cf-c2cbd767f4bb" providerId="AD"/>
  <p188:author id="{C07A505D-5E7E-6BEB-4195-801D42364FA7}" name="Ceren Akdeniz Vogt" initials="CA" userId="S::cak@lundbeckfonden.com::6291f9b8-8487-4396-8769-615d243e0f4b" providerId="AD"/>
  <p188:author id="{F286F46B-D11B-7411-908D-9B4A368D0C37}" name="Chris Edge" initials="CE" userId="S::Chris.Edge@primeglobalpeople.com::9878e1fe-fc43-4c11-846c-29f97c46eb4b" providerId="AD"/>
  <p188:author id="{1DC4547F-01D2-3AE7-8668-DE8AD62223C8}" name="Morgan, Celia" initials="MC" userId="S::celia.morgan@exeter.ac.uk::29bcb0e8-5fe3-4c38-a669-f58f3a61a3c4" providerId="AD"/>
  <p188:author id="{6A4B1B89-2A99-0175-EF1A-D4380BFB499F}" name="Liz Kelly" initials="LK" userId="S::Liz.Kelly@primeglobalpeople.com::1665768a-a9f2-46a1-98e1-9ec4752cde79" providerId="AD"/>
  <p188:author id="{E2F8E9A7-71B6-7FCF-57AD-4D32A54E2D27}" name="Maria Nordfang" initials="MN" userId="S::mno@lundbeckfonden.com::e583feeb-07ad-4ed7-a8f6-7e310be5d8a8" providerId="AD"/>
  <p188:author id="{5ACDF9C1-C97A-4004-6B13-08511EB5CE41}" name="Rachel Jagger" initials="RJ" userId="S::Rachel.Jagger@primeglobalpeople.com::cf4acb15-657a-45e0-bad4-d602a69c1922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hris Edge" initials="CE" lastIdx="62" clrIdx="0">
    <p:extLst>
      <p:ext uri="{19B8F6BF-5375-455C-9EA6-DF929625EA0E}">
        <p15:presenceInfo xmlns:p15="http://schemas.microsoft.com/office/powerpoint/2012/main" userId="S::Chris.Edge@primeglobalpeople.com::9878e1fe-fc43-4c11-846c-29f97c46eb4b" providerId="AD"/>
      </p:ext>
    </p:extLst>
  </p:cmAuthor>
  <p:cmAuthor id="2" name="Maria Nordfang" initials="MN" lastIdx="63" clrIdx="1">
    <p:extLst>
      <p:ext uri="{19B8F6BF-5375-455C-9EA6-DF929625EA0E}">
        <p15:presenceInfo xmlns:p15="http://schemas.microsoft.com/office/powerpoint/2012/main" userId="S::mno@lundbeckfonden.com::e583feeb-07ad-4ed7-a8f6-7e310be5d8a8" providerId="AD"/>
      </p:ext>
    </p:extLst>
  </p:cmAuthor>
  <p:cmAuthor id="3" name="Liz Kelly" initials="LK" lastIdx="6" clrIdx="2">
    <p:extLst>
      <p:ext uri="{19B8F6BF-5375-455C-9EA6-DF929625EA0E}">
        <p15:presenceInfo xmlns:p15="http://schemas.microsoft.com/office/powerpoint/2012/main" userId="S::Liz.Kelly@primeglobalpeople.com::ea0208fa-6df2-415d-becb-429db93c62ca" providerId="AD"/>
      </p:ext>
    </p:extLst>
  </p:cmAuthor>
  <p:cmAuthor id="4" name="Liz Kelly" initials="LK [2]" lastIdx="6" clrIdx="3">
    <p:extLst>
      <p:ext uri="{19B8F6BF-5375-455C-9EA6-DF929625EA0E}">
        <p15:presenceInfo xmlns:p15="http://schemas.microsoft.com/office/powerpoint/2012/main" userId="S::Liz.Kelly@primeglobalpeople.com::1665768a-a9f2-46a1-98e1-9ec4752cde79" providerId="AD"/>
      </p:ext>
    </p:extLst>
  </p:cmAuthor>
  <p:cmAuthor id="5" name="Maria Nordfang" initials="MN [2]" lastIdx="4" clrIdx="4">
    <p:extLst>
      <p:ext uri="{19B8F6BF-5375-455C-9EA6-DF929625EA0E}">
        <p15:presenceInfo xmlns:p15="http://schemas.microsoft.com/office/powerpoint/2012/main" userId="Maria Nordfang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F1A01"/>
    <a:srgbClr val="E5EBF1"/>
    <a:srgbClr val="000000"/>
    <a:srgbClr val="D9D1CC"/>
    <a:srgbClr val="EBF0EE"/>
    <a:srgbClr val="F5F7F6"/>
    <a:srgbClr val="99B3A8"/>
    <a:srgbClr val="F7F5EF"/>
    <a:srgbClr val="F0ECDF"/>
    <a:srgbClr val="B5B4B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2D5ABB26-0587-4C30-8999-92F81FD0307C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59592" autoAdjust="0"/>
  </p:normalViewPr>
  <p:slideViewPr>
    <p:cSldViewPr snapToGrid="0">
      <p:cViewPr varScale="1">
        <p:scale>
          <a:sx n="73" d="100"/>
          <a:sy n="73" d="100"/>
        </p:scale>
        <p:origin x="2616" y="19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-552"/>
    </p:cViewPr>
  </p:sorterViewPr>
  <p:notesViewPr>
    <p:cSldViewPr snapToGrid="0">
      <p:cViewPr>
        <p:scale>
          <a:sx n="150" d="100"/>
          <a:sy n="150" d="100"/>
        </p:scale>
        <p:origin x="2658" y="-104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commentAuthors" Target="commentAuthors.xml"/><Relationship Id="rId12" Type="http://schemas.microsoft.com/office/2018/10/relationships/authors" Target="author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2119" cy="466434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98102" y="0"/>
            <a:ext cx="2982119" cy="466434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r">
              <a:defRPr sz="1200"/>
            </a:lvl1pPr>
          </a:lstStyle>
          <a:p>
            <a:fld id="{165C1F25-C198-4B70-BD0D-E53FE2A6A47F}" type="datetimeFigureOut">
              <a:rPr lang="da-DK" smtClean="0"/>
              <a:t>25.03.2024</a:t>
            </a:fld>
            <a:endParaRPr lang="da-DK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540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46" tIns="46223" rIns="92446" bIns="46223" rtlCol="0" anchor="ctr"/>
          <a:lstStyle/>
          <a:p>
            <a:endParaRPr lang="da-DK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182" y="4473892"/>
            <a:ext cx="5505450" cy="3660458"/>
          </a:xfrm>
          <a:prstGeom prst="rect">
            <a:avLst/>
          </a:prstGeom>
        </p:spPr>
        <p:txBody>
          <a:bodyPr vert="horz" lIns="92446" tIns="46223" rIns="92446" bIns="46223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2982119" cy="466433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98102" y="8829967"/>
            <a:ext cx="2982119" cy="466433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r">
              <a:defRPr sz="1200"/>
            </a:lvl1pPr>
          </a:lstStyle>
          <a:p>
            <a:fld id="{85263BDD-FA8D-4E6D-96A3-4835BF873E0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8250998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Because delirium, cognitive impairment, and dementia appear to be inter-connected, strategies to prevent delirium may help reduce the risk of cognitive decline, or dementia, in older patients.</a:t>
            </a:r>
            <a:r>
              <a:rPr lang="en-GB" baseline="30000" dirty="0"/>
              <a:t>1</a:t>
            </a:r>
            <a:r>
              <a:rPr lang="en-GB" dirty="0"/>
              <a:t> As shown on the slide, the multitude of factors involved present many opportunities for intervening in the hypothetical disease process that leads from delirium to dementia.</a:t>
            </a:r>
            <a:r>
              <a:rPr lang="en-GB" baseline="30000" dirty="0"/>
              <a:t>1</a:t>
            </a:r>
            <a:endParaRPr lang="en-GB" dirty="0"/>
          </a:p>
          <a:p>
            <a:endParaRPr lang="en-GB" dirty="0"/>
          </a:p>
          <a:p>
            <a:r>
              <a:rPr lang="en-GB" dirty="0"/>
              <a:t>Reference: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/>
              <a:t>Fong TG, Inouye SK. The inter-relationship between delirium and dementia: the importance of delirium prevention. Nat Rev </a:t>
            </a:r>
            <a:r>
              <a:rPr lang="en-GB" dirty="0" err="1"/>
              <a:t>Neurol</a:t>
            </a:r>
            <a:r>
              <a:rPr lang="en-GB" dirty="0"/>
              <a:t> 2022; 18 (10): 579–596.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263BDD-FA8D-4E6D-96A3-4835BF873E0B}" type="slidenum">
              <a:rPr lang="da-DK" smtClean="0"/>
              <a:t>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2333156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 userDrawn="1"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 userDrawn="1"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6557543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550654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53647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75437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590177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98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60089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300341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905599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609946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475641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8263313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418386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60488652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149724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294669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644616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99680410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00024446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56217193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62786083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12178827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01314009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19422802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05037716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706967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53974161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60144132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262509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8570840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5442474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6421243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182404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701451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 userDrawn="1"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 userDrawn="1"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 userDrawn="1"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 userDrawn="1"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‹nr.›</a:t>
            </a:fld>
            <a:endParaRPr lang="en-GB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 userDrawn="1"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 userDrawn="1"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Among the building blocks you find, </a:t>
            </a:r>
            <a:r>
              <a:rPr lang="en-GB" sz="1000" err="1">
                <a:solidFill>
                  <a:srgbClr val="3F1A01"/>
                </a:solidFill>
              </a:rPr>
              <a:t>colorguides</a:t>
            </a:r>
            <a:r>
              <a:rPr lang="en-GB" sz="100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Delete these slides after use. </a:t>
            </a:r>
            <a:r>
              <a:rPr lang="en-GB" sz="1000" b="1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 userDrawn="1"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 userDrawn="1"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 userDrawn="1"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 userDrawn="1"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 userDrawn="1"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 userDrawn="1"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82655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 userDrawn="1"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</a:p>
        </p:txBody>
      </p:sp>
    </p:spTree>
    <p:extLst>
      <p:ext uri="{BB962C8B-B14F-4D97-AF65-F5344CB8AC3E}">
        <p14:creationId xmlns:p14="http://schemas.microsoft.com/office/powerpoint/2010/main" val="9486117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image" Target="../media/image2.svg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 userDrawn="1"/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 userDrawn="1"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8776375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50" r:id="rId2"/>
    <p:sldLayoutId id="2147483663" r:id="rId3"/>
    <p:sldLayoutId id="2147483652" r:id="rId4"/>
    <p:sldLayoutId id="2147483675" r:id="rId5"/>
    <p:sldLayoutId id="2147483731" r:id="rId6"/>
    <p:sldLayoutId id="2147483732" r:id="rId7"/>
    <p:sldLayoutId id="2147483733" r:id="rId8"/>
    <p:sldLayoutId id="2147483734" r:id="rId9"/>
    <p:sldLayoutId id="2147483676" r:id="rId10"/>
    <p:sldLayoutId id="2147483674" r:id="rId11"/>
    <p:sldLayoutId id="2147483677" r:id="rId12"/>
    <p:sldLayoutId id="2147483657" r:id="rId13"/>
    <p:sldLayoutId id="2147483719" r:id="rId14"/>
    <p:sldLayoutId id="2147483701" r:id="rId15"/>
    <p:sldLayoutId id="2147483654" r:id="rId16"/>
    <p:sldLayoutId id="2147483655" r:id="rId17"/>
    <p:sldLayoutId id="2147483708" r:id="rId18"/>
    <p:sldLayoutId id="2147483709" r:id="rId19"/>
    <p:sldLayoutId id="2147483718" r:id="rId20"/>
    <p:sldLayoutId id="2147483710" r:id="rId21"/>
    <p:sldLayoutId id="2147483712" r:id="rId22"/>
    <p:sldLayoutId id="2147483715" r:id="rId23"/>
    <p:sldLayoutId id="2147483714" r:id="rId24"/>
    <p:sldLayoutId id="2147483713" r:id="rId25"/>
    <p:sldLayoutId id="2147483711" r:id="rId26"/>
    <p:sldLayoutId id="2147483716" r:id="rId27"/>
    <p:sldLayoutId id="2147483717" r:id="rId28"/>
    <p:sldLayoutId id="2147483730" r:id="rId29"/>
    <p:sldLayoutId id="2147483729" r:id="rId30"/>
    <p:sldLayoutId id="2147483725" r:id="rId31"/>
    <p:sldLayoutId id="2147483726" r:id="rId32"/>
    <p:sldLayoutId id="2147483727" r:id="rId33"/>
    <p:sldLayoutId id="2147483728" r:id="rId34"/>
    <p:sldLayoutId id="2147483735" r:id="rId35"/>
    <p:sldLayoutId id="2147483700" r:id="rId3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4" Type="http://schemas.openxmlformats.org/officeDocument/2006/relationships/image" Target="../media/image14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8FC51299-0541-F208-4709-BE04C2BDC900}"/>
              </a:ext>
            </a:extLst>
          </p:cNvPr>
          <p:cNvSpPr/>
          <p:nvPr/>
        </p:nvSpPr>
        <p:spPr>
          <a:xfrm>
            <a:off x="7353811" y="3304707"/>
            <a:ext cx="1119196" cy="4320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b="1">
                <a:solidFill>
                  <a:schemeClr val="accent3">
                    <a:lumMod val="50000"/>
                  </a:schemeClr>
                </a:solidFill>
              </a:rPr>
              <a:t>Dementia</a:t>
            </a:r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CE0AC027-8CAF-1997-C3C6-7DD713BC6DA7}"/>
              </a:ext>
            </a:extLst>
          </p:cNvPr>
          <p:cNvCxnSpPr>
            <a:cxnSpLocks/>
          </p:cNvCxnSpPr>
          <p:nvPr/>
        </p:nvCxnSpPr>
        <p:spPr>
          <a:xfrm flipH="1">
            <a:off x="6785811" y="3627158"/>
            <a:ext cx="616016" cy="269508"/>
          </a:xfrm>
          <a:prstGeom prst="line">
            <a:avLst/>
          </a:prstGeom>
          <a:ln w="19050">
            <a:solidFill>
              <a:schemeClr val="accent3">
                <a:lumMod val="75000"/>
              </a:schemeClr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28ED0932-FBCB-6531-62DB-9D9AB94450FA}"/>
              </a:ext>
            </a:extLst>
          </p:cNvPr>
          <p:cNvCxnSpPr>
            <a:cxnSpLocks/>
          </p:cNvCxnSpPr>
          <p:nvPr/>
        </p:nvCxnSpPr>
        <p:spPr>
          <a:xfrm flipH="1" flipV="1">
            <a:off x="6813196" y="3144696"/>
            <a:ext cx="598257" cy="270706"/>
          </a:xfrm>
          <a:prstGeom prst="line">
            <a:avLst/>
          </a:prstGeom>
          <a:ln w="19050">
            <a:solidFill>
              <a:schemeClr val="accent3">
                <a:lumMod val="75000"/>
              </a:schemeClr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>
            <a:extLst>
              <a:ext uri="{FF2B5EF4-FFF2-40B4-BE49-F238E27FC236}">
                <a16:creationId xmlns:a16="http://schemas.microsoft.com/office/drawing/2014/main" id="{430B88E1-A383-9175-B95E-9BCC5962E7B8}"/>
              </a:ext>
            </a:extLst>
          </p:cNvPr>
          <p:cNvSpPr/>
          <p:nvPr/>
        </p:nvSpPr>
        <p:spPr>
          <a:xfrm>
            <a:off x="3497024" y="3304707"/>
            <a:ext cx="1152000" cy="4320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b="1">
                <a:solidFill>
                  <a:schemeClr val="accent3">
                    <a:lumMod val="50000"/>
                  </a:schemeClr>
                </a:solidFill>
              </a:rPr>
              <a:t>Delirium</a:t>
            </a: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5EF3B0FD-8C66-2B66-3419-54ACC8286D01}"/>
              </a:ext>
            </a:extLst>
          </p:cNvPr>
          <p:cNvSpPr/>
          <p:nvPr/>
        </p:nvSpPr>
        <p:spPr>
          <a:xfrm>
            <a:off x="3485949" y="1955665"/>
            <a:ext cx="1151999" cy="432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b="1">
                <a:solidFill>
                  <a:schemeClr val="accent5">
                    <a:lumMod val="50000"/>
                  </a:schemeClr>
                </a:solidFill>
              </a:rPr>
              <a:t>No delirium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F5C1B227-3B04-DD43-6852-5E9F7F2767F5}"/>
              </a:ext>
            </a:extLst>
          </p:cNvPr>
          <p:cNvCxnSpPr>
            <a:cxnSpLocks/>
          </p:cNvCxnSpPr>
          <p:nvPr/>
        </p:nvCxnSpPr>
        <p:spPr>
          <a:xfrm flipH="1">
            <a:off x="2183763" y="2171665"/>
            <a:ext cx="1366787" cy="0"/>
          </a:xfrm>
          <a:prstGeom prst="line">
            <a:avLst/>
          </a:prstGeom>
          <a:ln w="19050">
            <a:solidFill>
              <a:schemeClr val="accent5">
                <a:lumMod val="75000"/>
              </a:schemeClr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5" name="Graphic 44" descr="Brain outline">
            <a:extLst>
              <a:ext uri="{FF2B5EF4-FFF2-40B4-BE49-F238E27FC236}">
                <a16:creationId xmlns:a16="http://schemas.microsoft.com/office/drawing/2014/main" id="{A79EB3B7-5B19-3144-B79D-5CC7711B150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59969" y="1435203"/>
            <a:ext cx="1472924" cy="1472924"/>
          </a:xfrm>
          <a:prstGeom prst="rect">
            <a:avLst/>
          </a:prstGeom>
        </p:spPr>
      </p:pic>
      <p:pic>
        <p:nvPicPr>
          <p:cNvPr id="24" name="Graphic 23" descr="Brain outline">
            <a:extLst>
              <a:ext uri="{FF2B5EF4-FFF2-40B4-BE49-F238E27FC236}">
                <a16:creationId xmlns:a16="http://schemas.microsoft.com/office/drawing/2014/main" id="{302325D4-ACF3-23E3-1F12-EFC8A3C4AAC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59969" y="2815870"/>
            <a:ext cx="1472924" cy="1472924"/>
          </a:xfrm>
          <a:prstGeom prst="rect">
            <a:avLst/>
          </a:prstGeom>
        </p:spPr>
      </p:pic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15D974B3-1C47-985A-21CA-D5965FAAE7DA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GB"/>
              <a:t>Delirium, cognitive impairment, and dementia appear to </a:t>
            </a:r>
            <a:br>
              <a:rPr lang="en-GB"/>
            </a:br>
            <a:r>
              <a:rPr lang="en-GB"/>
              <a:t>be inter-connected in </a:t>
            </a:r>
            <a:br>
              <a:rPr lang="en-GB"/>
            </a:br>
            <a:r>
              <a:rPr lang="en-GB"/>
              <a:t>older adults</a:t>
            </a:r>
          </a:p>
          <a:p>
            <a:r>
              <a:rPr lang="en-GB"/>
              <a:t>New techniques are shining a light on how </a:t>
            </a:r>
            <a:r>
              <a:rPr lang="en-US"/>
              <a:t>changes in cerebral blood flow, spectral power, and connectivity can be associated with delirium, some of which may be precipitated </a:t>
            </a:r>
            <a:br>
              <a:rPr lang="en-US"/>
            </a:br>
            <a:r>
              <a:rPr lang="en-US"/>
              <a:t>by stroke</a:t>
            </a:r>
            <a:endParaRPr lang="en-GB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D781188F-4A38-AB05-75B5-E6C225941C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GB"/>
              <a:t>Neurobehavioural consequences of stroke – Delirium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9D60C333-2C86-B947-4626-E12D8A1EBD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31353"/>
            <a:ext cx="9213851" cy="332399"/>
          </a:xfrm>
        </p:spPr>
        <p:txBody>
          <a:bodyPr/>
          <a:lstStyle/>
          <a:p>
            <a:r>
              <a:rPr lang="en-GB"/>
              <a:t>The relationship between delirium and dementia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012097A4-AE4B-139B-E7EF-F9CFF2E8AA2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GB"/>
              <a:t>AD=Alzheimer’s disease</a:t>
            </a:r>
          </a:p>
          <a:p>
            <a:endParaRPr lang="en-GB"/>
          </a:p>
          <a:p>
            <a:r>
              <a:rPr lang="en-GB"/>
              <a:t>Fong &amp; Inouye. Nat Rev </a:t>
            </a:r>
            <a:r>
              <a:rPr lang="en-GB" err="1"/>
              <a:t>Neurol</a:t>
            </a:r>
            <a:r>
              <a:rPr lang="en-GB"/>
              <a:t> 2022;18(10):579–596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B833848-096E-43D3-5C68-20865D80B446}"/>
              </a:ext>
            </a:extLst>
          </p:cNvPr>
          <p:cNvSpPr/>
          <p:nvPr/>
        </p:nvSpPr>
        <p:spPr>
          <a:xfrm>
            <a:off x="448166" y="4005548"/>
            <a:ext cx="2096530" cy="7867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b="1">
                <a:solidFill>
                  <a:schemeClr val="accent3">
                    <a:lumMod val="50000"/>
                  </a:schemeClr>
                </a:solidFill>
              </a:rPr>
              <a:t>Brain with AD or neurodegenerative pathology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36249A36-7765-AB77-D7C2-E4D5BBF7BDE1}"/>
              </a:ext>
            </a:extLst>
          </p:cNvPr>
          <p:cNvGrpSpPr/>
          <p:nvPr/>
        </p:nvGrpSpPr>
        <p:grpSpPr>
          <a:xfrm>
            <a:off x="823314" y="5087534"/>
            <a:ext cx="7435162" cy="876978"/>
            <a:chOff x="823314" y="3098257"/>
            <a:chExt cx="7435162" cy="876978"/>
          </a:xfrm>
        </p:grpSpPr>
        <p:sp>
          <p:nvSpPr>
            <p:cNvPr id="18" name="Arrow: Right 17">
              <a:extLst>
                <a:ext uri="{FF2B5EF4-FFF2-40B4-BE49-F238E27FC236}">
                  <a16:creationId xmlns:a16="http://schemas.microsoft.com/office/drawing/2014/main" id="{B864CC2E-463B-EAF8-0A02-170C6BF44E0A}"/>
                </a:ext>
              </a:extLst>
            </p:cNvPr>
            <p:cNvSpPr/>
            <p:nvPr/>
          </p:nvSpPr>
          <p:spPr>
            <a:xfrm>
              <a:off x="927376" y="3098257"/>
              <a:ext cx="7331100" cy="876978"/>
            </a:xfrm>
            <a:prstGeom prst="rightArrow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D8C44A73-670B-E9ED-CADF-1CF846D96EAF}"/>
                </a:ext>
              </a:extLst>
            </p:cNvPr>
            <p:cNvSpPr/>
            <p:nvPr/>
          </p:nvSpPr>
          <p:spPr>
            <a:xfrm>
              <a:off x="823314" y="3392746"/>
              <a:ext cx="1346234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200" b="1">
                  <a:solidFill>
                    <a:schemeClr val="bg1"/>
                  </a:solidFill>
                </a:rPr>
                <a:t>Baseline</a:t>
              </a:r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409B5BBC-EECD-4B7C-A8EF-9BFD17A1745A}"/>
                </a:ext>
              </a:extLst>
            </p:cNvPr>
            <p:cNvSpPr/>
            <p:nvPr/>
          </p:nvSpPr>
          <p:spPr>
            <a:xfrm>
              <a:off x="2990978" y="3392746"/>
              <a:ext cx="2376135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200" b="1">
                  <a:solidFill>
                    <a:schemeClr val="bg1"/>
                  </a:solidFill>
                </a:rPr>
                <a:t>Acute delirium phase</a:t>
              </a:r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2071535C-EA7A-8281-E7FC-9637F9E81521}"/>
                </a:ext>
              </a:extLst>
            </p:cNvPr>
            <p:cNvSpPr/>
            <p:nvPr/>
          </p:nvSpPr>
          <p:spPr>
            <a:xfrm>
              <a:off x="5579369" y="3392746"/>
              <a:ext cx="1947588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200" b="1">
                  <a:solidFill>
                    <a:schemeClr val="bg1"/>
                  </a:solidFill>
                </a:rPr>
                <a:t>Chronic phase</a:t>
              </a:r>
            </a:p>
          </p:txBody>
        </p: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3A0FD930-9D7A-628D-A461-B4EC48C43C96}"/>
                </a:ext>
              </a:extLst>
            </p:cNvPr>
            <p:cNvCxnSpPr>
              <a:cxnSpLocks/>
            </p:cNvCxnSpPr>
            <p:nvPr/>
          </p:nvCxnSpPr>
          <p:spPr>
            <a:xfrm>
              <a:off x="1953928" y="3536746"/>
              <a:ext cx="1364095" cy="0"/>
            </a:xfrm>
            <a:prstGeom prst="line">
              <a:avLst/>
            </a:prstGeom>
            <a:ln w="12700">
              <a:solidFill>
                <a:schemeClr val="bg1"/>
              </a:solidFill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4400B4FD-AC38-E7C3-9434-B5C24B981763}"/>
                </a:ext>
              </a:extLst>
            </p:cNvPr>
            <p:cNvCxnSpPr>
              <a:cxnSpLocks/>
            </p:cNvCxnSpPr>
            <p:nvPr/>
          </p:nvCxnSpPr>
          <p:spPr>
            <a:xfrm>
              <a:off x="5078243" y="3536746"/>
              <a:ext cx="783542" cy="0"/>
            </a:xfrm>
            <a:prstGeom prst="line">
              <a:avLst/>
            </a:prstGeom>
            <a:ln w="12700">
              <a:solidFill>
                <a:schemeClr val="bg1"/>
              </a:solidFill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8" name="Rectangle 47">
            <a:extLst>
              <a:ext uri="{FF2B5EF4-FFF2-40B4-BE49-F238E27FC236}">
                <a16:creationId xmlns:a16="http://schemas.microsoft.com/office/drawing/2014/main" id="{5A3FA23E-1143-C92E-5534-5E3CE25BDF08}"/>
              </a:ext>
            </a:extLst>
          </p:cNvPr>
          <p:cNvSpPr/>
          <p:nvPr/>
        </p:nvSpPr>
        <p:spPr>
          <a:xfrm>
            <a:off x="5184606" y="2933508"/>
            <a:ext cx="1622546" cy="4320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>
                <a:solidFill>
                  <a:schemeClr val="accent3">
                    <a:lumMod val="50000"/>
                  </a:schemeClr>
                </a:solidFill>
              </a:rPr>
              <a:t>Neuro-inflammation</a:t>
            </a: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262771F0-66BB-830C-682F-101C30423C01}"/>
              </a:ext>
            </a:extLst>
          </p:cNvPr>
          <p:cNvSpPr/>
          <p:nvPr/>
        </p:nvSpPr>
        <p:spPr>
          <a:xfrm>
            <a:off x="5184606" y="3682746"/>
            <a:ext cx="1622546" cy="71618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>
                <a:solidFill>
                  <a:schemeClr val="accent3">
                    <a:lumMod val="50000"/>
                  </a:schemeClr>
                </a:solidFill>
              </a:rPr>
              <a:t>Acceleration of AD pathology or neuronal injury</a:t>
            </a:r>
          </a:p>
        </p:txBody>
      </p: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7DD8454E-F86C-BC07-FAD7-DD55FF34A172}"/>
              </a:ext>
            </a:extLst>
          </p:cNvPr>
          <p:cNvCxnSpPr>
            <a:cxnSpLocks/>
          </p:cNvCxnSpPr>
          <p:nvPr/>
        </p:nvCxnSpPr>
        <p:spPr>
          <a:xfrm flipH="1">
            <a:off x="2204185" y="3521232"/>
            <a:ext cx="1309036" cy="0"/>
          </a:xfrm>
          <a:prstGeom prst="line">
            <a:avLst/>
          </a:prstGeom>
          <a:ln w="19050">
            <a:solidFill>
              <a:schemeClr val="accent3">
                <a:lumMod val="75000"/>
              </a:schemeClr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Rectangle 62">
            <a:extLst>
              <a:ext uri="{FF2B5EF4-FFF2-40B4-BE49-F238E27FC236}">
                <a16:creationId xmlns:a16="http://schemas.microsoft.com/office/drawing/2014/main" id="{DCE9BB2F-C22B-10BA-57F4-663C5B0BB909}"/>
              </a:ext>
            </a:extLst>
          </p:cNvPr>
          <p:cNvSpPr/>
          <p:nvPr/>
        </p:nvSpPr>
        <p:spPr>
          <a:xfrm>
            <a:off x="6913515" y="4003347"/>
            <a:ext cx="2007582" cy="978356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100">
                <a:solidFill>
                  <a:schemeClr val="tx2"/>
                </a:solidFill>
              </a:rPr>
              <a:t>The neuroinflammation of delirium may accelerate a disease process already underway (e.g., AD), or it may cause neural injury through a different pathway</a:t>
            </a: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9918E170-FBD0-A615-A892-8F71B763CB2E}"/>
              </a:ext>
            </a:extLst>
          </p:cNvPr>
          <p:cNvSpPr/>
          <p:nvPr/>
        </p:nvSpPr>
        <p:spPr>
          <a:xfrm>
            <a:off x="2996795" y="4003347"/>
            <a:ext cx="2152459" cy="1007635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100">
                <a:solidFill>
                  <a:schemeClr val="tx2"/>
                </a:solidFill>
              </a:rPr>
              <a:t>In the absence of resilience factors (e.g., cognitive reserve), or any prevention strategies, certain precipitating factors may lead to a patient </a:t>
            </a:r>
            <a:br>
              <a:rPr lang="en-GB" sz="1100">
                <a:solidFill>
                  <a:schemeClr val="tx2"/>
                </a:solidFill>
              </a:rPr>
            </a:br>
            <a:r>
              <a:rPr lang="en-GB" sz="1100">
                <a:solidFill>
                  <a:schemeClr val="tx2"/>
                </a:solidFill>
              </a:rPr>
              <a:t>developing delirium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4C4D8C8C-D18E-D3E8-CB32-B562471A05A3}"/>
              </a:ext>
            </a:extLst>
          </p:cNvPr>
          <p:cNvSpPr/>
          <p:nvPr/>
        </p:nvSpPr>
        <p:spPr>
          <a:xfrm>
            <a:off x="765812" y="2548872"/>
            <a:ext cx="1461239" cy="43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b="1">
                <a:solidFill>
                  <a:schemeClr val="accent5">
                    <a:lumMod val="50000"/>
                  </a:schemeClr>
                </a:solidFill>
              </a:rPr>
              <a:t>Healthy brain</a:t>
            </a: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158AFC5B-6C4F-9216-9010-F12F88B941AA}"/>
              </a:ext>
            </a:extLst>
          </p:cNvPr>
          <p:cNvSpPr/>
          <p:nvPr/>
        </p:nvSpPr>
        <p:spPr>
          <a:xfrm>
            <a:off x="2361748" y="1955665"/>
            <a:ext cx="914400" cy="4320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>
                <a:solidFill>
                  <a:schemeClr val="accent5">
                    <a:lumMod val="50000"/>
                  </a:schemeClr>
                </a:solidFill>
              </a:rPr>
              <a:t>Resilience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59833D3E-273E-8DBB-8E6B-D7C0555067A2}"/>
              </a:ext>
            </a:extLst>
          </p:cNvPr>
          <p:cNvCxnSpPr>
            <a:cxnSpLocks/>
          </p:cNvCxnSpPr>
          <p:nvPr/>
        </p:nvCxnSpPr>
        <p:spPr>
          <a:xfrm flipH="1">
            <a:off x="4639377" y="3184396"/>
            <a:ext cx="529389" cy="308009"/>
          </a:xfrm>
          <a:prstGeom prst="line">
            <a:avLst/>
          </a:prstGeom>
          <a:ln w="19050">
            <a:solidFill>
              <a:schemeClr val="accent3">
                <a:lumMod val="75000"/>
              </a:schemeClr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04DFEFA3-B237-6930-AC79-E17152495AA3}"/>
              </a:ext>
            </a:extLst>
          </p:cNvPr>
          <p:cNvCxnSpPr>
            <a:cxnSpLocks/>
          </p:cNvCxnSpPr>
          <p:nvPr/>
        </p:nvCxnSpPr>
        <p:spPr>
          <a:xfrm flipH="1" flipV="1">
            <a:off x="4637947" y="3508640"/>
            <a:ext cx="521194" cy="368775"/>
          </a:xfrm>
          <a:prstGeom prst="line">
            <a:avLst/>
          </a:prstGeom>
          <a:ln w="19050">
            <a:solidFill>
              <a:schemeClr val="accent3">
                <a:lumMod val="75000"/>
              </a:schemeClr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0008337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v4" id="{B78E2528-6A34-4D57-9586-40EB99C5AB5F}" vid="{5BD959D7-3C72-4A14-ABA8-21435FAD6A9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  <SharedWithUsers xmlns="08562aa6-c0ad-4fb9-8a82-15409d3a28b4">
      <UserInfo>
        <DisplayName>Alice Field</DisplayName>
        <AccountId>14</AccountId>
        <AccountType/>
      </UserInfo>
      <UserInfo>
        <DisplayName>Aoife Gratte</DisplayName>
        <AccountId>31</AccountId>
        <AccountType/>
      </UserInfo>
      <UserInfo>
        <DisplayName>Laura Edwards-Ingram</DisplayName>
        <AccountId>21</AccountId>
        <AccountType/>
      </UserInfo>
      <UserInfo>
        <DisplayName>Khoula Afzal</DisplayName>
        <AccountId>12</AccountId>
        <AccountType/>
      </UserInfo>
      <UserInfo>
        <DisplayName>Chris Edge</DisplayName>
        <AccountId>16</AccountId>
        <AccountType/>
      </UserInfo>
      <UserInfo>
        <DisplayName>Rachel Jagger</DisplayName>
        <AccountId>33</AccountId>
        <AccountType/>
      </UserInfo>
      <UserInfo>
        <DisplayName>Penny Staton</DisplayName>
        <AccountId>34</AccountId>
        <AccountType/>
      </UserInfo>
    </SharedWithUsers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5" ma:contentTypeDescription="Create a new document." ma:contentTypeScope="" ma:versionID="f3e46bd671af22874b8b36d04e1c77ea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9f69a753dd815c958e9a0d3771e06274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0EAD98DE-715D-4218-A8DC-58DC603D87D7}">
  <ds:schemaRefs>
    <ds:schemaRef ds:uri="08562aa6-c0ad-4fb9-8a82-15409d3a28b4"/>
    <ds:schemaRef ds:uri="28627d7c-4416-4bc1-86cf-ca6c3a42a8f2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90476863-E4D5-4399-B8F7-91E76B89C37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8627d7c-4416-4bc1-86cf-ca6c3a42a8f2"/>
    <ds:schemaRef ds:uri="08562aa6-c0ad-4fb9-8a82-15409d3a28b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BFBE14FC-6830-41D9-B09E-A6AE3E264A06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1493</TotalTime>
  <Words>257</Words>
  <Application>Microsoft Macintosh PowerPoint</Application>
  <PresentationFormat>Widescreen</PresentationFormat>
  <Paragraphs>25</Paragraphs>
  <Slides>1</Slides>
  <Notes>1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Office Theme</vt:lpstr>
      <vt:lpstr>The relationship between delirium and dementia</vt:lpstr>
    </vt:vector>
  </TitlesOfParts>
  <Company>Neurotorium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Addiction</dc:title>
  <dc:subject>Neurotorium PowerPoint</dc:subject>
  <dc:creator>Liz Kelly</dc:creator>
  <cp:lastModifiedBy>Viktoria-Maria Hvidtfelt Lykke</cp:lastModifiedBy>
  <cp:revision>18</cp:revision>
  <cp:lastPrinted>2022-09-28T10:51:32Z</cp:lastPrinted>
  <dcterms:created xsi:type="dcterms:W3CDTF">2022-02-04T12:28:06Z</dcterms:created>
  <dcterms:modified xsi:type="dcterms:W3CDTF">2024-03-25T05:11:32Z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0x01010062B393518E922946AD600E2E02326B8A</vt:lpwstr>
  </property>
  <property fmtid="{D5CDD505-2E9C-101B-9397-08002B2CF9AE}" pid="3" name="Order">
    <vt:lpwstr>60400.0000000000</vt:lpwstr>
  </property>
  <property fmtid="{D5CDD505-2E9C-101B-9397-08002B2CF9AE}" pid="4" name="MediaServiceImageTags">
    <vt:lpwstr/>
  </property>
</Properties>
</file>