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098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E5EBF1"/>
    <a:srgbClr val="000000"/>
    <a:srgbClr val="D9D1CC"/>
    <a:srgbClr val="EBF0EE"/>
    <a:srgbClr val="F5F7F6"/>
    <a:srgbClr val="99B3A8"/>
    <a:srgbClr val="F7F5EF"/>
    <a:srgbClr val="F0ECDF"/>
    <a:srgbClr val="B5B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9592" autoAdjust="0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52"/>
    </p:cViewPr>
  </p:sorterViewPr>
  <p:notesViewPr>
    <p:cSldViewPr snapToGrid="0">
      <p:cViewPr>
        <p:scale>
          <a:sx n="150" d="100"/>
          <a:sy n="150" d="100"/>
        </p:scale>
        <p:origin x="2658" y="-10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Delirium is a medical condition characterized by </a:t>
            </a:r>
            <a:r>
              <a:rPr lang="en-US"/>
              <a:t>acute-onset deficits in attention and other aspects of cognition.</a:t>
            </a:r>
            <a:r>
              <a:rPr lang="en-US" baseline="30000"/>
              <a:t>1</a:t>
            </a:r>
            <a:r>
              <a:rPr lang="en-US"/>
              <a:t> Various terms have been used in the past for this constellation of symptoms, e.g., ‘acute confusional state’, and ‘organic brain syndrome’.</a:t>
            </a:r>
            <a:r>
              <a:rPr lang="en-US" baseline="30000"/>
              <a:t>1</a:t>
            </a:r>
            <a:r>
              <a:rPr lang="en-US"/>
              <a:t> This inconsistency of definition over the years has hindered research into delirium.</a:t>
            </a:r>
            <a:r>
              <a:rPr lang="en-US" baseline="30000"/>
              <a:t>1</a:t>
            </a:r>
            <a:endParaRPr lang="en-US"/>
          </a:p>
          <a:p>
            <a:endParaRPr lang="en-GB"/>
          </a:p>
          <a:p>
            <a:r>
              <a:rPr lang="en-GB"/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lt-LT"/>
              <a:t>Wilson JE, Mart MF, Cunningham C, et al. Delirium. Nat Rev Dis Primers 2020; 6 (1): 90.</a:t>
            </a:r>
            <a:endParaRPr lang="en-GB"/>
          </a:p>
          <a:p>
            <a:pPr marL="228600" indent="-228600">
              <a:buFont typeface="+mj-lt"/>
              <a:buAutoNum type="arabicPeriod"/>
            </a:pPr>
            <a:r>
              <a:rPr lang="en-US" err="1"/>
              <a:t>Adamis</a:t>
            </a:r>
            <a:r>
              <a:rPr lang="en-US"/>
              <a:t> D, Treloar A, Martin FC, Macdonald AJ. A brief review of the history of delirium as a mental disorder. Hist Psychiatry 2007; 18: 459–469.</a:t>
            </a:r>
            <a:endParaRPr lang="en-GB"/>
          </a:p>
          <a:p>
            <a:pPr marL="228600" indent="-228600">
              <a:buFont typeface="+mj-lt"/>
              <a:buAutoNum type="arabicPeriod"/>
            </a:pPr>
            <a:r>
              <a:rPr lang="en-GB"/>
              <a:t>American Psychiatric Association. Diagnostic and Statistical Manual of Mental Disorders – fifth edition text revision. American Psychiatric Association;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1654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29EC394-2162-9AB8-1CFD-F2821EF0A0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Delirium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5BE21B-0480-AC6E-B3DC-082249130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Delirium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85361A-CAEF-CAB0-AB29-6237D102B0DA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/>
              <a:t>Delirium is a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</a:rPr>
              <a:t>severe neuropsychiatric syndrome</a:t>
            </a:r>
            <a:r>
              <a:rPr lang="en-US" baseline="30000"/>
              <a:t>1,3</a:t>
            </a:r>
            <a:endParaRPr lang="en-US"/>
          </a:p>
          <a:p>
            <a:r>
              <a:rPr lang="en-US"/>
              <a:t>It can be characterized as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</a:rPr>
              <a:t>acute-onset deficits in attention </a:t>
            </a:r>
            <a:r>
              <a:rPr lang="en-US"/>
              <a:t>and other aspects of cognition, typically lasting for a period of a few days</a:t>
            </a:r>
            <a:r>
              <a:rPr lang="en-US" baseline="30000"/>
              <a:t>1,3</a:t>
            </a:r>
            <a:endParaRPr lang="en-US"/>
          </a:p>
          <a:p>
            <a:r>
              <a:rPr lang="en-US"/>
              <a:t>People with delirium often also experience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</a:rPr>
              <a:t>altered arousal</a:t>
            </a:r>
            <a:r>
              <a:rPr lang="en-US"/>
              <a:t>, ranging from reduced responsiveness at near-coma level, to hypervigilance and severe agitation</a:t>
            </a:r>
            <a:r>
              <a:rPr lang="en-US" baseline="30000"/>
              <a:t>1</a:t>
            </a:r>
            <a:endParaRPr lang="en-US"/>
          </a:p>
          <a:p>
            <a:pPr>
              <a:tabLst>
                <a:tab pos="269875" algn="l"/>
              </a:tabLst>
            </a:pPr>
            <a:r>
              <a:rPr lang="en-US"/>
              <a:t>Delirium can also include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</a:rPr>
              <a:t>psychosis</a:t>
            </a:r>
            <a:r>
              <a:rPr lang="en-US"/>
              <a:t>; i.e., symptoms of delusions and hallucination</a:t>
            </a:r>
            <a:r>
              <a:rPr lang="en-US" baseline="30000"/>
              <a:t>1</a:t>
            </a:r>
            <a:endParaRPr lang="en-US"/>
          </a:p>
          <a:p>
            <a:r>
              <a:rPr lang="en-US"/>
              <a:t>Delirium can be the result of many different medical causes, either secondary causes outside the brain (e.g., drug withdrawal, illness, or surgery), or from a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</a:rPr>
              <a:t>primary cause within the brain, e.g., stroke</a:t>
            </a:r>
            <a:r>
              <a:rPr lang="en-US" baseline="30000">
                <a:solidFill>
                  <a:schemeClr val="tx1"/>
                </a:solidFill>
              </a:rPr>
              <a:t>1</a:t>
            </a:r>
            <a:endParaRPr lang="en-US">
              <a:solidFill>
                <a:schemeClr val="tx1"/>
              </a:solidFill>
            </a:endParaRPr>
          </a:p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936038-BA96-B759-244F-4C2E4A401521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/>
              <a:t>Delirium comes from the Latin </a:t>
            </a:r>
            <a:r>
              <a:rPr lang="en-GB" b="1" i="1"/>
              <a:t>delirare</a:t>
            </a:r>
            <a:r>
              <a:rPr lang="en-GB"/>
              <a:t>, meaning to deviate from a straight line</a:t>
            </a:r>
            <a:r>
              <a:rPr lang="en-GB" baseline="30000"/>
              <a:t>1,2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2BE5146-50A0-2E18-9A4A-47759F95E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1. </a:t>
            </a:r>
            <a:r>
              <a:rPr lang="lt-LT"/>
              <a:t>Wilson </a:t>
            </a:r>
            <a:r>
              <a:rPr lang="en-GB"/>
              <a:t>et al. </a:t>
            </a:r>
            <a:r>
              <a:rPr lang="lt-LT"/>
              <a:t>Nat Rev Dis Primers 2020;6(1):90</a:t>
            </a:r>
            <a:r>
              <a:rPr lang="en-GB"/>
              <a:t>; </a:t>
            </a:r>
            <a:r>
              <a:rPr lang="en-US"/>
              <a:t>2. </a:t>
            </a:r>
            <a:r>
              <a:rPr lang="en-US" err="1"/>
              <a:t>Adamis</a:t>
            </a:r>
            <a:r>
              <a:rPr lang="en-US"/>
              <a:t> et al. Hist Psychiatry 2007;18:459–469; 3. APA. DSM-5-TR. 2022</a:t>
            </a:r>
            <a:endParaRPr lang="lt-LT"/>
          </a:p>
        </p:txBody>
      </p:sp>
      <p:pic>
        <p:nvPicPr>
          <p:cNvPr id="10" name="Graphic 9" descr="Heart with pulse with solid fill">
            <a:extLst>
              <a:ext uri="{FF2B5EF4-FFF2-40B4-BE49-F238E27FC236}">
                <a16:creationId xmlns:a16="http://schemas.microsoft.com/office/drawing/2014/main" id="{CC3F7EF1-BC1C-709B-AF49-78CE64BBE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8343" y="4746848"/>
            <a:ext cx="914400" cy="914400"/>
          </a:xfrm>
          <a:prstGeom prst="rect">
            <a:avLst/>
          </a:prstGeom>
        </p:spPr>
      </p:pic>
      <p:pic>
        <p:nvPicPr>
          <p:cNvPr id="12" name="Graphic 11" descr="Inpatient with solid fill">
            <a:extLst>
              <a:ext uri="{FF2B5EF4-FFF2-40B4-BE49-F238E27FC236}">
                <a16:creationId xmlns:a16="http://schemas.microsoft.com/office/drawing/2014/main" id="{40CD9C37-7DD3-1C32-7C9D-269CB8C79F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76320" y="4746848"/>
            <a:ext cx="914400" cy="914400"/>
          </a:xfrm>
          <a:prstGeom prst="rect">
            <a:avLst/>
          </a:prstGeom>
        </p:spPr>
      </p:pic>
      <p:pic>
        <p:nvPicPr>
          <p:cNvPr id="14" name="Graphic 13" descr="Medicine with solid fill">
            <a:extLst>
              <a:ext uri="{FF2B5EF4-FFF2-40B4-BE49-F238E27FC236}">
                <a16:creationId xmlns:a16="http://schemas.microsoft.com/office/drawing/2014/main" id="{A568FBC8-C2AC-AAA0-CE7A-7DC3371134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0301" y="4746848"/>
            <a:ext cx="914400" cy="914400"/>
          </a:xfrm>
          <a:prstGeom prst="rect">
            <a:avLst/>
          </a:prstGeom>
        </p:spPr>
      </p:pic>
      <p:pic>
        <p:nvPicPr>
          <p:cNvPr id="16" name="Graphic 15" descr="Brain in head with solid fill">
            <a:extLst>
              <a:ext uri="{FF2B5EF4-FFF2-40B4-BE49-F238E27FC236}">
                <a16:creationId xmlns:a16="http://schemas.microsoft.com/office/drawing/2014/main" id="{5BE66511-5380-CEE5-F120-50D736CCC2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76385" y="4746848"/>
            <a:ext cx="914400" cy="914400"/>
          </a:xfrm>
          <a:prstGeom prst="rect">
            <a:avLst/>
          </a:prstGeom>
        </p:spPr>
      </p:pic>
      <p:pic>
        <p:nvPicPr>
          <p:cNvPr id="18" name="Graphic 17" descr="Brain with solid fill">
            <a:extLst>
              <a:ext uri="{FF2B5EF4-FFF2-40B4-BE49-F238E27FC236}">
                <a16:creationId xmlns:a16="http://schemas.microsoft.com/office/drawing/2014/main" id="{EF0FE1BB-0D58-E832-5E69-31CCD9A8E2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04427" y="474684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03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476863-E4D5-4399-B8F7-91E76B89C3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1491</TotalTime>
  <Words>310</Words>
  <Application>Microsoft Macintosh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Delirium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</cp:revision>
  <cp:lastPrinted>2022-09-28T10:51:32Z</cp:lastPrinted>
  <dcterms:created xsi:type="dcterms:W3CDTF">2022-02-04T12:28:06Z</dcterms:created>
  <dcterms:modified xsi:type="dcterms:W3CDTF">2024-03-25T05:08:39Z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