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2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5EBF1"/>
    <a:srgbClr val="000000"/>
    <a:srgbClr val="D9D1CC"/>
    <a:srgbClr val="EBF0EE"/>
    <a:srgbClr val="F5F7F6"/>
    <a:srgbClr val="99B3A8"/>
    <a:srgbClr val="F7F5EF"/>
    <a:srgbClr val="F0ECDF"/>
    <a:srgbClr val="B5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592" autoAdjust="0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>
      <p:cViewPr>
        <p:scale>
          <a:sx n="150" d="100"/>
          <a:sy n="150" d="100"/>
        </p:scale>
        <p:origin x="2658" y="-10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As shown on the slide, the term delirium has been used inconsistently in its history stretching back several centuries.</a:t>
            </a:r>
            <a:r>
              <a:rPr lang="en-GB" baseline="30000"/>
              <a:t>1</a:t>
            </a:r>
            <a:endParaRPr lang="en-GB"/>
          </a:p>
          <a:p>
            <a:endParaRPr lang="en-GB"/>
          </a:p>
          <a:p>
            <a:r>
              <a:rPr lang="en-GB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err="1"/>
              <a:t>Adamis</a:t>
            </a:r>
            <a:r>
              <a:rPr lang="en-US"/>
              <a:t> D, Treloar A, Martin FC, Macdonald AJ. A brief review of the history of delirium as a mental disorder. Hist Psychiatry 2007 Dec; 18 (72 Pt 4): 459–469.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485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F0095DA-B237-CB52-2655-90CE2D79A72D}"/>
              </a:ext>
            </a:extLst>
          </p:cNvPr>
          <p:cNvCxnSpPr>
            <a:cxnSpLocks/>
          </p:cNvCxnSpPr>
          <p:nvPr/>
        </p:nvCxnSpPr>
        <p:spPr>
          <a:xfrm>
            <a:off x="7745483" y="2368336"/>
            <a:ext cx="0" cy="621271"/>
          </a:xfrm>
          <a:prstGeom prst="straightConnector1">
            <a:avLst/>
          </a:prstGeom>
          <a:ln w="19050">
            <a:solidFill>
              <a:srgbClr val="D9D1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4FBFB1C-1B4D-719B-0C3C-0A39AAF2528B}"/>
              </a:ext>
            </a:extLst>
          </p:cNvPr>
          <p:cNvCxnSpPr>
            <a:cxnSpLocks/>
          </p:cNvCxnSpPr>
          <p:nvPr/>
        </p:nvCxnSpPr>
        <p:spPr>
          <a:xfrm>
            <a:off x="4679647" y="2368336"/>
            <a:ext cx="0" cy="621271"/>
          </a:xfrm>
          <a:prstGeom prst="straightConnector1">
            <a:avLst/>
          </a:prstGeom>
          <a:ln w="19050">
            <a:solidFill>
              <a:srgbClr val="D9D1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D3066F2-AD79-A859-E4CD-806BC6E6A27A}"/>
              </a:ext>
            </a:extLst>
          </p:cNvPr>
          <p:cNvCxnSpPr>
            <a:cxnSpLocks/>
          </p:cNvCxnSpPr>
          <p:nvPr/>
        </p:nvCxnSpPr>
        <p:spPr>
          <a:xfrm>
            <a:off x="1802959" y="2368336"/>
            <a:ext cx="0" cy="621271"/>
          </a:xfrm>
          <a:prstGeom prst="straightConnector1">
            <a:avLst/>
          </a:prstGeom>
          <a:ln w="19050">
            <a:solidFill>
              <a:srgbClr val="D9D1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39FD94-AC10-1F8E-D249-46808DBDE8BA}"/>
              </a:ext>
            </a:extLst>
          </p:cNvPr>
          <p:cNvCxnSpPr>
            <a:cxnSpLocks/>
          </p:cNvCxnSpPr>
          <p:nvPr/>
        </p:nvCxnSpPr>
        <p:spPr>
          <a:xfrm rot="10800000">
            <a:off x="3185520" y="3834761"/>
            <a:ext cx="0" cy="621271"/>
          </a:xfrm>
          <a:prstGeom prst="straightConnector1">
            <a:avLst/>
          </a:prstGeom>
          <a:ln w="19050">
            <a:solidFill>
              <a:srgbClr val="D9D1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7195B78-FA97-16B9-2E96-05D259FF8E6D}"/>
              </a:ext>
            </a:extLst>
          </p:cNvPr>
          <p:cNvCxnSpPr>
            <a:cxnSpLocks/>
          </p:cNvCxnSpPr>
          <p:nvPr/>
        </p:nvCxnSpPr>
        <p:spPr>
          <a:xfrm rot="10800000">
            <a:off x="6060457" y="3834761"/>
            <a:ext cx="0" cy="621271"/>
          </a:xfrm>
          <a:prstGeom prst="straightConnector1">
            <a:avLst/>
          </a:prstGeom>
          <a:ln w="19050">
            <a:solidFill>
              <a:srgbClr val="D9D1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16EF86E-5531-1994-A9C5-1647F735E34D}"/>
              </a:ext>
            </a:extLst>
          </p:cNvPr>
          <p:cNvCxnSpPr>
            <a:cxnSpLocks/>
          </p:cNvCxnSpPr>
          <p:nvPr/>
        </p:nvCxnSpPr>
        <p:spPr>
          <a:xfrm rot="10800000">
            <a:off x="9600977" y="3834762"/>
            <a:ext cx="0" cy="621271"/>
          </a:xfrm>
          <a:prstGeom prst="straightConnector1">
            <a:avLst/>
          </a:prstGeom>
          <a:ln w="19050">
            <a:solidFill>
              <a:srgbClr val="D9D1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B1F2FF-8F6D-2A3D-7153-064F989835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Delirium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E15B847-97F7-5241-098F-397097DC4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history of delirium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C137FD-0235-5D34-5BFA-E7A5A4C0AB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Adapted from: </a:t>
            </a:r>
            <a:r>
              <a:rPr lang="en-US" err="1"/>
              <a:t>Adamis</a:t>
            </a:r>
            <a:r>
              <a:rPr lang="en-US"/>
              <a:t> et al. Hist Psychiatry 2007;18:459–469</a:t>
            </a:r>
            <a:endParaRPr lang="en-GB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2D7299B-633A-09D7-5F48-179667A5C573}"/>
              </a:ext>
            </a:extLst>
          </p:cNvPr>
          <p:cNvSpPr/>
          <p:nvPr/>
        </p:nvSpPr>
        <p:spPr>
          <a:xfrm>
            <a:off x="539749" y="2649754"/>
            <a:ext cx="11100867" cy="1549667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6EDB09-3984-A9E9-44DD-2D794DD53661}"/>
              </a:ext>
            </a:extLst>
          </p:cNvPr>
          <p:cNvSpPr txBox="1"/>
          <p:nvPr/>
        </p:nvSpPr>
        <p:spPr>
          <a:xfrm>
            <a:off x="407368" y="3162977"/>
            <a:ext cx="2791182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500 BC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CA6D8A-BD00-A970-7078-CA662836D811}"/>
              </a:ext>
            </a:extLst>
          </p:cNvPr>
          <p:cNvSpPr txBox="1"/>
          <p:nvPr/>
        </p:nvSpPr>
        <p:spPr>
          <a:xfrm>
            <a:off x="1916269" y="3162977"/>
            <a:ext cx="253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2800" b="1">
                <a:solidFill>
                  <a:schemeClr val="bg1"/>
                </a:solidFill>
              </a:rPr>
              <a:t>~100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4ABCDC-E82A-97A8-F56E-093DED795EF5}"/>
              </a:ext>
            </a:extLst>
          </p:cNvPr>
          <p:cNvSpPr txBox="1"/>
          <p:nvPr/>
        </p:nvSpPr>
        <p:spPr>
          <a:xfrm>
            <a:off x="3284056" y="3162977"/>
            <a:ext cx="2791182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542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2F3B9E-81A0-24E0-8BF4-FA2A818BFB4F}"/>
              </a:ext>
            </a:extLst>
          </p:cNvPr>
          <p:cNvSpPr txBox="1"/>
          <p:nvPr/>
        </p:nvSpPr>
        <p:spPr>
          <a:xfrm>
            <a:off x="4428502" y="3162977"/>
            <a:ext cx="3263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2800" b="1">
                <a:solidFill>
                  <a:schemeClr val="bg1"/>
                </a:solidFill>
              </a:rPr>
              <a:t>1592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B004B3-C1CD-BF0A-C726-4837C7FCE913}"/>
              </a:ext>
            </a:extLst>
          </p:cNvPr>
          <p:cNvSpPr txBox="1"/>
          <p:nvPr/>
        </p:nvSpPr>
        <p:spPr>
          <a:xfrm>
            <a:off x="6240016" y="3162977"/>
            <a:ext cx="3010934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1719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33B35F-5B26-12C9-1F7B-A44034BFA7C4}"/>
              </a:ext>
            </a:extLst>
          </p:cNvPr>
          <p:cNvSpPr txBox="1"/>
          <p:nvPr/>
        </p:nvSpPr>
        <p:spPr>
          <a:xfrm>
            <a:off x="7857679" y="3162977"/>
            <a:ext cx="3486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2800" b="1">
                <a:solidFill>
                  <a:schemeClr val="bg1"/>
                </a:solidFill>
              </a:rPr>
              <a:t>1900s</a:t>
            </a:r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9CB48E57-7783-273A-A960-280E57445778}"/>
              </a:ext>
            </a:extLst>
          </p:cNvPr>
          <p:cNvSpPr txBox="1">
            <a:spLocks/>
          </p:cNvSpPr>
          <p:nvPr/>
        </p:nvSpPr>
        <p:spPr>
          <a:xfrm>
            <a:off x="377880" y="1430846"/>
            <a:ext cx="2850158" cy="1214292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52000" tIns="180000" rIns="252000" bIns="27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/>
              <a:t>Hippocrates used about </a:t>
            </a:r>
            <a:br>
              <a:rPr lang="en-US" sz="1400"/>
            </a:br>
            <a:r>
              <a:rPr lang="en-US" sz="1400"/>
              <a:t>16 different words to characterize the syndrome of delirium, including ‘</a:t>
            </a:r>
            <a:r>
              <a:rPr lang="en-US" sz="1400" i="1"/>
              <a:t>phrenitis</a:t>
            </a:r>
            <a:r>
              <a:rPr lang="en-US" sz="1400"/>
              <a:t>’</a:t>
            </a:r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252FA8E8-E67D-07EA-F78E-95AC13DC9042}"/>
              </a:ext>
            </a:extLst>
          </p:cNvPr>
          <p:cNvSpPr txBox="1">
            <a:spLocks/>
          </p:cNvSpPr>
          <p:nvPr/>
        </p:nvSpPr>
        <p:spPr>
          <a:xfrm>
            <a:off x="2265966" y="4293097"/>
            <a:ext cx="1839106" cy="1229256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52000" tIns="180000" rIns="252000" bIns="27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 err="1"/>
              <a:t>Celsus</a:t>
            </a:r>
            <a:r>
              <a:rPr lang="en-US" sz="1400"/>
              <a:t> uses the words delirium and </a:t>
            </a:r>
            <a:r>
              <a:rPr lang="en-US" sz="1400" i="1"/>
              <a:t>phrenitis</a:t>
            </a:r>
            <a:r>
              <a:rPr lang="en-US" sz="1400"/>
              <a:t> in medical writings</a:t>
            </a:r>
            <a:endParaRPr lang="en-GB" sz="1400"/>
          </a:p>
        </p:txBody>
      </p:sp>
      <p:sp>
        <p:nvSpPr>
          <p:cNvPr id="24" name="Content Placeholder 9">
            <a:extLst>
              <a:ext uri="{FF2B5EF4-FFF2-40B4-BE49-F238E27FC236}">
                <a16:creationId xmlns:a16="http://schemas.microsoft.com/office/drawing/2014/main" id="{25B2A5D2-DEC4-2E5B-2947-4D26E6D5C015}"/>
              </a:ext>
            </a:extLst>
          </p:cNvPr>
          <p:cNvSpPr txBox="1">
            <a:spLocks/>
          </p:cNvSpPr>
          <p:nvPr/>
        </p:nvSpPr>
        <p:spPr>
          <a:xfrm>
            <a:off x="3557500" y="1430845"/>
            <a:ext cx="2538500" cy="121429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52000" tIns="180000" rIns="252000" bIns="27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/>
              <a:t>Procopius gives a description of delirium in his account of the plague in Constantinople</a:t>
            </a:r>
          </a:p>
        </p:txBody>
      </p:sp>
      <p:sp>
        <p:nvSpPr>
          <p:cNvPr id="25" name="Content Placeholder 9">
            <a:extLst>
              <a:ext uri="{FF2B5EF4-FFF2-40B4-BE49-F238E27FC236}">
                <a16:creationId xmlns:a16="http://schemas.microsoft.com/office/drawing/2014/main" id="{DF10ACB4-9E9D-A40C-9BC1-673B146D20BB}"/>
              </a:ext>
            </a:extLst>
          </p:cNvPr>
          <p:cNvSpPr txBox="1">
            <a:spLocks/>
          </p:cNvSpPr>
          <p:nvPr/>
        </p:nvSpPr>
        <p:spPr>
          <a:xfrm>
            <a:off x="6400929" y="1185930"/>
            <a:ext cx="2689108" cy="14615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52000" tIns="180000" rIns="252000" bIns="27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/>
              <a:t>Quincy referred to mania or madness as “a Delirium without fever”, and stated “delirium is the dreams </a:t>
            </a:r>
            <a:br>
              <a:rPr lang="en-US" sz="1400"/>
            </a:br>
            <a:r>
              <a:rPr lang="en-US" sz="1400"/>
              <a:t>of waking persons”</a:t>
            </a:r>
          </a:p>
        </p:txBody>
      </p:sp>
      <p:sp>
        <p:nvSpPr>
          <p:cNvPr id="26" name="Content Placeholder 9">
            <a:extLst>
              <a:ext uri="{FF2B5EF4-FFF2-40B4-BE49-F238E27FC236}">
                <a16:creationId xmlns:a16="http://schemas.microsoft.com/office/drawing/2014/main" id="{A485699F-A813-75D5-9737-9CB19C0360C1}"/>
              </a:ext>
            </a:extLst>
          </p:cNvPr>
          <p:cNvSpPr txBox="1">
            <a:spLocks/>
          </p:cNvSpPr>
          <p:nvPr/>
        </p:nvSpPr>
        <p:spPr>
          <a:xfrm>
            <a:off x="4558064" y="4293096"/>
            <a:ext cx="3004786" cy="1930972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52000" tIns="180000" rIns="252000" bIns="27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/>
              <a:t>‘Delirium’ in English was probably first coined by </a:t>
            </a:r>
            <a:r>
              <a:rPr lang="en-US" sz="1400" err="1"/>
              <a:t>Cosin</a:t>
            </a:r>
            <a:r>
              <a:rPr lang="en-US" sz="1400"/>
              <a:t>, in a book about insanity</a:t>
            </a:r>
          </a:p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/>
              <a:t>A year later Philip </a:t>
            </a:r>
            <a:r>
              <a:rPr lang="en-US" sz="1400" err="1"/>
              <a:t>Barrought</a:t>
            </a:r>
            <a:r>
              <a:rPr lang="en-US" sz="1400"/>
              <a:t> described </a:t>
            </a:r>
            <a:r>
              <a:rPr lang="en-US" sz="1400" err="1"/>
              <a:t>phrenesis</a:t>
            </a:r>
            <a:r>
              <a:rPr lang="en-US" sz="1400"/>
              <a:t> as a ‘continual madness’ which was in most cases deadly</a:t>
            </a:r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F6A15A69-2111-2BB7-4862-76A63A081773}"/>
              </a:ext>
            </a:extLst>
          </p:cNvPr>
          <p:cNvSpPr txBox="1">
            <a:spLocks/>
          </p:cNvSpPr>
          <p:nvPr/>
        </p:nvSpPr>
        <p:spPr>
          <a:xfrm>
            <a:off x="7971979" y="4293097"/>
            <a:ext cx="3257996" cy="1715228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52000" tIns="180000" rIns="252000" bIns="27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/>
              <a:t>The influential psychiatrists of the age argued about definitions </a:t>
            </a:r>
            <a:br>
              <a:rPr lang="en-US" sz="1400"/>
            </a:br>
            <a:r>
              <a:rPr lang="en-US" sz="1400"/>
              <a:t>of delirium and its terminology</a:t>
            </a:r>
          </a:p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US" sz="1400" err="1"/>
              <a:t>Lipowski</a:t>
            </a:r>
            <a:r>
              <a:rPr lang="en-US" sz="1400"/>
              <a:t> became a leading figure in delirium research, writing extensively about the subject</a:t>
            </a:r>
          </a:p>
        </p:txBody>
      </p:sp>
    </p:spTree>
    <p:extLst>
      <p:ext uri="{BB962C8B-B14F-4D97-AF65-F5344CB8AC3E}">
        <p14:creationId xmlns:p14="http://schemas.microsoft.com/office/powerpoint/2010/main" val="24526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6863-E4D5-4399-B8F7-91E76B89C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</TotalTime>
  <Words>223</Words>
  <Application>Microsoft Macintosh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history of delirium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</cp:revision>
  <cp:lastPrinted>2022-09-28T10:51:32Z</cp:lastPrinted>
  <dcterms:created xsi:type="dcterms:W3CDTF">2022-02-04T12:28:06Z</dcterms:created>
  <dcterms:modified xsi:type="dcterms:W3CDTF">2024-03-25T05:09:03Z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