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99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5EBF1"/>
    <a:srgbClr val="000000"/>
    <a:srgbClr val="D9D1CC"/>
    <a:srgbClr val="EBF0EE"/>
    <a:srgbClr val="F5F7F6"/>
    <a:srgbClr val="99B3A8"/>
    <a:srgbClr val="F7F5EF"/>
    <a:srgbClr val="F0ECDF"/>
    <a:srgbClr val="B5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592" autoAdjust="0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notesViewPr>
    <p:cSldViewPr snapToGrid="0">
      <p:cViewPr>
        <p:scale>
          <a:sx n="150" d="100"/>
          <a:sy n="150" d="100"/>
        </p:scale>
        <p:origin x="2658" y="-10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Delirium is a neurocognitive disorder characterized by an acute disturbance in attention, which can be hypo- or hyper-active, or mixed.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Diagnostic and Statistical Manual of Mental Disorders – fifth edition text revision. American Psychiatric Association;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Droś</a:t>
            </a:r>
            <a:r>
              <a:rPr lang="en-GB" dirty="0"/>
              <a:t> J, </a:t>
            </a:r>
            <a:r>
              <a:rPr lang="en-GB" dirty="0" err="1"/>
              <a:t>Kowalska</a:t>
            </a:r>
            <a:r>
              <a:rPr lang="en-GB" dirty="0"/>
              <a:t> K, Pasińska P, et al. Delirium post-stroke influence on post-stroke dementia (research study – part of the PROPOLIS Study). J Clin Med 2020; 9 (7): 2165.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Grover S, Ghosh A. Delirium tremens: assessment and management. J Clin Exp Hepatol 2018; 8 (4): 460–470.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3FF92CFA-56F8-0369-AB77-9F5485A45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716342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4CDD52C-B350-5392-219A-FFE5B606A8B4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</p:spPr>
        <p:txBody>
          <a:bodyPr lIns="252000" tIns="180000" rIns="252000"/>
          <a:lstStyle/>
          <a:p>
            <a:pPr marL="0" indent="0" algn="ctr">
              <a:spcBef>
                <a:spcPts val="1200"/>
              </a:spcBef>
              <a:buNone/>
            </a:pPr>
            <a:r>
              <a:rPr lang="en-GB" sz="1400" b="1" dirty="0">
                <a:solidFill>
                  <a:schemeClr val="accent5">
                    <a:lumMod val="75000"/>
                  </a:schemeClr>
                </a:solidFill>
              </a:rPr>
              <a:t>Hyperactive delirium</a:t>
            </a:r>
            <a:r>
              <a:rPr lang="en-GB" sz="1400" b="1" baseline="300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endParaRPr lang="en-GB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1200"/>
              </a:spcBef>
              <a:buClr>
                <a:srgbClr val="3F1A01"/>
              </a:buClr>
            </a:pP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16% </a:t>
            </a:r>
            <a:r>
              <a:rPr lang="en-US" sz="1400" dirty="0"/>
              <a:t>of delirium cases in the PROPOLIS study</a:t>
            </a:r>
            <a:r>
              <a:rPr lang="en-US" sz="1400" baseline="30000" dirty="0"/>
              <a:t>2</a:t>
            </a:r>
            <a:endParaRPr lang="en-US" sz="1400" dirty="0"/>
          </a:p>
          <a:p>
            <a:pPr>
              <a:spcBef>
                <a:spcPts val="1200"/>
              </a:spcBef>
            </a:pPr>
            <a:r>
              <a:rPr lang="en-US" sz="1400" dirty="0"/>
              <a:t>Delirium with a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hyper</a:t>
            </a:r>
            <a:r>
              <a:rPr lang="en-US" sz="1400" dirty="0"/>
              <a:t>active level of psychomotor activity that may be accompanied by:</a:t>
            </a:r>
          </a:p>
          <a:p>
            <a:pPr lvl="1"/>
            <a:r>
              <a:rPr lang="en-US" sz="1200" dirty="0"/>
              <a:t>Mood lability</a:t>
            </a:r>
          </a:p>
          <a:p>
            <a:pPr lvl="1"/>
            <a:r>
              <a:rPr lang="en-US" sz="1200" dirty="0"/>
              <a:t>Agitation</a:t>
            </a:r>
          </a:p>
          <a:p>
            <a:pPr lvl="1"/>
            <a:r>
              <a:rPr lang="en-US" sz="1200" dirty="0"/>
              <a:t>Refusal to cooperate with </a:t>
            </a:r>
            <a:br>
              <a:rPr lang="en-US" sz="1200" dirty="0"/>
            </a:br>
            <a:r>
              <a:rPr lang="en-US" sz="1200" dirty="0"/>
              <a:t>medical care</a:t>
            </a:r>
            <a:endParaRPr lang="en-GB" sz="12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EE4060-1D9F-27AE-B202-8F711CDCA61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Delirium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03140B-9874-8D39-1A96-3D050E7D4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Definitions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A966F7-1E7B-9B67-23B6-553E68BF394F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4"/>
            <a:ext cx="3517200" cy="2512035"/>
          </a:xfrm>
          <a:prstGeom prst="round2DiagRect">
            <a:avLst>
              <a:gd name="adj1" fmla="val 0"/>
              <a:gd name="adj2" fmla="val 8334"/>
            </a:avLst>
          </a:prstGeom>
        </p:spPr>
        <p:txBody>
          <a:bodyPr lIns="252000" tIns="180000" rIns="252000"/>
          <a:lstStyle/>
          <a:p>
            <a:pPr marL="0" indent="0" algn="ctr">
              <a:spcBef>
                <a:spcPts val="1200"/>
              </a:spcBef>
              <a:buNone/>
            </a:pPr>
            <a:r>
              <a:rPr lang="en-GB" sz="1400" b="1" dirty="0">
                <a:solidFill>
                  <a:schemeClr val="accent5">
                    <a:lumMod val="75000"/>
                  </a:schemeClr>
                </a:solidFill>
              </a:rPr>
              <a:t>Mixed delirium</a:t>
            </a:r>
            <a:r>
              <a:rPr lang="en-GB" sz="1400" b="1" baseline="300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endParaRPr lang="en-GB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1200"/>
              </a:spcBef>
              <a:buClr>
                <a:srgbClr val="3F1A01"/>
              </a:buClr>
            </a:pP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36% </a:t>
            </a:r>
            <a:r>
              <a:rPr lang="en-US" sz="1400" dirty="0"/>
              <a:t>of delirium cases in the PROPOLIS study</a:t>
            </a:r>
            <a:r>
              <a:rPr lang="en-US" sz="1400" baseline="30000" dirty="0"/>
              <a:t>2</a:t>
            </a:r>
            <a:endParaRPr lang="en-US" sz="1400" dirty="0"/>
          </a:p>
          <a:p>
            <a:pPr>
              <a:spcBef>
                <a:spcPts val="1200"/>
              </a:spcBef>
            </a:pPr>
            <a:r>
              <a:rPr lang="en-US" sz="1400" dirty="0"/>
              <a:t>Delirium accompanied by a normal level of psychomotor activity (even though attention and awareness are disturbed)</a:t>
            </a:r>
            <a:endParaRPr lang="en-GB" sz="14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F9B0C76-27C4-CCE3-850A-6E4F990693BF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 lIns="252000" tIns="180000" rIns="252000"/>
          <a:lstStyle/>
          <a:p>
            <a:pPr marL="0" indent="0" algn="ctr">
              <a:spcBef>
                <a:spcPts val="1200"/>
              </a:spcBef>
              <a:buNone/>
            </a:pPr>
            <a:r>
              <a:rPr lang="en-GB" sz="1400" b="1" dirty="0">
                <a:solidFill>
                  <a:schemeClr val="accent5">
                    <a:lumMod val="75000"/>
                  </a:schemeClr>
                </a:solidFill>
              </a:rPr>
              <a:t>Hypoactive delirium</a:t>
            </a:r>
            <a:r>
              <a:rPr lang="en-GB" sz="1400" b="1" baseline="300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endParaRPr lang="en-GB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1200"/>
              </a:spcBef>
              <a:buClr>
                <a:srgbClr val="3F1A01"/>
              </a:buClr>
            </a:pP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43% </a:t>
            </a:r>
            <a:r>
              <a:rPr lang="en-US" sz="1400" dirty="0"/>
              <a:t>of delirium cases in the PROPOLIS study</a:t>
            </a:r>
            <a:r>
              <a:rPr lang="en-US" sz="1400" baseline="30000" dirty="0"/>
              <a:t>2</a:t>
            </a:r>
            <a:endParaRPr lang="en-GB" sz="1400" dirty="0"/>
          </a:p>
          <a:p>
            <a:pPr>
              <a:spcBef>
                <a:spcPts val="1200"/>
              </a:spcBef>
            </a:pPr>
            <a:r>
              <a:rPr lang="en-GB" sz="1400" dirty="0"/>
              <a:t>Delirium with a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hypo</a:t>
            </a:r>
            <a:r>
              <a:rPr lang="en-US" sz="1400" dirty="0"/>
              <a:t>active level of psychomotor activity that may be accompanied by:</a:t>
            </a:r>
          </a:p>
          <a:p>
            <a:pPr lvl="1"/>
            <a:r>
              <a:rPr lang="en-US" sz="1200" dirty="0"/>
              <a:t>Sluggishness </a:t>
            </a:r>
          </a:p>
          <a:p>
            <a:pPr lvl="1"/>
            <a:r>
              <a:rPr lang="en-US" sz="1200" dirty="0"/>
              <a:t>Lethargy that approaches stupor</a:t>
            </a:r>
            <a:endParaRPr lang="en-GB" sz="12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651FD7-9788-A319-2439-FA7F875B1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PROPOLIS=prospective observational Polish study on post-stroke delirium</a:t>
            </a:r>
            <a:endParaRPr lang="en-GB"/>
          </a:p>
          <a:p>
            <a:endParaRPr lang="en-GB"/>
          </a:p>
          <a:p>
            <a:r>
              <a:rPr lang="en-GB"/>
              <a:t>1. APA. DSM-5-TR. 2022; 2. </a:t>
            </a:r>
            <a:r>
              <a:rPr lang="en-GB" err="1"/>
              <a:t>Droś</a:t>
            </a:r>
            <a:r>
              <a:rPr lang="en-GB"/>
              <a:t> et al. J Clin Med 2020;9(7):2165; 3. Grover &amp; Ghosh. J Clin Exp Hepatol 2018;8(4):460–470</a:t>
            </a:r>
          </a:p>
        </p:txBody>
      </p:sp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17AD7066-5585-6E09-5102-2ACB9A813CE4}"/>
              </a:ext>
            </a:extLst>
          </p:cNvPr>
          <p:cNvSpPr txBox="1">
            <a:spLocks/>
          </p:cNvSpPr>
          <p:nvPr/>
        </p:nvSpPr>
        <p:spPr>
          <a:xfrm>
            <a:off x="8133463" y="4183375"/>
            <a:ext cx="3517200" cy="164862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52000" tIns="180000" rIns="252000" bIns="27000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GB" sz="1400" b="1">
                <a:solidFill>
                  <a:schemeClr val="accent5">
                    <a:lumMod val="75000"/>
                  </a:schemeClr>
                </a:solidFill>
              </a:rPr>
              <a:t>Delirium tremens</a:t>
            </a:r>
            <a:r>
              <a:rPr lang="en-GB" sz="1400" b="1" baseline="30000">
                <a:solidFill>
                  <a:schemeClr val="accent5">
                    <a:lumMod val="75000"/>
                  </a:schemeClr>
                </a:solidFill>
              </a:rPr>
              <a:t>1,3</a:t>
            </a:r>
            <a:endParaRPr lang="en-GB" sz="1400" b="1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GB" sz="1400"/>
              <a:t>A form of psychotic delirium that can develop during alcohol withdrawal in people with </a:t>
            </a:r>
            <a:br>
              <a:rPr lang="en-GB" sz="1400"/>
            </a:br>
            <a:r>
              <a:rPr lang="en-GB" sz="1400"/>
              <a:t>alcohol-use disorder</a:t>
            </a:r>
          </a:p>
        </p:txBody>
      </p:sp>
      <p:pic>
        <p:nvPicPr>
          <p:cNvPr id="5" name="Graphic 4" descr="Speedometer Low with solid fill">
            <a:extLst>
              <a:ext uri="{FF2B5EF4-FFF2-40B4-BE49-F238E27FC236}">
                <a16:creationId xmlns:a16="http://schemas.microsoft.com/office/drawing/2014/main" id="{CF386759-3EC4-E86C-B655-0451AC6C3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5608" y="3668271"/>
            <a:ext cx="2880000" cy="2880000"/>
          </a:xfrm>
          <a:prstGeom prst="rect">
            <a:avLst/>
          </a:prstGeom>
        </p:spPr>
      </p:pic>
      <p:pic>
        <p:nvPicPr>
          <p:cNvPr id="13" name="Graphic 12" descr="Snail with solid fill">
            <a:extLst>
              <a:ext uri="{FF2B5EF4-FFF2-40B4-BE49-F238E27FC236}">
                <a16:creationId xmlns:a16="http://schemas.microsoft.com/office/drawing/2014/main" id="{E384BD5F-DE59-28C3-BC6A-224739A8C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1149" y="4921408"/>
            <a:ext cx="914400" cy="914400"/>
          </a:xfrm>
          <a:prstGeom prst="rect">
            <a:avLst/>
          </a:prstGeom>
        </p:spPr>
      </p:pic>
      <p:pic>
        <p:nvPicPr>
          <p:cNvPr id="17" name="Graphic 16" descr="Gauge with solid fill" hidden="1">
            <a:extLst>
              <a:ext uri="{FF2B5EF4-FFF2-40B4-BE49-F238E27FC236}">
                <a16:creationId xmlns:a16="http://schemas.microsoft.com/office/drawing/2014/main" id="{E0760AA5-B052-D7CA-263E-5C32CF814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55206" y="3668271"/>
            <a:ext cx="2880000" cy="2880000"/>
          </a:xfrm>
          <a:prstGeom prst="rect">
            <a:avLst/>
          </a:prstGeom>
        </p:spPr>
      </p:pic>
      <p:pic>
        <p:nvPicPr>
          <p:cNvPr id="15" name="Graphic 14" descr="Race Car with solid fill">
            <a:extLst>
              <a:ext uri="{FF2B5EF4-FFF2-40B4-BE49-F238E27FC236}">
                <a16:creationId xmlns:a16="http://schemas.microsoft.com/office/drawing/2014/main" id="{FDB7B864-2B8D-6D03-28C9-210B5EA893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5638006" y="4917343"/>
            <a:ext cx="914400" cy="914400"/>
          </a:xfrm>
          <a:prstGeom prst="rect">
            <a:avLst/>
          </a:prstGeom>
        </p:spPr>
      </p:pic>
      <p:pic>
        <p:nvPicPr>
          <p:cNvPr id="4" name="Graphic 3" descr="Gauge with solid fill">
            <a:extLst>
              <a:ext uri="{FF2B5EF4-FFF2-40B4-BE49-F238E27FC236}">
                <a16:creationId xmlns:a16="http://schemas.microsoft.com/office/drawing/2014/main" id="{93D23F10-98AC-D0A2-7951-18027B5B55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07606" y="3820671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30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476863-E4D5-4399-B8F7-91E76B89C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</TotalTime>
  <Words>277</Words>
  <Application>Microsoft Macintosh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Definitions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9</cp:revision>
  <cp:lastPrinted>2022-09-28T10:51:32Z</cp:lastPrinted>
  <dcterms:created xsi:type="dcterms:W3CDTF">2022-02-04T12:28:06Z</dcterms:created>
  <dcterms:modified xsi:type="dcterms:W3CDTF">2024-03-25T05:09:20Z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