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30"/>
  </p:notesMasterIdLst>
  <p:sldIdLst>
    <p:sldId id="980" r:id="rId5"/>
    <p:sldId id="1097" r:id="rId6"/>
    <p:sldId id="1098" r:id="rId7"/>
    <p:sldId id="1123" r:id="rId8"/>
    <p:sldId id="1099" r:id="rId9"/>
    <p:sldId id="1085" r:id="rId10"/>
    <p:sldId id="1100" r:id="rId11"/>
    <p:sldId id="1101" r:id="rId12"/>
    <p:sldId id="1105" r:id="rId13"/>
    <p:sldId id="1107" r:id="rId14"/>
    <p:sldId id="1108" r:id="rId15"/>
    <p:sldId id="1112" r:id="rId16"/>
    <p:sldId id="1119" r:id="rId17"/>
    <p:sldId id="1126" r:id="rId18"/>
    <p:sldId id="1111" r:id="rId19"/>
    <p:sldId id="1109" r:id="rId20"/>
    <p:sldId id="1106" r:id="rId21"/>
    <p:sldId id="1110" r:id="rId22"/>
    <p:sldId id="1121" r:id="rId23"/>
    <p:sldId id="1114" r:id="rId24"/>
    <p:sldId id="1117" r:id="rId25"/>
    <p:sldId id="1122" r:id="rId26"/>
    <p:sldId id="1102" r:id="rId27"/>
    <p:sldId id="1086" r:id="rId28"/>
    <p:sldId id="1063" r:id="rId29"/>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E5EBF1"/>
    <a:srgbClr val="000000"/>
    <a:srgbClr val="D9D1CC"/>
    <a:srgbClr val="EBF0EE"/>
    <a:srgbClr val="F5F7F6"/>
    <a:srgbClr val="99B3A8"/>
    <a:srgbClr val="F7F5EF"/>
    <a:srgbClr val="F0ECDF"/>
    <a:srgbClr val="B5B4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549" autoAdjust="0"/>
  </p:normalViewPr>
  <p:slideViewPr>
    <p:cSldViewPr snapToGrid="0">
      <p:cViewPr varScale="1">
        <p:scale>
          <a:sx n="63" d="100"/>
          <a:sy n="63" d="100"/>
        </p:scale>
        <p:origin x="2316" y="78"/>
      </p:cViewPr>
      <p:guideLst/>
    </p:cSldViewPr>
  </p:slideViewPr>
  <p:notesTextViewPr>
    <p:cViewPr>
      <p:scale>
        <a:sx n="3" d="2"/>
        <a:sy n="3" d="2"/>
      </p:scale>
      <p:origin x="0" y="0"/>
    </p:cViewPr>
  </p:notesTextViewPr>
  <p:sorterViewPr>
    <p:cViewPr>
      <p:scale>
        <a:sx n="100" d="100"/>
        <a:sy n="100" d="100"/>
      </p:scale>
      <p:origin x="0" y="-552"/>
    </p:cViewPr>
  </p:sorterViewPr>
  <p:notesViewPr>
    <p:cSldViewPr snapToGrid="0">
      <p:cViewPr>
        <p:scale>
          <a:sx n="150" d="100"/>
          <a:sy n="150" d="100"/>
        </p:scale>
        <p:origin x="2658" y="-10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34589AEB-43D6-4CE6-A146-15F708E60BC1}"/>
    <pc:docChg chg="">
      <pc:chgData name="Rachel Jagger" userId="cf4acb15-657a-45e0-bad4-d602a69c1922" providerId="ADAL" clId="{34589AEB-43D6-4CE6-A146-15F708E60BC1}" dt="2024-02-01T19:24:53.158" v="0"/>
      <pc:docMkLst>
        <pc:docMk/>
      </pc:docMkLst>
      <pc:sldChg chg="delCm">
        <pc:chgData name="Rachel Jagger" userId="cf4acb15-657a-45e0-bad4-d602a69c1922" providerId="ADAL" clId="{34589AEB-43D6-4CE6-A146-15F708E60BC1}" dt="2024-02-01T19:24:53.158" v="0"/>
        <pc:sldMkLst>
          <pc:docMk/>
          <pc:sldMk cId="1226472582" sldId="980"/>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226472582" sldId="980"/>
                <pc2:cmMk id="{4D61C417-02C5-4413-91BA-1E80AC8C4093}"/>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226472582" sldId="980"/>
                <pc2:cmMk id="{DDD34686-5E9C-4AC8-885B-21905A4006EA}"/>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226472582" sldId="980"/>
                <pc2:cmMk id="{653C4A90-B674-4782-AC71-EC1D2BDE3087}"/>
              </pc2:cmMkLst>
            </pc226:cmChg>
          </p:ext>
        </pc:extLst>
      </pc:sldChg>
      <pc:sldChg chg="delCm">
        <pc:chgData name="Rachel Jagger" userId="cf4acb15-657a-45e0-bad4-d602a69c1922" providerId="ADAL" clId="{34589AEB-43D6-4CE6-A146-15F708E60BC1}" dt="2024-02-01T19:24:53.158" v="0"/>
        <pc:sldMkLst>
          <pc:docMk/>
          <pc:sldMk cId="1590399365" sldId="108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590399365" sldId="1085"/>
                <pc2:cmMk id="{5E950B7C-0D8D-4085-9DC6-389AE9066771}"/>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590399365" sldId="1085"/>
                <pc2:cmMk id="{BF7412A5-81A5-41D3-8CFD-2C69BC6E68C4}"/>
              </pc2:cmMkLst>
            </pc226:cmChg>
          </p:ext>
        </pc:extLst>
      </pc:sldChg>
      <pc:sldChg chg="delCm">
        <pc:chgData name="Rachel Jagger" userId="cf4acb15-657a-45e0-bad4-d602a69c1922" providerId="ADAL" clId="{34589AEB-43D6-4CE6-A146-15F708E60BC1}" dt="2024-02-01T19:24:53.158" v="0"/>
        <pc:sldMkLst>
          <pc:docMk/>
          <pc:sldMk cId="3621622273" sldId="108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621622273" sldId="1086"/>
                <pc2:cmMk id="{667A143A-76F5-4018-A1EC-AD7EB68B072A}"/>
              </pc2:cmMkLst>
            </pc226:cmChg>
          </p:ext>
        </pc:extLst>
      </pc:sldChg>
      <pc:sldChg chg="delCm">
        <pc:chgData name="Rachel Jagger" userId="cf4acb15-657a-45e0-bad4-d602a69c1922" providerId="ADAL" clId="{34589AEB-43D6-4CE6-A146-15F708E60BC1}" dt="2024-02-01T19:24:53.158" v="0"/>
        <pc:sldMkLst>
          <pc:docMk/>
          <pc:sldMk cId="1544354462" sldId="109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544354462" sldId="1097"/>
                <pc2:cmMk id="{F686E884-A29F-486C-933B-A396EBDBC9A9}"/>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544354462" sldId="1097"/>
                <pc2:cmMk id="{26AB39AD-B8B1-468A-B843-A7D0BD8807D7}"/>
              </pc2:cmMkLst>
            </pc226:cmChg>
          </p:ext>
        </pc:extLst>
      </pc:sldChg>
      <pc:sldChg chg="delCm">
        <pc:chgData name="Rachel Jagger" userId="cf4acb15-657a-45e0-bad4-d602a69c1922" providerId="ADAL" clId="{34589AEB-43D6-4CE6-A146-15F708E60BC1}" dt="2024-02-01T19:24:53.158" v="0"/>
        <pc:sldMkLst>
          <pc:docMk/>
          <pc:sldMk cId="3114930625" sldId="109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114930625" sldId="1099"/>
                <pc2:cmMk id="{E0AA1B5C-3EA8-4B1F-A1BD-6DE0D61661CF}"/>
              </pc2:cmMkLst>
            </pc226:cmChg>
          </p:ext>
        </pc:extLst>
      </pc:sldChg>
      <pc:sldChg chg="delCm">
        <pc:chgData name="Rachel Jagger" userId="cf4acb15-657a-45e0-bad4-d602a69c1922" providerId="ADAL" clId="{34589AEB-43D6-4CE6-A146-15F708E60BC1}" dt="2024-02-01T19:24:53.158" v="0"/>
        <pc:sldMkLst>
          <pc:docMk/>
          <pc:sldMk cId="85117428" sldId="1100"/>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85117428" sldId="1100"/>
                <pc2:cmMk id="{BDE5AB01-48B0-440D-AE3C-D7C389220DE0}"/>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85117428" sldId="1100"/>
                <pc2:cmMk id="{7A2DFEC9-AF2F-4829-84A0-C7D4F4F1AB1C}"/>
              </pc2:cmMkLst>
            </pc226:cmChg>
          </p:ext>
        </pc:extLst>
      </pc:sldChg>
      <pc:sldChg chg="delCm">
        <pc:chgData name="Rachel Jagger" userId="cf4acb15-657a-45e0-bad4-d602a69c1922" providerId="ADAL" clId="{34589AEB-43D6-4CE6-A146-15F708E60BC1}" dt="2024-02-01T19:24:53.158" v="0"/>
        <pc:sldMkLst>
          <pc:docMk/>
          <pc:sldMk cId="390532215" sldId="110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90532215" sldId="1101"/>
                <pc2:cmMk id="{D894C1B2-AF80-417E-81CC-3F6BA6F31EE8}"/>
              </pc2:cmMkLst>
            </pc226:cmChg>
          </p:ext>
        </pc:extLst>
      </pc:sldChg>
      <pc:sldChg chg="delCm">
        <pc:chgData name="Rachel Jagger" userId="cf4acb15-657a-45e0-bad4-d602a69c1922" providerId="ADAL" clId="{34589AEB-43D6-4CE6-A146-15F708E60BC1}" dt="2024-02-01T19:24:53.158" v="0"/>
        <pc:sldMkLst>
          <pc:docMk/>
          <pc:sldMk cId="2067232710" sldId="110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067232710" sldId="1105"/>
                <pc2:cmMk id="{72948371-6AFD-41FB-95F5-F1F10F9655DC}"/>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067232710" sldId="1105"/>
                <pc2:cmMk id="{88608A93-22C9-46CA-B975-C8BCDDD5778F}"/>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067232710" sldId="1105"/>
                <pc2:cmMk id="{953AF6EB-5B87-41AC-9A88-8DD7DBC6A9D5}"/>
              </pc2:cmMkLst>
            </pc226:cmChg>
          </p:ext>
        </pc:extLst>
      </pc:sldChg>
      <pc:sldChg chg="delCm">
        <pc:chgData name="Rachel Jagger" userId="cf4acb15-657a-45e0-bad4-d602a69c1922" providerId="ADAL" clId="{34589AEB-43D6-4CE6-A146-15F708E60BC1}" dt="2024-02-01T19:24:53.158" v="0"/>
        <pc:sldMkLst>
          <pc:docMk/>
          <pc:sldMk cId="1443198148" sldId="110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443198148" sldId="1106"/>
                <pc2:cmMk id="{A4584A64-C1B5-4BC5-9CA4-6065E7383D1F}"/>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443198148" sldId="1106"/>
                <pc2:cmMk id="{361189F9-ECAC-4847-8895-897EBE0BE928}"/>
              </pc2:cmMkLst>
            </pc226:cmChg>
          </p:ext>
        </pc:extLst>
      </pc:sldChg>
      <pc:sldChg chg="delCm">
        <pc:chgData name="Rachel Jagger" userId="cf4acb15-657a-45e0-bad4-d602a69c1922" providerId="ADAL" clId="{34589AEB-43D6-4CE6-A146-15F708E60BC1}" dt="2024-02-01T19:24:53.158" v="0"/>
        <pc:sldMkLst>
          <pc:docMk/>
          <pc:sldMk cId="2484825436" sldId="110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484825436" sldId="1107"/>
                <pc2:cmMk id="{70658B43-0C29-47A1-BD1F-CA8974F52CFC}"/>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484825436" sldId="1107"/>
                <pc2:cmMk id="{5312E8BF-966E-4801-A8AF-9C781477A82F}"/>
              </pc2:cmMkLst>
            </pc226:cmChg>
          </p:ext>
        </pc:extLst>
      </pc:sldChg>
      <pc:sldChg chg="delCm">
        <pc:chgData name="Rachel Jagger" userId="cf4acb15-657a-45e0-bad4-d602a69c1922" providerId="ADAL" clId="{34589AEB-43D6-4CE6-A146-15F708E60BC1}" dt="2024-02-01T19:24:53.158" v="0"/>
        <pc:sldMkLst>
          <pc:docMk/>
          <pc:sldMk cId="4152362211" sldId="110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4152362211" sldId="1109"/>
                <pc2:cmMk id="{C652C5AF-CA38-4441-9BDB-DBF3C59D5884}"/>
              </pc2:cmMkLst>
            </pc226:cmChg>
          </p:ext>
        </pc:extLst>
      </pc:sldChg>
      <pc:sldChg chg="delCm">
        <pc:chgData name="Rachel Jagger" userId="cf4acb15-657a-45e0-bad4-d602a69c1922" providerId="ADAL" clId="{34589AEB-43D6-4CE6-A146-15F708E60BC1}" dt="2024-02-01T19:24:53.158" v="0"/>
        <pc:sldMkLst>
          <pc:docMk/>
          <pc:sldMk cId="2150049389" sldId="1110"/>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150049389" sldId="1110"/>
                <pc2:cmMk id="{17A4F76A-1067-4B0A-9A8D-FB3BEE940406}"/>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150049389" sldId="1110"/>
                <pc2:cmMk id="{7854897A-FCF2-48F1-8A78-B28566FDBDAE}"/>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150049389" sldId="1110"/>
                <pc2:cmMk id="{A835C8B5-A3C1-4200-878B-CFCBC6563CBF}"/>
              </pc2:cmMkLst>
            </pc226:cmChg>
          </p:ext>
        </pc:extLst>
      </pc:sldChg>
      <pc:sldChg chg="delCm">
        <pc:chgData name="Rachel Jagger" userId="cf4acb15-657a-45e0-bad4-d602a69c1922" providerId="ADAL" clId="{34589AEB-43D6-4CE6-A146-15F708E60BC1}" dt="2024-02-01T19:24:53.158" v="0"/>
        <pc:sldMkLst>
          <pc:docMk/>
          <pc:sldMk cId="2358211199" sldId="111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358211199" sldId="1112"/>
                <pc2:cmMk id="{7E1EB325-2F15-4C11-81B5-8586A86B0EAF}"/>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358211199" sldId="1112"/>
                <pc2:cmMk id="{EB10853D-25A9-489B-8E99-703F5D300AE7}"/>
              </pc2:cmMkLst>
            </pc226:cmChg>
          </p:ext>
        </pc:extLst>
      </pc:sldChg>
      <pc:sldChg chg="delCm">
        <pc:chgData name="Rachel Jagger" userId="cf4acb15-657a-45e0-bad4-d602a69c1922" providerId="ADAL" clId="{34589AEB-43D6-4CE6-A146-15F708E60BC1}" dt="2024-02-01T19:24:53.158" v="0"/>
        <pc:sldMkLst>
          <pc:docMk/>
          <pc:sldMk cId="3708704017" sldId="1114"/>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708704017" sldId="1114"/>
                <pc2:cmMk id="{4DA90B16-D5BF-4A4C-AFD1-5539D4566DA0}"/>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708704017" sldId="1114"/>
                <pc2:cmMk id="{C537563B-9978-42E8-91AB-CEBA0B94842D}"/>
              </pc2:cmMkLst>
            </pc226:cmChg>
          </p:ext>
        </pc:extLst>
      </pc:sldChg>
      <pc:sldChg chg="delCm">
        <pc:chgData name="Rachel Jagger" userId="cf4acb15-657a-45e0-bad4-d602a69c1922" providerId="ADAL" clId="{34589AEB-43D6-4CE6-A146-15F708E60BC1}" dt="2024-02-01T19:24:53.158" v="0"/>
        <pc:sldMkLst>
          <pc:docMk/>
          <pc:sldMk cId="1812088054" sldId="1117"/>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812088054" sldId="1117"/>
                <pc2:cmMk id="{DCB97727-4798-4882-BD95-B3506F65FF4C}"/>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1812088054" sldId="1117"/>
                <pc2:cmMk id="{6562A352-E3BA-4E9A-B52A-D734647FC48A}"/>
              </pc2:cmMkLst>
            </pc226:cmChg>
          </p:ext>
        </pc:extLst>
      </pc:sldChg>
      <pc:sldChg chg="delCm">
        <pc:chgData name="Rachel Jagger" userId="cf4acb15-657a-45e0-bad4-d602a69c1922" providerId="ADAL" clId="{34589AEB-43D6-4CE6-A146-15F708E60BC1}" dt="2024-02-01T19:24:53.158" v="0"/>
        <pc:sldMkLst>
          <pc:docMk/>
          <pc:sldMk cId="3958780310" sldId="1119"/>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958780310" sldId="1119"/>
                <pc2:cmMk id="{A4395658-218F-4A25-B312-823F77E4595C}"/>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3958780310" sldId="1119"/>
                <pc2:cmMk id="{52F67B6D-F527-4E90-B4EE-BC69C37B58AC}"/>
              </pc2:cmMkLst>
            </pc226:cmChg>
          </p:ext>
        </pc:extLst>
      </pc:sldChg>
      <pc:sldChg chg="delCm">
        <pc:chgData name="Rachel Jagger" userId="cf4acb15-657a-45e0-bad4-d602a69c1922" providerId="ADAL" clId="{34589AEB-43D6-4CE6-A146-15F708E60BC1}" dt="2024-02-01T19:24:53.158" v="0"/>
        <pc:sldMkLst>
          <pc:docMk/>
          <pc:sldMk cId="2935070058" sldId="1121"/>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935070058" sldId="1121"/>
                <pc2:cmMk id="{D2DB70B0-6942-4535-B2A3-0B6CEB271CCB}"/>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935070058" sldId="1121"/>
                <pc2:cmMk id="{F6D1A8DE-9422-4028-AE60-6FF7C34AB61D}"/>
              </pc2:cmMkLst>
            </pc226:cmChg>
          </p:ext>
        </pc:extLst>
      </pc:sldChg>
      <pc:sldChg chg="delCm">
        <pc:chgData name="Rachel Jagger" userId="cf4acb15-657a-45e0-bad4-d602a69c1922" providerId="ADAL" clId="{34589AEB-43D6-4CE6-A146-15F708E60BC1}" dt="2024-02-01T19:24:53.158" v="0"/>
        <pc:sldMkLst>
          <pc:docMk/>
          <pc:sldMk cId="2520564640" sldId="112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520564640" sldId="1122"/>
                <pc2:cmMk id="{B13E7E5C-72F2-4AED-A440-E4B007A74CEB}"/>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520564640" sldId="1122"/>
                <pc2:cmMk id="{7BE3EB8B-F70B-48A3-8487-77DC20D62588}"/>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520564640" sldId="1122"/>
                <pc2:cmMk id="{C83053F9-C768-49D0-8731-86F4DC2CDE77}"/>
              </pc2:cmMkLst>
            </pc226:cmChg>
          </p:ext>
        </pc:extLst>
      </pc:sldChg>
      <pc:sldChg chg="delCm">
        <pc:chgData name="Rachel Jagger" userId="cf4acb15-657a-45e0-bad4-d602a69c1922" providerId="ADAL" clId="{34589AEB-43D6-4CE6-A146-15F708E60BC1}" dt="2024-02-01T19:24:53.158" v="0"/>
        <pc:sldMkLst>
          <pc:docMk/>
          <pc:sldMk cId="2452671321" sldId="112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2452671321" sldId="1123"/>
                <pc2:cmMk id="{2C2BA3EE-5A8B-4C12-9E03-3E4F4DD4814C}"/>
              </pc2:cmMkLst>
            </pc226:cmChg>
          </p:ext>
        </pc:extLst>
      </pc:sldChg>
      <pc:sldChg chg="delCm">
        <pc:chgData name="Rachel Jagger" userId="cf4acb15-657a-45e0-bad4-d602a69c1922" providerId="ADAL" clId="{34589AEB-43D6-4CE6-A146-15F708E60BC1}" dt="2024-02-01T19:24:53.158" v="0"/>
        <pc:sldMkLst>
          <pc:docMk/>
          <pc:sldMk cId="4200083377" sldId="112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4200083377" sldId="1126"/>
                <pc2:cmMk id="{0688B846-5CE3-4635-BB6F-534F05C2A695}"/>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4200083377" sldId="1126"/>
                <pc2:cmMk id="{804204B5-BA4A-4A78-BE58-36214BB437D3}"/>
              </pc2:cmMkLst>
            </pc226:cmChg>
            <pc226:cmChg xmlns:pc226="http://schemas.microsoft.com/office/powerpoint/2022/06/main/command" chg="del">
              <pc226:chgData name="Rachel Jagger" userId="cf4acb15-657a-45e0-bad4-d602a69c1922" providerId="ADAL" clId="{34589AEB-43D6-4CE6-A146-15F708E60BC1}" dt="2024-02-01T19:24:53.158" v="0"/>
              <pc2:cmMkLst xmlns:pc2="http://schemas.microsoft.com/office/powerpoint/2019/9/main/command">
                <pc:docMk/>
                <pc:sldMk cId="4200083377" sldId="1126"/>
                <pc2:cmMk id="{37CDBDF1-49D6-426B-8223-9850C01251D2}"/>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01-02-2024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3623972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slide details a case study of a patient who developed delirium after experiencing stroke.</a:t>
            </a:r>
          </a:p>
        </p:txBody>
      </p:sp>
      <p:sp>
        <p:nvSpPr>
          <p:cNvPr id="4" name="Slide Number Placeholder 3"/>
          <p:cNvSpPr>
            <a:spLocks noGrp="1"/>
          </p:cNvSpPr>
          <p:nvPr>
            <p:ph type="sldNum" sz="quarter" idx="5"/>
          </p:nvPr>
        </p:nvSpPr>
        <p:spPr/>
        <p:txBody>
          <a:bodyPr/>
          <a:lstStyle/>
          <a:p>
            <a:fld id="{85263BDD-FA8D-4E6D-96A3-4835BF873E0B}" type="slidenum">
              <a:rPr lang="da-DK" smtClean="0"/>
              <a:t>2</a:t>
            </a:fld>
            <a:endParaRPr lang="da-DK"/>
          </a:p>
        </p:txBody>
      </p:sp>
    </p:spTree>
    <p:extLst>
      <p:ext uri="{BB962C8B-B14F-4D97-AF65-F5344CB8AC3E}">
        <p14:creationId xmlns:p14="http://schemas.microsoft.com/office/powerpoint/2010/main" val="829612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Delirium is a medical condition characterized by </a:t>
            </a:r>
            <a:r>
              <a:rPr lang="en-US"/>
              <a:t>acute-onset deficits in attention and other aspects of cognition.</a:t>
            </a:r>
            <a:r>
              <a:rPr lang="en-US" baseline="30000"/>
              <a:t>1</a:t>
            </a:r>
            <a:r>
              <a:rPr lang="en-US"/>
              <a:t> Various terms have been used in the past for this constellation of symptoms, e.g., ‘acute confusional state’, and ‘organic brain syndrome’.</a:t>
            </a:r>
            <a:r>
              <a:rPr lang="en-US" baseline="30000"/>
              <a:t>1</a:t>
            </a:r>
            <a:r>
              <a:rPr lang="en-US"/>
              <a:t> This inconsistency of definition over the years has hindered research into delirium.</a:t>
            </a:r>
            <a:r>
              <a:rPr lang="en-US" baseline="30000"/>
              <a:t>1</a:t>
            </a:r>
            <a:endParaRPr lang="en-US"/>
          </a:p>
          <a:p>
            <a:endParaRPr lang="en-GB"/>
          </a:p>
          <a:p>
            <a:r>
              <a:rPr lang="en-GB"/>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lt-LT"/>
              <a:t>Wilson JE, Mart MF, Cunningham C, et al. Delirium. Nat Rev Dis Primers 2020; 6 (1): 90.</a:t>
            </a:r>
            <a:endParaRPr lang="en-GB"/>
          </a:p>
          <a:p>
            <a:pPr marL="228600" indent="-228600">
              <a:buFont typeface="+mj-lt"/>
              <a:buAutoNum type="arabicPeriod"/>
            </a:pPr>
            <a:r>
              <a:rPr lang="en-US" err="1"/>
              <a:t>Adamis</a:t>
            </a:r>
            <a:r>
              <a:rPr lang="en-US"/>
              <a:t> D, Treloar A, Martin FC, Macdonald AJ. A brief review of the history of delirium as a mental disorder. Hist Psychiatry 2007; 18: 459–469.</a:t>
            </a:r>
            <a:endParaRPr lang="en-GB"/>
          </a:p>
          <a:p>
            <a:pPr marL="228600" indent="-228600">
              <a:buFont typeface="+mj-lt"/>
              <a:buAutoNum type="arabicPeriod"/>
            </a:pPr>
            <a:r>
              <a:rPr lang="en-GB"/>
              <a:t>American Psychiatric Association. Diagnostic and Statistical Manual of Mental Disorders – fifth edition text revision. American Psychiatric Association; 2022.</a:t>
            </a:r>
          </a:p>
        </p:txBody>
      </p:sp>
      <p:sp>
        <p:nvSpPr>
          <p:cNvPr id="4" name="Slide Number Placeholder 3"/>
          <p:cNvSpPr>
            <a:spLocks noGrp="1"/>
          </p:cNvSpPr>
          <p:nvPr>
            <p:ph type="sldNum" sz="quarter" idx="5"/>
          </p:nvPr>
        </p:nvSpPr>
        <p:spPr/>
        <p:txBody>
          <a:bodyPr/>
          <a:lstStyle/>
          <a:p>
            <a:fld id="{85263BDD-FA8D-4E6D-96A3-4835BF873E0B}" type="slidenum">
              <a:rPr lang="da-DK" smtClean="0"/>
              <a:t>3</a:t>
            </a:fld>
            <a:endParaRPr lang="da-DK"/>
          </a:p>
        </p:txBody>
      </p:sp>
    </p:spTree>
    <p:extLst>
      <p:ext uri="{BB962C8B-B14F-4D97-AF65-F5344CB8AC3E}">
        <p14:creationId xmlns:p14="http://schemas.microsoft.com/office/powerpoint/2010/main" val="3651654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shown on the slide, the term delirium has been used inconsistently in its history stretching back several centuries.</a:t>
            </a:r>
            <a:r>
              <a:rPr lang="en-GB" baseline="30000"/>
              <a:t>1</a:t>
            </a:r>
            <a:endParaRPr lang="en-GB"/>
          </a:p>
          <a:p>
            <a:endParaRPr lang="en-GB"/>
          </a:p>
          <a:p>
            <a:r>
              <a:rPr lang="en-GB"/>
              <a:t>Reference:</a:t>
            </a:r>
          </a:p>
          <a:p>
            <a:pPr marL="228600" indent="-228600">
              <a:buFont typeface="+mj-lt"/>
              <a:buAutoNum type="arabicPeriod"/>
            </a:pPr>
            <a:r>
              <a:rPr lang="en-US" err="1"/>
              <a:t>Adamis</a:t>
            </a:r>
            <a:r>
              <a:rPr lang="en-US"/>
              <a:t> D, Treloar A, Martin FC, Macdonald AJ. A brief review of the history of delirium as a mental disorder. Hist Psychiatry 2007 Dec; 18 (72 Pt 4): 459–469.</a:t>
            </a:r>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4</a:t>
            </a:fld>
            <a:endParaRPr lang="da-DK"/>
          </a:p>
        </p:txBody>
      </p:sp>
    </p:spTree>
    <p:extLst>
      <p:ext uri="{BB962C8B-B14F-4D97-AF65-F5344CB8AC3E}">
        <p14:creationId xmlns:p14="http://schemas.microsoft.com/office/powerpoint/2010/main" val="3214856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Delirium is a neurocognitive disorder characterized by an acute disturbance in attention, which can be hypo- or hyper-active, or mixed.</a:t>
            </a:r>
            <a:r>
              <a:rPr lang="en-GB" baseline="30000" dirty="0"/>
              <a:t>1</a:t>
            </a:r>
            <a:endParaRPr lang="en-GB" dirty="0"/>
          </a:p>
          <a:p>
            <a:endParaRPr lang="en-GB" dirty="0"/>
          </a:p>
          <a:p>
            <a:r>
              <a:rPr lang="en-GB" dirty="0"/>
              <a:t>References:</a:t>
            </a:r>
          </a:p>
          <a:p>
            <a:pPr marL="228600" indent="-228600">
              <a:buFont typeface="+mj-lt"/>
              <a:buAutoNum type="arabicPeriod"/>
            </a:pPr>
            <a:r>
              <a:rPr lang="en-GB" dirty="0"/>
              <a:t>American Psychiatric Association. Diagnostic and Statistical Manual of Mental Disorders – fifth edition text revision. American Psychiatric Association; 2022.</a:t>
            </a:r>
          </a:p>
          <a:p>
            <a:pPr marL="228600" indent="-228600">
              <a:buFont typeface="+mj-lt"/>
              <a:buAutoNum type="arabicPeriod"/>
            </a:pPr>
            <a:r>
              <a:rPr lang="en-GB" dirty="0" err="1"/>
              <a:t>Droś</a:t>
            </a:r>
            <a:r>
              <a:rPr lang="en-GB" dirty="0"/>
              <a:t> J, </a:t>
            </a:r>
            <a:r>
              <a:rPr lang="en-GB" dirty="0" err="1"/>
              <a:t>Kowalska</a:t>
            </a:r>
            <a:r>
              <a:rPr lang="en-GB" dirty="0"/>
              <a:t> K, Pasińska P, et al. Delirium post-stroke influence on post-stroke dementia (research study – part of the PROPOLIS Study). J Clin Med 2020; 9 (7): 2165.</a:t>
            </a:r>
          </a:p>
          <a:p>
            <a:pPr marL="228600" indent="-228600">
              <a:buFont typeface="+mj-lt"/>
              <a:buAutoNum type="arabicPeriod"/>
            </a:pPr>
            <a:r>
              <a:rPr lang="en-GB" dirty="0"/>
              <a:t>Grover S, Ghosh A. Delirium tremens: assessment and management. J Clin Exp Hepatol 2018; 8 (4): 460–470.</a:t>
            </a:r>
          </a:p>
        </p:txBody>
      </p:sp>
      <p:sp>
        <p:nvSpPr>
          <p:cNvPr id="4" name="Slide Number Placeholder 3"/>
          <p:cNvSpPr>
            <a:spLocks noGrp="1"/>
          </p:cNvSpPr>
          <p:nvPr>
            <p:ph type="sldNum" sz="quarter" idx="5"/>
          </p:nvPr>
        </p:nvSpPr>
        <p:spPr/>
        <p:txBody>
          <a:bodyPr/>
          <a:lstStyle/>
          <a:p>
            <a:fld id="{85263BDD-FA8D-4E6D-96A3-4835BF873E0B}" type="slidenum">
              <a:rPr lang="da-DK" smtClean="0"/>
              <a:pPr/>
              <a:t>5</a:t>
            </a:fld>
            <a:endParaRPr lang="da-DK"/>
          </a:p>
        </p:txBody>
      </p:sp>
      <p:sp>
        <p:nvSpPr>
          <p:cNvPr id="7" name="Slide Image Placeholder 6">
            <a:extLst>
              <a:ext uri="{FF2B5EF4-FFF2-40B4-BE49-F238E27FC236}">
                <a16:creationId xmlns:a16="http://schemas.microsoft.com/office/drawing/2014/main" id="{3FF92CFA-56F8-0369-AB77-9F5485A455A2}"/>
              </a:ext>
            </a:extLst>
          </p:cNvPr>
          <p:cNvSpPr>
            <a:spLocks noGrp="1" noRot="1" noChangeAspect="1"/>
          </p:cNvSpPr>
          <p:nvPr>
            <p:ph type="sldImg"/>
          </p:nvPr>
        </p:nvSpPr>
        <p:spPr/>
      </p:sp>
    </p:spTree>
    <p:extLst>
      <p:ext uri="{BB962C8B-B14F-4D97-AF65-F5344CB8AC3E}">
        <p14:creationId xmlns:p14="http://schemas.microsoft.com/office/powerpoint/2010/main" val="2716342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6</a:t>
            </a:fld>
            <a:endParaRPr lang="da-DK"/>
          </a:p>
        </p:txBody>
      </p:sp>
    </p:spTree>
    <p:extLst>
      <p:ext uri="{BB962C8B-B14F-4D97-AF65-F5344CB8AC3E}">
        <p14:creationId xmlns:p14="http://schemas.microsoft.com/office/powerpoint/2010/main" val="40758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Delirium is common in stroke, and is associated with poorer outcomes for the patient.</a:t>
            </a:r>
            <a:r>
              <a:rPr lang="en-GB" baseline="30000"/>
              <a:t>2,3</a:t>
            </a:r>
            <a:r>
              <a:rPr lang="en-GB"/>
              <a:t> However, the pathogenesis of delirium is poorly understood and thought to involve a multitude of interacting factors which increase the risk of a person experiencing delirium.</a:t>
            </a:r>
            <a:r>
              <a:rPr lang="en-GB" baseline="30000"/>
              <a:t>1</a:t>
            </a:r>
            <a:endParaRPr lang="en-GB"/>
          </a:p>
          <a:p>
            <a:endParaRPr lang="en-GB"/>
          </a:p>
          <a:p>
            <a:r>
              <a:rPr lang="en-GB"/>
              <a:t>References:</a:t>
            </a:r>
          </a:p>
          <a:p>
            <a:pPr marL="228600" indent="-228600">
              <a:buFont typeface="+mj-lt"/>
              <a:buAutoNum type="arabicPeriod"/>
            </a:pPr>
            <a:r>
              <a:rPr lang="en-GB"/>
              <a:t>Wilson JE, Mart MF, Cunningham C, et al. Delirium. Nat Rev Dis Primers 2020; 6 (1): 90.</a:t>
            </a:r>
          </a:p>
          <a:p>
            <a:pPr marL="228600" indent="-228600">
              <a:buFont typeface="+mj-lt"/>
              <a:buAutoNum type="arabicPeriod"/>
            </a:pPr>
            <a:r>
              <a:rPr lang="en-GB"/>
              <a:t>Shaw RC, Walker G, Elliott E, Quinn TJ. Occurrence rate of delirium in acute stroke settings: systematic review and meta-analysis. Stroke 2019; 50 (11): 3028–3036.</a:t>
            </a:r>
          </a:p>
          <a:p>
            <a:pPr marL="228600" indent="-228600">
              <a:buFont typeface="+mj-lt"/>
              <a:buAutoNum type="arabicPeriod"/>
            </a:pPr>
            <a:r>
              <a:rPr lang="en-GB"/>
              <a:t>Shi Q, </a:t>
            </a:r>
            <a:r>
              <a:rPr lang="en-GB" err="1"/>
              <a:t>Presutti</a:t>
            </a:r>
            <a:r>
              <a:rPr lang="en-GB"/>
              <a:t> R, </a:t>
            </a:r>
            <a:r>
              <a:rPr lang="en-GB" err="1"/>
              <a:t>Selchen</a:t>
            </a:r>
            <a:r>
              <a:rPr lang="en-GB"/>
              <a:t> D, </a:t>
            </a:r>
            <a:r>
              <a:rPr lang="en-GB" err="1"/>
              <a:t>Saposnik</a:t>
            </a:r>
            <a:r>
              <a:rPr lang="en-GB"/>
              <a:t> G. Delirium in acute stroke: a systematic review and meta-analysis. Stroke 2012; 43 (3): 645–649.</a:t>
            </a:r>
          </a:p>
        </p:txBody>
      </p:sp>
      <p:sp>
        <p:nvSpPr>
          <p:cNvPr id="4" name="Slide Number Placeholder 3"/>
          <p:cNvSpPr>
            <a:spLocks noGrp="1"/>
          </p:cNvSpPr>
          <p:nvPr>
            <p:ph type="sldNum" sz="quarter" idx="5"/>
          </p:nvPr>
        </p:nvSpPr>
        <p:spPr/>
        <p:txBody>
          <a:bodyPr/>
          <a:lstStyle/>
          <a:p>
            <a:fld id="{85263BDD-FA8D-4E6D-96A3-4835BF873E0B}" type="slidenum">
              <a:rPr lang="da-DK" smtClean="0"/>
              <a:t>7</a:t>
            </a:fld>
            <a:endParaRPr lang="da-DK"/>
          </a:p>
        </p:txBody>
      </p:sp>
    </p:spTree>
    <p:extLst>
      <p:ext uri="{BB962C8B-B14F-4D97-AF65-F5344CB8AC3E}">
        <p14:creationId xmlns:p14="http://schemas.microsoft.com/office/powerpoint/2010/main" val="119962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study followed 141 people after stroke and compared the usefulness of different methods for diagnosing delirium.</a:t>
            </a:r>
            <a:r>
              <a:rPr lang="en-GB" baseline="30000" dirty="0"/>
              <a:t>1</a:t>
            </a:r>
            <a:r>
              <a:rPr lang="en-GB" dirty="0"/>
              <a:t> The results, as shown on the slide, show delirium is a common occurrence after stroke, and usually presents within the first 72 hours after stroke.</a:t>
            </a:r>
            <a:r>
              <a:rPr lang="en-GB" baseline="30000" dirty="0"/>
              <a:t>1</a:t>
            </a:r>
            <a:r>
              <a:rPr lang="en-GB" dirty="0"/>
              <a:t> Although a smaller-scale study than was originally hoped, the results highlighted the importance of frequent screening for delirium.</a:t>
            </a:r>
            <a:r>
              <a:rPr lang="en-GB" baseline="30000" dirty="0"/>
              <a:t>1</a:t>
            </a:r>
            <a:r>
              <a:rPr lang="en-GB" dirty="0"/>
              <a:t> The results also show the difficulties of detecting delirium, in part caused by the confounding effects of the potential focal neurological deficits of stroke.</a:t>
            </a:r>
            <a:r>
              <a:rPr lang="en-GB" baseline="30000" dirty="0"/>
              <a:t>1</a:t>
            </a:r>
            <a:endParaRPr lang="en-GB" dirty="0"/>
          </a:p>
          <a:p>
            <a:endParaRPr lang="en-GB" dirty="0"/>
          </a:p>
          <a:p>
            <a:r>
              <a:rPr lang="en-GB" dirty="0"/>
              <a:t>Reference:</a:t>
            </a:r>
          </a:p>
          <a:p>
            <a:pPr marL="228600" indent="-228600">
              <a:buFont typeface="+mj-lt"/>
              <a:buAutoNum type="arabicPeriod"/>
            </a:pPr>
            <a:r>
              <a:rPr lang="en-US" dirty="0"/>
              <a:t>Fleischmann R, </a:t>
            </a:r>
            <a:r>
              <a:rPr lang="en-US" dirty="0" err="1"/>
              <a:t>Warwas</a:t>
            </a:r>
            <a:r>
              <a:rPr lang="en-US" dirty="0"/>
              <a:t> S, </a:t>
            </a:r>
            <a:r>
              <a:rPr lang="en-US" dirty="0" err="1"/>
              <a:t>Andrasch</a:t>
            </a:r>
            <a:r>
              <a:rPr lang="en-US" dirty="0"/>
              <a:t> T, et al. Course and recognition of poststroke delirium: a prospective noninferiority trial of delirium screening tools. Stroke 2021; 52 (2): 471–478.</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8</a:t>
            </a:fld>
            <a:endParaRPr lang="da-DK"/>
          </a:p>
        </p:txBody>
      </p:sp>
    </p:spTree>
    <p:extLst>
      <p:ext uri="{BB962C8B-B14F-4D97-AF65-F5344CB8AC3E}">
        <p14:creationId xmlns:p14="http://schemas.microsoft.com/office/powerpoint/2010/main" val="1259424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outlined on the slide, there are many risk factors which can predispose a person to experiencing delirium.</a:t>
            </a:r>
            <a:r>
              <a:rPr lang="en-GB" baseline="30000"/>
              <a:t>1</a:t>
            </a:r>
            <a:r>
              <a:rPr lang="en-GB"/>
              <a:t> Because there is such a complex network of predisposing and precipitating factors, it is often difficult to assign a specific cause of delirium in a patient.</a:t>
            </a:r>
            <a:r>
              <a:rPr lang="en-GB" baseline="30000"/>
              <a:t>1</a:t>
            </a:r>
            <a:r>
              <a:rPr lang="en-GB"/>
              <a:t> There are many inter-connected networks within the mid-brain and brain stem that interact with the thalamus and the cortex to regulate arousal.</a:t>
            </a:r>
            <a:r>
              <a:rPr lang="en-GB" baseline="30000"/>
              <a:t>1</a:t>
            </a:r>
            <a:r>
              <a:rPr lang="en-GB"/>
              <a:t> Some drugs have actions within these pathways of the brain, and are therefore thought to contribute to delirium, such as GABAergic sedatives, and anticholinergic and antihistamine drugs.</a:t>
            </a:r>
            <a:r>
              <a:rPr lang="en-GB" baseline="30000"/>
              <a:t>1</a:t>
            </a:r>
            <a:endParaRPr lang="en-GB"/>
          </a:p>
          <a:p>
            <a:endParaRPr lang="en-GB"/>
          </a:p>
          <a:p>
            <a:r>
              <a:rPr lang="en-GB"/>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lt-LT"/>
              <a:t>Wilson JE, Mart MF, Cunningham C, et al. Delirium. Nat Rev Dis Primers 2020; 6 (1): 90.</a:t>
            </a:r>
            <a:endParaRPr lang="en-GB"/>
          </a:p>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9</a:t>
            </a:fld>
            <a:endParaRPr lang="da-DK"/>
          </a:p>
        </p:txBody>
      </p:sp>
    </p:spTree>
    <p:extLst>
      <p:ext uri="{BB962C8B-B14F-4D97-AF65-F5344CB8AC3E}">
        <p14:creationId xmlns:p14="http://schemas.microsoft.com/office/powerpoint/2010/main" val="1468084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8182" y="4473892"/>
            <a:ext cx="5505450" cy="3558684"/>
          </a:xfrm>
        </p:spPr>
        <p:txBody>
          <a:bodyPr/>
          <a:lstStyle/>
          <a:p>
            <a:r>
              <a:rPr lang="en-GB"/>
              <a:t>Given the negative effects of delirium on the outcomes of stroke, predicting the risk of a person after stroke of developing delirium is a valuable clinical ambition.</a:t>
            </a:r>
            <a:r>
              <a:rPr lang="en-GB" baseline="30000"/>
              <a:t>1,5</a:t>
            </a:r>
            <a:r>
              <a:rPr lang="en-GB"/>
              <a:t> One such tool has been developed that included age, stroke severity and subtype, and the presence of infection as risks.</a:t>
            </a:r>
            <a:r>
              <a:rPr lang="en-GB" baseline="30000"/>
              <a:t>5</a:t>
            </a:r>
            <a:r>
              <a:rPr lang="en-GB"/>
              <a:t> These risks can be combined numerically to create a score, which the authors argue can be used easily in clinical practice to allow clinicians to evaluate an individual patient’s delirium risk.</a:t>
            </a:r>
            <a:r>
              <a:rPr lang="en-GB" baseline="30000"/>
              <a:t>5</a:t>
            </a:r>
            <a:endParaRPr lang="en-GB"/>
          </a:p>
          <a:p>
            <a:endParaRPr lang="en-GB"/>
          </a:p>
          <a:p>
            <a:r>
              <a:rPr lang="en-GB"/>
              <a:t>References:</a:t>
            </a:r>
          </a:p>
          <a:p>
            <a:pPr marL="228600" indent="-228600">
              <a:buFont typeface="+mj-lt"/>
              <a:buAutoNum type="arabicPeriod"/>
            </a:pPr>
            <a:r>
              <a:rPr lang="en-GB"/>
              <a:t>Makin SD, Wardlaw J. Predicting delirium after a stroke. J </a:t>
            </a:r>
            <a:r>
              <a:rPr lang="en-GB" err="1"/>
              <a:t>Neurol</a:t>
            </a:r>
            <a:r>
              <a:rPr lang="en-GB"/>
              <a:t> </a:t>
            </a:r>
            <a:r>
              <a:rPr lang="en-GB" err="1"/>
              <a:t>Neurosurg</a:t>
            </a:r>
            <a:r>
              <a:rPr lang="en-GB"/>
              <a:t> Psychiatry 2014; 85 (4): 357. </a:t>
            </a:r>
          </a:p>
          <a:p>
            <a:pPr marL="228600" indent="-228600">
              <a:buFont typeface="+mj-lt"/>
              <a:buAutoNum type="arabicPeriod"/>
            </a:pPr>
            <a:r>
              <a:rPr lang="en-GB"/>
              <a:t>Inouye SK, Charpentier PA. Precipitating factors for delirium in hospitalized elderly persons. Predictive model and interrelationship with baseline vulnerability. JAMA 1996; 275 (11): 852–857.</a:t>
            </a:r>
          </a:p>
          <a:p>
            <a:pPr marL="228600" indent="-228600">
              <a:buFont typeface="+mj-lt"/>
              <a:buAutoNum type="arabicPeriod"/>
            </a:pPr>
            <a:r>
              <a:rPr lang="lt-LT"/>
              <a:t>Wilson JE, Mart MF, Cunningham C, et al. Delirium. Nat Rev Dis Primers 2020; 6 (1): 90.</a:t>
            </a:r>
            <a:endParaRPr lang="en-GB"/>
          </a:p>
          <a:p>
            <a:pPr marL="228600" indent="-228600">
              <a:buFont typeface="+mj-lt"/>
              <a:buAutoNum type="arabicPeriod"/>
            </a:pPr>
            <a:r>
              <a:rPr lang="lt-LT"/>
              <a:t>Shaw RC, Walker G, Elliott E, Quinn TJ. Occurrence </a:t>
            </a:r>
            <a:r>
              <a:rPr lang="en-GB"/>
              <a:t>r</a:t>
            </a:r>
            <a:r>
              <a:rPr lang="lt-LT"/>
              <a:t>ate of </a:t>
            </a:r>
            <a:r>
              <a:rPr lang="en-GB"/>
              <a:t>d</a:t>
            </a:r>
            <a:r>
              <a:rPr lang="lt-LT"/>
              <a:t>elirium in </a:t>
            </a:r>
            <a:r>
              <a:rPr lang="en-GB"/>
              <a:t>a</a:t>
            </a:r>
            <a:r>
              <a:rPr lang="lt-LT"/>
              <a:t>cute </a:t>
            </a:r>
            <a:r>
              <a:rPr lang="en-GB"/>
              <a:t>s</a:t>
            </a:r>
            <a:r>
              <a:rPr lang="lt-LT"/>
              <a:t>troke </a:t>
            </a:r>
            <a:r>
              <a:rPr lang="en-GB"/>
              <a:t>s</a:t>
            </a:r>
            <a:r>
              <a:rPr lang="lt-LT"/>
              <a:t>ettings: </a:t>
            </a:r>
            <a:r>
              <a:rPr lang="en-GB"/>
              <a:t>s</a:t>
            </a:r>
            <a:r>
              <a:rPr lang="lt-LT"/>
              <a:t>ystematic </a:t>
            </a:r>
            <a:r>
              <a:rPr lang="en-GB"/>
              <a:t>r</a:t>
            </a:r>
            <a:r>
              <a:rPr lang="lt-LT"/>
              <a:t>eview and </a:t>
            </a:r>
            <a:r>
              <a:rPr lang="en-GB"/>
              <a:t>m</a:t>
            </a:r>
            <a:r>
              <a:rPr lang="lt-LT"/>
              <a:t>eta-</a:t>
            </a:r>
            <a:r>
              <a:rPr lang="en-GB"/>
              <a:t>a</a:t>
            </a:r>
            <a:r>
              <a:rPr lang="lt-LT"/>
              <a:t>nalysis. Stroke 2019;</a:t>
            </a:r>
            <a:r>
              <a:rPr lang="en-GB"/>
              <a:t> </a:t>
            </a:r>
            <a:r>
              <a:rPr lang="lt-LT"/>
              <a:t>50</a:t>
            </a:r>
            <a:r>
              <a:rPr lang="en-GB"/>
              <a:t> </a:t>
            </a:r>
            <a:r>
              <a:rPr lang="lt-LT"/>
              <a:t>(11):</a:t>
            </a:r>
            <a:r>
              <a:rPr lang="en-GB"/>
              <a:t> </a:t>
            </a:r>
            <a:r>
              <a:rPr lang="lt-LT"/>
              <a:t>3028</a:t>
            </a:r>
            <a:r>
              <a:rPr lang="en-GB"/>
              <a:t>–</a:t>
            </a:r>
            <a:r>
              <a:rPr lang="lt-LT"/>
              <a:t>3036.</a:t>
            </a:r>
            <a:endParaRPr lang="en-GB"/>
          </a:p>
          <a:p>
            <a:pPr marL="228600" indent="-228600">
              <a:buFont typeface="+mj-lt"/>
              <a:buAutoNum type="arabicPeriod"/>
            </a:pPr>
            <a:r>
              <a:rPr lang="en-GB" err="1"/>
              <a:t>Oldenbeuving</a:t>
            </a:r>
            <a:r>
              <a:rPr lang="en-GB"/>
              <a:t> AW, de </a:t>
            </a:r>
            <a:r>
              <a:rPr lang="en-GB" err="1"/>
              <a:t>Kort</a:t>
            </a:r>
            <a:r>
              <a:rPr lang="en-GB"/>
              <a:t> PL, van Eck van der </a:t>
            </a:r>
            <a:r>
              <a:rPr lang="en-GB" err="1"/>
              <a:t>Sluijs</a:t>
            </a:r>
            <a:r>
              <a:rPr lang="en-GB"/>
              <a:t> JF, </a:t>
            </a:r>
            <a:r>
              <a:rPr lang="en-GB" err="1"/>
              <a:t>Kappelle</a:t>
            </a:r>
            <a:r>
              <a:rPr lang="en-GB"/>
              <a:t> LJ, </a:t>
            </a:r>
            <a:r>
              <a:rPr lang="en-GB" err="1"/>
              <a:t>Roks</a:t>
            </a:r>
            <a:r>
              <a:rPr lang="en-GB"/>
              <a:t> G. An early prediction of delirium in the acute phase after stroke. J </a:t>
            </a:r>
            <a:r>
              <a:rPr lang="en-GB" err="1"/>
              <a:t>Neurol</a:t>
            </a:r>
            <a:r>
              <a:rPr lang="en-GB"/>
              <a:t> </a:t>
            </a:r>
            <a:r>
              <a:rPr lang="en-GB" err="1"/>
              <a:t>Neurosurg</a:t>
            </a:r>
            <a:r>
              <a:rPr lang="en-GB"/>
              <a:t> Psychiatry 2014; 85 (4): 431–434.</a:t>
            </a:r>
          </a:p>
          <a:p>
            <a:pPr marL="228600" indent="-228600">
              <a:buFont typeface="+mj-lt"/>
              <a:buAutoNum type="arabicPeriod"/>
            </a:pPr>
            <a:r>
              <a:rPr lang="en-GB" err="1"/>
              <a:t>Kotfis</a:t>
            </a:r>
            <a:r>
              <a:rPr lang="en-GB"/>
              <a:t> K, Bott-Olejnik M, </a:t>
            </a:r>
            <a:r>
              <a:rPr lang="en-GB" err="1"/>
              <a:t>Szylińska</a:t>
            </a:r>
            <a:r>
              <a:rPr lang="en-GB"/>
              <a:t> A, et al. Characteristics, risk factors and outcome of early-onset delirium in elderly patients with first ever acute ischemic stroke – a prospective observational cohort study. Clin </a:t>
            </a:r>
            <a:r>
              <a:rPr lang="en-GB" err="1"/>
              <a:t>Interv</a:t>
            </a:r>
            <a:r>
              <a:rPr lang="en-GB"/>
              <a:t> Aging 2019; 14: 1771–1782.</a:t>
            </a:r>
          </a:p>
          <a:p>
            <a:pPr marL="228600" indent="-228600">
              <a:buFont typeface="+mj-lt"/>
              <a:buAutoNum type="arabicPeriod"/>
            </a:pPr>
            <a:r>
              <a:rPr lang="en-GB" err="1"/>
              <a:t>Oldenbeuving</a:t>
            </a:r>
            <a:r>
              <a:rPr lang="en-GB"/>
              <a:t> AW, de </a:t>
            </a:r>
            <a:r>
              <a:rPr lang="en-GB" err="1"/>
              <a:t>Kort</a:t>
            </a:r>
            <a:r>
              <a:rPr lang="en-GB"/>
              <a:t> PL, Jansen BP, et al. Delirium in the acute phase after stroke: incidence, risk factors, and outcome. Neurology 2011; 76 (11): 993–999.</a:t>
            </a:r>
          </a:p>
        </p:txBody>
      </p:sp>
      <p:sp>
        <p:nvSpPr>
          <p:cNvPr id="4" name="Slide Number Placeholder 3"/>
          <p:cNvSpPr>
            <a:spLocks noGrp="1"/>
          </p:cNvSpPr>
          <p:nvPr>
            <p:ph type="sldNum" sz="quarter" idx="5"/>
          </p:nvPr>
        </p:nvSpPr>
        <p:spPr/>
        <p:txBody>
          <a:bodyPr/>
          <a:lstStyle/>
          <a:p>
            <a:fld id="{85263BDD-FA8D-4E6D-96A3-4835BF873E0B}" type="slidenum">
              <a:rPr lang="da-DK" smtClean="0"/>
              <a:pPr/>
              <a:t>10</a:t>
            </a:fld>
            <a:endParaRPr lang="da-DK"/>
          </a:p>
        </p:txBody>
      </p:sp>
      <p:sp>
        <p:nvSpPr>
          <p:cNvPr id="7" name="Slide Image Placeholder 6">
            <a:extLst>
              <a:ext uri="{FF2B5EF4-FFF2-40B4-BE49-F238E27FC236}">
                <a16:creationId xmlns:a16="http://schemas.microsoft.com/office/drawing/2014/main" id="{C65A2F55-F7EF-DEF5-0FD4-D08A9C51B8E7}"/>
              </a:ext>
            </a:extLst>
          </p:cNvPr>
          <p:cNvSpPr>
            <a:spLocks noGrp="1" noRot="1" noChangeAspect="1"/>
          </p:cNvSpPr>
          <p:nvPr>
            <p:ph type="sldImg"/>
          </p:nvPr>
        </p:nvSpPr>
        <p:spPr/>
      </p:sp>
    </p:spTree>
    <p:extLst>
      <p:ext uri="{BB962C8B-B14F-4D97-AF65-F5344CB8AC3E}">
        <p14:creationId xmlns:p14="http://schemas.microsoft.com/office/powerpoint/2010/main" val="42954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11</a:t>
            </a:fld>
            <a:endParaRPr lang="da-DK"/>
          </a:p>
        </p:txBody>
      </p:sp>
    </p:spTree>
    <p:extLst>
      <p:ext uri="{BB962C8B-B14F-4D97-AF65-F5344CB8AC3E}">
        <p14:creationId xmlns:p14="http://schemas.microsoft.com/office/powerpoint/2010/main" val="984750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common in people after stroke, the effect of delirium on clinical outcomes in the long term has been poorly studied.</a:t>
            </a:r>
            <a:r>
              <a:rPr lang="en-GB" baseline="30000" dirty="0"/>
              <a:t>2</a:t>
            </a:r>
            <a:r>
              <a:rPr lang="en-GB" dirty="0"/>
              <a:t> To address this deficit, the </a:t>
            </a:r>
            <a:r>
              <a:rPr lang="en-US" dirty="0"/>
              <a:t>PROPOLIS study (</a:t>
            </a:r>
            <a:r>
              <a:rPr lang="en-GB" u="sng" dirty="0"/>
              <a:t>pr</a:t>
            </a:r>
            <a:r>
              <a:rPr lang="en-GB" dirty="0"/>
              <a:t>ospective </a:t>
            </a:r>
            <a:r>
              <a:rPr lang="en-GB" u="sng" dirty="0"/>
              <a:t>o</a:t>
            </a:r>
            <a:r>
              <a:rPr lang="en-GB" dirty="0"/>
              <a:t>bservational </a:t>
            </a:r>
            <a:r>
              <a:rPr lang="en-GB" u="sng" dirty="0"/>
              <a:t>Poli</a:t>
            </a:r>
            <a:r>
              <a:rPr lang="en-GB" dirty="0"/>
              <a:t>sh </a:t>
            </a:r>
            <a:r>
              <a:rPr lang="en-GB" u="sng" dirty="0"/>
              <a:t>s</a:t>
            </a:r>
            <a:r>
              <a:rPr lang="en-GB" dirty="0"/>
              <a:t>tudy</a:t>
            </a:r>
            <a:r>
              <a:rPr lang="en-US" dirty="0"/>
              <a:t>) followed a large group of people (n=682) after stroke, and studied the effect of delirium on discharge destination, recurrence of stroke, cardiovascular events, functional status, nursing home admission, and death.</a:t>
            </a:r>
            <a:r>
              <a:rPr lang="en-GB" baseline="30000" dirty="0"/>
              <a:t>2</a:t>
            </a:r>
            <a:r>
              <a:rPr lang="en-US" dirty="0"/>
              <a:t> After correcting for several potential confounding factors (because delirium could be a proxy for severe illness), </a:t>
            </a:r>
            <a:r>
              <a:rPr lang="en-GB" dirty="0"/>
              <a:t>the rates of mortality – both at 3- and 12-months – were greater among people who had experienced delirium compared with those who had not, increasing the mortality rate by 2–3 times.</a:t>
            </a:r>
            <a:r>
              <a:rPr lang="en-GB" baseline="30000" dirty="0"/>
              <a:t>2</a:t>
            </a:r>
            <a:endParaRPr lang="en-GB" dirty="0"/>
          </a:p>
          <a:p>
            <a:endParaRPr lang="en-GB" dirty="0"/>
          </a:p>
          <a:p>
            <a:r>
              <a:rPr lang="en-GB" dirty="0"/>
              <a:t>References:</a:t>
            </a:r>
          </a:p>
          <a:p>
            <a:pPr marL="228600" indent="-228600">
              <a:buFont typeface="+mj-lt"/>
              <a:buAutoNum type="arabicPeriod"/>
            </a:pPr>
            <a:r>
              <a:rPr lang="en-GB" dirty="0"/>
              <a:t>Shi Q, </a:t>
            </a:r>
            <a:r>
              <a:rPr lang="en-GB" dirty="0" err="1"/>
              <a:t>Presutti</a:t>
            </a:r>
            <a:r>
              <a:rPr lang="en-GB" dirty="0"/>
              <a:t> R, </a:t>
            </a:r>
            <a:r>
              <a:rPr lang="en-GB" dirty="0" err="1"/>
              <a:t>Selchen</a:t>
            </a:r>
            <a:r>
              <a:rPr lang="en-GB" dirty="0"/>
              <a:t> D, </a:t>
            </a:r>
            <a:r>
              <a:rPr lang="en-GB" dirty="0" err="1"/>
              <a:t>Saposnik</a:t>
            </a:r>
            <a:r>
              <a:rPr lang="en-GB" dirty="0"/>
              <a:t> G. Delirium in acute stroke: a systematic review and meta-analysis. Stroke 2012; 43 (3): 645–649.</a:t>
            </a:r>
          </a:p>
          <a:p>
            <a:pPr marL="228600" indent="-228600">
              <a:buFont typeface="+mj-lt"/>
              <a:buAutoNum type="arabicPeriod"/>
            </a:pPr>
            <a:r>
              <a:rPr lang="en-GB" dirty="0"/>
              <a:t>Pasińska P, Wilk A, </a:t>
            </a:r>
            <a:r>
              <a:rPr lang="en-GB" dirty="0" err="1"/>
              <a:t>Kowalska</a:t>
            </a:r>
            <a:r>
              <a:rPr lang="en-GB" dirty="0"/>
              <a:t> K, et al. The long-term prognosis of patients with delirium in the acute phase of stroke: </a:t>
            </a:r>
            <a:r>
              <a:rPr lang="en-GB" dirty="0" err="1"/>
              <a:t>PRospective</a:t>
            </a:r>
            <a:r>
              <a:rPr lang="en-GB" dirty="0"/>
              <a:t> Observational </a:t>
            </a:r>
            <a:r>
              <a:rPr lang="en-GB" dirty="0" err="1"/>
              <a:t>POLIsh</a:t>
            </a:r>
            <a:r>
              <a:rPr lang="en-GB" dirty="0"/>
              <a:t> Study (PROPOLIS). J </a:t>
            </a:r>
            <a:r>
              <a:rPr lang="en-GB" dirty="0" err="1"/>
              <a:t>Neurol</a:t>
            </a:r>
            <a:r>
              <a:rPr lang="en-GB" dirty="0"/>
              <a:t> 2019; 266 (11): 2710–2717.</a:t>
            </a:r>
          </a:p>
          <a:p>
            <a:pPr marL="228600" indent="-228600">
              <a:buFont typeface="+mj-lt"/>
              <a:buAutoNum type="arabicPeriod"/>
            </a:pPr>
            <a:r>
              <a:rPr lang="en-GB" dirty="0"/>
              <a:t>Rollo E, Brunetti V, Scala I, et al. Impact of delirium on the outcome of stroke: a prospective, observational, cohort study. J </a:t>
            </a:r>
            <a:r>
              <a:rPr lang="en-GB" dirty="0" err="1"/>
              <a:t>Neurol</a:t>
            </a:r>
            <a:r>
              <a:rPr lang="en-GB" dirty="0"/>
              <a:t> 2022; 269 (12): 6467–6475.</a:t>
            </a:r>
          </a:p>
        </p:txBody>
      </p:sp>
      <p:sp>
        <p:nvSpPr>
          <p:cNvPr id="4" name="Slide Number Placeholder 3"/>
          <p:cNvSpPr>
            <a:spLocks noGrp="1"/>
          </p:cNvSpPr>
          <p:nvPr>
            <p:ph type="sldNum" sz="quarter" idx="5"/>
          </p:nvPr>
        </p:nvSpPr>
        <p:spPr/>
        <p:txBody>
          <a:bodyPr/>
          <a:lstStyle/>
          <a:p>
            <a:fld id="{85263BDD-FA8D-4E6D-96A3-4835BF873E0B}" type="slidenum">
              <a:rPr lang="da-DK" smtClean="0"/>
              <a:t>12</a:t>
            </a:fld>
            <a:endParaRPr lang="da-DK"/>
          </a:p>
        </p:txBody>
      </p:sp>
    </p:spTree>
    <p:extLst>
      <p:ext uri="{BB962C8B-B14F-4D97-AF65-F5344CB8AC3E}">
        <p14:creationId xmlns:p14="http://schemas.microsoft.com/office/powerpoint/2010/main" val="1970935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with delirium after stroke appear to be at a higher risk of developing dementia than people who do not experience delirium.</a:t>
            </a:r>
            <a:r>
              <a:rPr lang="en-US" baseline="30000" dirty="0"/>
              <a:t>1,2</a:t>
            </a:r>
            <a:r>
              <a:rPr lang="en-US" dirty="0"/>
              <a:t> However, delirium and dementia have a complex and interconnected relationship, making studies of the effect of post-stroke delirium on later dementia challenging to design.</a:t>
            </a:r>
            <a:r>
              <a:rPr lang="en-US" baseline="30000" dirty="0"/>
              <a:t>3</a:t>
            </a:r>
            <a:r>
              <a:rPr lang="en-US" dirty="0"/>
              <a:t> The results of the PROPOLIS study suggested that delirium was associated with dementia 3-months after stroke, but not later at 1 year, a result which might reflect the short-term nature of delirium.</a:t>
            </a:r>
            <a:r>
              <a:rPr lang="en-US" baseline="30000" dirty="0"/>
              <a:t>1</a:t>
            </a:r>
            <a:r>
              <a:rPr lang="en-US" dirty="0"/>
              <a:t> More research is needed, with larger and longer-term studies, to understand the nature of the relationship between delirium and dementia after stroke.</a:t>
            </a:r>
            <a:r>
              <a:rPr lang="en-US" baseline="30000" dirty="0"/>
              <a:t>2</a:t>
            </a:r>
            <a:endParaRPr lang="en-US" dirty="0"/>
          </a:p>
          <a:p>
            <a:endParaRPr lang="en-GB" dirty="0"/>
          </a:p>
          <a:p>
            <a:r>
              <a:rPr lang="en-GB" dirty="0"/>
              <a:t>References:</a:t>
            </a:r>
          </a:p>
          <a:p>
            <a:pPr marL="228600" indent="-228600">
              <a:buFont typeface="+mj-lt"/>
              <a:buAutoNum type="arabicPeriod"/>
            </a:pPr>
            <a:r>
              <a:rPr lang="en-GB" dirty="0" err="1"/>
              <a:t>Droś</a:t>
            </a:r>
            <a:r>
              <a:rPr lang="en-GB" dirty="0"/>
              <a:t> J, </a:t>
            </a:r>
            <a:r>
              <a:rPr lang="en-GB" dirty="0" err="1"/>
              <a:t>Kowalska</a:t>
            </a:r>
            <a:r>
              <a:rPr lang="en-GB" dirty="0"/>
              <a:t> K, Pasińska P, et al. Delirium post-stroke influence on post-stroke dementia (research study – part of the PROPOLIS Study). J Clin Med 2020; 9 (7): 2165.</a:t>
            </a:r>
          </a:p>
          <a:p>
            <a:pPr marL="228600" indent="-228600">
              <a:buFont typeface="+mj-lt"/>
              <a:buAutoNum type="arabicPeriod"/>
            </a:pPr>
            <a:r>
              <a:rPr lang="en-GB" dirty="0"/>
              <a:t>van </a:t>
            </a:r>
            <a:r>
              <a:rPr lang="en-GB" dirty="0" err="1"/>
              <a:t>Rijsbergen</a:t>
            </a:r>
            <a:r>
              <a:rPr lang="en-GB" dirty="0"/>
              <a:t> MW, </a:t>
            </a:r>
            <a:r>
              <a:rPr lang="en-GB" dirty="0" err="1"/>
              <a:t>Oldenbeuving</a:t>
            </a:r>
            <a:r>
              <a:rPr lang="en-GB" dirty="0"/>
              <a:t> AW, </a:t>
            </a:r>
            <a:r>
              <a:rPr lang="en-GB" dirty="0" err="1"/>
              <a:t>Nieuwenhuis</a:t>
            </a:r>
            <a:r>
              <a:rPr lang="en-GB" dirty="0"/>
              <a:t>-Mark RE, et al. Delirium in acute stroke: a predictor of subsequent cognitive impairment? A two-year follow-up study. J </a:t>
            </a:r>
            <a:r>
              <a:rPr lang="en-GB" dirty="0" err="1"/>
              <a:t>Neurol</a:t>
            </a:r>
            <a:r>
              <a:rPr lang="en-GB" dirty="0"/>
              <a:t> Sci 2011; 306 (1–2): 138–142.</a:t>
            </a:r>
          </a:p>
          <a:p>
            <a:pPr marL="228600" indent="-228600">
              <a:buFont typeface="+mj-lt"/>
              <a:buAutoNum type="arabicPeriod"/>
            </a:pPr>
            <a:r>
              <a:rPr lang="en-GB" dirty="0"/>
              <a:t>Fong TG, Inouye SK. The inter-relationship between delirium and dementia: the importance of delirium prevention. Nat Rev </a:t>
            </a:r>
            <a:r>
              <a:rPr lang="en-GB" dirty="0" err="1"/>
              <a:t>Neurol</a:t>
            </a:r>
            <a:r>
              <a:rPr lang="en-GB" dirty="0"/>
              <a:t> 2022; 18 (10): 579–596.</a:t>
            </a:r>
          </a:p>
        </p:txBody>
      </p:sp>
      <p:sp>
        <p:nvSpPr>
          <p:cNvPr id="4" name="Slide Number Placeholder 3"/>
          <p:cNvSpPr>
            <a:spLocks noGrp="1"/>
          </p:cNvSpPr>
          <p:nvPr>
            <p:ph type="sldNum" sz="quarter" idx="5"/>
          </p:nvPr>
        </p:nvSpPr>
        <p:spPr/>
        <p:txBody>
          <a:bodyPr/>
          <a:lstStyle/>
          <a:p>
            <a:fld id="{85263BDD-FA8D-4E6D-96A3-4835BF873E0B}" type="slidenum">
              <a:rPr lang="da-DK" smtClean="0"/>
              <a:t>13</a:t>
            </a:fld>
            <a:endParaRPr lang="da-DK"/>
          </a:p>
        </p:txBody>
      </p:sp>
    </p:spTree>
    <p:extLst>
      <p:ext uri="{BB962C8B-B14F-4D97-AF65-F5344CB8AC3E}">
        <p14:creationId xmlns:p14="http://schemas.microsoft.com/office/powerpoint/2010/main" val="3313570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Because delirium, cognitive impairment, and dementia appear to be inter-connected, strategies to prevent delirium may help reduce the risk of cognitive decline, or dementia, in older patients.</a:t>
            </a:r>
            <a:r>
              <a:rPr lang="en-GB" baseline="30000" dirty="0"/>
              <a:t>1</a:t>
            </a:r>
            <a:r>
              <a:rPr lang="en-GB" dirty="0"/>
              <a:t> As shown on the slide, the multitude of factors involved present many opportunities for intervening in the hypothetical disease process that leads from delirium to dementia.</a:t>
            </a:r>
            <a:r>
              <a:rPr lang="en-GB" baseline="30000" dirty="0"/>
              <a:t>1</a:t>
            </a:r>
            <a:endParaRPr lang="en-GB" dirty="0"/>
          </a:p>
          <a:p>
            <a:endParaRPr lang="en-GB" dirty="0"/>
          </a:p>
          <a:p>
            <a:r>
              <a:rPr lang="en-GB" dirty="0"/>
              <a:t>Reference:</a:t>
            </a:r>
          </a:p>
          <a:p>
            <a:pPr marL="228600" indent="-228600">
              <a:buFont typeface="+mj-lt"/>
              <a:buAutoNum type="arabicPeriod"/>
            </a:pPr>
            <a:r>
              <a:rPr lang="en-GB" dirty="0"/>
              <a:t>Fong TG, Inouye SK. The inter-relationship between delirium and dementia: the importance of delirium prevention. Nat Rev </a:t>
            </a:r>
            <a:r>
              <a:rPr lang="en-GB" dirty="0" err="1"/>
              <a:t>Neurol</a:t>
            </a:r>
            <a:r>
              <a:rPr lang="en-GB" dirty="0"/>
              <a:t> 2022; 18 (10): 579–596.</a:t>
            </a:r>
          </a:p>
        </p:txBody>
      </p:sp>
      <p:sp>
        <p:nvSpPr>
          <p:cNvPr id="4" name="Slide Number Placeholder 3"/>
          <p:cNvSpPr>
            <a:spLocks noGrp="1"/>
          </p:cNvSpPr>
          <p:nvPr>
            <p:ph type="sldNum" sz="quarter" idx="5"/>
          </p:nvPr>
        </p:nvSpPr>
        <p:spPr/>
        <p:txBody>
          <a:bodyPr/>
          <a:lstStyle/>
          <a:p>
            <a:fld id="{85263BDD-FA8D-4E6D-96A3-4835BF873E0B}" type="slidenum">
              <a:rPr lang="da-DK" smtClean="0"/>
              <a:t>14</a:t>
            </a:fld>
            <a:endParaRPr lang="da-DK"/>
          </a:p>
        </p:txBody>
      </p:sp>
    </p:spTree>
    <p:extLst>
      <p:ext uri="{BB962C8B-B14F-4D97-AF65-F5344CB8AC3E}">
        <p14:creationId xmlns:p14="http://schemas.microsoft.com/office/powerpoint/2010/main" val="4233315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15</a:t>
            </a:fld>
            <a:endParaRPr lang="da-DK"/>
          </a:p>
        </p:txBody>
      </p:sp>
    </p:spTree>
    <p:extLst>
      <p:ext uri="{BB962C8B-B14F-4D97-AF65-F5344CB8AC3E}">
        <p14:creationId xmlns:p14="http://schemas.microsoft.com/office/powerpoint/2010/main" val="206582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Delirium is thought to be an unrecognized condition, often going undiagnosed in clinical settings.</a:t>
            </a:r>
            <a:r>
              <a:rPr lang="en-US" baseline="30000"/>
              <a:t>3.</a:t>
            </a:r>
            <a:r>
              <a:rPr lang="en-US"/>
              <a:t> This is partly due to a lack of training about the importance of diagnosing delirium, and lack of knowledge among healthcare professionals about the impact that delirium can have on patients.</a:t>
            </a:r>
            <a:r>
              <a:rPr lang="en-US" baseline="30000"/>
              <a:t>3</a:t>
            </a:r>
            <a:endParaRPr lang="en-US"/>
          </a:p>
          <a:p>
            <a:endParaRPr lang="en-US"/>
          </a:p>
          <a:p>
            <a:r>
              <a:rPr lang="en-US"/>
              <a:t>References:</a:t>
            </a:r>
          </a:p>
          <a:p>
            <a:pPr marL="228600" indent="-228600">
              <a:buFont typeface="+mj-lt"/>
              <a:buAutoNum type="arabicPeriod"/>
            </a:pPr>
            <a:r>
              <a:rPr lang="en-GB"/>
              <a:t>American Psychiatric Association. Diagnostic and Statistical Manual of Mental Disorders – fifth edition text revision. American Psychiatric Association; 2022.</a:t>
            </a:r>
          </a:p>
          <a:p>
            <a:pPr marL="228600" indent="-228600">
              <a:buFont typeface="+mj-lt"/>
              <a:buAutoNum type="arabicPeriod"/>
            </a:pPr>
            <a:r>
              <a:rPr lang="en-US"/>
              <a:t>National Institute for Health and Care Excellence. Delirium: prevention, diagnosis and management in hospital and long-term care. Clinical guideline CG103. Updated January 2023. Available at: https://www.nice.org.uk/guidance/cg103. Accessed July 2023.</a:t>
            </a:r>
          </a:p>
          <a:p>
            <a:pPr marL="228600" indent="-228600">
              <a:buFont typeface="+mj-lt"/>
              <a:buAutoNum type="arabicPeriod"/>
            </a:pPr>
            <a:r>
              <a:rPr lang="lt-LT"/>
              <a:t>Wilson JE, Mart MF, Cunningham C, et al. Delirium. Nat Rev Dis Primers 2020; 6 (1): 90.</a:t>
            </a:r>
            <a:r>
              <a:rPr lang="en-GB"/>
              <a:t> </a:t>
            </a:r>
          </a:p>
        </p:txBody>
      </p:sp>
      <p:sp>
        <p:nvSpPr>
          <p:cNvPr id="4" name="Slide Number Placeholder 3"/>
          <p:cNvSpPr>
            <a:spLocks noGrp="1"/>
          </p:cNvSpPr>
          <p:nvPr>
            <p:ph type="sldNum" sz="quarter" idx="5"/>
          </p:nvPr>
        </p:nvSpPr>
        <p:spPr/>
        <p:txBody>
          <a:bodyPr/>
          <a:lstStyle/>
          <a:p>
            <a:fld id="{85263BDD-FA8D-4E6D-96A3-4835BF873E0B}" type="slidenum">
              <a:rPr lang="da-DK" smtClean="0"/>
              <a:t>16</a:t>
            </a:fld>
            <a:endParaRPr lang="da-DK"/>
          </a:p>
        </p:txBody>
      </p:sp>
    </p:spTree>
    <p:extLst>
      <p:ext uri="{BB962C8B-B14F-4D97-AF65-F5344CB8AC3E}">
        <p14:creationId xmlns:p14="http://schemas.microsoft.com/office/powerpoint/2010/main" val="2988015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Many tools have been developed to assess and help diagnose delirium, some of which have been designed to screen for delirium when it is suspected, others are designed to monitor delirium once diagnosed, and others which are focused on categorizing the severity of delirium.</a:t>
            </a:r>
            <a:r>
              <a:rPr lang="en-GB" baseline="30000"/>
              <a:t>1</a:t>
            </a:r>
          </a:p>
          <a:p>
            <a:endParaRPr lang="en-GB"/>
          </a:p>
          <a:p>
            <a:r>
              <a:rPr lang="en-GB"/>
              <a:t>Reference:</a:t>
            </a:r>
          </a:p>
          <a:p>
            <a:pPr marL="228600" indent="-228600">
              <a:buFont typeface="+mj-lt"/>
              <a:buAutoNum type="arabicPeriod"/>
            </a:pPr>
            <a:r>
              <a:rPr lang="lt-LT"/>
              <a:t>Wilson JE, Mart MF, Cunningham C, et al. Delirium. Nat Rev Dis Primers 2020; 6 (1): 90.</a:t>
            </a:r>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17</a:t>
            </a:fld>
            <a:endParaRPr lang="da-DK"/>
          </a:p>
        </p:txBody>
      </p:sp>
    </p:spTree>
    <p:extLst>
      <p:ext uri="{BB962C8B-B14F-4D97-AF65-F5344CB8AC3E}">
        <p14:creationId xmlns:p14="http://schemas.microsoft.com/office/powerpoint/2010/main" val="1672677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4134748"/>
          </a:xfrm>
        </p:spPr>
        <p:txBody>
          <a:bodyPr/>
          <a:lstStyle/>
          <a:p>
            <a:r>
              <a:rPr lang="en-GB"/>
              <a:t>The diagnostic accuracy of the 4AT has been assessed in many studies, 17 of which have been collectively </a:t>
            </a:r>
            <a:r>
              <a:rPr lang="en-GB" err="1"/>
              <a:t>analyzed</a:t>
            </a:r>
            <a:r>
              <a:rPr lang="en-GB"/>
              <a:t> in a systematic review and meta-analysis.</a:t>
            </a:r>
            <a:r>
              <a:rPr lang="en-GB" baseline="30000"/>
              <a:t>3</a:t>
            </a:r>
            <a:r>
              <a:rPr lang="en-GB"/>
              <a:t> The 17 studies varied; some studies included translated or modified versions of the original 4AT tool, and were in different patient settings.</a:t>
            </a:r>
            <a:r>
              <a:rPr lang="en-GB" baseline="30000"/>
              <a:t>3</a:t>
            </a:r>
            <a:r>
              <a:rPr lang="en-GB"/>
              <a:t> The studies reported a range of delirium prevalence ranging from 10.5–61.9%.</a:t>
            </a:r>
            <a:r>
              <a:rPr lang="en-GB" baseline="30000"/>
              <a:t>3</a:t>
            </a:r>
            <a:r>
              <a:rPr lang="en-GB"/>
              <a:t> Some of these validation studies were in acute stroke.</a:t>
            </a:r>
            <a:r>
              <a:rPr lang="en-GB" baseline="30000"/>
              <a:t>3</a:t>
            </a:r>
            <a:r>
              <a:rPr lang="en-GB"/>
              <a:t> In a pre-planned subgroup analysis, the sensitivity and specificity of the 4AT in patients with stroke (0.86 and 0.89, respectively) were similar to the values for the total population (0.88 and 0.88, as shown on the slide).</a:t>
            </a:r>
            <a:r>
              <a:rPr lang="en-GB" baseline="30000"/>
              <a:t>3</a:t>
            </a:r>
            <a:endParaRPr lang="en-GB"/>
          </a:p>
          <a:p>
            <a:endParaRPr lang="en-GB"/>
          </a:p>
          <a:p>
            <a:r>
              <a:rPr lang="en-GB"/>
              <a:t>References:</a:t>
            </a:r>
          </a:p>
          <a:p>
            <a:pPr marL="228600" indent="-228600">
              <a:buFont typeface="+mj-lt"/>
              <a:buAutoNum type="arabicPeriod"/>
            </a:pPr>
            <a:r>
              <a:rPr lang="en-GB"/>
              <a:t>4AT website. Available at: https://www.the4at.com. Accessed May 2023. </a:t>
            </a:r>
          </a:p>
          <a:p>
            <a:pPr marL="228600" indent="-228600">
              <a:buFont typeface="+mj-lt"/>
              <a:buAutoNum type="arabicPeriod"/>
            </a:pPr>
            <a:r>
              <a:rPr lang="en-GB"/>
              <a:t>Anand A, Cheng M, </a:t>
            </a:r>
            <a:r>
              <a:rPr lang="en-GB" err="1"/>
              <a:t>Ibitoye</a:t>
            </a:r>
            <a:r>
              <a:rPr lang="en-GB"/>
              <a:t> T, et al. Positive scores on the 4AT delirium assessment tool at hospital admission are linked to mortality, length of stay and home time: two-centre study of 82,770 emergency admissions. Age Ageing 2022; 51 (3): afac051.</a:t>
            </a:r>
          </a:p>
          <a:p>
            <a:pPr marL="228600" indent="-228600">
              <a:buFont typeface="+mj-lt"/>
              <a:buAutoNum type="arabicPeriod"/>
            </a:pPr>
            <a:r>
              <a:rPr lang="en-GB" err="1"/>
              <a:t>Tieges</a:t>
            </a:r>
            <a:r>
              <a:rPr lang="en-GB"/>
              <a:t> Z, </a:t>
            </a:r>
            <a:r>
              <a:rPr lang="en-GB" err="1"/>
              <a:t>Maclullich</a:t>
            </a:r>
            <a:r>
              <a:rPr lang="en-GB"/>
              <a:t> AMJ, Anand A, et al. Diagnostic accuracy of the 4AT for delirium detection in older adults: systematic review and meta-analysis. Age Ageing 2021; 50 (3): 733–743.</a:t>
            </a:r>
          </a:p>
        </p:txBody>
      </p:sp>
      <p:sp>
        <p:nvSpPr>
          <p:cNvPr id="4" name="Slide Number Placeholder 3"/>
          <p:cNvSpPr>
            <a:spLocks noGrp="1"/>
          </p:cNvSpPr>
          <p:nvPr>
            <p:ph type="sldNum" sz="quarter" idx="5"/>
          </p:nvPr>
        </p:nvSpPr>
        <p:spPr/>
        <p:txBody>
          <a:bodyPr/>
          <a:lstStyle/>
          <a:p>
            <a:fld id="{85263BDD-FA8D-4E6D-96A3-4835BF873E0B}" type="slidenum">
              <a:rPr lang="en-GB" smtClean="0"/>
              <a:t>18</a:t>
            </a:fld>
            <a:endParaRPr lang="en-GB"/>
          </a:p>
        </p:txBody>
      </p:sp>
    </p:spTree>
    <p:extLst>
      <p:ext uri="{BB962C8B-B14F-4D97-AF65-F5344CB8AC3E}">
        <p14:creationId xmlns:p14="http://schemas.microsoft.com/office/powerpoint/2010/main" val="2814563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Healthcare professionals should be aware that people in hospital or long-term care might be at risk of developing delirium, and should undertake a risk factor assessment for other delirium risks, including older age, cognitive impairment, and the presence of severe illness.</a:t>
            </a:r>
            <a:r>
              <a:rPr lang="en-GB" baseline="30000"/>
              <a:t>1</a:t>
            </a:r>
            <a:r>
              <a:rPr lang="en-GB"/>
              <a:t> As outlined on the slide, a tailored multicomponent intervention package can be devised for the individual patient, to help prevent the occurrence of delirium.</a:t>
            </a:r>
            <a:r>
              <a:rPr lang="en-GB" baseline="30000"/>
              <a:t>1</a:t>
            </a:r>
            <a:r>
              <a:rPr lang="en-GB"/>
              <a:t> Indeed, a Cochrane review concluded that multicomponent approaches to preventing delirium reduce the incidence of delirium by 43% compared with usual care – i.e., preventing two in five cases.</a:t>
            </a:r>
            <a:r>
              <a:rPr lang="en-GB" baseline="30000"/>
              <a:t>2</a:t>
            </a:r>
            <a:endParaRPr lang="en-GB"/>
          </a:p>
          <a:p>
            <a:endParaRPr lang="en-GB"/>
          </a:p>
          <a:p>
            <a:r>
              <a:rPr lang="en-GB"/>
              <a:t>References:</a:t>
            </a:r>
          </a:p>
          <a:p>
            <a:pPr marL="228600" indent="-228600">
              <a:buFont typeface="+mj-lt"/>
              <a:buAutoNum type="arabicPeriod"/>
            </a:pPr>
            <a:r>
              <a:rPr lang="en-GB"/>
              <a:t>National Institute for Health and Care Excellence. Delirium: prevention, diagnosis and management in hospital and long-term care. Clinical guideline CG103. Updated January 2023. Available at: https://www.nice.org.uk/guidance/cg103. Accessed July 2023.</a:t>
            </a:r>
          </a:p>
          <a:p>
            <a:pPr marL="228600" indent="-228600">
              <a:buFont typeface="+mj-lt"/>
              <a:buAutoNum type="arabicPeriod"/>
            </a:pPr>
            <a:r>
              <a:rPr lang="en-GB"/>
              <a:t>Burton JK, Craig LE, Yong SQ, et al. Non-pharmacological interventions for preventing delirium in hospitalised non-ICU patients. Cochrane Database </a:t>
            </a:r>
            <a:r>
              <a:rPr lang="en-GB" err="1"/>
              <a:t>Syst</a:t>
            </a:r>
            <a:r>
              <a:rPr lang="en-GB"/>
              <a:t> Rev 2021; 7 (7): CD013307.</a:t>
            </a:r>
          </a:p>
        </p:txBody>
      </p:sp>
      <p:sp>
        <p:nvSpPr>
          <p:cNvPr id="4" name="Slide Number Placeholder 3"/>
          <p:cNvSpPr>
            <a:spLocks noGrp="1"/>
          </p:cNvSpPr>
          <p:nvPr>
            <p:ph type="sldNum" sz="quarter" idx="5"/>
          </p:nvPr>
        </p:nvSpPr>
        <p:spPr/>
        <p:txBody>
          <a:bodyPr/>
          <a:lstStyle/>
          <a:p>
            <a:fld id="{85263BDD-FA8D-4E6D-96A3-4835BF873E0B}" type="slidenum">
              <a:rPr lang="da-DK" smtClean="0"/>
              <a:t>19</a:t>
            </a:fld>
            <a:endParaRPr lang="da-DK"/>
          </a:p>
        </p:txBody>
      </p:sp>
    </p:spTree>
    <p:extLst>
      <p:ext uri="{BB962C8B-B14F-4D97-AF65-F5344CB8AC3E}">
        <p14:creationId xmlns:p14="http://schemas.microsoft.com/office/powerpoint/2010/main" val="1656625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study conducted online focus groups and interviews, using case vignettes, with 15 participants, including nurses, occupational therapists, speech and language therapists, and physiotherapists, all working in acute stroke services.</a:t>
            </a:r>
            <a:r>
              <a:rPr lang="en-GB" baseline="30000"/>
              <a:t>1</a:t>
            </a:r>
            <a:r>
              <a:rPr lang="en-GB"/>
              <a:t> Four categories emerged from the results of the discussions, which are laid out on the slide.</a:t>
            </a:r>
            <a:r>
              <a:rPr lang="en-GB" baseline="30000"/>
              <a:t>1</a:t>
            </a:r>
            <a:r>
              <a:rPr lang="en-GB"/>
              <a:t> The participants were clearly focused on person-centred care, however the analysis identified the challenges of early identification and then management of delirium in people after stroke.</a:t>
            </a:r>
            <a:r>
              <a:rPr lang="en-GB" baseline="30000"/>
              <a:t>1</a:t>
            </a:r>
            <a:endParaRPr lang="en-GB"/>
          </a:p>
          <a:p>
            <a:endParaRPr lang="en-GB"/>
          </a:p>
          <a:p>
            <a:r>
              <a:rPr lang="en-GB"/>
              <a:t>References:</a:t>
            </a:r>
          </a:p>
          <a:p>
            <a:pPr marL="228600" indent="-228600">
              <a:buFont typeface="+mj-lt"/>
              <a:buAutoNum type="arabicPeriod"/>
            </a:pPr>
            <a:r>
              <a:rPr lang="en-GB"/>
              <a:t>Carin-Levy G, Nicol K, van </a:t>
            </a:r>
            <a:r>
              <a:rPr lang="en-GB" err="1"/>
              <a:t>Wijck</a:t>
            </a:r>
            <a:r>
              <a:rPr lang="en-GB"/>
              <a:t> F, et al. Identifying and responding to delirium in acute stroke: clinical team members’ understandings. Qual Health Res 2021; 31 (1): 137–147.</a:t>
            </a:r>
          </a:p>
        </p:txBody>
      </p:sp>
      <p:sp>
        <p:nvSpPr>
          <p:cNvPr id="4" name="Slide Number Placeholder 3"/>
          <p:cNvSpPr>
            <a:spLocks noGrp="1"/>
          </p:cNvSpPr>
          <p:nvPr>
            <p:ph type="sldNum" sz="quarter" idx="5"/>
          </p:nvPr>
        </p:nvSpPr>
        <p:spPr/>
        <p:txBody>
          <a:bodyPr/>
          <a:lstStyle/>
          <a:p>
            <a:fld id="{85263BDD-FA8D-4E6D-96A3-4835BF873E0B}" type="slidenum">
              <a:rPr lang="da-DK" smtClean="0"/>
              <a:t>20</a:t>
            </a:fld>
            <a:endParaRPr lang="da-DK"/>
          </a:p>
        </p:txBody>
      </p:sp>
    </p:spTree>
    <p:extLst>
      <p:ext uri="{BB962C8B-B14F-4D97-AF65-F5344CB8AC3E}">
        <p14:creationId xmlns:p14="http://schemas.microsoft.com/office/powerpoint/2010/main" val="1944105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Evidence for the use of a variety of different pharmacotherapies for delirium is mixed, as reviewed on the slide.</a:t>
            </a:r>
            <a:r>
              <a:rPr lang="en-GB" baseline="30000"/>
              <a:t>1-4</a:t>
            </a:r>
            <a:endParaRPr lang="en-GB"/>
          </a:p>
          <a:p>
            <a:endParaRPr lang="en-GB"/>
          </a:p>
          <a:p>
            <a:r>
              <a:rPr lang="en-GB"/>
              <a:t>References:</a:t>
            </a:r>
          </a:p>
          <a:p>
            <a:pPr marL="228600" indent="-228600">
              <a:buFont typeface="+mj-lt"/>
              <a:buAutoNum type="arabicPeriod"/>
            </a:pPr>
            <a:r>
              <a:rPr lang="en-GB"/>
              <a:t>Li Y, Ma J, Jin Y, et al. Benzodiazepines for treatment of patients with delirium excluding those who are cared for in an intensive care unit. Cochrane Database </a:t>
            </a:r>
            <a:r>
              <a:rPr lang="en-GB" err="1"/>
              <a:t>Syst</a:t>
            </a:r>
            <a:r>
              <a:rPr lang="en-GB"/>
              <a:t> Rev 2020; 2 (2): CD012670.</a:t>
            </a:r>
          </a:p>
          <a:p>
            <a:pPr marL="228600" indent="-228600">
              <a:buFont typeface="+mj-lt"/>
              <a:buAutoNum type="arabicPeriod"/>
            </a:pPr>
            <a:r>
              <a:rPr lang="en-GB" err="1"/>
              <a:t>Oldenbeuving</a:t>
            </a:r>
            <a:r>
              <a:rPr lang="en-GB"/>
              <a:t> AW, de </a:t>
            </a:r>
            <a:r>
              <a:rPr lang="en-GB" err="1"/>
              <a:t>Kort</a:t>
            </a:r>
            <a:r>
              <a:rPr lang="en-GB"/>
              <a:t> PL, Jansen BP, et al. A pilot study of rivastigmine in the treatment of delirium after stroke: a safe alternative. BMC </a:t>
            </a:r>
            <a:r>
              <a:rPr lang="en-GB" err="1"/>
              <a:t>Neurol</a:t>
            </a:r>
            <a:r>
              <a:rPr lang="en-GB"/>
              <a:t> 2008; 8: 34.</a:t>
            </a:r>
          </a:p>
          <a:p>
            <a:pPr marL="228600" indent="-228600">
              <a:buFont typeface="+mj-lt"/>
              <a:buAutoNum type="arabicPeriod"/>
            </a:pPr>
            <a:r>
              <a:rPr lang="en-GB"/>
              <a:t>Markowitz JD, Narasimhan M. Delirium and antipsychotics: a systematic review of epidemiology and somatic treatment options. Psychiatry (</a:t>
            </a:r>
            <a:r>
              <a:rPr lang="en-GB" err="1"/>
              <a:t>Edgmont</a:t>
            </a:r>
            <a:r>
              <a:rPr lang="en-GB"/>
              <a:t>) 2008; 5 (10): 29–36.</a:t>
            </a:r>
          </a:p>
          <a:p>
            <a:pPr marL="228600" indent="-228600">
              <a:buFont typeface="+mj-lt"/>
              <a:buAutoNum type="arabicPeriod"/>
            </a:pPr>
            <a:r>
              <a:rPr lang="en-GB"/>
              <a:t>Burry L, Mehta S, Perreault MM, et al. Antipsychotics for treatment of delirium in hospitalised non-ICU patients. Cochrane Database </a:t>
            </a:r>
            <a:r>
              <a:rPr lang="en-GB" err="1"/>
              <a:t>Syst</a:t>
            </a:r>
            <a:r>
              <a:rPr lang="en-GB"/>
              <a:t> Rev 2018; 6 (6): CD005594.</a:t>
            </a:r>
          </a:p>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21</a:t>
            </a:fld>
            <a:endParaRPr lang="da-DK"/>
          </a:p>
        </p:txBody>
      </p:sp>
    </p:spTree>
    <p:extLst>
      <p:ext uri="{BB962C8B-B14F-4D97-AF65-F5344CB8AC3E}">
        <p14:creationId xmlns:p14="http://schemas.microsoft.com/office/powerpoint/2010/main" val="3904432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Despite delirium being a common occurrence in hospitals, it is under-recognized and under-diagnosed in clinical practice.</a:t>
            </a:r>
            <a:r>
              <a:rPr lang="en-GB" baseline="30000"/>
              <a:t>1</a:t>
            </a:r>
            <a:r>
              <a:rPr lang="en-GB"/>
              <a:t> The Future Hospital Commission – set up in response to concerns about quality of care in UK hospitals – have established eleven principles of care.</a:t>
            </a:r>
            <a:r>
              <a:rPr lang="en-GB" baseline="30000"/>
              <a:t>2</a:t>
            </a:r>
            <a:r>
              <a:rPr lang="en-GB"/>
              <a:t> These principles have been applied to form a blueprint for care of delirium in the future, as outlined on the slide.</a:t>
            </a:r>
            <a:r>
              <a:rPr lang="en-GB" baseline="30000"/>
              <a:t>1</a:t>
            </a:r>
            <a:endParaRPr lang="en-GB"/>
          </a:p>
          <a:p>
            <a:endParaRPr lang="en-GB"/>
          </a:p>
          <a:p>
            <a:r>
              <a:rPr lang="en-GB"/>
              <a:t>References:</a:t>
            </a:r>
          </a:p>
          <a:p>
            <a:pPr marL="228600" indent="-228600">
              <a:buFont typeface="+mj-lt"/>
              <a:buAutoNum type="arabicPeriod"/>
            </a:pPr>
            <a:r>
              <a:rPr lang="en-GB"/>
              <a:t>Richardson SJ, Fisher JM, </a:t>
            </a:r>
            <a:r>
              <a:rPr lang="en-GB" err="1"/>
              <a:t>Teodorczuk</a:t>
            </a:r>
            <a:r>
              <a:rPr lang="en-GB"/>
              <a:t> A. The Future Hospital: a blueprint for effective delirium care. Future Hosp J 2016; 3 (3): 178–181.</a:t>
            </a:r>
          </a:p>
          <a:p>
            <a:pPr marL="228600" indent="-228600">
              <a:buFont typeface="+mj-lt"/>
              <a:buAutoNum type="arabicPeriod"/>
            </a:pPr>
            <a:r>
              <a:rPr lang="en-GB"/>
              <a:t>Royal College of Physicians. Future Hospital Commission. Available at: https://www.rcplondon.ac.uk/projects/outputs/future-hospital-commission. Accessed July 2023.</a:t>
            </a:r>
          </a:p>
        </p:txBody>
      </p:sp>
      <p:sp>
        <p:nvSpPr>
          <p:cNvPr id="4" name="Slide Number Placeholder 3"/>
          <p:cNvSpPr>
            <a:spLocks noGrp="1"/>
          </p:cNvSpPr>
          <p:nvPr>
            <p:ph type="sldNum" sz="quarter" idx="5"/>
          </p:nvPr>
        </p:nvSpPr>
        <p:spPr/>
        <p:txBody>
          <a:bodyPr/>
          <a:lstStyle/>
          <a:p>
            <a:fld id="{85263BDD-FA8D-4E6D-96A3-4835BF873E0B}" type="slidenum">
              <a:rPr lang="da-DK" smtClean="0"/>
              <a:t>22</a:t>
            </a:fld>
            <a:endParaRPr lang="da-DK"/>
          </a:p>
        </p:txBody>
      </p:sp>
    </p:spTree>
    <p:extLst>
      <p:ext uri="{BB962C8B-B14F-4D97-AF65-F5344CB8AC3E}">
        <p14:creationId xmlns:p14="http://schemas.microsoft.com/office/powerpoint/2010/main" val="2065946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23</a:t>
            </a:fld>
            <a:endParaRPr lang="da-DK"/>
          </a:p>
        </p:txBody>
      </p:sp>
    </p:spTree>
    <p:extLst>
      <p:ext uri="{BB962C8B-B14F-4D97-AF65-F5344CB8AC3E}">
        <p14:creationId xmlns:p14="http://schemas.microsoft.com/office/powerpoint/2010/main" val="1228918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24</a:t>
            </a:fld>
            <a:endParaRPr lang="da-DK"/>
          </a:p>
        </p:txBody>
      </p:sp>
    </p:spTree>
    <p:extLst>
      <p:ext uri="{BB962C8B-B14F-4D97-AF65-F5344CB8AC3E}">
        <p14:creationId xmlns:p14="http://schemas.microsoft.com/office/powerpoint/2010/main" val="73832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Reference:</a:t>
            </a:r>
          </a:p>
          <a:p>
            <a:pPr marL="228600" indent="-228600">
              <a:buFont typeface="+mj-lt"/>
              <a:buAutoNum type="arabicPeriod"/>
            </a:pPr>
            <a:r>
              <a:rPr lang="en-GB"/>
              <a:t>Richardson SJ, Fisher JM, </a:t>
            </a:r>
            <a:r>
              <a:rPr lang="en-GB" err="1"/>
              <a:t>Teodorczuk</a:t>
            </a:r>
            <a:r>
              <a:rPr lang="en-GB"/>
              <a:t> A. The Future Hospital: a blueprint for effective delirium care. Future Hosp J 2016; 3 (3): 178–181.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t>25</a:t>
            </a:fld>
            <a:endParaRPr lang="da-DK"/>
          </a:p>
        </p:txBody>
      </p:sp>
    </p:spTree>
    <p:extLst>
      <p:ext uri="{BB962C8B-B14F-4D97-AF65-F5344CB8AC3E}">
        <p14:creationId xmlns:p14="http://schemas.microsoft.com/office/powerpoint/2010/main" val="3043092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0.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52.svg"/></Relationships>
</file>

<file path=ppt/slides/_rels/slide2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24.png"/><Relationship Id="rId3" Type="http://schemas.openxmlformats.org/officeDocument/2006/relationships/image" Target="../media/image59.png"/><Relationship Id="rId7" Type="http://schemas.openxmlformats.org/officeDocument/2006/relationships/image" Target="../media/image34.png"/><Relationship Id="rId12" Type="http://schemas.openxmlformats.org/officeDocument/2006/relationships/image" Target="../media/image65.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2.svg"/><Relationship Id="rId11" Type="http://schemas.openxmlformats.org/officeDocument/2006/relationships/image" Target="../media/image51.png"/><Relationship Id="rId5" Type="http://schemas.openxmlformats.org/officeDocument/2006/relationships/image" Target="../media/image61.png"/><Relationship Id="rId10" Type="http://schemas.openxmlformats.org/officeDocument/2006/relationships/image" Target="../media/image64.svg"/><Relationship Id="rId4" Type="http://schemas.openxmlformats.org/officeDocument/2006/relationships/image" Target="../media/image60.svg"/><Relationship Id="rId9" Type="http://schemas.openxmlformats.org/officeDocument/2006/relationships/image" Target="../media/image63.png"/><Relationship Id="rId14" Type="http://schemas.openxmlformats.org/officeDocument/2006/relationships/image" Target="../media/image25.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close-up of a brain&#10;&#10;Description automatically generated">
            <a:extLst>
              <a:ext uri="{FF2B5EF4-FFF2-40B4-BE49-F238E27FC236}">
                <a16:creationId xmlns:a16="http://schemas.microsoft.com/office/drawing/2014/main" id="{9E2A147E-7363-6BD1-54CC-5E4AAECDD7E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25" r="3125"/>
          <a:stretch>
            <a:fillRect/>
          </a:stretch>
        </p:blipFill>
        <p:spPr/>
      </p:pic>
      <p:sp>
        <p:nvSpPr>
          <p:cNvPr id="6" name="Text Placeholder 5">
            <a:extLst>
              <a:ext uri="{FF2B5EF4-FFF2-40B4-BE49-F238E27FC236}">
                <a16:creationId xmlns:a16="http://schemas.microsoft.com/office/drawing/2014/main" id="{2C8AE90A-2DEA-42AF-B216-8A11B00D10AE}"/>
              </a:ext>
            </a:extLst>
          </p:cNvPr>
          <p:cNvSpPr>
            <a:spLocks noGrp="1"/>
          </p:cNvSpPr>
          <p:nvPr>
            <p:ph type="body" sz="quarter" idx="17"/>
          </p:nvPr>
        </p:nvSpPr>
        <p:spPr>
          <a:xfrm>
            <a:off x="8186737" y="513000"/>
            <a:ext cx="3463926" cy="240065"/>
          </a:xfrm>
        </p:spPr>
        <p:txBody>
          <a:bodyPr/>
          <a:lstStyle/>
          <a:p>
            <a:r>
              <a:rPr lang="en-GB" err="1"/>
              <a:t>Neurobehavioural</a:t>
            </a:r>
            <a:r>
              <a:rPr lang="en-GB"/>
              <a:t> consequences of stroke</a:t>
            </a:r>
          </a:p>
        </p:txBody>
      </p:sp>
      <p:sp>
        <p:nvSpPr>
          <p:cNvPr id="4" name="Text Placeholder 3">
            <a:extLst>
              <a:ext uri="{FF2B5EF4-FFF2-40B4-BE49-F238E27FC236}">
                <a16:creationId xmlns:a16="http://schemas.microsoft.com/office/drawing/2014/main" id="{E46A29CA-D8ED-4032-A9A9-B4FD7399CD44}"/>
              </a:ext>
            </a:extLst>
          </p:cNvPr>
          <p:cNvSpPr>
            <a:spLocks noGrp="1"/>
          </p:cNvSpPr>
          <p:nvPr>
            <p:ph type="body" sz="quarter" idx="18"/>
          </p:nvPr>
        </p:nvSpPr>
        <p:spPr>
          <a:xfrm>
            <a:off x="8186737" y="986690"/>
            <a:ext cx="3463926" cy="4062310"/>
          </a:xfrm>
        </p:spPr>
        <p:txBody>
          <a:bodyPr/>
          <a:lstStyle/>
          <a:p>
            <a:br>
              <a:rPr lang="en-GB"/>
            </a:br>
            <a:r>
              <a:rPr lang="en-GB"/>
              <a:t>Delirium</a:t>
            </a:r>
          </a:p>
        </p:txBody>
      </p:sp>
    </p:spTree>
    <p:extLst>
      <p:ext uri="{BB962C8B-B14F-4D97-AF65-F5344CB8AC3E}">
        <p14:creationId xmlns:p14="http://schemas.microsoft.com/office/powerpoint/2010/main" val="1226472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4BC9BEC-4ECD-8DDC-E56A-DB6BFC34B312}"/>
              </a:ext>
            </a:extLst>
          </p:cNvPr>
          <p:cNvSpPr>
            <a:spLocks noGrp="1"/>
          </p:cNvSpPr>
          <p:nvPr>
            <p:ph type="body" sz="quarter" idx="17"/>
          </p:nvPr>
        </p:nvSpPr>
        <p:spPr/>
        <p:txBody>
          <a:bodyPr/>
          <a:lstStyle/>
          <a:p>
            <a:r>
              <a:rPr lang="en-GB"/>
              <a:t>Neurobehavioural consequences of stroke – Delirium</a:t>
            </a:r>
          </a:p>
        </p:txBody>
      </p:sp>
      <p:sp>
        <p:nvSpPr>
          <p:cNvPr id="9" name="Title 8">
            <a:extLst>
              <a:ext uri="{FF2B5EF4-FFF2-40B4-BE49-F238E27FC236}">
                <a16:creationId xmlns:a16="http://schemas.microsoft.com/office/drawing/2014/main" id="{6B478F76-636B-B831-FB4B-80E289918630}"/>
              </a:ext>
            </a:extLst>
          </p:cNvPr>
          <p:cNvSpPr>
            <a:spLocks noGrp="1"/>
          </p:cNvSpPr>
          <p:nvPr>
            <p:ph type="title"/>
          </p:nvPr>
        </p:nvSpPr>
        <p:spPr/>
        <p:txBody>
          <a:bodyPr/>
          <a:lstStyle/>
          <a:p>
            <a:r>
              <a:rPr lang="en-GB"/>
              <a:t>Case presentation </a:t>
            </a:r>
          </a:p>
        </p:txBody>
      </p:sp>
      <p:sp>
        <p:nvSpPr>
          <p:cNvPr id="13" name="Content Placeholder 12">
            <a:extLst>
              <a:ext uri="{FF2B5EF4-FFF2-40B4-BE49-F238E27FC236}">
                <a16:creationId xmlns:a16="http://schemas.microsoft.com/office/drawing/2014/main" id="{341CE42E-BE48-16E6-A44D-F187CFC531A6}"/>
              </a:ext>
            </a:extLst>
          </p:cNvPr>
          <p:cNvSpPr>
            <a:spLocks noGrp="1"/>
          </p:cNvSpPr>
          <p:nvPr>
            <p:ph sz="half" idx="21"/>
          </p:nvPr>
        </p:nvSpPr>
        <p:spPr/>
        <p:txBody>
          <a:bodyPr/>
          <a:lstStyle/>
          <a:p>
            <a:pPr marL="0" indent="0">
              <a:buNone/>
            </a:pPr>
            <a:r>
              <a:rPr lang="en-GB"/>
              <a:t> </a:t>
            </a:r>
          </a:p>
        </p:txBody>
      </p:sp>
      <p:sp>
        <p:nvSpPr>
          <p:cNvPr id="11" name="Text Placeholder 10">
            <a:extLst>
              <a:ext uri="{FF2B5EF4-FFF2-40B4-BE49-F238E27FC236}">
                <a16:creationId xmlns:a16="http://schemas.microsoft.com/office/drawing/2014/main" id="{4C6F6E13-2C6F-8868-489C-BC7C9E1E5128}"/>
              </a:ext>
            </a:extLst>
          </p:cNvPr>
          <p:cNvSpPr>
            <a:spLocks noGrp="1"/>
          </p:cNvSpPr>
          <p:nvPr>
            <p:ph type="body" sz="quarter" idx="18"/>
          </p:nvPr>
        </p:nvSpPr>
        <p:spPr/>
        <p:txBody>
          <a:bodyPr/>
          <a:lstStyle/>
          <a:p>
            <a:r>
              <a:rPr lang="en-GB"/>
              <a:t>This case study is a hypothetical patient case, based on Prof. Terry Quinn’s clinical experiences</a:t>
            </a:r>
          </a:p>
        </p:txBody>
      </p:sp>
      <p:sp>
        <p:nvSpPr>
          <p:cNvPr id="8" name="Slide Number Placeholder 7">
            <a:extLst>
              <a:ext uri="{FF2B5EF4-FFF2-40B4-BE49-F238E27FC236}">
                <a16:creationId xmlns:a16="http://schemas.microsoft.com/office/drawing/2014/main" id="{E70C772C-2835-C1CC-84A4-FA8738344E90}"/>
              </a:ext>
            </a:extLst>
          </p:cNvPr>
          <p:cNvSpPr>
            <a:spLocks noGrp="1"/>
          </p:cNvSpPr>
          <p:nvPr>
            <p:ph type="sldNum" sz="quarter" idx="4"/>
          </p:nvPr>
        </p:nvSpPr>
        <p:spPr/>
        <p:txBody>
          <a:bodyPr/>
          <a:lstStyle/>
          <a:p>
            <a:fld id="{C5E73D8C-6D1C-4360-8101-83ED279A0FF1}" type="slidenum">
              <a:rPr lang="en-GB" smtClean="0"/>
              <a:pPr/>
              <a:t>2</a:t>
            </a:fld>
            <a:endParaRPr lang="en-GB"/>
          </a:p>
        </p:txBody>
      </p:sp>
      <p:sp>
        <p:nvSpPr>
          <p:cNvPr id="17" name="Content Placeholder 16">
            <a:extLst>
              <a:ext uri="{FF2B5EF4-FFF2-40B4-BE49-F238E27FC236}">
                <a16:creationId xmlns:a16="http://schemas.microsoft.com/office/drawing/2014/main" id="{8C6CEE5C-3545-D73D-D572-D4826648FFC1}"/>
              </a:ext>
            </a:extLst>
          </p:cNvPr>
          <p:cNvSpPr>
            <a:spLocks noGrp="1"/>
          </p:cNvSpPr>
          <p:nvPr>
            <p:ph idx="19"/>
          </p:nvPr>
        </p:nvSpPr>
        <p:spPr/>
        <p:txBody>
          <a:bodyPr/>
          <a:lstStyle/>
          <a:p>
            <a:r>
              <a:rPr lang="en-GB"/>
              <a:t>Mrs. A is an </a:t>
            </a:r>
            <a:r>
              <a:rPr lang="en-US"/>
              <a:t>88-year-old female patient who has been on the acute stroke unit for six days</a:t>
            </a:r>
          </a:p>
          <a:p>
            <a:r>
              <a:rPr lang="en-GB"/>
              <a:t>She has a past medical history of mild cognitive impairment, visual impairment and alcohol excess</a:t>
            </a:r>
          </a:p>
          <a:p>
            <a:r>
              <a:rPr lang="en-GB"/>
              <a:t>This admission was due to a major stroke, treated with tissue plasminogen activator. She was making good progress but now a change had been noted</a:t>
            </a:r>
          </a:p>
          <a:p>
            <a:r>
              <a:rPr lang="en-GB"/>
              <a:t>She is drowsy during the day but awake and distressed at night. She is not engaging </a:t>
            </a:r>
            <a:br>
              <a:rPr lang="en-GB"/>
            </a:br>
            <a:r>
              <a:rPr lang="en-GB"/>
              <a:t>in rehabilitation anymore and struggles to focus on tasks</a:t>
            </a:r>
          </a:p>
          <a:p>
            <a:r>
              <a:rPr lang="en-GB"/>
              <a:t>She picks at the air as if hallucinating</a:t>
            </a:r>
          </a:p>
          <a:p>
            <a:r>
              <a:rPr lang="en-GB"/>
              <a:t>During the doctor’s morning rounds she seems fine</a:t>
            </a:r>
          </a:p>
        </p:txBody>
      </p:sp>
      <p:pic>
        <p:nvPicPr>
          <p:cNvPr id="18" name="Content Placeholder 14" descr="Office worker female with solid fill">
            <a:extLst>
              <a:ext uri="{FF2B5EF4-FFF2-40B4-BE49-F238E27FC236}">
                <a16:creationId xmlns:a16="http://schemas.microsoft.com/office/drawing/2014/main" id="{A3C348DF-DDAE-E73D-A81B-97CDE84B05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1485" y="2393958"/>
            <a:ext cx="4017644" cy="4017642"/>
          </a:xfrm>
          <a:prstGeom prst="rect">
            <a:avLst/>
          </a:prstGeom>
        </p:spPr>
      </p:pic>
    </p:spTree>
    <p:extLst>
      <p:ext uri="{BB962C8B-B14F-4D97-AF65-F5344CB8AC3E}">
        <p14:creationId xmlns:p14="http://schemas.microsoft.com/office/powerpoint/2010/main" val="154435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9EC394-2162-9AB8-1CFD-F2821EF0A071}"/>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625BE21B-0480-AC6E-B3DC-0822491300FA}"/>
              </a:ext>
            </a:extLst>
          </p:cNvPr>
          <p:cNvSpPr>
            <a:spLocks noGrp="1"/>
          </p:cNvSpPr>
          <p:nvPr>
            <p:ph type="title"/>
          </p:nvPr>
        </p:nvSpPr>
        <p:spPr/>
        <p:txBody>
          <a:bodyPr/>
          <a:lstStyle/>
          <a:p>
            <a:r>
              <a:rPr lang="en-GB"/>
              <a:t>Delirium</a:t>
            </a:r>
          </a:p>
        </p:txBody>
      </p:sp>
      <p:sp>
        <p:nvSpPr>
          <p:cNvPr id="4" name="Content Placeholder 3">
            <a:extLst>
              <a:ext uri="{FF2B5EF4-FFF2-40B4-BE49-F238E27FC236}">
                <a16:creationId xmlns:a16="http://schemas.microsoft.com/office/drawing/2014/main" id="{2B85361A-CAEF-CAB0-AB29-6237D102B0DA}"/>
              </a:ext>
            </a:extLst>
          </p:cNvPr>
          <p:cNvSpPr>
            <a:spLocks noGrp="1"/>
          </p:cNvSpPr>
          <p:nvPr>
            <p:ph idx="19"/>
          </p:nvPr>
        </p:nvSpPr>
        <p:spPr/>
        <p:txBody>
          <a:bodyPr/>
          <a:lstStyle/>
          <a:p>
            <a:r>
              <a:rPr lang="en-US"/>
              <a:t>Delirium is a </a:t>
            </a:r>
            <a:r>
              <a:rPr lang="en-US" b="1">
                <a:solidFill>
                  <a:schemeClr val="accent5">
                    <a:lumMod val="50000"/>
                  </a:schemeClr>
                </a:solidFill>
              </a:rPr>
              <a:t>severe neuropsychiatric syndrome</a:t>
            </a:r>
            <a:r>
              <a:rPr lang="en-US" baseline="30000"/>
              <a:t>1,3</a:t>
            </a:r>
            <a:endParaRPr lang="en-US"/>
          </a:p>
          <a:p>
            <a:r>
              <a:rPr lang="en-US"/>
              <a:t>It can be characterized as </a:t>
            </a:r>
            <a:r>
              <a:rPr lang="en-US" b="1">
                <a:solidFill>
                  <a:schemeClr val="accent5">
                    <a:lumMod val="50000"/>
                  </a:schemeClr>
                </a:solidFill>
              </a:rPr>
              <a:t>acute-onset deficits in attention </a:t>
            </a:r>
            <a:r>
              <a:rPr lang="en-US"/>
              <a:t>and other aspects of cognition, typically lasting for a period of a few days</a:t>
            </a:r>
            <a:r>
              <a:rPr lang="en-US" baseline="30000"/>
              <a:t>1,3</a:t>
            </a:r>
            <a:endParaRPr lang="en-US"/>
          </a:p>
          <a:p>
            <a:r>
              <a:rPr lang="en-US"/>
              <a:t>People with delirium often also experience </a:t>
            </a:r>
            <a:r>
              <a:rPr lang="en-US" b="1">
                <a:solidFill>
                  <a:schemeClr val="accent5">
                    <a:lumMod val="50000"/>
                  </a:schemeClr>
                </a:solidFill>
              </a:rPr>
              <a:t>altered arousal</a:t>
            </a:r>
            <a:r>
              <a:rPr lang="en-US"/>
              <a:t>, ranging from reduced responsiveness at near-coma level, to hypervigilance and severe agitation</a:t>
            </a:r>
            <a:r>
              <a:rPr lang="en-US" baseline="30000"/>
              <a:t>1</a:t>
            </a:r>
            <a:endParaRPr lang="en-US"/>
          </a:p>
          <a:p>
            <a:pPr>
              <a:tabLst>
                <a:tab pos="269875" algn="l"/>
              </a:tabLst>
            </a:pPr>
            <a:r>
              <a:rPr lang="en-US"/>
              <a:t>Delirium can also include </a:t>
            </a:r>
            <a:r>
              <a:rPr lang="en-US" b="1">
                <a:solidFill>
                  <a:schemeClr val="accent5">
                    <a:lumMod val="50000"/>
                  </a:schemeClr>
                </a:solidFill>
              </a:rPr>
              <a:t>psychosis</a:t>
            </a:r>
            <a:r>
              <a:rPr lang="en-US"/>
              <a:t>; i.e., symptoms of delusions and hallucination</a:t>
            </a:r>
            <a:r>
              <a:rPr lang="en-US" baseline="30000"/>
              <a:t>1</a:t>
            </a:r>
            <a:endParaRPr lang="en-US"/>
          </a:p>
          <a:p>
            <a:r>
              <a:rPr lang="en-US"/>
              <a:t>Delirium can be the result of many different medical causes, either secondary causes outside the brain (e.g., drug withdrawal, illness, or surgery), or from a </a:t>
            </a:r>
            <a:r>
              <a:rPr lang="en-US" b="1">
                <a:solidFill>
                  <a:schemeClr val="accent5">
                    <a:lumMod val="50000"/>
                  </a:schemeClr>
                </a:solidFill>
              </a:rPr>
              <a:t>primary cause within the brain, e.g., stroke</a:t>
            </a:r>
            <a:r>
              <a:rPr lang="en-US" baseline="30000">
                <a:solidFill>
                  <a:schemeClr val="tx1"/>
                </a:solidFill>
              </a:rPr>
              <a:t>1</a:t>
            </a:r>
            <a:endParaRPr lang="en-US">
              <a:solidFill>
                <a:schemeClr val="tx1"/>
              </a:solidFill>
            </a:endParaRPr>
          </a:p>
          <a:p>
            <a:endParaRPr lang="en-US"/>
          </a:p>
        </p:txBody>
      </p:sp>
      <p:sp>
        <p:nvSpPr>
          <p:cNvPr id="5" name="Content Placeholder 4">
            <a:extLst>
              <a:ext uri="{FF2B5EF4-FFF2-40B4-BE49-F238E27FC236}">
                <a16:creationId xmlns:a16="http://schemas.microsoft.com/office/drawing/2014/main" id="{30936038-BA96-B759-244F-4C2E4A401521}"/>
              </a:ext>
            </a:extLst>
          </p:cNvPr>
          <p:cNvSpPr>
            <a:spLocks noGrp="1"/>
          </p:cNvSpPr>
          <p:nvPr>
            <p:ph sz="half" idx="21"/>
          </p:nvPr>
        </p:nvSpPr>
        <p:spPr/>
        <p:txBody>
          <a:bodyPr/>
          <a:lstStyle/>
          <a:p>
            <a:r>
              <a:rPr lang="en-GB"/>
              <a:t>Delirium comes from the Latin </a:t>
            </a:r>
            <a:r>
              <a:rPr lang="en-GB" b="1" i="1"/>
              <a:t>delirare</a:t>
            </a:r>
            <a:r>
              <a:rPr lang="en-GB"/>
              <a:t>, meaning to deviate from a straight line</a:t>
            </a:r>
            <a:r>
              <a:rPr lang="en-GB" baseline="30000"/>
              <a:t>1,2</a:t>
            </a:r>
            <a:endParaRPr lang="en-GB"/>
          </a:p>
        </p:txBody>
      </p:sp>
      <p:sp>
        <p:nvSpPr>
          <p:cNvPr id="6" name="Text Placeholder 5">
            <a:extLst>
              <a:ext uri="{FF2B5EF4-FFF2-40B4-BE49-F238E27FC236}">
                <a16:creationId xmlns:a16="http://schemas.microsoft.com/office/drawing/2014/main" id="{12BE5146-50A0-2E18-9A4A-47759F95E8BB}"/>
              </a:ext>
            </a:extLst>
          </p:cNvPr>
          <p:cNvSpPr>
            <a:spLocks noGrp="1"/>
          </p:cNvSpPr>
          <p:nvPr>
            <p:ph type="body" sz="quarter" idx="18"/>
          </p:nvPr>
        </p:nvSpPr>
        <p:spPr/>
        <p:txBody>
          <a:bodyPr/>
          <a:lstStyle/>
          <a:p>
            <a:r>
              <a:rPr lang="en-GB"/>
              <a:t>1. </a:t>
            </a:r>
            <a:r>
              <a:rPr lang="lt-LT"/>
              <a:t>Wilson </a:t>
            </a:r>
            <a:r>
              <a:rPr lang="en-GB"/>
              <a:t>et al. </a:t>
            </a:r>
            <a:r>
              <a:rPr lang="lt-LT"/>
              <a:t>Nat Rev Dis Primers 2020;6(1):90</a:t>
            </a:r>
            <a:r>
              <a:rPr lang="en-GB"/>
              <a:t>; </a:t>
            </a:r>
            <a:r>
              <a:rPr lang="en-US"/>
              <a:t>2. </a:t>
            </a:r>
            <a:r>
              <a:rPr lang="en-US" err="1"/>
              <a:t>Adamis</a:t>
            </a:r>
            <a:r>
              <a:rPr lang="en-US"/>
              <a:t> et al. Hist Psychiatry 2007;18:459–469; 3. APA. DSM-5-TR. 2022</a:t>
            </a:r>
            <a:endParaRPr lang="lt-LT"/>
          </a:p>
        </p:txBody>
      </p:sp>
      <p:sp>
        <p:nvSpPr>
          <p:cNvPr id="7" name="Slide Number Placeholder 6">
            <a:extLst>
              <a:ext uri="{FF2B5EF4-FFF2-40B4-BE49-F238E27FC236}">
                <a16:creationId xmlns:a16="http://schemas.microsoft.com/office/drawing/2014/main" id="{B04CA45B-555B-40D0-12BB-45ECD1F2AEA6}"/>
              </a:ext>
            </a:extLst>
          </p:cNvPr>
          <p:cNvSpPr>
            <a:spLocks noGrp="1"/>
          </p:cNvSpPr>
          <p:nvPr>
            <p:ph type="sldNum" sz="quarter" idx="4"/>
          </p:nvPr>
        </p:nvSpPr>
        <p:spPr/>
        <p:txBody>
          <a:bodyPr/>
          <a:lstStyle/>
          <a:p>
            <a:fld id="{C5E73D8C-6D1C-4360-8101-83ED279A0FF1}" type="slidenum">
              <a:rPr lang="en-GB" smtClean="0"/>
              <a:pPr/>
              <a:t>3</a:t>
            </a:fld>
            <a:endParaRPr lang="en-GB"/>
          </a:p>
        </p:txBody>
      </p:sp>
      <p:pic>
        <p:nvPicPr>
          <p:cNvPr id="10" name="Graphic 9" descr="Heart with pulse with solid fill">
            <a:extLst>
              <a:ext uri="{FF2B5EF4-FFF2-40B4-BE49-F238E27FC236}">
                <a16:creationId xmlns:a16="http://schemas.microsoft.com/office/drawing/2014/main" id="{CC3F7EF1-BC1C-709B-AF49-78CE64BBEB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48343" y="4746848"/>
            <a:ext cx="914400" cy="914400"/>
          </a:xfrm>
          <a:prstGeom prst="rect">
            <a:avLst/>
          </a:prstGeom>
        </p:spPr>
      </p:pic>
      <p:pic>
        <p:nvPicPr>
          <p:cNvPr id="12" name="Graphic 11" descr="Inpatient with solid fill">
            <a:extLst>
              <a:ext uri="{FF2B5EF4-FFF2-40B4-BE49-F238E27FC236}">
                <a16:creationId xmlns:a16="http://schemas.microsoft.com/office/drawing/2014/main" id="{40CD9C37-7DD3-1C32-7C9D-269CB8C79F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76320" y="4746848"/>
            <a:ext cx="914400" cy="914400"/>
          </a:xfrm>
          <a:prstGeom prst="rect">
            <a:avLst/>
          </a:prstGeom>
        </p:spPr>
      </p:pic>
      <p:pic>
        <p:nvPicPr>
          <p:cNvPr id="14" name="Graphic 13" descr="Medicine with solid fill">
            <a:extLst>
              <a:ext uri="{FF2B5EF4-FFF2-40B4-BE49-F238E27FC236}">
                <a16:creationId xmlns:a16="http://schemas.microsoft.com/office/drawing/2014/main" id="{A568FBC8-C2AC-AAA0-CE7A-7DC3371134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20301" y="4746848"/>
            <a:ext cx="914400" cy="914400"/>
          </a:xfrm>
          <a:prstGeom prst="rect">
            <a:avLst/>
          </a:prstGeom>
        </p:spPr>
      </p:pic>
      <p:pic>
        <p:nvPicPr>
          <p:cNvPr id="16" name="Graphic 15" descr="Brain in head with solid fill">
            <a:extLst>
              <a:ext uri="{FF2B5EF4-FFF2-40B4-BE49-F238E27FC236}">
                <a16:creationId xmlns:a16="http://schemas.microsoft.com/office/drawing/2014/main" id="{5BE66511-5380-CEE5-F120-50D736CCC24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76385" y="4746848"/>
            <a:ext cx="914400" cy="914400"/>
          </a:xfrm>
          <a:prstGeom prst="rect">
            <a:avLst/>
          </a:prstGeom>
        </p:spPr>
      </p:pic>
      <p:pic>
        <p:nvPicPr>
          <p:cNvPr id="18" name="Graphic 17" descr="Brain with solid fill">
            <a:extLst>
              <a:ext uri="{FF2B5EF4-FFF2-40B4-BE49-F238E27FC236}">
                <a16:creationId xmlns:a16="http://schemas.microsoft.com/office/drawing/2014/main" id="{EF0FE1BB-0D58-E832-5E69-31CCD9A8E25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04427" y="4746848"/>
            <a:ext cx="914400" cy="914400"/>
          </a:xfrm>
          <a:prstGeom prst="rect">
            <a:avLst/>
          </a:prstGeom>
        </p:spPr>
      </p:pic>
    </p:spTree>
    <p:extLst>
      <p:ext uri="{BB962C8B-B14F-4D97-AF65-F5344CB8AC3E}">
        <p14:creationId xmlns:p14="http://schemas.microsoft.com/office/powerpoint/2010/main" val="4209003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EF0095DA-B237-CB52-2655-90CE2D79A72D}"/>
              </a:ext>
            </a:extLst>
          </p:cNvPr>
          <p:cNvCxnSpPr>
            <a:cxnSpLocks/>
          </p:cNvCxnSpPr>
          <p:nvPr/>
        </p:nvCxnSpPr>
        <p:spPr>
          <a:xfrm>
            <a:off x="7745483" y="2368336"/>
            <a:ext cx="0" cy="621271"/>
          </a:xfrm>
          <a:prstGeom prst="straightConnector1">
            <a:avLst/>
          </a:prstGeom>
          <a:ln w="19050">
            <a:solidFill>
              <a:srgbClr val="D9D1CC"/>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4FBFB1C-1B4D-719B-0C3C-0A39AAF2528B}"/>
              </a:ext>
            </a:extLst>
          </p:cNvPr>
          <p:cNvCxnSpPr>
            <a:cxnSpLocks/>
          </p:cNvCxnSpPr>
          <p:nvPr/>
        </p:nvCxnSpPr>
        <p:spPr>
          <a:xfrm>
            <a:off x="4679647" y="2368336"/>
            <a:ext cx="0" cy="621271"/>
          </a:xfrm>
          <a:prstGeom prst="straightConnector1">
            <a:avLst/>
          </a:prstGeom>
          <a:ln w="19050">
            <a:solidFill>
              <a:srgbClr val="D9D1CC"/>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D3066F2-AD79-A859-E4CD-806BC6E6A27A}"/>
              </a:ext>
            </a:extLst>
          </p:cNvPr>
          <p:cNvCxnSpPr>
            <a:cxnSpLocks/>
          </p:cNvCxnSpPr>
          <p:nvPr/>
        </p:nvCxnSpPr>
        <p:spPr>
          <a:xfrm>
            <a:off x="1802959" y="2368336"/>
            <a:ext cx="0" cy="621271"/>
          </a:xfrm>
          <a:prstGeom prst="straightConnector1">
            <a:avLst/>
          </a:prstGeom>
          <a:ln w="19050">
            <a:solidFill>
              <a:srgbClr val="D9D1CC"/>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939FD94-AC10-1F8E-D249-46808DBDE8BA}"/>
              </a:ext>
            </a:extLst>
          </p:cNvPr>
          <p:cNvCxnSpPr>
            <a:cxnSpLocks/>
          </p:cNvCxnSpPr>
          <p:nvPr/>
        </p:nvCxnSpPr>
        <p:spPr>
          <a:xfrm rot="10800000">
            <a:off x="3185520" y="3834761"/>
            <a:ext cx="0" cy="621271"/>
          </a:xfrm>
          <a:prstGeom prst="straightConnector1">
            <a:avLst/>
          </a:prstGeom>
          <a:ln w="19050">
            <a:solidFill>
              <a:srgbClr val="D9D1CC"/>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7195B78-FA97-16B9-2E96-05D259FF8E6D}"/>
              </a:ext>
            </a:extLst>
          </p:cNvPr>
          <p:cNvCxnSpPr>
            <a:cxnSpLocks/>
          </p:cNvCxnSpPr>
          <p:nvPr/>
        </p:nvCxnSpPr>
        <p:spPr>
          <a:xfrm rot="10800000">
            <a:off x="6060457" y="3834761"/>
            <a:ext cx="0" cy="621271"/>
          </a:xfrm>
          <a:prstGeom prst="straightConnector1">
            <a:avLst/>
          </a:prstGeom>
          <a:ln w="19050">
            <a:solidFill>
              <a:srgbClr val="D9D1CC"/>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16EF86E-5531-1994-A9C5-1647F735E34D}"/>
              </a:ext>
            </a:extLst>
          </p:cNvPr>
          <p:cNvCxnSpPr>
            <a:cxnSpLocks/>
          </p:cNvCxnSpPr>
          <p:nvPr/>
        </p:nvCxnSpPr>
        <p:spPr>
          <a:xfrm rot="10800000">
            <a:off x="9600977" y="3834762"/>
            <a:ext cx="0" cy="621271"/>
          </a:xfrm>
          <a:prstGeom prst="straightConnector1">
            <a:avLst/>
          </a:prstGeom>
          <a:ln w="19050">
            <a:solidFill>
              <a:srgbClr val="D9D1CC"/>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4FB1F2FF-8F6D-2A3D-7153-064F98983538}"/>
              </a:ext>
            </a:extLst>
          </p:cNvPr>
          <p:cNvSpPr>
            <a:spLocks noGrp="1"/>
          </p:cNvSpPr>
          <p:nvPr>
            <p:ph type="body" sz="quarter" idx="17"/>
          </p:nvPr>
        </p:nvSpPr>
        <p:spPr/>
        <p:txBody>
          <a:bodyPr/>
          <a:lstStyle/>
          <a:p>
            <a:r>
              <a:rPr lang="en-GB"/>
              <a:t>Neurobehavioural consequences of stroke – Delirium</a:t>
            </a:r>
          </a:p>
        </p:txBody>
      </p:sp>
      <p:sp>
        <p:nvSpPr>
          <p:cNvPr id="8" name="Title 7">
            <a:extLst>
              <a:ext uri="{FF2B5EF4-FFF2-40B4-BE49-F238E27FC236}">
                <a16:creationId xmlns:a16="http://schemas.microsoft.com/office/drawing/2014/main" id="{6E15B847-97F7-5241-098F-397097DC4E00}"/>
              </a:ext>
            </a:extLst>
          </p:cNvPr>
          <p:cNvSpPr>
            <a:spLocks noGrp="1"/>
          </p:cNvSpPr>
          <p:nvPr>
            <p:ph type="title"/>
          </p:nvPr>
        </p:nvSpPr>
        <p:spPr/>
        <p:txBody>
          <a:bodyPr/>
          <a:lstStyle/>
          <a:p>
            <a:r>
              <a:rPr lang="en-GB"/>
              <a:t>The history of delirium</a:t>
            </a:r>
          </a:p>
        </p:txBody>
      </p:sp>
      <p:sp>
        <p:nvSpPr>
          <p:cNvPr id="10" name="Text Placeholder 9">
            <a:extLst>
              <a:ext uri="{FF2B5EF4-FFF2-40B4-BE49-F238E27FC236}">
                <a16:creationId xmlns:a16="http://schemas.microsoft.com/office/drawing/2014/main" id="{C0C137FD-0235-5D34-5BFA-E7A5A4C0AB2E}"/>
              </a:ext>
            </a:extLst>
          </p:cNvPr>
          <p:cNvSpPr>
            <a:spLocks noGrp="1"/>
          </p:cNvSpPr>
          <p:nvPr>
            <p:ph type="body" sz="quarter" idx="18"/>
          </p:nvPr>
        </p:nvSpPr>
        <p:spPr/>
        <p:txBody>
          <a:bodyPr/>
          <a:lstStyle/>
          <a:p>
            <a:r>
              <a:rPr lang="en-US"/>
              <a:t>Adapted from: </a:t>
            </a:r>
            <a:r>
              <a:rPr lang="en-US" err="1"/>
              <a:t>Adamis</a:t>
            </a:r>
            <a:r>
              <a:rPr lang="en-US"/>
              <a:t> et al. Hist Psychiatry 2007;18:459–469</a:t>
            </a:r>
            <a:endParaRPr lang="en-GB"/>
          </a:p>
        </p:txBody>
      </p:sp>
      <p:sp>
        <p:nvSpPr>
          <p:cNvPr id="7" name="Slide Number Placeholder 6">
            <a:extLst>
              <a:ext uri="{FF2B5EF4-FFF2-40B4-BE49-F238E27FC236}">
                <a16:creationId xmlns:a16="http://schemas.microsoft.com/office/drawing/2014/main" id="{A88ACB6E-431C-E9AB-37FA-907E585079F2}"/>
              </a:ext>
            </a:extLst>
          </p:cNvPr>
          <p:cNvSpPr>
            <a:spLocks noGrp="1"/>
          </p:cNvSpPr>
          <p:nvPr>
            <p:ph type="sldNum" sz="quarter" idx="4"/>
          </p:nvPr>
        </p:nvSpPr>
        <p:spPr/>
        <p:txBody>
          <a:bodyPr/>
          <a:lstStyle/>
          <a:p>
            <a:fld id="{C5E73D8C-6D1C-4360-8101-83ED279A0FF1}" type="slidenum">
              <a:rPr lang="en-GB" smtClean="0"/>
              <a:pPr/>
              <a:t>4</a:t>
            </a:fld>
            <a:endParaRPr lang="en-GB"/>
          </a:p>
        </p:txBody>
      </p:sp>
      <p:sp>
        <p:nvSpPr>
          <p:cNvPr id="11" name="Arrow: Right 10">
            <a:extLst>
              <a:ext uri="{FF2B5EF4-FFF2-40B4-BE49-F238E27FC236}">
                <a16:creationId xmlns:a16="http://schemas.microsoft.com/office/drawing/2014/main" id="{F2D7299B-633A-09D7-5F48-179667A5C573}"/>
              </a:ext>
            </a:extLst>
          </p:cNvPr>
          <p:cNvSpPr/>
          <p:nvPr/>
        </p:nvSpPr>
        <p:spPr>
          <a:xfrm>
            <a:off x="539749" y="2649754"/>
            <a:ext cx="11100867" cy="1549667"/>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6" name="TextBox 15">
            <a:extLst>
              <a:ext uri="{FF2B5EF4-FFF2-40B4-BE49-F238E27FC236}">
                <a16:creationId xmlns:a16="http://schemas.microsoft.com/office/drawing/2014/main" id="{B66EDB09-3984-A9E9-44DD-2D794DD53661}"/>
              </a:ext>
            </a:extLst>
          </p:cNvPr>
          <p:cNvSpPr txBox="1"/>
          <p:nvPr/>
        </p:nvSpPr>
        <p:spPr>
          <a:xfrm>
            <a:off x="407368" y="3162977"/>
            <a:ext cx="2791182" cy="523220"/>
          </a:xfrm>
          <a:prstGeom prst="rect">
            <a:avLst/>
          </a:prstGeom>
          <a:noFill/>
        </p:spPr>
        <p:txBody>
          <a:bodyPr wrap="square" rtlCol="0" anchor="b">
            <a:spAutoFit/>
          </a:bodyPr>
          <a:lstStyle/>
          <a:p>
            <a:pPr algn="ctr">
              <a:spcBef>
                <a:spcPts val="240"/>
              </a:spcBef>
              <a:spcAft>
                <a:spcPts val="240"/>
              </a:spcAft>
            </a:pPr>
            <a:r>
              <a:rPr kumimoji="0" lang="en-GB" sz="2800" b="1" i="0" u="none" strike="noStrike" kern="1200" cap="none" spc="0" normalizeH="0" baseline="0" noProof="0">
                <a:ln>
                  <a:noFill/>
                </a:ln>
                <a:solidFill>
                  <a:schemeClr val="bg1"/>
                </a:solidFill>
                <a:effectLst/>
                <a:uLnTx/>
                <a:uFillTx/>
                <a:ea typeface="+mn-ea"/>
                <a:cs typeface="+mn-cs"/>
              </a:rPr>
              <a:t>500 BC</a:t>
            </a:r>
          </a:p>
        </p:txBody>
      </p:sp>
      <p:sp>
        <p:nvSpPr>
          <p:cNvPr id="17" name="TextBox 16">
            <a:extLst>
              <a:ext uri="{FF2B5EF4-FFF2-40B4-BE49-F238E27FC236}">
                <a16:creationId xmlns:a16="http://schemas.microsoft.com/office/drawing/2014/main" id="{B4CA6D8A-BD00-A970-7078-CA662836D811}"/>
              </a:ext>
            </a:extLst>
          </p:cNvPr>
          <p:cNvSpPr txBox="1"/>
          <p:nvPr/>
        </p:nvSpPr>
        <p:spPr>
          <a:xfrm>
            <a:off x="1916269" y="3162977"/>
            <a:ext cx="2538500" cy="523220"/>
          </a:xfrm>
          <a:prstGeom prst="rect">
            <a:avLst/>
          </a:prstGeom>
          <a:noFill/>
        </p:spPr>
        <p:txBody>
          <a:bodyPr wrap="square" rtlCol="0">
            <a:spAutoFit/>
          </a:bodyPr>
          <a:lstStyle/>
          <a:p>
            <a:pPr algn="ctr">
              <a:spcBef>
                <a:spcPts val="240"/>
              </a:spcBef>
              <a:spcAft>
                <a:spcPts val="240"/>
              </a:spcAft>
            </a:pPr>
            <a:r>
              <a:rPr lang="en-GB" sz="2800" b="1">
                <a:solidFill>
                  <a:schemeClr val="bg1"/>
                </a:solidFill>
              </a:rPr>
              <a:t>~100</a:t>
            </a:r>
          </a:p>
        </p:txBody>
      </p:sp>
      <p:sp>
        <p:nvSpPr>
          <p:cNvPr id="18" name="TextBox 17">
            <a:extLst>
              <a:ext uri="{FF2B5EF4-FFF2-40B4-BE49-F238E27FC236}">
                <a16:creationId xmlns:a16="http://schemas.microsoft.com/office/drawing/2014/main" id="{804ABCDC-E82A-97A8-F56E-093DED795EF5}"/>
              </a:ext>
            </a:extLst>
          </p:cNvPr>
          <p:cNvSpPr txBox="1"/>
          <p:nvPr/>
        </p:nvSpPr>
        <p:spPr>
          <a:xfrm>
            <a:off x="3284056" y="3162977"/>
            <a:ext cx="2791182" cy="523220"/>
          </a:xfrm>
          <a:prstGeom prst="rect">
            <a:avLst/>
          </a:prstGeom>
          <a:noFill/>
        </p:spPr>
        <p:txBody>
          <a:bodyPr wrap="square" rtlCol="0" anchor="b">
            <a:spAutoFit/>
          </a:bodyPr>
          <a:lstStyle/>
          <a:p>
            <a:pPr algn="ctr">
              <a:spcBef>
                <a:spcPts val="240"/>
              </a:spcBef>
              <a:spcAft>
                <a:spcPts val="240"/>
              </a:spcAft>
            </a:pPr>
            <a:r>
              <a:rPr kumimoji="0" lang="en-GB" sz="2800" b="1" i="0" u="none" strike="noStrike" kern="1200" cap="none" spc="0" normalizeH="0" baseline="0" noProof="0">
                <a:ln>
                  <a:noFill/>
                </a:ln>
                <a:solidFill>
                  <a:schemeClr val="bg1"/>
                </a:solidFill>
                <a:effectLst/>
                <a:uLnTx/>
                <a:uFillTx/>
                <a:ea typeface="+mn-ea"/>
                <a:cs typeface="+mn-cs"/>
              </a:rPr>
              <a:t>542</a:t>
            </a:r>
          </a:p>
        </p:txBody>
      </p:sp>
      <p:sp>
        <p:nvSpPr>
          <p:cNvPr id="19" name="TextBox 18">
            <a:extLst>
              <a:ext uri="{FF2B5EF4-FFF2-40B4-BE49-F238E27FC236}">
                <a16:creationId xmlns:a16="http://schemas.microsoft.com/office/drawing/2014/main" id="{672F3B9E-81A0-24E0-8BF4-FA2A818BFB4F}"/>
              </a:ext>
            </a:extLst>
          </p:cNvPr>
          <p:cNvSpPr txBox="1"/>
          <p:nvPr/>
        </p:nvSpPr>
        <p:spPr>
          <a:xfrm>
            <a:off x="4428502" y="3162977"/>
            <a:ext cx="3263908" cy="523220"/>
          </a:xfrm>
          <a:prstGeom prst="rect">
            <a:avLst/>
          </a:prstGeom>
          <a:noFill/>
        </p:spPr>
        <p:txBody>
          <a:bodyPr wrap="square" rtlCol="0">
            <a:spAutoFit/>
          </a:bodyPr>
          <a:lstStyle/>
          <a:p>
            <a:pPr algn="ctr">
              <a:spcBef>
                <a:spcPts val="240"/>
              </a:spcBef>
              <a:spcAft>
                <a:spcPts val="240"/>
              </a:spcAft>
            </a:pPr>
            <a:r>
              <a:rPr lang="en-GB" sz="2800" b="1">
                <a:solidFill>
                  <a:schemeClr val="bg1"/>
                </a:solidFill>
              </a:rPr>
              <a:t>1592</a:t>
            </a:r>
          </a:p>
        </p:txBody>
      </p:sp>
      <p:sp>
        <p:nvSpPr>
          <p:cNvPr id="20" name="TextBox 19">
            <a:extLst>
              <a:ext uri="{FF2B5EF4-FFF2-40B4-BE49-F238E27FC236}">
                <a16:creationId xmlns:a16="http://schemas.microsoft.com/office/drawing/2014/main" id="{5FB004B3-C1CD-BF0A-C726-4837C7FCE913}"/>
              </a:ext>
            </a:extLst>
          </p:cNvPr>
          <p:cNvSpPr txBox="1"/>
          <p:nvPr/>
        </p:nvSpPr>
        <p:spPr>
          <a:xfrm>
            <a:off x="6240016" y="3162977"/>
            <a:ext cx="3010934" cy="523220"/>
          </a:xfrm>
          <a:prstGeom prst="rect">
            <a:avLst/>
          </a:prstGeom>
          <a:noFill/>
        </p:spPr>
        <p:txBody>
          <a:bodyPr wrap="square" rtlCol="0" anchor="b">
            <a:spAutoFit/>
          </a:bodyPr>
          <a:lstStyle/>
          <a:p>
            <a:pPr algn="ctr">
              <a:spcBef>
                <a:spcPts val="240"/>
              </a:spcBef>
              <a:spcAft>
                <a:spcPts val="240"/>
              </a:spcAft>
            </a:pPr>
            <a:r>
              <a:rPr kumimoji="0" lang="en-GB" sz="2800" b="1" i="0" u="none" strike="noStrike" kern="1200" cap="none" spc="0" normalizeH="0" baseline="0" noProof="0">
                <a:ln>
                  <a:noFill/>
                </a:ln>
                <a:solidFill>
                  <a:schemeClr val="bg1"/>
                </a:solidFill>
                <a:effectLst/>
                <a:uLnTx/>
                <a:uFillTx/>
                <a:ea typeface="+mn-ea"/>
                <a:cs typeface="+mn-cs"/>
              </a:rPr>
              <a:t>1719</a:t>
            </a:r>
          </a:p>
        </p:txBody>
      </p:sp>
      <p:sp>
        <p:nvSpPr>
          <p:cNvPr id="21" name="TextBox 20">
            <a:extLst>
              <a:ext uri="{FF2B5EF4-FFF2-40B4-BE49-F238E27FC236}">
                <a16:creationId xmlns:a16="http://schemas.microsoft.com/office/drawing/2014/main" id="{C133B35F-5B26-12C9-1F7B-A44034BFA7C4}"/>
              </a:ext>
            </a:extLst>
          </p:cNvPr>
          <p:cNvSpPr txBox="1"/>
          <p:nvPr/>
        </p:nvSpPr>
        <p:spPr>
          <a:xfrm>
            <a:off x="7857679" y="3162977"/>
            <a:ext cx="3486596" cy="523220"/>
          </a:xfrm>
          <a:prstGeom prst="rect">
            <a:avLst/>
          </a:prstGeom>
          <a:noFill/>
        </p:spPr>
        <p:txBody>
          <a:bodyPr wrap="square" rtlCol="0">
            <a:spAutoFit/>
          </a:bodyPr>
          <a:lstStyle/>
          <a:p>
            <a:pPr algn="ctr">
              <a:spcBef>
                <a:spcPts val="240"/>
              </a:spcBef>
              <a:spcAft>
                <a:spcPts val="240"/>
              </a:spcAft>
            </a:pPr>
            <a:r>
              <a:rPr lang="en-GB" sz="2800" b="1">
                <a:solidFill>
                  <a:schemeClr val="bg1"/>
                </a:solidFill>
              </a:rPr>
              <a:t>1900s</a:t>
            </a:r>
          </a:p>
        </p:txBody>
      </p:sp>
      <p:sp>
        <p:nvSpPr>
          <p:cNvPr id="22" name="Content Placeholder 9">
            <a:extLst>
              <a:ext uri="{FF2B5EF4-FFF2-40B4-BE49-F238E27FC236}">
                <a16:creationId xmlns:a16="http://schemas.microsoft.com/office/drawing/2014/main" id="{9CB48E57-7783-273A-A960-280E57445778}"/>
              </a:ext>
            </a:extLst>
          </p:cNvPr>
          <p:cNvSpPr txBox="1">
            <a:spLocks/>
          </p:cNvSpPr>
          <p:nvPr/>
        </p:nvSpPr>
        <p:spPr>
          <a:xfrm>
            <a:off x="377880" y="1430846"/>
            <a:ext cx="2850158" cy="1214292"/>
          </a:xfrm>
          <a:prstGeom prst="round2DiagRect">
            <a:avLst>
              <a:gd name="adj1" fmla="val 0"/>
              <a:gd name="adj2" fmla="val 7633"/>
            </a:avLst>
          </a:prstGeom>
          <a:solidFill>
            <a:srgbClr val="D9D1CC"/>
          </a:solidFill>
        </p:spPr>
        <p:txBody>
          <a:bodyPr vert="horz" lIns="252000" tIns="180000" rIns="252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US" sz="1400"/>
              <a:t>Hippocrates used about </a:t>
            </a:r>
            <a:br>
              <a:rPr lang="en-US" sz="1400"/>
            </a:br>
            <a:r>
              <a:rPr lang="en-US" sz="1400"/>
              <a:t>16 different words to characterize the syndrome of delirium, including ‘</a:t>
            </a:r>
            <a:r>
              <a:rPr lang="en-US" sz="1400" i="1"/>
              <a:t>phrenitis</a:t>
            </a:r>
            <a:r>
              <a:rPr lang="en-US" sz="1400"/>
              <a:t>’</a:t>
            </a:r>
          </a:p>
        </p:txBody>
      </p:sp>
      <p:sp>
        <p:nvSpPr>
          <p:cNvPr id="23" name="Content Placeholder 9">
            <a:extLst>
              <a:ext uri="{FF2B5EF4-FFF2-40B4-BE49-F238E27FC236}">
                <a16:creationId xmlns:a16="http://schemas.microsoft.com/office/drawing/2014/main" id="{252FA8E8-E67D-07EA-F78E-95AC13DC9042}"/>
              </a:ext>
            </a:extLst>
          </p:cNvPr>
          <p:cNvSpPr txBox="1">
            <a:spLocks/>
          </p:cNvSpPr>
          <p:nvPr/>
        </p:nvSpPr>
        <p:spPr>
          <a:xfrm>
            <a:off x="2265966" y="4293097"/>
            <a:ext cx="1839106" cy="1229256"/>
          </a:xfrm>
          <a:prstGeom prst="round2DiagRect">
            <a:avLst>
              <a:gd name="adj1" fmla="val 0"/>
              <a:gd name="adj2" fmla="val 7633"/>
            </a:avLst>
          </a:prstGeom>
          <a:solidFill>
            <a:srgbClr val="D9D1CC"/>
          </a:solidFill>
        </p:spPr>
        <p:txBody>
          <a:bodyPr vert="horz" lIns="252000" tIns="180000" rIns="252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US" sz="1400" err="1"/>
              <a:t>Celsus</a:t>
            </a:r>
            <a:r>
              <a:rPr lang="en-US" sz="1400"/>
              <a:t> uses the words delirium and </a:t>
            </a:r>
            <a:r>
              <a:rPr lang="en-US" sz="1400" i="1"/>
              <a:t>phrenitis</a:t>
            </a:r>
            <a:r>
              <a:rPr lang="en-US" sz="1400"/>
              <a:t> in medical writings</a:t>
            </a:r>
            <a:endParaRPr lang="en-GB" sz="1400"/>
          </a:p>
        </p:txBody>
      </p:sp>
      <p:sp>
        <p:nvSpPr>
          <p:cNvPr id="24" name="Content Placeholder 9">
            <a:extLst>
              <a:ext uri="{FF2B5EF4-FFF2-40B4-BE49-F238E27FC236}">
                <a16:creationId xmlns:a16="http://schemas.microsoft.com/office/drawing/2014/main" id="{25B2A5D2-DEC4-2E5B-2947-4D26E6D5C015}"/>
              </a:ext>
            </a:extLst>
          </p:cNvPr>
          <p:cNvSpPr txBox="1">
            <a:spLocks/>
          </p:cNvSpPr>
          <p:nvPr/>
        </p:nvSpPr>
        <p:spPr>
          <a:xfrm>
            <a:off x="3557500" y="1430845"/>
            <a:ext cx="2538500" cy="1214291"/>
          </a:xfrm>
          <a:prstGeom prst="round2DiagRect">
            <a:avLst>
              <a:gd name="adj1" fmla="val 0"/>
              <a:gd name="adj2" fmla="val 7633"/>
            </a:avLst>
          </a:prstGeom>
          <a:solidFill>
            <a:srgbClr val="D9D1CC"/>
          </a:solidFill>
        </p:spPr>
        <p:txBody>
          <a:bodyPr vert="horz" lIns="252000" tIns="180000" rIns="252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US" sz="1400"/>
              <a:t>Procopius gives a description of delirium in his account of the plague in Constantinople</a:t>
            </a:r>
          </a:p>
        </p:txBody>
      </p:sp>
      <p:sp>
        <p:nvSpPr>
          <p:cNvPr id="25" name="Content Placeholder 9">
            <a:extLst>
              <a:ext uri="{FF2B5EF4-FFF2-40B4-BE49-F238E27FC236}">
                <a16:creationId xmlns:a16="http://schemas.microsoft.com/office/drawing/2014/main" id="{DF10ACB4-9E9D-A40C-9BC1-673B146D20BB}"/>
              </a:ext>
            </a:extLst>
          </p:cNvPr>
          <p:cNvSpPr txBox="1">
            <a:spLocks/>
          </p:cNvSpPr>
          <p:nvPr/>
        </p:nvSpPr>
        <p:spPr>
          <a:xfrm>
            <a:off x="6400929" y="1185930"/>
            <a:ext cx="2689108" cy="1461515"/>
          </a:xfrm>
          <a:prstGeom prst="round2DiagRect">
            <a:avLst>
              <a:gd name="adj1" fmla="val 0"/>
              <a:gd name="adj2" fmla="val 7633"/>
            </a:avLst>
          </a:prstGeom>
          <a:solidFill>
            <a:srgbClr val="D9D1CC"/>
          </a:solidFill>
        </p:spPr>
        <p:txBody>
          <a:bodyPr vert="horz" lIns="252000" tIns="180000" rIns="252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US" sz="1400"/>
              <a:t>Quincy referred to mania or madness as “a Delirium without fever”, and stated “delirium is the dreams </a:t>
            </a:r>
            <a:br>
              <a:rPr lang="en-US" sz="1400"/>
            </a:br>
            <a:r>
              <a:rPr lang="en-US" sz="1400"/>
              <a:t>of waking persons”</a:t>
            </a:r>
          </a:p>
        </p:txBody>
      </p:sp>
      <p:sp>
        <p:nvSpPr>
          <p:cNvPr id="26" name="Content Placeholder 9">
            <a:extLst>
              <a:ext uri="{FF2B5EF4-FFF2-40B4-BE49-F238E27FC236}">
                <a16:creationId xmlns:a16="http://schemas.microsoft.com/office/drawing/2014/main" id="{A485699F-A813-75D5-9737-9CB19C0360C1}"/>
              </a:ext>
            </a:extLst>
          </p:cNvPr>
          <p:cNvSpPr txBox="1">
            <a:spLocks/>
          </p:cNvSpPr>
          <p:nvPr/>
        </p:nvSpPr>
        <p:spPr>
          <a:xfrm>
            <a:off x="4558064" y="4293096"/>
            <a:ext cx="3004786" cy="1930972"/>
          </a:xfrm>
          <a:prstGeom prst="round2DiagRect">
            <a:avLst>
              <a:gd name="adj1" fmla="val 0"/>
              <a:gd name="adj2" fmla="val 7633"/>
            </a:avLst>
          </a:prstGeom>
          <a:solidFill>
            <a:srgbClr val="D9D1CC"/>
          </a:solidFill>
        </p:spPr>
        <p:txBody>
          <a:bodyPr vert="horz" lIns="252000" tIns="180000" rIns="252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US" sz="1400"/>
              <a:t>‘Delirium’ in English was probably first coined by </a:t>
            </a:r>
            <a:r>
              <a:rPr lang="en-US" sz="1400" err="1"/>
              <a:t>Cosin</a:t>
            </a:r>
            <a:r>
              <a:rPr lang="en-US" sz="1400"/>
              <a:t>, in a book about insanity</a:t>
            </a:r>
          </a:p>
          <a:p>
            <a:pPr marL="0" indent="0" algn="ctr">
              <a:spcBef>
                <a:spcPts val="240"/>
              </a:spcBef>
              <a:spcAft>
                <a:spcPts val="240"/>
              </a:spcAft>
              <a:buNone/>
            </a:pPr>
            <a:r>
              <a:rPr lang="en-US" sz="1400"/>
              <a:t>A year later Philip </a:t>
            </a:r>
            <a:r>
              <a:rPr lang="en-US" sz="1400" err="1"/>
              <a:t>Barrought</a:t>
            </a:r>
            <a:r>
              <a:rPr lang="en-US" sz="1400"/>
              <a:t> described </a:t>
            </a:r>
            <a:r>
              <a:rPr lang="en-US" sz="1400" err="1"/>
              <a:t>phrenesis</a:t>
            </a:r>
            <a:r>
              <a:rPr lang="en-US" sz="1400"/>
              <a:t> as a ‘continual madness’ which was in most cases deadly</a:t>
            </a:r>
          </a:p>
        </p:txBody>
      </p:sp>
      <p:sp>
        <p:nvSpPr>
          <p:cNvPr id="27" name="Content Placeholder 9">
            <a:extLst>
              <a:ext uri="{FF2B5EF4-FFF2-40B4-BE49-F238E27FC236}">
                <a16:creationId xmlns:a16="http://schemas.microsoft.com/office/drawing/2014/main" id="{F6A15A69-2111-2BB7-4862-76A63A081773}"/>
              </a:ext>
            </a:extLst>
          </p:cNvPr>
          <p:cNvSpPr txBox="1">
            <a:spLocks/>
          </p:cNvSpPr>
          <p:nvPr/>
        </p:nvSpPr>
        <p:spPr>
          <a:xfrm>
            <a:off x="7971979" y="4293097"/>
            <a:ext cx="3257996" cy="1715228"/>
          </a:xfrm>
          <a:prstGeom prst="round2DiagRect">
            <a:avLst>
              <a:gd name="adj1" fmla="val 0"/>
              <a:gd name="adj2" fmla="val 7633"/>
            </a:avLst>
          </a:prstGeom>
          <a:solidFill>
            <a:srgbClr val="D9D1CC"/>
          </a:solidFill>
        </p:spPr>
        <p:txBody>
          <a:bodyPr vert="horz" lIns="252000" tIns="180000" rIns="252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40"/>
              </a:spcBef>
              <a:spcAft>
                <a:spcPts val="240"/>
              </a:spcAft>
              <a:buNone/>
            </a:pPr>
            <a:r>
              <a:rPr lang="en-US" sz="1400"/>
              <a:t>The influential psychiatrists of the age argued about definitions </a:t>
            </a:r>
            <a:br>
              <a:rPr lang="en-US" sz="1400"/>
            </a:br>
            <a:r>
              <a:rPr lang="en-US" sz="1400"/>
              <a:t>of delirium and its terminology</a:t>
            </a:r>
          </a:p>
          <a:p>
            <a:pPr marL="0" indent="0" algn="ctr">
              <a:spcBef>
                <a:spcPts val="240"/>
              </a:spcBef>
              <a:spcAft>
                <a:spcPts val="240"/>
              </a:spcAft>
              <a:buNone/>
            </a:pPr>
            <a:r>
              <a:rPr lang="en-US" sz="1400" err="1"/>
              <a:t>Lipowski</a:t>
            </a:r>
            <a:r>
              <a:rPr lang="en-US" sz="1400"/>
              <a:t> became a leading figure in delirium research, writing extensively about the subject</a:t>
            </a:r>
          </a:p>
        </p:txBody>
      </p:sp>
    </p:spTree>
    <p:extLst>
      <p:ext uri="{BB962C8B-B14F-4D97-AF65-F5344CB8AC3E}">
        <p14:creationId xmlns:p14="http://schemas.microsoft.com/office/powerpoint/2010/main" val="2452671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04CDD52C-B350-5392-219A-FFE5B606A8B4}"/>
              </a:ext>
            </a:extLst>
          </p:cNvPr>
          <p:cNvSpPr>
            <a:spLocks noGrp="1"/>
          </p:cNvSpPr>
          <p:nvPr>
            <p:ph sz="half" idx="22"/>
          </p:nvPr>
        </p:nvSpPr>
        <p:spPr>
          <a:xfrm>
            <a:off x="4336606" y="1416785"/>
            <a:ext cx="3517200" cy="4415215"/>
          </a:xfrm>
        </p:spPr>
        <p:txBody>
          <a:bodyPr lIns="252000" tIns="180000" rIns="252000"/>
          <a:lstStyle/>
          <a:p>
            <a:pPr marL="0" indent="0" algn="ctr">
              <a:spcBef>
                <a:spcPts val="1200"/>
              </a:spcBef>
              <a:buNone/>
            </a:pPr>
            <a:r>
              <a:rPr lang="en-GB" sz="1400" b="1" dirty="0">
                <a:solidFill>
                  <a:schemeClr val="accent5">
                    <a:lumMod val="75000"/>
                  </a:schemeClr>
                </a:solidFill>
              </a:rPr>
              <a:t>Hyperactive delirium</a:t>
            </a:r>
            <a:r>
              <a:rPr lang="en-GB" sz="1400" b="1" baseline="30000" dirty="0">
                <a:solidFill>
                  <a:schemeClr val="accent5">
                    <a:lumMod val="75000"/>
                  </a:schemeClr>
                </a:solidFill>
              </a:rPr>
              <a:t>1</a:t>
            </a:r>
            <a:endParaRPr lang="en-GB" sz="1400" b="1" dirty="0">
              <a:solidFill>
                <a:schemeClr val="accent5">
                  <a:lumMod val="75000"/>
                </a:schemeClr>
              </a:solidFill>
            </a:endParaRPr>
          </a:p>
          <a:p>
            <a:pPr>
              <a:spcBef>
                <a:spcPts val="1200"/>
              </a:spcBef>
              <a:buClr>
                <a:srgbClr val="3F1A01"/>
              </a:buClr>
            </a:pPr>
            <a:r>
              <a:rPr lang="en-US" sz="1400" b="1" dirty="0">
                <a:solidFill>
                  <a:schemeClr val="accent5">
                    <a:lumMod val="75000"/>
                  </a:schemeClr>
                </a:solidFill>
              </a:rPr>
              <a:t>16% </a:t>
            </a:r>
            <a:r>
              <a:rPr lang="en-US" sz="1400" dirty="0"/>
              <a:t>of delirium cases in the PROPOLIS study</a:t>
            </a:r>
            <a:r>
              <a:rPr lang="en-US" sz="1400" baseline="30000" dirty="0"/>
              <a:t>2</a:t>
            </a:r>
            <a:endParaRPr lang="en-US" sz="1400" dirty="0"/>
          </a:p>
          <a:p>
            <a:pPr>
              <a:spcBef>
                <a:spcPts val="1200"/>
              </a:spcBef>
            </a:pPr>
            <a:r>
              <a:rPr lang="en-US" sz="1400" dirty="0"/>
              <a:t>Delirium with a </a:t>
            </a:r>
            <a:r>
              <a:rPr lang="en-US" sz="1400" b="1" dirty="0">
                <a:solidFill>
                  <a:schemeClr val="accent5">
                    <a:lumMod val="75000"/>
                  </a:schemeClr>
                </a:solidFill>
              </a:rPr>
              <a:t>hyper</a:t>
            </a:r>
            <a:r>
              <a:rPr lang="en-US" sz="1400" dirty="0"/>
              <a:t>active level of psychomotor activity that may be accompanied by:</a:t>
            </a:r>
          </a:p>
          <a:p>
            <a:pPr lvl="1"/>
            <a:r>
              <a:rPr lang="en-US" sz="1200" dirty="0"/>
              <a:t>Mood lability</a:t>
            </a:r>
          </a:p>
          <a:p>
            <a:pPr lvl="1"/>
            <a:r>
              <a:rPr lang="en-US" sz="1200" dirty="0"/>
              <a:t>Agitation</a:t>
            </a:r>
          </a:p>
          <a:p>
            <a:pPr lvl="1"/>
            <a:r>
              <a:rPr lang="en-US" sz="1200" dirty="0"/>
              <a:t>Refusal to cooperate with </a:t>
            </a:r>
            <a:br>
              <a:rPr lang="en-US" sz="1200" dirty="0"/>
            </a:br>
            <a:r>
              <a:rPr lang="en-US" sz="1200" dirty="0"/>
              <a:t>medical care</a:t>
            </a:r>
            <a:endParaRPr lang="en-GB" sz="1200" dirty="0"/>
          </a:p>
        </p:txBody>
      </p:sp>
      <p:sp>
        <p:nvSpPr>
          <p:cNvPr id="8" name="Text Placeholder 7">
            <a:extLst>
              <a:ext uri="{FF2B5EF4-FFF2-40B4-BE49-F238E27FC236}">
                <a16:creationId xmlns:a16="http://schemas.microsoft.com/office/drawing/2014/main" id="{B2EE4060-1D9F-27AE-B202-8F711CDCA614}"/>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5303140B-9874-8D39-1A96-3D050E7D4B58}"/>
              </a:ext>
            </a:extLst>
          </p:cNvPr>
          <p:cNvSpPr>
            <a:spLocks noGrp="1"/>
          </p:cNvSpPr>
          <p:nvPr>
            <p:ph type="title"/>
          </p:nvPr>
        </p:nvSpPr>
        <p:spPr/>
        <p:txBody>
          <a:bodyPr/>
          <a:lstStyle/>
          <a:p>
            <a:r>
              <a:rPr lang="en-GB"/>
              <a:t>Definitions</a:t>
            </a:r>
          </a:p>
        </p:txBody>
      </p:sp>
      <p:sp>
        <p:nvSpPr>
          <p:cNvPr id="10" name="Content Placeholder 9">
            <a:extLst>
              <a:ext uri="{FF2B5EF4-FFF2-40B4-BE49-F238E27FC236}">
                <a16:creationId xmlns:a16="http://schemas.microsoft.com/office/drawing/2014/main" id="{A0A966F7-1E7B-9B67-23B6-553E68BF394F}"/>
              </a:ext>
            </a:extLst>
          </p:cNvPr>
          <p:cNvSpPr>
            <a:spLocks noGrp="1"/>
          </p:cNvSpPr>
          <p:nvPr>
            <p:ph sz="half" idx="20"/>
          </p:nvPr>
        </p:nvSpPr>
        <p:spPr>
          <a:xfrm>
            <a:off x="8133463" y="1416784"/>
            <a:ext cx="3517200" cy="2512035"/>
          </a:xfrm>
          <a:prstGeom prst="round2DiagRect">
            <a:avLst>
              <a:gd name="adj1" fmla="val 0"/>
              <a:gd name="adj2" fmla="val 8334"/>
            </a:avLst>
          </a:prstGeom>
        </p:spPr>
        <p:txBody>
          <a:bodyPr lIns="252000" tIns="180000" rIns="252000"/>
          <a:lstStyle/>
          <a:p>
            <a:pPr marL="0" indent="0" algn="ctr">
              <a:spcBef>
                <a:spcPts val="1200"/>
              </a:spcBef>
              <a:buNone/>
            </a:pPr>
            <a:r>
              <a:rPr lang="en-GB" sz="1400" b="1" dirty="0">
                <a:solidFill>
                  <a:schemeClr val="accent5">
                    <a:lumMod val="75000"/>
                  </a:schemeClr>
                </a:solidFill>
              </a:rPr>
              <a:t>Mixed delirium</a:t>
            </a:r>
            <a:r>
              <a:rPr lang="en-GB" sz="1400" b="1" baseline="30000" dirty="0">
                <a:solidFill>
                  <a:schemeClr val="accent5">
                    <a:lumMod val="75000"/>
                  </a:schemeClr>
                </a:solidFill>
              </a:rPr>
              <a:t>1</a:t>
            </a:r>
            <a:endParaRPr lang="en-GB" sz="1400" b="1" dirty="0">
              <a:solidFill>
                <a:schemeClr val="accent5">
                  <a:lumMod val="75000"/>
                </a:schemeClr>
              </a:solidFill>
            </a:endParaRPr>
          </a:p>
          <a:p>
            <a:pPr>
              <a:spcBef>
                <a:spcPts val="1200"/>
              </a:spcBef>
              <a:buClr>
                <a:srgbClr val="3F1A01"/>
              </a:buClr>
            </a:pPr>
            <a:r>
              <a:rPr lang="en-US" sz="1400" b="1" dirty="0">
                <a:solidFill>
                  <a:schemeClr val="accent5">
                    <a:lumMod val="75000"/>
                  </a:schemeClr>
                </a:solidFill>
              </a:rPr>
              <a:t>36% </a:t>
            </a:r>
            <a:r>
              <a:rPr lang="en-US" sz="1400" dirty="0"/>
              <a:t>of delirium cases in the PROPOLIS study</a:t>
            </a:r>
            <a:r>
              <a:rPr lang="en-US" sz="1400" baseline="30000" dirty="0"/>
              <a:t>2</a:t>
            </a:r>
            <a:endParaRPr lang="en-US" sz="1400" dirty="0"/>
          </a:p>
          <a:p>
            <a:pPr>
              <a:spcBef>
                <a:spcPts val="1200"/>
              </a:spcBef>
            </a:pPr>
            <a:r>
              <a:rPr lang="en-US" sz="1400" dirty="0"/>
              <a:t>Delirium accompanied by a normal level of psychomotor activity (even though attention and awareness are disturbed)</a:t>
            </a:r>
            <a:endParaRPr lang="en-GB" sz="1400" dirty="0"/>
          </a:p>
        </p:txBody>
      </p:sp>
      <p:sp>
        <p:nvSpPr>
          <p:cNvPr id="11" name="Content Placeholder 10">
            <a:extLst>
              <a:ext uri="{FF2B5EF4-FFF2-40B4-BE49-F238E27FC236}">
                <a16:creationId xmlns:a16="http://schemas.microsoft.com/office/drawing/2014/main" id="{AF9B0C76-27C4-CCE3-850A-6E4F990693BF}"/>
              </a:ext>
            </a:extLst>
          </p:cNvPr>
          <p:cNvSpPr>
            <a:spLocks noGrp="1"/>
          </p:cNvSpPr>
          <p:nvPr>
            <p:ph sz="half" idx="21"/>
          </p:nvPr>
        </p:nvSpPr>
        <p:spPr/>
        <p:txBody>
          <a:bodyPr lIns="252000" tIns="180000" rIns="252000"/>
          <a:lstStyle/>
          <a:p>
            <a:pPr marL="0" indent="0" algn="ctr">
              <a:spcBef>
                <a:spcPts val="1200"/>
              </a:spcBef>
              <a:buNone/>
            </a:pPr>
            <a:r>
              <a:rPr lang="en-GB" sz="1400" b="1" dirty="0">
                <a:solidFill>
                  <a:schemeClr val="accent5">
                    <a:lumMod val="75000"/>
                  </a:schemeClr>
                </a:solidFill>
              </a:rPr>
              <a:t>Hypoactive delirium</a:t>
            </a:r>
            <a:r>
              <a:rPr lang="en-GB" sz="1400" b="1" baseline="30000" dirty="0">
                <a:solidFill>
                  <a:schemeClr val="accent5">
                    <a:lumMod val="75000"/>
                  </a:schemeClr>
                </a:solidFill>
              </a:rPr>
              <a:t>1</a:t>
            </a:r>
            <a:endParaRPr lang="en-GB" sz="1400" b="1" dirty="0">
              <a:solidFill>
                <a:schemeClr val="accent5">
                  <a:lumMod val="75000"/>
                </a:schemeClr>
              </a:solidFill>
            </a:endParaRPr>
          </a:p>
          <a:p>
            <a:pPr>
              <a:spcBef>
                <a:spcPts val="1200"/>
              </a:spcBef>
              <a:buClr>
                <a:srgbClr val="3F1A01"/>
              </a:buClr>
            </a:pPr>
            <a:r>
              <a:rPr lang="en-US" sz="1400" b="1" dirty="0">
                <a:solidFill>
                  <a:schemeClr val="accent5">
                    <a:lumMod val="75000"/>
                  </a:schemeClr>
                </a:solidFill>
              </a:rPr>
              <a:t>43% </a:t>
            </a:r>
            <a:r>
              <a:rPr lang="en-US" sz="1400" dirty="0"/>
              <a:t>of delirium cases in the PROPOLIS study</a:t>
            </a:r>
            <a:r>
              <a:rPr lang="en-US" sz="1400" baseline="30000" dirty="0"/>
              <a:t>2</a:t>
            </a:r>
            <a:endParaRPr lang="en-GB" sz="1400" dirty="0"/>
          </a:p>
          <a:p>
            <a:pPr>
              <a:spcBef>
                <a:spcPts val="1200"/>
              </a:spcBef>
            </a:pPr>
            <a:r>
              <a:rPr lang="en-GB" sz="1400" dirty="0"/>
              <a:t>Delirium with a </a:t>
            </a:r>
            <a:r>
              <a:rPr lang="en-US" sz="1400" b="1" dirty="0">
                <a:solidFill>
                  <a:schemeClr val="accent5">
                    <a:lumMod val="75000"/>
                  </a:schemeClr>
                </a:solidFill>
              </a:rPr>
              <a:t>hypo</a:t>
            </a:r>
            <a:r>
              <a:rPr lang="en-US" sz="1400" dirty="0"/>
              <a:t>active level of psychomotor activity that may be accompanied by:</a:t>
            </a:r>
          </a:p>
          <a:p>
            <a:pPr lvl="1"/>
            <a:r>
              <a:rPr lang="en-US" sz="1200" dirty="0"/>
              <a:t>Sluggishness </a:t>
            </a:r>
          </a:p>
          <a:p>
            <a:pPr lvl="1"/>
            <a:r>
              <a:rPr lang="en-US" sz="1200" dirty="0"/>
              <a:t>Lethargy that approaches stupor</a:t>
            </a:r>
            <a:endParaRPr lang="en-GB" sz="1200" dirty="0"/>
          </a:p>
        </p:txBody>
      </p:sp>
      <p:sp>
        <p:nvSpPr>
          <p:cNvPr id="9" name="Text Placeholder 8">
            <a:extLst>
              <a:ext uri="{FF2B5EF4-FFF2-40B4-BE49-F238E27FC236}">
                <a16:creationId xmlns:a16="http://schemas.microsoft.com/office/drawing/2014/main" id="{3A651FD7-9788-A319-2439-FA7F875B1C1F}"/>
              </a:ext>
            </a:extLst>
          </p:cNvPr>
          <p:cNvSpPr>
            <a:spLocks noGrp="1"/>
          </p:cNvSpPr>
          <p:nvPr>
            <p:ph type="body" sz="quarter" idx="18"/>
          </p:nvPr>
        </p:nvSpPr>
        <p:spPr/>
        <p:txBody>
          <a:bodyPr/>
          <a:lstStyle/>
          <a:p>
            <a:r>
              <a:rPr lang="en-US"/>
              <a:t>PROPOLIS=prospective observational Polish study on post-stroke delirium</a:t>
            </a:r>
            <a:endParaRPr lang="en-GB"/>
          </a:p>
          <a:p>
            <a:endParaRPr lang="en-GB"/>
          </a:p>
          <a:p>
            <a:r>
              <a:rPr lang="en-GB"/>
              <a:t>1. APA. DSM-5-TR. 2022; 2. </a:t>
            </a:r>
            <a:r>
              <a:rPr lang="en-GB" err="1"/>
              <a:t>Droś</a:t>
            </a:r>
            <a:r>
              <a:rPr lang="en-GB"/>
              <a:t> et al. J Clin Med 2020;9(7):2165; 3. Grover &amp; Ghosh. J Clin Exp Hepatol 2018;8(4):460–470</a:t>
            </a:r>
          </a:p>
        </p:txBody>
      </p:sp>
      <p:sp>
        <p:nvSpPr>
          <p:cNvPr id="7" name="Slide Number Placeholder 6">
            <a:extLst>
              <a:ext uri="{FF2B5EF4-FFF2-40B4-BE49-F238E27FC236}">
                <a16:creationId xmlns:a16="http://schemas.microsoft.com/office/drawing/2014/main" id="{124E9F5E-EAFD-1509-775C-85F6E98408E5}"/>
              </a:ext>
            </a:extLst>
          </p:cNvPr>
          <p:cNvSpPr>
            <a:spLocks noGrp="1"/>
          </p:cNvSpPr>
          <p:nvPr>
            <p:ph type="sldNum" sz="quarter" idx="4"/>
          </p:nvPr>
        </p:nvSpPr>
        <p:spPr/>
        <p:txBody>
          <a:bodyPr/>
          <a:lstStyle/>
          <a:p>
            <a:fld id="{C5E73D8C-6D1C-4360-8101-83ED279A0FF1}" type="slidenum">
              <a:rPr lang="en-GB" smtClean="0"/>
              <a:pPr/>
              <a:t>5</a:t>
            </a:fld>
            <a:endParaRPr lang="en-GB"/>
          </a:p>
        </p:txBody>
      </p:sp>
      <p:sp>
        <p:nvSpPr>
          <p:cNvPr id="2" name="Content Placeholder 9">
            <a:extLst>
              <a:ext uri="{FF2B5EF4-FFF2-40B4-BE49-F238E27FC236}">
                <a16:creationId xmlns:a16="http://schemas.microsoft.com/office/drawing/2014/main" id="{17AD7066-5585-6E09-5102-2ACB9A813CE4}"/>
              </a:ext>
            </a:extLst>
          </p:cNvPr>
          <p:cNvSpPr txBox="1">
            <a:spLocks/>
          </p:cNvSpPr>
          <p:nvPr/>
        </p:nvSpPr>
        <p:spPr>
          <a:xfrm>
            <a:off x="8133463" y="4183375"/>
            <a:ext cx="3517200" cy="1648625"/>
          </a:xfrm>
          <a:prstGeom prst="round2DiagRect">
            <a:avLst>
              <a:gd name="adj1" fmla="val 0"/>
              <a:gd name="adj2" fmla="val 7633"/>
            </a:avLst>
          </a:prstGeom>
          <a:solidFill>
            <a:srgbClr val="D9D1CC"/>
          </a:solidFill>
        </p:spPr>
        <p:txBody>
          <a:bodyPr vert="horz" lIns="252000" tIns="180000" rIns="252000" bIns="27000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Font typeface="Arial" panose="020B0604020202020204" pitchFamily="34" charset="0"/>
              <a:buNone/>
            </a:pPr>
            <a:r>
              <a:rPr lang="en-GB" sz="1400" b="1">
                <a:solidFill>
                  <a:schemeClr val="accent5">
                    <a:lumMod val="75000"/>
                  </a:schemeClr>
                </a:solidFill>
              </a:rPr>
              <a:t>Delirium tremens</a:t>
            </a:r>
            <a:r>
              <a:rPr lang="en-GB" sz="1400" b="1" baseline="30000">
                <a:solidFill>
                  <a:schemeClr val="accent5">
                    <a:lumMod val="75000"/>
                  </a:schemeClr>
                </a:solidFill>
              </a:rPr>
              <a:t>1,3</a:t>
            </a:r>
            <a:endParaRPr lang="en-GB" sz="1400" b="1">
              <a:solidFill>
                <a:schemeClr val="accent5">
                  <a:lumMod val="75000"/>
                </a:schemeClr>
              </a:solidFill>
            </a:endParaRPr>
          </a:p>
          <a:p>
            <a:pPr>
              <a:spcBef>
                <a:spcPts val="1200"/>
              </a:spcBef>
            </a:pPr>
            <a:r>
              <a:rPr lang="en-GB" sz="1400"/>
              <a:t>A form of psychotic delirium that can develop during alcohol withdrawal in people with </a:t>
            </a:r>
            <a:br>
              <a:rPr lang="en-GB" sz="1400"/>
            </a:br>
            <a:r>
              <a:rPr lang="en-GB" sz="1400"/>
              <a:t>alcohol-use disorder</a:t>
            </a:r>
          </a:p>
        </p:txBody>
      </p:sp>
      <p:pic>
        <p:nvPicPr>
          <p:cNvPr id="5" name="Graphic 4" descr="Speedometer Low with solid fill">
            <a:extLst>
              <a:ext uri="{FF2B5EF4-FFF2-40B4-BE49-F238E27FC236}">
                <a16:creationId xmlns:a16="http://schemas.microsoft.com/office/drawing/2014/main" id="{CF386759-3EC4-E86C-B655-0451AC6C36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5608" y="3668271"/>
            <a:ext cx="2880000" cy="2880000"/>
          </a:xfrm>
          <a:prstGeom prst="rect">
            <a:avLst/>
          </a:prstGeom>
        </p:spPr>
      </p:pic>
      <p:pic>
        <p:nvPicPr>
          <p:cNvPr id="13" name="Graphic 12" descr="Snail with solid fill">
            <a:extLst>
              <a:ext uri="{FF2B5EF4-FFF2-40B4-BE49-F238E27FC236}">
                <a16:creationId xmlns:a16="http://schemas.microsoft.com/office/drawing/2014/main" id="{E384BD5F-DE59-28C3-BC6A-224739A8CB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1149" y="4921408"/>
            <a:ext cx="914400" cy="914400"/>
          </a:xfrm>
          <a:prstGeom prst="rect">
            <a:avLst/>
          </a:prstGeom>
        </p:spPr>
      </p:pic>
      <p:pic>
        <p:nvPicPr>
          <p:cNvPr id="17" name="Graphic 16" descr="Gauge with solid fill" hidden="1">
            <a:extLst>
              <a:ext uri="{FF2B5EF4-FFF2-40B4-BE49-F238E27FC236}">
                <a16:creationId xmlns:a16="http://schemas.microsoft.com/office/drawing/2014/main" id="{E0760AA5-B052-D7CA-263E-5C32CF8147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55206" y="3668271"/>
            <a:ext cx="2880000" cy="2880000"/>
          </a:xfrm>
          <a:prstGeom prst="rect">
            <a:avLst/>
          </a:prstGeom>
        </p:spPr>
      </p:pic>
      <p:pic>
        <p:nvPicPr>
          <p:cNvPr id="15" name="Graphic 14" descr="Race Car with solid fill">
            <a:extLst>
              <a:ext uri="{FF2B5EF4-FFF2-40B4-BE49-F238E27FC236}">
                <a16:creationId xmlns:a16="http://schemas.microsoft.com/office/drawing/2014/main" id="{FDB7B864-2B8D-6D03-28C9-210B5EA893C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5638006" y="4917343"/>
            <a:ext cx="914400" cy="914400"/>
          </a:xfrm>
          <a:prstGeom prst="rect">
            <a:avLst/>
          </a:prstGeom>
        </p:spPr>
      </p:pic>
      <p:pic>
        <p:nvPicPr>
          <p:cNvPr id="4" name="Graphic 3" descr="Gauge with solid fill">
            <a:extLst>
              <a:ext uri="{FF2B5EF4-FFF2-40B4-BE49-F238E27FC236}">
                <a16:creationId xmlns:a16="http://schemas.microsoft.com/office/drawing/2014/main" id="{93D23F10-98AC-D0A2-7951-18027B5B55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07606" y="3820671"/>
            <a:ext cx="2880000" cy="2880000"/>
          </a:xfrm>
          <a:prstGeom prst="rect">
            <a:avLst/>
          </a:prstGeom>
        </p:spPr>
      </p:pic>
    </p:spTree>
    <p:extLst>
      <p:ext uri="{BB962C8B-B14F-4D97-AF65-F5344CB8AC3E}">
        <p14:creationId xmlns:p14="http://schemas.microsoft.com/office/powerpoint/2010/main" val="3114930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C0DE231-33A8-41DC-A9BD-03476148F7F1}"/>
              </a:ext>
            </a:extLst>
          </p:cNvPr>
          <p:cNvSpPr>
            <a:spLocks noGrp="1"/>
          </p:cNvSpPr>
          <p:nvPr>
            <p:ph type="title"/>
          </p:nvPr>
        </p:nvSpPr>
        <p:spPr/>
        <p:txBody>
          <a:bodyPr/>
          <a:lstStyle/>
          <a:p>
            <a:r>
              <a:rPr lang="en-GB" sz="4000" dirty="0"/>
              <a:t>Epidemiology and risk factors</a:t>
            </a:r>
          </a:p>
        </p:txBody>
      </p:sp>
      <p:sp>
        <p:nvSpPr>
          <p:cNvPr id="4" name="Text Placeholder 3">
            <a:extLst>
              <a:ext uri="{FF2B5EF4-FFF2-40B4-BE49-F238E27FC236}">
                <a16:creationId xmlns:a16="http://schemas.microsoft.com/office/drawing/2014/main" id="{994E3C73-0C49-6896-72E4-9E25F6C88E2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9039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D72FF2-9BB8-198F-D693-8D4955717E64}"/>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1AD65C83-467D-2646-2503-F6A79EDCE4DA}"/>
              </a:ext>
            </a:extLst>
          </p:cNvPr>
          <p:cNvSpPr>
            <a:spLocks noGrp="1"/>
          </p:cNvSpPr>
          <p:nvPr>
            <p:ph type="title"/>
          </p:nvPr>
        </p:nvSpPr>
        <p:spPr/>
        <p:txBody>
          <a:bodyPr/>
          <a:lstStyle/>
          <a:p>
            <a:r>
              <a:rPr lang="en-GB"/>
              <a:t>Delirium and stroke</a:t>
            </a:r>
          </a:p>
        </p:txBody>
      </p:sp>
      <p:sp>
        <p:nvSpPr>
          <p:cNvPr id="7" name="Content Placeholder 6">
            <a:extLst>
              <a:ext uri="{FF2B5EF4-FFF2-40B4-BE49-F238E27FC236}">
                <a16:creationId xmlns:a16="http://schemas.microsoft.com/office/drawing/2014/main" id="{A2C46FFD-EDCD-F641-9567-6669311CD19C}"/>
              </a:ext>
            </a:extLst>
          </p:cNvPr>
          <p:cNvSpPr>
            <a:spLocks noGrp="1"/>
          </p:cNvSpPr>
          <p:nvPr>
            <p:ph idx="20"/>
          </p:nvPr>
        </p:nvSpPr>
        <p:spPr/>
        <p:txBody>
          <a:bodyPr/>
          <a:lstStyle/>
          <a:p>
            <a:r>
              <a:rPr lang="en-GB"/>
              <a:t>Delirium is a complex syndrome, likely to be the result of multiple factors, including neuroinflammation, vascular dysfunction, altered metabolism, neurotransmitter imbalance, and altered neuronal network connectivity</a:t>
            </a:r>
            <a:r>
              <a:rPr lang="en-GB" baseline="30000"/>
              <a:t>1</a:t>
            </a:r>
            <a:endParaRPr lang="en-GB"/>
          </a:p>
          <a:p>
            <a:r>
              <a:rPr lang="en-GB"/>
              <a:t>Delirium is common as a result of stroke – one </a:t>
            </a:r>
            <a:br>
              <a:rPr lang="en-GB"/>
            </a:br>
            <a:r>
              <a:rPr lang="en-GB"/>
              <a:t>meta-analysis estimated that </a:t>
            </a:r>
            <a:r>
              <a:rPr lang="en-GB" b="1">
                <a:solidFill>
                  <a:schemeClr val="accent5">
                    <a:lumMod val="50000"/>
                  </a:schemeClr>
                </a:solidFill>
              </a:rPr>
              <a:t>23% </a:t>
            </a:r>
            <a:r>
              <a:rPr lang="en-GB"/>
              <a:t>of people experience delirium with stroke</a:t>
            </a:r>
            <a:r>
              <a:rPr lang="en-GB" baseline="30000"/>
              <a:t>2</a:t>
            </a:r>
            <a:endParaRPr lang="en-GB"/>
          </a:p>
          <a:p>
            <a:r>
              <a:rPr lang="en-GB"/>
              <a:t>Delirium after stroke is </a:t>
            </a:r>
            <a:r>
              <a:rPr lang="en-GB" b="1">
                <a:solidFill>
                  <a:schemeClr val="accent5">
                    <a:lumMod val="50000"/>
                  </a:schemeClr>
                </a:solidFill>
              </a:rPr>
              <a:t>associated with poorer outcomes</a:t>
            </a:r>
            <a:r>
              <a:rPr lang="en-GB"/>
              <a:t>, including:</a:t>
            </a:r>
            <a:r>
              <a:rPr lang="en-GB" baseline="30000"/>
              <a:t>3</a:t>
            </a:r>
            <a:endParaRPr lang="en-GB"/>
          </a:p>
          <a:p>
            <a:pPr lvl="1"/>
            <a:r>
              <a:rPr lang="en-GB" sz="1600"/>
              <a:t>Longer hospital stay</a:t>
            </a:r>
          </a:p>
          <a:p>
            <a:pPr lvl="1"/>
            <a:r>
              <a:rPr lang="en-GB" sz="1600"/>
              <a:t>Risk of later institutionalization</a:t>
            </a:r>
          </a:p>
          <a:p>
            <a:pPr lvl="1"/>
            <a:r>
              <a:rPr lang="en-GB" sz="1600"/>
              <a:t>Mortality</a:t>
            </a:r>
          </a:p>
        </p:txBody>
      </p:sp>
      <p:sp>
        <p:nvSpPr>
          <p:cNvPr id="5" name="Text Placeholder 4">
            <a:extLst>
              <a:ext uri="{FF2B5EF4-FFF2-40B4-BE49-F238E27FC236}">
                <a16:creationId xmlns:a16="http://schemas.microsoft.com/office/drawing/2014/main" id="{6D626C8B-98A4-1F73-2BD7-A278ABD5F9CF}"/>
              </a:ext>
            </a:extLst>
          </p:cNvPr>
          <p:cNvSpPr>
            <a:spLocks noGrp="1"/>
          </p:cNvSpPr>
          <p:nvPr>
            <p:ph type="body" sz="quarter" idx="18"/>
          </p:nvPr>
        </p:nvSpPr>
        <p:spPr/>
        <p:txBody>
          <a:bodyPr/>
          <a:lstStyle/>
          <a:p>
            <a:r>
              <a:rPr lang="en-GB"/>
              <a:t>CI=confidence interval</a:t>
            </a:r>
          </a:p>
          <a:p>
            <a:endParaRPr lang="en-GB"/>
          </a:p>
          <a:p>
            <a:r>
              <a:rPr lang="en-GB"/>
              <a:t>1. Wilson et al. Nat Rev Dis Primers 2020;6(1):90; 2. Shaw et al. Stroke 2019;50(11):3028–3036; 3. Shi et al. Stroke 2012;43(3):645–649</a:t>
            </a:r>
          </a:p>
        </p:txBody>
      </p:sp>
      <p:sp>
        <p:nvSpPr>
          <p:cNvPr id="6" name="Slide Number Placeholder 5">
            <a:extLst>
              <a:ext uri="{FF2B5EF4-FFF2-40B4-BE49-F238E27FC236}">
                <a16:creationId xmlns:a16="http://schemas.microsoft.com/office/drawing/2014/main" id="{26913B3B-7E1B-2E68-DEAE-36EB7F417D6C}"/>
              </a:ext>
            </a:extLst>
          </p:cNvPr>
          <p:cNvSpPr>
            <a:spLocks noGrp="1"/>
          </p:cNvSpPr>
          <p:nvPr>
            <p:ph type="sldNum" sz="quarter" idx="4"/>
          </p:nvPr>
        </p:nvSpPr>
        <p:spPr/>
        <p:txBody>
          <a:bodyPr/>
          <a:lstStyle/>
          <a:p>
            <a:fld id="{C5E73D8C-6D1C-4360-8101-83ED279A0FF1}" type="slidenum">
              <a:rPr lang="en-GB" smtClean="0"/>
              <a:pPr/>
              <a:t>7</a:t>
            </a:fld>
            <a:endParaRPr lang="en-GB"/>
          </a:p>
        </p:txBody>
      </p:sp>
      <p:sp>
        <p:nvSpPr>
          <p:cNvPr id="13" name="TextBox 12">
            <a:extLst>
              <a:ext uri="{FF2B5EF4-FFF2-40B4-BE49-F238E27FC236}">
                <a16:creationId xmlns:a16="http://schemas.microsoft.com/office/drawing/2014/main" id="{74F286BF-B086-F4BC-1914-F2073D4844FA}"/>
              </a:ext>
            </a:extLst>
          </p:cNvPr>
          <p:cNvSpPr txBox="1"/>
          <p:nvPr/>
        </p:nvSpPr>
        <p:spPr>
          <a:xfrm>
            <a:off x="6230938" y="3660512"/>
            <a:ext cx="5419725" cy="307777"/>
          </a:xfrm>
          <a:prstGeom prst="rect">
            <a:avLst/>
          </a:prstGeom>
          <a:noFill/>
        </p:spPr>
        <p:txBody>
          <a:bodyPr wrap="square" rtlCol="0">
            <a:spAutoFit/>
          </a:bodyPr>
          <a:lstStyle/>
          <a:p>
            <a:pPr algn="ctr"/>
            <a:r>
              <a:rPr lang="en-GB" sz="1400" b="1">
                <a:solidFill>
                  <a:schemeClr val="accent5">
                    <a:lumMod val="50000"/>
                  </a:schemeClr>
                </a:solidFill>
              </a:rPr>
              <a:t>Effect of delirium on 12-month stroke mortality</a:t>
            </a:r>
            <a:r>
              <a:rPr lang="en-GB" sz="1400" b="1" baseline="30000">
                <a:solidFill>
                  <a:schemeClr val="accent5">
                    <a:lumMod val="50000"/>
                  </a:schemeClr>
                </a:solidFill>
              </a:rPr>
              <a:t>3</a:t>
            </a:r>
            <a:endParaRPr lang="en-GB" sz="1400" b="1">
              <a:solidFill>
                <a:schemeClr val="accent5">
                  <a:lumMod val="50000"/>
                </a:schemeClr>
              </a:solidFill>
            </a:endParaRPr>
          </a:p>
        </p:txBody>
      </p:sp>
      <p:sp>
        <p:nvSpPr>
          <p:cNvPr id="14" name="TextBox 13">
            <a:extLst>
              <a:ext uri="{FF2B5EF4-FFF2-40B4-BE49-F238E27FC236}">
                <a16:creationId xmlns:a16="http://schemas.microsoft.com/office/drawing/2014/main" id="{4EEA8216-BF56-8B56-D1E5-DFFC3A2382B7}"/>
              </a:ext>
            </a:extLst>
          </p:cNvPr>
          <p:cNvSpPr txBox="1"/>
          <p:nvPr/>
        </p:nvSpPr>
        <p:spPr>
          <a:xfrm>
            <a:off x="6230938" y="1449367"/>
            <a:ext cx="5419725" cy="307777"/>
          </a:xfrm>
          <a:prstGeom prst="rect">
            <a:avLst/>
          </a:prstGeom>
          <a:noFill/>
        </p:spPr>
        <p:txBody>
          <a:bodyPr wrap="square" rtlCol="0">
            <a:spAutoFit/>
          </a:bodyPr>
          <a:lstStyle/>
          <a:p>
            <a:pPr algn="ctr"/>
            <a:r>
              <a:rPr lang="en-GB" sz="1400" b="1">
                <a:solidFill>
                  <a:schemeClr val="accent5">
                    <a:lumMod val="50000"/>
                  </a:schemeClr>
                </a:solidFill>
              </a:rPr>
              <a:t>Effect of delirium on inpatient stroke mortality</a:t>
            </a:r>
            <a:r>
              <a:rPr lang="en-GB" sz="1400" b="1" baseline="30000">
                <a:solidFill>
                  <a:schemeClr val="accent5">
                    <a:lumMod val="50000"/>
                  </a:schemeClr>
                </a:solidFill>
              </a:rPr>
              <a:t>3</a:t>
            </a:r>
            <a:endParaRPr lang="en-GB" sz="1400" b="1">
              <a:solidFill>
                <a:schemeClr val="accent5">
                  <a:lumMod val="50000"/>
                </a:schemeClr>
              </a:solidFill>
            </a:endParaRPr>
          </a:p>
        </p:txBody>
      </p:sp>
      <p:pic>
        <p:nvPicPr>
          <p:cNvPr id="18" name="Graphic 17" descr="Hospital with solid fill">
            <a:extLst>
              <a:ext uri="{FF2B5EF4-FFF2-40B4-BE49-F238E27FC236}">
                <a16:creationId xmlns:a16="http://schemas.microsoft.com/office/drawing/2014/main" id="{1A5A504B-825D-2991-0F6D-F4535CF840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5497" y="3885906"/>
            <a:ext cx="1440160" cy="1440160"/>
          </a:xfrm>
          <a:prstGeom prst="rect">
            <a:avLst/>
          </a:prstGeom>
        </p:spPr>
      </p:pic>
      <p:sp>
        <p:nvSpPr>
          <p:cNvPr id="9" name="TextBox 8">
            <a:extLst>
              <a:ext uri="{FF2B5EF4-FFF2-40B4-BE49-F238E27FC236}">
                <a16:creationId xmlns:a16="http://schemas.microsoft.com/office/drawing/2014/main" id="{306FCDFB-8657-6F8A-2E82-2DFD4290C7B3}"/>
              </a:ext>
            </a:extLst>
          </p:cNvPr>
          <p:cNvSpPr txBox="1"/>
          <p:nvPr/>
        </p:nvSpPr>
        <p:spPr>
          <a:xfrm>
            <a:off x="6279138" y="1838325"/>
            <a:ext cx="2411016" cy="523220"/>
          </a:xfrm>
          <a:prstGeom prst="rect">
            <a:avLst/>
          </a:prstGeom>
          <a:noFill/>
        </p:spPr>
        <p:txBody>
          <a:bodyPr wrap="square" rtlCol="0">
            <a:spAutoFit/>
          </a:bodyPr>
          <a:lstStyle/>
          <a:p>
            <a:r>
              <a:rPr lang="en-GB" sz="1400"/>
              <a:t>From 6 studies, including 302 events of delirium</a:t>
            </a:r>
          </a:p>
        </p:txBody>
      </p:sp>
      <p:sp>
        <p:nvSpPr>
          <p:cNvPr id="11" name="TextBox 10">
            <a:extLst>
              <a:ext uri="{FF2B5EF4-FFF2-40B4-BE49-F238E27FC236}">
                <a16:creationId xmlns:a16="http://schemas.microsoft.com/office/drawing/2014/main" id="{6A14C9C4-683A-1525-EBFE-A40E3492B1B7}"/>
              </a:ext>
            </a:extLst>
          </p:cNvPr>
          <p:cNvSpPr txBox="1"/>
          <p:nvPr/>
        </p:nvSpPr>
        <p:spPr>
          <a:xfrm>
            <a:off x="6915631" y="2348880"/>
            <a:ext cx="2767046" cy="523220"/>
          </a:xfrm>
          <a:prstGeom prst="rect">
            <a:avLst/>
          </a:prstGeom>
          <a:noFill/>
        </p:spPr>
        <p:txBody>
          <a:bodyPr wrap="square" rtlCol="0">
            <a:spAutoFit/>
          </a:bodyPr>
          <a:lstStyle/>
          <a:p>
            <a:pPr algn="r"/>
            <a:r>
              <a:rPr lang="en-GB" sz="1400"/>
              <a:t>Odds ratio of death in those with delirium versus those without: </a:t>
            </a:r>
          </a:p>
        </p:txBody>
      </p:sp>
      <p:sp>
        <p:nvSpPr>
          <p:cNvPr id="15" name="TextBox 14">
            <a:extLst>
              <a:ext uri="{FF2B5EF4-FFF2-40B4-BE49-F238E27FC236}">
                <a16:creationId xmlns:a16="http://schemas.microsoft.com/office/drawing/2014/main" id="{9D109054-AF47-B90C-514D-652348FEEE6B}"/>
              </a:ext>
            </a:extLst>
          </p:cNvPr>
          <p:cNvSpPr txBox="1"/>
          <p:nvPr/>
        </p:nvSpPr>
        <p:spPr>
          <a:xfrm>
            <a:off x="8803992" y="2395488"/>
            <a:ext cx="2767046" cy="523220"/>
          </a:xfrm>
          <a:prstGeom prst="rect">
            <a:avLst/>
          </a:prstGeom>
          <a:noFill/>
        </p:spPr>
        <p:txBody>
          <a:bodyPr wrap="square" rtlCol="0">
            <a:spAutoFit/>
          </a:bodyPr>
          <a:lstStyle/>
          <a:p>
            <a:pPr algn="r"/>
            <a:r>
              <a:rPr lang="en-GB" sz="2800" b="1">
                <a:solidFill>
                  <a:schemeClr val="accent5">
                    <a:lumMod val="50000"/>
                  </a:schemeClr>
                </a:solidFill>
              </a:rPr>
              <a:t>4.71</a:t>
            </a:r>
            <a:r>
              <a:rPr lang="en-GB" sz="1400" b="1">
                <a:solidFill>
                  <a:schemeClr val="accent5">
                    <a:lumMod val="50000"/>
                  </a:schemeClr>
                </a:solidFill>
              </a:rPr>
              <a:t> times greater</a:t>
            </a:r>
          </a:p>
        </p:txBody>
      </p:sp>
      <p:sp>
        <p:nvSpPr>
          <p:cNvPr id="16" name="TextBox 15">
            <a:extLst>
              <a:ext uri="{FF2B5EF4-FFF2-40B4-BE49-F238E27FC236}">
                <a16:creationId xmlns:a16="http://schemas.microsoft.com/office/drawing/2014/main" id="{D93A741E-D4C2-2B16-EC7D-6C8C1D6620A5}"/>
              </a:ext>
            </a:extLst>
          </p:cNvPr>
          <p:cNvSpPr txBox="1"/>
          <p:nvPr/>
        </p:nvSpPr>
        <p:spPr>
          <a:xfrm>
            <a:off x="10051256" y="2790169"/>
            <a:ext cx="1507390" cy="307777"/>
          </a:xfrm>
          <a:prstGeom prst="rect">
            <a:avLst/>
          </a:prstGeom>
          <a:noFill/>
        </p:spPr>
        <p:txBody>
          <a:bodyPr wrap="square" rtlCol="0">
            <a:spAutoFit/>
          </a:bodyPr>
          <a:lstStyle/>
          <a:p>
            <a:pPr algn="r"/>
            <a:r>
              <a:rPr lang="en-GB" sz="1400"/>
              <a:t>CI: 1.85–11.96</a:t>
            </a:r>
          </a:p>
        </p:txBody>
      </p:sp>
      <p:sp>
        <p:nvSpPr>
          <p:cNvPr id="17" name="TextBox 16">
            <a:extLst>
              <a:ext uri="{FF2B5EF4-FFF2-40B4-BE49-F238E27FC236}">
                <a16:creationId xmlns:a16="http://schemas.microsoft.com/office/drawing/2014/main" id="{E6C25603-A8C1-C394-1E56-2CEDCE64481F}"/>
              </a:ext>
            </a:extLst>
          </p:cNvPr>
          <p:cNvSpPr txBox="1"/>
          <p:nvPr/>
        </p:nvSpPr>
        <p:spPr>
          <a:xfrm>
            <a:off x="6273418" y="4026911"/>
            <a:ext cx="2411016" cy="523220"/>
          </a:xfrm>
          <a:prstGeom prst="rect">
            <a:avLst/>
          </a:prstGeom>
          <a:noFill/>
        </p:spPr>
        <p:txBody>
          <a:bodyPr wrap="square" rtlCol="0">
            <a:spAutoFit/>
          </a:bodyPr>
          <a:lstStyle/>
          <a:p>
            <a:r>
              <a:rPr lang="en-GB" sz="1400"/>
              <a:t>From 3 studies, including 124 events of delirium</a:t>
            </a:r>
          </a:p>
        </p:txBody>
      </p:sp>
      <p:sp>
        <p:nvSpPr>
          <p:cNvPr id="19" name="TextBox 18">
            <a:extLst>
              <a:ext uri="{FF2B5EF4-FFF2-40B4-BE49-F238E27FC236}">
                <a16:creationId xmlns:a16="http://schemas.microsoft.com/office/drawing/2014/main" id="{D496ADF3-2CBA-2894-AD2A-52F9660F9BF9}"/>
              </a:ext>
            </a:extLst>
          </p:cNvPr>
          <p:cNvSpPr txBox="1"/>
          <p:nvPr/>
        </p:nvSpPr>
        <p:spPr>
          <a:xfrm>
            <a:off x="6909911" y="4537466"/>
            <a:ext cx="2767046" cy="523220"/>
          </a:xfrm>
          <a:prstGeom prst="rect">
            <a:avLst/>
          </a:prstGeom>
          <a:noFill/>
        </p:spPr>
        <p:txBody>
          <a:bodyPr wrap="square" rtlCol="0">
            <a:spAutoFit/>
          </a:bodyPr>
          <a:lstStyle/>
          <a:p>
            <a:pPr algn="r"/>
            <a:r>
              <a:rPr lang="en-GB" sz="1400"/>
              <a:t>Odds ratio of death in those with delirium versus those without: </a:t>
            </a:r>
          </a:p>
        </p:txBody>
      </p:sp>
      <p:sp>
        <p:nvSpPr>
          <p:cNvPr id="20" name="TextBox 19">
            <a:extLst>
              <a:ext uri="{FF2B5EF4-FFF2-40B4-BE49-F238E27FC236}">
                <a16:creationId xmlns:a16="http://schemas.microsoft.com/office/drawing/2014/main" id="{5F5FE99B-B109-4C20-2B48-7DC330390477}"/>
              </a:ext>
            </a:extLst>
          </p:cNvPr>
          <p:cNvSpPr txBox="1"/>
          <p:nvPr/>
        </p:nvSpPr>
        <p:spPr>
          <a:xfrm>
            <a:off x="8798272" y="4584074"/>
            <a:ext cx="2767046" cy="523220"/>
          </a:xfrm>
          <a:prstGeom prst="rect">
            <a:avLst/>
          </a:prstGeom>
          <a:noFill/>
        </p:spPr>
        <p:txBody>
          <a:bodyPr wrap="square" rtlCol="0">
            <a:spAutoFit/>
          </a:bodyPr>
          <a:lstStyle/>
          <a:p>
            <a:pPr algn="r"/>
            <a:r>
              <a:rPr lang="en-GB" sz="2800" b="1">
                <a:solidFill>
                  <a:schemeClr val="accent5">
                    <a:lumMod val="50000"/>
                  </a:schemeClr>
                </a:solidFill>
              </a:rPr>
              <a:t>4.91</a:t>
            </a:r>
            <a:r>
              <a:rPr lang="en-GB" sz="1400" b="1">
                <a:solidFill>
                  <a:schemeClr val="accent5">
                    <a:lumMod val="50000"/>
                  </a:schemeClr>
                </a:solidFill>
              </a:rPr>
              <a:t> times greater</a:t>
            </a:r>
          </a:p>
        </p:txBody>
      </p:sp>
      <p:sp>
        <p:nvSpPr>
          <p:cNvPr id="21" name="TextBox 20">
            <a:extLst>
              <a:ext uri="{FF2B5EF4-FFF2-40B4-BE49-F238E27FC236}">
                <a16:creationId xmlns:a16="http://schemas.microsoft.com/office/drawing/2014/main" id="{E03BB46A-AA32-AB24-F3BC-157738F607D3}"/>
              </a:ext>
            </a:extLst>
          </p:cNvPr>
          <p:cNvSpPr txBox="1"/>
          <p:nvPr/>
        </p:nvSpPr>
        <p:spPr>
          <a:xfrm>
            <a:off x="10045536" y="4978755"/>
            <a:ext cx="1507390" cy="307777"/>
          </a:xfrm>
          <a:prstGeom prst="rect">
            <a:avLst/>
          </a:prstGeom>
          <a:noFill/>
        </p:spPr>
        <p:txBody>
          <a:bodyPr wrap="square" rtlCol="0">
            <a:spAutoFit/>
          </a:bodyPr>
          <a:lstStyle/>
          <a:p>
            <a:pPr algn="r"/>
            <a:r>
              <a:rPr lang="en-GB" sz="1400"/>
              <a:t>CI: 3.18–7.60</a:t>
            </a:r>
          </a:p>
        </p:txBody>
      </p:sp>
    </p:spTree>
    <p:extLst>
      <p:ext uri="{BB962C8B-B14F-4D97-AF65-F5344CB8AC3E}">
        <p14:creationId xmlns:p14="http://schemas.microsoft.com/office/powerpoint/2010/main" val="8511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F6260A8E-3E52-F25D-7289-ABE89DA0D134}"/>
              </a:ext>
            </a:extLst>
          </p:cNvPr>
          <p:cNvSpPr/>
          <p:nvPr/>
        </p:nvSpPr>
        <p:spPr>
          <a:xfrm>
            <a:off x="2046734" y="2770329"/>
            <a:ext cx="1745353" cy="2105776"/>
          </a:xfrm>
          <a:prstGeom prst="rect">
            <a:avLst/>
          </a:prstGeom>
          <a:gradFill>
            <a:gsLst>
              <a:gs pos="0">
                <a:schemeClr val="accent2">
                  <a:lumMod val="20000"/>
                  <a:lumOff val="8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 name="Freeform: Shape 7">
            <a:extLst>
              <a:ext uri="{FF2B5EF4-FFF2-40B4-BE49-F238E27FC236}">
                <a16:creationId xmlns:a16="http://schemas.microsoft.com/office/drawing/2014/main" id="{7C14FDAB-3A4D-D750-D7CB-4FD44FEFE5D0}"/>
              </a:ext>
            </a:extLst>
          </p:cNvPr>
          <p:cNvSpPr/>
          <p:nvPr/>
        </p:nvSpPr>
        <p:spPr>
          <a:xfrm>
            <a:off x="2046734" y="3830302"/>
            <a:ext cx="5681663" cy="1048577"/>
          </a:xfrm>
          <a:custGeom>
            <a:avLst/>
            <a:gdLst>
              <a:gd name="connsiteX0" fmla="*/ 437918 w 6554082"/>
              <a:gd name="connsiteY0" fmla="*/ 524702 h 1096701"/>
              <a:gd name="connsiteX1" fmla="*/ 876068 w 6554082"/>
              <a:gd name="connsiteY1" fmla="*/ 48452 h 1096701"/>
              <a:gd name="connsiteX2" fmla="*/ 1309456 w 6554082"/>
              <a:gd name="connsiteY2" fmla="*/ 48452 h 1096701"/>
              <a:gd name="connsiteX3" fmla="*/ 1742843 w 6554082"/>
              <a:gd name="connsiteY3" fmla="*/ 5589 h 1096701"/>
              <a:gd name="connsiteX4" fmla="*/ 2180993 w 6554082"/>
              <a:gd name="connsiteY4" fmla="*/ 191327 h 1096701"/>
              <a:gd name="connsiteX5" fmla="*/ 2614381 w 6554082"/>
              <a:gd name="connsiteY5" fmla="*/ 310389 h 1096701"/>
              <a:gd name="connsiteX6" fmla="*/ 3038243 w 6554082"/>
              <a:gd name="connsiteY6" fmla="*/ 600902 h 1096701"/>
              <a:gd name="connsiteX7" fmla="*/ 3504968 w 6554082"/>
              <a:gd name="connsiteY7" fmla="*/ 458027 h 1096701"/>
              <a:gd name="connsiteX8" fmla="*/ 3914543 w 6554082"/>
              <a:gd name="connsiteY8" fmla="*/ 677102 h 1096701"/>
              <a:gd name="connsiteX9" fmla="*/ 4366981 w 6554082"/>
              <a:gd name="connsiteY9" fmla="*/ 758064 h 1096701"/>
              <a:gd name="connsiteX10" fmla="*/ 4805131 w 6554082"/>
              <a:gd name="connsiteY10" fmla="*/ 677102 h 1096701"/>
              <a:gd name="connsiteX11" fmla="*/ 5233756 w 6554082"/>
              <a:gd name="connsiteY11" fmla="*/ 758064 h 1096701"/>
              <a:gd name="connsiteX12" fmla="*/ 5667143 w 6554082"/>
              <a:gd name="connsiteY12" fmla="*/ 677102 h 1096701"/>
              <a:gd name="connsiteX13" fmla="*/ 6119581 w 6554082"/>
              <a:gd name="connsiteY13" fmla="*/ 753302 h 1096701"/>
              <a:gd name="connsiteX14" fmla="*/ 6114818 w 6554082"/>
              <a:gd name="connsiteY14" fmla="*/ 1048577 h 1096701"/>
              <a:gd name="connsiteX15" fmla="*/ 437918 w 6554082"/>
              <a:gd name="connsiteY15" fmla="*/ 1043814 h 1096701"/>
              <a:gd name="connsiteX16" fmla="*/ 437918 w 6554082"/>
              <a:gd name="connsiteY16" fmla="*/ 524702 h 1096701"/>
              <a:gd name="connsiteX0" fmla="*/ 437918 w 6554082"/>
              <a:gd name="connsiteY0" fmla="*/ 524702 h 1096701"/>
              <a:gd name="connsiteX1" fmla="*/ 876068 w 6554082"/>
              <a:gd name="connsiteY1" fmla="*/ 48452 h 1096701"/>
              <a:gd name="connsiteX2" fmla="*/ 1309456 w 6554082"/>
              <a:gd name="connsiteY2" fmla="*/ 48452 h 1096701"/>
              <a:gd name="connsiteX3" fmla="*/ 1742843 w 6554082"/>
              <a:gd name="connsiteY3" fmla="*/ 5589 h 1096701"/>
              <a:gd name="connsiteX4" fmla="*/ 2180993 w 6554082"/>
              <a:gd name="connsiteY4" fmla="*/ 191327 h 1096701"/>
              <a:gd name="connsiteX5" fmla="*/ 2614381 w 6554082"/>
              <a:gd name="connsiteY5" fmla="*/ 310389 h 1096701"/>
              <a:gd name="connsiteX6" fmla="*/ 3038243 w 6554082"/>
              <a:gd name="connsiteY6" fmla="*/ 600902 h 1096701"/>
              <a:gd name="connsiteX7" fmla="*/ 3504968 w 6554082"/>
              <a:gd name="connsiteY7" fmla="*/ 458027 h 1096701"/>
              <a:gd name="connsiteX8" fmla="*/ 3914543 w 6554082"/>
              <a:gd name="connsiteY8" fmla="*/ 677102 h 1096701"/>
              <a:gd name="connsiteX9" fmla="*/ 4366981 w 6554082"/>
              <a:gd name="connsiteY9" fmla="*/ 758064 h 1096701"/>
              <a:gd name="connsiteX10" fmla="*/ 4805131 w 6554082"/>
              <a:gd name="connsiteY10" fmla="*/ 677102 h 1096701"/>
              <a:gd name="connsiteX11" fmla="*/ 5233756 w 6554082"/>
              <a:gd name="connsiteY11" fmla="*/ 758064 h 1096701"/>
              <a:gd name="connsiteX12" fmla="*/ 5667143 w 6554082"/>
              <a:gd name="connsiteY12" fmla="*/ 677102 h 1096701"/>
              <a:gd name="connsiteX13" fmla="*/ 6119581 w 6554082"/>
              <a:gd name="connsiteY13" fmla="*/ 753302 h 1096701"/>
              <a:gd name="connsiteX14" fmla="*/ 6114818 w 6554082"/>
              <a:gd name="connsiteY14" fmla="*/ 1048577 h 1096701"/>
              <a:gd name="connsiteX15" fmla="*/ 437918 w 6554082"/>
              <a:gd name="connsiteY15" fmla="*/ 1043814 h 1096701"/>
              <a:gd name="connsiteX16" fmla="*/ 437918 w 6554082"/>
              <a:gd name="connsiteY16" fmla="*/ 524702 h 1096701"/>
              <a:gd name="connsiteX0" fmla="*/ 437918 w 6554082"/>
              <a:gd name="connsiteY0" fmla="*/ 524702 h 1096701"/>
              <a:gd name="connsiteX1" fmla="*/ 876068 w 6554082"/>
              <a:gd name="connsiteY1" fmla="*/ 48452 h 1096701"/>
              <a:gd name="connsiteX2" fmla="*/ 1309456 w 6554082"/>
              <a:gd name="connsiteY2" fmla="*/ 48452 h 1096701"/>
              <a:gd name="connsiteX3" fmla="*/ 1742843 w 6554082"/>
              <a:gd name="connsiteY3" fmla="*/ 5589 h 1096701"/>
              <a:gd name="connsiteX4" fmla="*/ 2180993 w 6554082"/>
              <a:gd name="connsiteY4" fmla="*/ 191327 h 1096701"/>
              <a:gd name="connsiteX5" fmla="*/ 2614381 w 6554082"/>
              <a:gd name="connsiteY5" fmla="*/ 310389 h 1096701"/>
              <a:gd name="connsiteX6" fmla="*/ 3038243 w 6554082"/>
              <a:gd name="connsiteY6" fmla="*/ 600902 h 1096701"/>
              <a:gd name="connsiteX7" fmla="*/ 3504968 w 6554082"/>
              <a:gd name="connsiteY7" fmla="*/ 458027 h 1096701"/>
              <a:gd name="connsiteX8" fmla="*/ 3914543 w 6554082"/>
              <a:gd name="connsiteY8" fmla="*/ 677102 h 1096701"/>
              <a:gd name="connsiteX9" fmla="*/ 4366981 w 6554082"/>
              <a:gd name="connsiteY9" fmla="*/ 758064 h 1096701"/>
              <a:gd name="connsiteX10" fmla="*/ 4805131 w 6554082"/>
              <a:gd name="connsiteY10" fmla="*/ 677102 h 1096701"/>
              <a:gd name="connsiteX11" fmla="*/ 5233756 w 6554082"/>
              <a:gd name="connsiteY11" fmla="*/ 758064 h 1096701"/>
              <a:gd name="connsiteX12" fmla="*/ 5667143 w 6554082"/>
              <a:gd name="connsiteY12" fmla="*/ 677102 h 1096701"/>
              <a:gd name="connsiteX13" fmla="*/ 6119581 w 6554082"/>
              <a:gd name="connsiteY13" fmla="*/ 753302 h 1096701"/>
              <a:gd name="connsiteX14" fmla="*/ 6114818 w 6554082"/>
              <a:gd name="connsiteY14" fmla="*/ 1048577 h 1096701"/>
              <a:gd name="connsiteX15" fmla="*/ 437918 w 6554082"/>
              <a:gd name="connsiteY15" fmla="*/ 1043814 h 1096701"/>
              <a:gd name="connsiteX16" fmla="*/ 437918 w 6554082"/>
              <a:gd name="connsiteY16" fmla="*/ 524702 h 1096701"/>
              <a:gd name="connsiteX0" fmla="*/ 419985 w 6536149"/>
              <a:gd name="connsiteY0" fmla="*/ 524702 h 1096701"/>
              <a:gd name="connsiteX1" fmla="*/ 858135 w 6536149"/>
              <a:gd name="connsiteY1" fmla="*/ 48452 h 1096701"/>
              <a:gd name="connsiteX2" fmla="*/ 1291523 w 6536149"/>
              <a:gd name="connsiteY2" fmla="*/ 48452 h 1096701"/>
              <a:gd name="connsiteX3" fmla="*/ 1724910 w 6536149"/>
              <a:gd name="connsiteY3" fmla="*/ 5589 h 1096701"/>
              <a:gd name="connsiteX4" fmla="*/ 2163060 w 6536149"/>
              <a:gd name="connsiteY4" fmla="*/ 191327 h 1096701"/>
              <a:gd name="connsiteX5" fmla="*/ 2596448 w 6536149"/>
              <a:gd name="connsiteY5" fmla="*/ 310389 h 1096701"/>
              <a:gd name="connsiteX6" fmla="*/ 3020310 w 6536149"/>
              <a:gd name="connsiteY6" fmla="*/ 600902 h 1096701"/>
              <a:gd name="connsiteX7" fmla="*/ 3487035 w 6536149"/>
              <a:gd name="connsiteY7" fmla="*/ 458027 h 1096701"/>
              <a:gd name="connsiteX8" fmla="*/ 3896610 w 6536149"/>
              <a:gd name="connsiteY8" fmla="*/ 677102 h 1096701"/>
              <a:gd name="connsiteX9" fmla="*/ 4349048 w 6536149"/>
              <a:gd name="connsiteY9" fmla="*/ 758064 h 1096701"/>
              <a:gd name="connsiteX10" fmla="*/ 4787198 w 6536149"/>
              <a:gd name="connsiteY10" fmla="*/ 677102 h 1096701"/>
              <a:gd name="connsiteX11" fmla="*/ 5215823 w 6536149"/>
              <a:gd name="connsiteY11" fmla="*/ 758064 h 1096701"/>
              <a:gd name="connsiteX12" fmla="*/ 5649210 w 6536149"/>
              <a:gd name="connsiteY12" fmla="*/ 677102 h 1096701"/>
              <a:gd name="connsiteX13" fmla="*/ 6101648 w 6536149"/>
              <a:gd name="connsiteY13" fmla="*/ 753302 h 1096701"/>
              <a:gd name="connsiteX14" fmla="*/ 6096885 w 6536149"/>
              <a:gd name="connsiteY14" fmla="*/ 1048577 h 1096701"/>
              <a:gd name="connsiteX15" fmla="*/ 419985 w 6536149"/>
              <a:gd name="connsiteY15" fmla="*/ 1043814 h 1096701"/>
              <a:gd name="connsiteX16" fmla="*/ 419985 w 6536149"/>
              <a:gd name="connsiteY16" fmla="*/ 524702 h 1096701"/>
              <a:gd name="connsiteX0" fmla="*/ 0 w 6116164"/>
              <a:gd name="connsiteY0" fmla="*/ 524702 h 1096701"/>
              <a:gd name="connsiteX1" fmla="*/ 438150 w 6116164"/>
              <a:gd name="connsiteY1" fmla="*/ 48452 h 1096701"/>
              <a:gd name="connsiteX2" fmla="*/ 871538 w 6116164"/>
              <a:gd name="connsiteY2" fmla="*/ 48452 h 1096701"/>
              <a:gd name="connsiteX3" fmla="*/ 1304925 w 6116164"/>
              <a:gd name="connsiteY3" fmla="*/ 5589 h 1096701"/>
              <a:gd name="connsiteX4" fmla="*/ 1743075 w 6116164"/>
              <a:gd name="connsiteY4" fmla="*/ 191327 h 1096701"/>
              <a:gd name="connsiteX5" fmla="*/ 2176463 w 6116164"/>
              <a:gd name="connsiteY5" fmla="*/ 310389 h 1096701"/>
              <a:gd name="connsiteX6" fmla="*/ 2600325 w 6116164"/>
              <a:gd name="connsiteY6" fmla="*/ 600902 h 1096701"/>
              <a:gd name="connsiteX7" fmla="*/ 3067050 w 6116164"/>
              <a:gd name="connsiteY7" fmla="*/ 458027 h 1096701"/>
              <a:gd name="connsiteX8" fmla="*/ 3476625 w 6116164"/>
              <a:gd name="connsiteY8" fmla="*/ 677102 h 1096701"/>
              <a:gd name="connsiteX9" fmla="*/ 3929063 w 6116164"/>
              <a:gd name="connsiteY9" fmla="*/ 758064 h 1096701"/>
              <a:gd name="connsiteX10" fmla="*/ 4367213 w 6116164"/>
              <a:gd name="connsiteY10" fmla="*/ 677102 h 1096701"/>
              <a:gd name="connsiteX11" fmla="*/ 4795838 w 6116164"/>
              <a:gd name="connsiteY11" fmla="*/ 758064 h 1096701"/>
              <a:gd name="connsiteX12" fmla="*/ 5229225 w 6116164"/>
              <a:gd name="connsiteY12" fmla="*/ 677102 h 1096701"/>
              <a:gd name="connsiteX13" fmla="*/ 5681663 w 6116164"/>
              <a:gd name="connsiteY13" fmla="*/ 753302 h 1096701"/>
              <a:gd name="connsiteX14" fmla="*/ 5676900 w 6116164"/>
              <a:gd name="connsiteY14" fmla="*/ 1048577 h 1096701"/>
              <a:gd name="connsiteX15" fmla="*/ 0 w 6116164"/>
              <a:gd name="connsiteY15" fmla="*/ 1043814 h 1096701"/>
              <a:gd name="connsiteX16" fmla="*/ 0 w 6116164"/>
              <a:gd name="connsiteY16" fmla="*/ 524702 h 1096701"/>
              <a:gd name="connsiteX0" fmla="*/ 0 w 6116164"/>
              <a:gd name="connsiteY0" fmla="*/ 524702 h 1069251"/>
              <a:gd name="connsiteX1" fmla="*/ 438150 w 6116164"/>
              <a:gd name="connsiteY1" fmla="*/ 48452 h 1069251"/>
              <a:gd name="connsiteX2" fmla="*/ 871538 w 6116164"/>
              <a:gd name="connsiteY2" fmla="*/ 48452 h 1069251"/>
              <a:gd name="connsiteX3" fmla="*/ 1304925 w 6116164"/>
              <a:gd name="connsiteY3" fmla="*/ 5589 h 1069251"/>
              <a:gd name="connsiteX4" fmla="*/ 1743075 w 6116164"/>
              <a:gd name="connsiteY4" fmla="*/ 191327 h 1069251"/>
              <a:gd name="connsiteX5" fmla="*/ 2176463 w 6116164"/>
              <a:gd name="connsiteY5" fmla="*/ 310389 h 1069251"/>
              <a:gd name="connsiteX6" fmla="*/ 2600325 w 6116164"/>
              <a:gd name="connsiteY6" fmla="*/ 600902 h 1069251"/>
              <a:gd name="connsiteX7" fmla="*/ 3067050 w 6116164"/>
              <a:gd name="connsiteY7" fmla="*/ 458027 h 1069251"/>
              <a:gd name="connsiteX8" fmla="*/ 3476625 w 6116164"/>
              <a:gd name="connsiteY8" fmla="*/ 677102 h 1069251"/>
              <a:gd name="connsiteX9" fmla="*/ 3929063 w 6116164"/>
              <a:gd name="connsiteY9" fmla="*/ 758064 h 1069251"/>
              <a:gd name="connsiteX10" fmla="*/ 4367213 w 6116164"/>
              <a:gd name="connsiteY10" fmla="*/ 677102 h 1069251"/>
              <a:gd name="connsiteX11" fmla="*/ 4795838 w 6116164"/>
              <a:gd name="connsiteY11" fmla="*/ 758064 h 1069251"/>
              <a:gd name="connsiteX12" fmla="*/ 5229225 w 6116164"/>
              <a:gd name="connsiteY12" fmla="*/ 677102 h 1069251"/>
              <a:gd name="connsiteX13" fmla="*/ 5681663 w 6116164"/>
              <a:gd name="connsiteY13" fmla="*/ 753302 h 1069251"/>
              <a:gd name="connsiteX14" fmla="*/ 5676900 w 6116164"/>
              <a:gd name="connsiteY14" fmla="*/ 1048577 h 1069251"/>
              <a:gd name="connsiteX15" fmla="*/ 0 w 6116164"/>
              <a:gd name="connsiteY15" fmla="*/ 1043814 h 1069251"/>
              <a:gd name="connsiteX16" fmla="*/ 0 w 6116164"/>
              <a:gd name="connsiteY16" fmla="*/ 524702 h 1069251"/>
              <a:gd name="connsiteX0" fmla="*/ 0 w 6116164"/>
              <a:gd name="connsiteY0" fmla="*/ 524702 h 1069251"/>
              <a:gd name="connsiteX1" fmla="*/ 438150 w 6116164"/>
              <a:gd name="connsiteY1" fmla="*/ 48452 h 1069251"/>
              <a:gd name="connsiteX2" fmla="*/ 871538 w 6116164"/>
              <a:gd name="connsiteY2" fmla="*/ 48452 h 1069251"/>
              <a:gd name="connsiteX3" fmla="*/ 1304925 w 6116164"/>
              <a:gd name="connsiteY3" fmla="*/ 5589 h 1069251"/>
              <a:gd name="connsiteX4" fmla="*/ 1743075 w 6116164"/>
              <a:gd name="connsiteY4" fmla="*/ 191327 h 1069251"/>
              <a:gd name="connsiteX5" fmla="*/ 2176463 w 6116164"/>
              <a:gd name="connsiteY5" fmla="*/ 310389 h 1069251"/>
              <a:gd name="connsiteX6" fmla="*/ 2600325 w 6116164"/>
              <a:gd name="connsiteY6" fmla="*/ 600902 h 1069251"/>
              <a:gd name="connsiteX7" fmla="*/ 3067050 w 6116164"/>
              <a:gd name="connsiteY7" fmla="*/ 458027 h 1069251"/>
              <a:gd name="connsiteX8" fmla="*/ 3476625 w 6116164"/>
              <a:gd name="connsiteY8" fmla="*/ 677102 h 1069251"/>
              <a:gd name="connsiteX9" fmla="*/ 3929063 w 6116164"/>
              <a:gd name="connsiteY9" fmla="*/ 758064 h 1069251"/>
              <a:gd name="connsiteX10" fmla="*/ 4367213 w 6116164"/>
              <a:gd name="connsiteY10" fmla="*/ 677102 h 1069251"/>
              <a:gd name="connsiteX11" fmla="*/ 4795838 w 6116164"/>
              <a:gd name="connsiteY11" fmla="*/ 758064 h 1069251"/>
              <a:gd name="connsiteX12" fmla="*/ 5229225 w 6116164"/>
              <a:gd name="connsiteY12" fmla="*/ 677102 h 1069251"/>
              <a:gd name="connsiteX13" fmla="*/ 5681663 w 6116164"/>
              <a:gd name="connsiteY13" fmla="*/ 753302 h 1069251"/>
              <a:gd name="connsiteX14" fmla="*/ 5676900 w 6116164"/>
              <a:gd name="connsiteY14" fmla="*/ 1048577 h 1069251"/>
              <a:gd name="connsiteX15" fmla="*/ 0 w 6116164"/>
              <a:gd name="connsiteY15" fmla="*/ 1043814 h 1069251"/>
              <a:gd name="connsiteX16" fmla="*/ 0 w 6116164"/>
              <a:gd name="connsiteY16" fmla="*/ 524702 h 1069251"/>
              <a:gd name="connsiteX0" fmla="*/ 0 w 6116164"/>
              <a:gd name="connsiteY0" fmla="*/ 524702 h 1069251"/>
              <a:gd name="connsiteX1" fmla="*/ 438150 w 6116164"/>
              <a:gd name="connsiteY1" fmla="*/ 48452 h 1069251"/>
              <a:gd name="connsiteX2" fmla="*/ 871538 w 6116164"/>
              <a:gd name="connsiteY2" fmla="*/ 48452 h 1069251"/>
              <a:gd name="connsiteX3" fmla="*/ 1304925 w 6116164"/>
              <a:gd name="connsiteY3" fmla="*/ 5589 h 1069251"/>
              <a:gd name="connsiteX4" fmla="*/ 1743075 w 6116164"/>
              <a:gd name="connsiteY4" fmla="*/ 191327 h 1069251"/>
              <a:gd name="connsiteX5" fmla="*/ 2176463 w 6116164"/>
              <a:gd name="connsiteY5" fmla="*/ 310389 h 1069251"/>
              <a:gd name="connsiteX6" fmla="*/ 2600325 w 6116164"/>
              <a:gd name="connsiteY6" fmla="*/ 600902 h 1069251"/>
              <a:gd name="connsiteX7" fmla="*/ 3067050 w 6116164"/>
              <a:gd name="connsiteY7" fmla="*/ 458027 h 1069251"/>
              <a:gd name="connsiteX8" fmla="*/ 3476625 w 6116164"/>
              <a:gd name="connsiteY8" fmla="*/ 677102 h 1069251"/>
              <a:gd name="connsiteX9" fmla="*/ 3929063 w 6116164"/>
              <a:gd name="connsiteY9" fmla="*/ 758064 h 1069251"/>
              <a:gd name="connsiteX10" fmla="*/ 4367213 w 6116164"/>
              <a:gd name="connsiteY10" fmla="*/ 677102 h 1069251"/>
              <a:gd name="connsiteX11" fmla="*/ 4795838 w 6116164"/>
              <a:gd name="connsiteY11" fmla="*/ 758064 h 1069251"/>
              <a:gd name="connsiteX12" fmla="*/ 5229225 w 6116164"/>
              <a:gd name="connsiteY12" fmla="*/ 677102 h 1069251"/>
              <a:gd name="connsiteX13" fmla="*/ 5681663 w 6116164"/>
              <a:gd name="connsiteY13" fmla="*/ 753302 h 1069251"/>
              <a:gd name="connsiteX14" fmla="*/ 5676900 w 6116164"/>
              <a:gd name="connsiteY14" fmla="*/ 1048577 h 1069251"/>
              <a:gd name="connsiteX15" fmla="*/ 0 w 6116164"/>
              <a:gd name="connsiteY15" fmla="*/ 1043814 h 1069251"/>
              <a:gd name="connsiteX16" fmla="*/ 0 w 6116164"/>
              <a:gd name="connsiteY16" fmla="*/ 524702 h 1069251"/>
              <a:gd name="connsiteX0" fmla="*/ 0 w 6098647"/>
              <a:gd name="connsiteY0" fmla="*/ 524702 h 1069251"/>
              <a:gd name="connsiteX1" fmla="*/ 438150 w 6098647"/>
              <a:gd name="connsiteY1" fmla="*/ 48452 h 1069251"/>
              <a:gd name="connsiteX2" fmla="*/ 871538 w 6098647"/>
              <a:gd name="connsiteY2" fmla="*/ 48452 h 1069251"/>
              <a:gd name="connsiteX3" fmla="*/ 1304925 w 6098647"/>
              <a:gd name="connsiteY3" fmla="*/ 5589 h 1069251"/>
              <a:gd name="connsiteX4" fmla="*/ 1743075 w 6098647"/>
              <a:gd name="connsiteY4" fmla="*/ 191327 h 1069251"/>
              <a:gd name="connsiteX5" fmla="*/ 2176463 w 6098647"/>
              <a:gd name="connsiteY5" fmla="*/ 310389 h 1069251"/>
              <a:gd name="connsiteX6" fmla="*/ 2600325 w 6098647"/>
              <a:gd name="connsiteY6" fmla="*/ 600902 h 1069251"/>
              <a:gd name="connsiteX7" fmla="*/ 3067050 w 6098647"/>
              <a:gd name="connsiteY7" fmla="*/ 458027 h 1069251"/>
              <a:gd name="connsiteX8" fmla="*/ 3476625 w 6098647"/>
              <a:gd name="connsiteY8" fmla="*/ 677102 h 1069251"/>
              <a:gd name="connsiteX9" fmla="*/ 3929063 w 6098647"/>
              <a:gd name="connsiteY9" fmla="*/ 758064 h 1069251"/>
              <a:gd name="connsiteX10" fmla="*/ 4367213 w 6098647"/>
              <a:gd name="connsiteY10" fmla="*/ 677102 h 1069251"/>
              <a:gd name="connsiteX11" fmla="*/ 4795838 w 6098647"/>
              <a:gd name="connsiteY11" fmla="*/ 758064 h 1069251"/>
              <a:gd name="connsiteX12" fmla="*/ 5229225 w 6098647"/>
              <a:gd name="connsiteY12" fmla="*/ 677102 h 1069251"/>
              <a:gd name="connsiteX13" fmla="*/ 5681663 w 6098647"/>
              <a:gd name="connsiteY13" fmla="*/ 753302 h 1069251"/>
              <a:gd name="connsiteX14" fmla="*/ 5676900 w 6098647"/>
              <a:gd name="connsiteY14" fmla="*/ 1048577 h 1069251"/>
              <a:gd name="connsiteX15" fmla="*/ 0 w 6098647"/>
              <a:gd name="connsiteY15" fmla="*/ 1043814 h 1069251"/>
              <a:gd name="connsiteX16" fmla="*/ 0 w 6098647"/>
              <a:gd name="connsiteY16" fmla="*/ 524702 h 1069251"/>
              <a:gd name="connsiteX0" fmla="*/ 0 w 5681663"/>
              <a:gd name="connsiteY0" fmla="*/ 524702 h 1069251"/>
              <a:gd name="connsiteX1" fmla="*/ 438150 w 5681663"/>
              <a:gd name="connsiteY1" fmla="*/ 48452 h 1069251"/>
              <a:gd name="connsiteX2" fmla="*/ 871538 w 5681663"/>
              <a:gd name="connsiteY2" fmla="*/ 48452 h 1069251"/>
              <a:gd name="connsiteX3" fmla="*/ 1304925 w 5681663"/>
              <a:gd name="connsiteY3" fmla="*/ 5589 h 1069251"/>
              <a:gd name="connsiteX4" fmla="*/ 1743075 w 5681663"/>
              <a:gd name="connsiteY4" fmla="*/ 191327 h 1069251"/>
              <a:gd name="connsiteX5" fmla="*/ 2176463 w 5681663"/>
              <a:gd name="connsiteY5" fmla="*/ 310389 h 1069251"/>
              <a:gd name="connsiteX6" fmla="*/ 2600325 w 5681663"/>
              <a:gd name="connsiteY6" fmla="*/ 600902 h 1069251"/>
              <a:gd name="connsiteX7" fmla="*/ 3067050 w 5681663"/>
              <a:gd name="connsiteY7" fmla="*/ 458027 h 1069251"/>
              <a:gd name="connsiteX8" fmla="*/ 3476625 w 5681663"/>
              <a:gd name="connsiteY8" fmla="*/ 677102 h 1069251"/>
              <a:gd name="connsiteX9" fmla="*/ 3929063 w 5681663"/>
              <a:gd name="connsiteY9" fmla="*/ 758064 h 1069251"/>
              <a:gd name="connsiteX10" fmla="*/ 4367213 w 5681663"/>
              <a:gd name="connsiteY10" fmla="*/ 677102 h 1069251"/>
              <a:gd name="connsiteX11" fmla="*/ 4795838 w 5681663"/>
              <a:gd name="connsiteY11" fmla="*/ 758064 h 1069251"/>
              <a:gd name="connsiteX12" fmla="*/ 5229225 w 5681663"/>
              <a:gd name="connsiteY12" fmla="*/ 677102 h 1069251"/>
              <a:gd name="connsiteX13" fmla="*/ 5681663 w 5681663"/>
              <a:gd name="connsiteY13" fmla="*/ 753302 h 1069251"/>
              <a:gd name="connsiteX14" fmla="*/ 5676900 w 5681663"/>
              <a:gd name="connsiteY14" fmla="*/ 1048577 h 1069251"/>
              <a:gd name="connsiteX15" fmla="*/ 0 w 5681663"/>
              <a:gd name="connsiteY15" fmla="*/ 1043814 h 1069251"/>
              <a:gd name="connsiteX16" fmla="*/ 0 w 5681663"/>
              <a:gd name="connsiteY16" fmla="*/ 524702 h 1069251"/>
              <a:gd name="connsiteX0" fmla="*/ 0 w 5681663"/>
              <a:gd name="connsiteY0" fmla="*/ 524702 h 1048577"/>
              <a:gd name="connsiteX1" fmla="*/ 438150 w 5681663"/>
              <a:gd name="connsiteY1" fmla="*/ 48452 h 1048577"/>
              <a:gd name="connsiteX2" fmla="*/ 871538 w 5681663"/>
              <a:gd name="connsiteY2" fmla="*/ 48452 h 1048577"/>
              <a:gd name="connsiteX3" fmla="*/ 1304925 w 5681663"/>
              <a:gd name="connsiteY3" fmla="*/ 5589 h 1048577"/>
              <a:gd name="connsiteX4" fmla="*/ 1743075 w 5681663"/>
              <a:gd name="connsiteY4" fmla="*/ 191327 h 1048577"/>
              <a:gd name="connsiteX5" fmla="*/ 2176463 w 5681663"/>
              <a:gd name="connsiteY5" fmla="*/ 310389 h 1048577"/>
              <a:gd name="connsiteX6" fmla="*/ 2600325 w 5681663"/>
              <a:gd name="connsiteY6" fmla="*/ 600902 h 1048577"/>
              <a:gd name="connsiteX7" fmla="*/ 3067050 w 5681663"/>
              <a:gd name="connsiteY7" fmla="*/ 458027 h 1048577"/>
              <a:gd name="connsiteX8" fmla="*/ 3476625 w 5681663"/>
              <a:gd name="connsiteY8" fmla="*/ 677102 h 1048577"/>
              <a:gd name="connsiteX9" fmla="*/ 3929063 w 5681663"/>
              <a:gd name="connsiteY9" fmla="*/ 758064 h 1048577"/>
              <a:gd name="connsiteX10" fmla="*/ 4367213 w 5681663"/>
              <a:gd name="connsiteY10" fmla="*/ 677102 h 1048577"/>
              <a:gd name="connsiteX11" fmla="*/ 4795838 w 5681663"/>
              <a:gd name="connsiteY11" fmla="*/ 758064 h 1048577"/>
              <a:gd name="connsiteX12" fmla="*/ 5229225 w 5681663"/>
              <a:gd name="connsiteY12" fmla="*/ 677102 h 1048577"/>
              <a:gd name="connsiteX13" fmla="*/ 5681663 w 5681663"/>
              <a:gd name="connsiteY13" fmla="*/ 753302 h 1048577"/>
              <a:gd name="connsiteX14" fmla="*/ 5676900 w 5681663"/>
              <a:gd name="connsiteY14" fmla="*/ 1048577 h 1048577"/>
              <a:gd name="connsiteX15" fmla="*/ 0 w 5681663"/>
              <a:gd name="connsiteY15" fmla="*/ 1043814 h 1048577"/>
              <a:gd name="connsiteX16" fmla="*/ 0 w 5681663"/>
              <a:gd name="connsiteY16" fmla="*/ 524702 h 1048577"/>
              <a:gd name="connsiteX0" fmla="*/ 0 w 5681663"/>
              <a:gd name="connsiteY0" fmla="*/ 524702 h 1048577"/>
              <a:gd name="connsiteX1" fmla="*/ 438150 w 5681663"/>
              <a:gd name="connsiteY1" fmla="*/ 48452 h 1048577"/>
              <a:gd name="connsiteX2" fmla="*/ 871538 w 5681663"/>
              <a:gd name="connsiteY2" fmla="*/ 48452 h 1048577"/>
              <a:gd name="connsiteX3" fmla="*/ 1304925 w 5681663"/>
              <a:gd name="connsiteY3" fmla="*/ 5589 h 1048577"/>
              <a:gd name="connsiteX4" fmla="*/ 1743075 w 5681663"/>
              <a:gd name="connsiteY4" fmla="*/ 191327 h 1048577"/>
              <a:gd name="connsiteX5" fmla="*/ 2176463 w 5681663"/>
              <a:gd name="connsiteY5" fmla="*/ 310389 h 1048577"/>
              <a:gd name="connsiteX6" fmla="*/ 2600325 w 5681663"/>
              <a:gd name="connsiteY6" fmla="*/ 600902 h 1048577"/>
              <a:gd name="connsiteX7" fmla="*/ 3067050 w 5681663"/>
              <a:gd name="connsiteY7" fmla="*/ 458027 h 1048577"/>
              <a:gd name="connsiteX8" fmla="*/ 3476625 w 5681663"/>
              <a:gd name="connsiteY8" fmla="*/ 677102 h 1048577"/>
              <a:gd name="connsiteX9" fmla="*/ 3929063 w 5681663"/>
              <a:gd name="connsiteY9" fmla="*/ 758064 h 1048577"/>
              <a:gd name="connsiteX10" fmla="*/ 4367213 w 5681663"/>
              <a:gd name="connsiteY10" fmla="*/ 677102 h 1048577"/>
              <a:gd name="connsiteX11" fmla="*/ 4795838 w 5681663"/>
              <a:gd name="connsiteY11" fmla="*/ 758064 h 1048577"/>
              <a:gd name="connsiteX12" fmla="*/ 5229225 w 5681663"/>
              <a:gd name="connsiteY12" fmla="*/ 677102 h 1048577"/>
              <a:gd name="connsiteX13" fmla="*/ 5681663 w 5681663"/>
              <a:gd name="connsiteY13" fmla="*/ 753302 h 1048577"/>
              <a:gd name="connsiteX14" fmla="*/ 5676900 w 5681663"/>
              <a:gd name="connsiteY14" fmla="*/ 1048577 h 1048577"/>
              <a:gd name="connsiteX15" fmla="*/ 0 w 5681663"/>
              <a:gd name="connsiteY15" fmla="*/ 1043814 h 1048577"/>
              <a:gd name="connsiteX16" fmla="*/ 0 w 5681663"/>
              <a:gd name="connsiteY16" fmla="*/ 524702 h 1048577"/>
              <a:gd name="connsiteX0" fmla="*/ 0 w 5681663"/>
              <a:gd name="connsiteY0" fmla="*/ 524702 h 1048577"/>
              <a:gd name="connsiteX1" fmla="*/ 438150 w 5681663"/>
              <a:gd name="connsiteY1" fmla="*/ 48452 h 1048577"/>
              <a:gd name="connsiteX2" fmla="*/ 871538 w 5681663"/>
              <a:gd name="connsiteY2" fmla="*/ 48452 h 1048577"/>
              <a:gd name="connsiteX3" fmla="*/ 1304925 w 5681663"/>
              <a:gd name="connsiteY3" fmla="*/ 5589 h 1048577"/>
              <a:gd name="connsiteX4" fmla="*/ 1743075 w 5681663"/>
              <a:gd name="connsiteY4" fmla="*/ 191327 h 1048577"/>
              <a:gd name="connsiteX5" fmla="*/ 2176463 w 5681663"/>
              <a:gd name="connsiteY5" fmla="*/ 310389 h 1048577"/>
              <a:gd name="connsiteX6" fmla="*/ 2600325 w 5681663"/>
              <a:gd name="connsiteY6" fmla="*/ 600902 h 1048577"/>
              <a:gd name="connsiteX7" fmla="*/ 3067050 w 5681663"/>
              <a:gd name="connsiteY7" fmla="*/ 458027 h 1048577"/>
              <a:gd name="connsiteX8" fmla="*/ 3476625 w 5681663"/>
              <a:gd name="connsiteY8" fmla="*/ 677102 h 1048577"/>
              <a:gd name="connsiteX9" fmla="*/ 3929063 w 5681663"/>
              <a:gd name="connsiteY9" fmla="*/ 758064 h 1048577"/>
              <a:gd name="connsiteX10" fmla="*/ 4367213 w 5681663"/>
              <a:gd name="connsiteY10" fmla="*/ 677102 h 1048577"/>
              <a:gd name="connsiteX11" fmla="*/ 4795838 w 5681663"/>
              <a:gd name="connsiteY11" fmla="*/ 758064 h 1048577"/>
              <a:gd name="connsiteX12" fmla="*/ 5229225 w 5681663"/>
              <a:gd name="connsiteY12" fmla="*/ 677102 h 1048577"/>
              <a:gd name="connsiteX13" fmla="*/ 5681663 w 5681663"/>
              <a:gd name="connsiteY13" fmla="*/ 753302 h 1048577"/>
              <a:gd name="connsiteX14" fmla="*/ 5676900 w 5681663"/>
              <a:gd name="connsiteY14" fmla="*/ 1048577 h 1048577"/>
              <a:gd name="connsiteX15" fmla="*/ 0 w 5681663"/>
              <a:gd name="connsiteY15" fmla="*/ 1043814 h 1048577"/>
              <a:gd name="connsiteX16" fmla="*/ 0 w 5681663"/>
              <a:gd name="connsiteY16" fmla="*/ 524702 h 1048577"/>
              <a:gd name="connsiteX0" fmla="*/ 0 w 5681663"/>
              <a:gd name="connsiteY0" fmla="*/ 524702 h 1048577"/>
              <a:gd name="connsiteX1" fmla="*/ 438150 w 5681663"/>
              <a:gd name="connsiteY1" fmla="*/ 48452 h 1048577"/>
              <a:gd name="connsiteX2" fmla="*/ 871538 w 5681663"/>
              <a:gd name="connsiteY2" fmla="*/ 48452 h 1048577"/>
              <a:gd name="connsiteX3" fmla="*/ 1304925 w 5681663"/>
              <a:gd name="connsiteY3" fmla="*/ 5589 h 1048577"/>
              <a:gd name="connsiteX4" fmla="*/ 1743075 w 5681663"/>
              <a:gd name="connsiteY4" fmla="*/ 191327 h 1048577"/>
              <a:gd name="connsiteX5" fmla="*/ 2176463 w 5681663"/>
              <a:gd name="connsiteY5" fmla="*/ 310389 h 1048577"/>
              <a:gd name="connsiteX6" fmla="*/ 2600325 w 5681663"/>
              <a:gd name="connsiteY6" fmla="*/ 600902 h 1048577"/>
              <a:gd name="connsiteX7" fmla="*/ 3067050 w 5681663"/>
              <a:gd name="connsiteY7" fmla="*/ 458027 h 1048577"/>
              <a:gd name="connsiteX8" fmla="*/ 3476625 w 5681663"/>
              <a:gd name="connsiteY8" fmla="*/ 677102 h 1048577"/>
              <a:gd name="connsiteX9" fmla="*/ 3929063 w 5681663"/>
              <a:gd name="connsiteY9" fmla="*/ 758064 h 1048577"/>
              <a:gd name="connsiteX10" fmla="*/ 4367213 w 5681663"/>
              <a:gd name="connsiteY10" fmla="*/ 677102 h 1048577"/>
              <a:gd name="connsiteX11" fmla="*/ 4795838 w 5681663"/>
              <a:gd name="connsiteY11" fmla="*/ 758064 h 1048577"/>
              <a:gd name="connsiteX12" fmla="*/ 5229225 w 5681663"/>
              <a:gd name="connsiteY12" fmla="*/ 677102 h 1048577"/>
              <a:gd name="connsiteX13" fmla="*/ 5681663 w 5681663"/>
              <a:gd name="connsiteY13" fmla="*/ 753302 h 1048577"/>
              <a:gd name="connsiteX14" fmla="*/ 5676900 w 5681663"/>
              <a:gd name="connsiteY14" fmla="*/ 1048577 h 1048577"/>
              <a:gd name="connsiteX15" fmla="*/ 0 w 5681663"/>
              <a:gd name="connsiteY15" fmla="*/ 1043814 h 1048577"/>
              <a:gd name="connsiteX16" fmla="*/ 0 w 5681663"/>
              <a:gd name="connsiteY16" fmla="*/ 524702 h 10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1663" h="1048577">
                <a:moveTo>
                  <a:pt x="0" y="524702"/>
                </a:moveTo>
                <a:cubicBezTo>
                  <a:pt x="70643" y="308802"/>
                  <a:pt x="292894" y="127827"/>
                  <a:pt x="438150" y="48452"/>
                </a:cubicBezTo>
                <a:cubicBezTo>
                  <a:pt x="583406" y="-30923"/>
                  <a:pt x="727076" y="55596"/>
                  <a:pt x="871538" y="48452"/>
                </a:cubicBezTo>
                <a:cubicBezTo>
                  <a:pt x="1016000" y="41308"/>
                  <a:pt x="1159669" y="-18224"/>
                  <a:pt x="1304925" y="5589"/>
                </a:cubicBezTo>
                <a:cubicBezTo>
                  <a:pt x="1450181" y="29401"/>
                  <a:pt x="1597819" y="140527"/>
                  <a:pt x="1743075" y="191327"/>
                </a:cubicBezTo>
                <a:cubicBezTo>
                  <a:pt x="1888331" y="242127"/>
                  <a:pt x="2033588" y="242127"/>
                  <a:pt x="2176463" y="310389"/>
                </a:cubicBezTo>
                <a:cubicBezTo>
                  <a:pt x="2319338" y="378651"/>
                  <a:pt x="2451894" y="576296"/>
                  <a:pt x="2600325" y="600902"/>
                </a:cubicBezTo>
                <a:cubicBezTo>
                  <a:pt x="2748756" y="625508"/>
                  <a:pt x="2921000" y="445327"/>
                  <a:pt x="3067050" y="458027"/>
                </a:cubicBezTo>
                <a:cubicBezTo>
                  <a:pt x="3213100" y="470727"/>
                  <a:pt x="3332956" y="627096"/>
                  <a:pt x="3476625" y="677102"/>
                </a:cubicBezTo>
                <a:cubicBezTo>
                  <a:pt x="3620294" y="727108"/>
                  <a:pt x="3780632" y="758064"/>
                  <a:pt x="3929063" y="758064"/>
                </a:cubicBezTo>
                <a:cubicBezTo>
                  <a:pt x="4077494" y="758064"/>
                  <a:pt x="4222751" y="677102"/>
                  <a:pt x="4367213" y="677102"/>
                </a:cubicBezTo>
                <a:cubicBezTo>
                  <a:pt x="4511675" y="677102"/>
                  <a:pt x="4652169" y="758064"/>
                  <a:pt x="4795838" y="758064"/>
                </a:cubicBezTo>
                <a:cubicBezTo>
                  <a:pt x="4939507" y="758064"/>
                  <a:pt x="5081588" y="677896"/>
                  <a:pt x="5229225" y="677102"/>
                </a:cubicBezTo>
                <a:cubicBezTo>
                  <a:pt x="5376863" y="676308"/>
                  <a:pt x="5607051" y="691390"/>
                  <a:pt x="5681663" y="753302"/>
                </a:cubicBezTo>
                <a:cubicBezTo>
                  <a:pt x="5680075" y="1005714"/>
                  <a:pt x="5683250" y="781083"/>
                  <a:pt x="5676900" y="1048577"/>
                </a:cubicBezTo>
                <a:lnTo>
                  <a:pt x="0" y="1043814"/>
                </a:lnTo>
                <a:cubicBezTo>
                  <a:pt x="2381" y="820771"/>
                  <a:pt x="795" y="1026353"/>
                  <a:pt x="0" y="524702"/>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extBox 9">
            <a:extLst>
              <a:ext uri="{FF2B5EF4-FFF2-40B4-BE49-F238E27FC236}">
                <a16:creationId xmlns:a16="http://schemas.microsoft.com/office/drawing/2014/main" id="{18902523-392A-2E63-B419-E857A895B138}"/>
              </a:ext>
            </a:extLst>
          </p:cNvPr>
          <p:cNvSpPr txBox="1"/>
          <p:nvPr/>
        </p:nvSpPr>
        <p:spPr>
          <a:xfrm>
            <a:off x="4444629" y="3985247"/>
            <a:ext cx="3450796" cy="261610"/>
          </a:xfrm>
          <a:prstGeom prst="rect">
            <a:avLst/>
          </a:prstGeom>
          <a:noFill/>
        </p:spPr>
        <p:txBody>
          <a:bodyPr wrap="square" rtlCol="0" anchor="ctr">
            <a:spAutoFit/>
          </a:bodyPr>
          <a:lstStyle/>
          <a:p>
            <a:pPr algn="ctr"/>
            <a:r>
              <a:rPr lang="en-GB" sz="1100" b="1" dirty="0">
                <a:solidFill>
                  <a:schemeClr val="accent3">
                    <a:lumMod val="75000"/>
                  </a:schemeClr>
                </a:solidFill>
              </a:rPr>
              <a:t>Point prevalence of post-stroke delirium</a:t>
            </a:r>
          </a:p>
        </p:txBody>
      </p:sp>
      <p:sp>
        <p:nvSpPr>
          <p:cNvPr id="12" name="Content Placeholder 11">
            <a:extLst>
              <a:ext uri="{FF2B5EF4-FFF2-40B4-BE49-F238E27FC236}">
                <a16:creationId xmlns:a16="http://schemas.microsoft.com/office/drawing/2014/main" id="{442C378E-1417-0D77-6D64-40CBB7889099}"/>
              </a:ext>
            </a:extLst>
          </p:cNvPr>
          <p:cNvSpPr>
            <a:spLocks noGrp="1"/>
          </p:cNvSpPr>
          <p:nvPr>
            <p:ph sz="half" idx="1"/>
          </p:nvPr>
        </p:nvSpPr>
        <p:spPr/>
        <p:txBody>
          <a:bodyPr/>
          <a:lstStyle/>
          <a:p>
            <a:r>
              <a:rPr lang="en-GB" dirty="0"/>
              <a:t>In this sample of 141 people with stroke, the prevalence of delirium was 39%</a:t>
            </a:r>
          </a:p>
          <a:p>
            <a:r>
              <a:rPr lang="en-GB" dirty="0"/>
              <a:t>Delirium occurred within 72 hours of stroke in the majority of cases</a:t>
            </a:r>
          </a:p>
        </p:txBody>
      </p:sp>
      <p:sp>
        <p:nvSpPr>
          <p:cNvPr id="2" name="Text Placeholder 1">
            <a:extLst>
              <a:ext uri="{FF2B5EF4-FFF2-40B4-BE49-F238E27FC236}">
                <a16:creationId xmlns:a16="http://schemas.microsoft.com/office/drawing/2014/main" id="{073EB9A7-0FF9-2BAD-4D99-0807B311468C}"/>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E1167948-4354-C958-3F9D-E9F1EEF303E6}"/>
              </a:ext>
            </a:extLst>
          </p:cNvPr>
          <p:cNvSpPr>
            <a:spLocks noGrp="1"/>
          </p:cNvSpPr>
          <p:nvPr>
            <p:ph type="title"/>
          </p:nvPr>
        </p:nvSpPr>
        <p:spPr/>
        <p:txBody>
          <a:bodyPr/>
          <a:lstStyle/>
          <a:p>
            <a:r>
              <a:rPr lang="en-US"/>
              <a:t>Occurrence of delirium in acute stroke</a:t>
            </a:r>
            <a:endParaRPr lang="en-GB"/>
          </a:p>
        </p:txBody>
      </p:sp>
      <p:sp>
        <p:nvSpPr>
          <p:cNvPr id="5" name="Text Placeholder 4">
            <a:extLst>
              <a:ext uri="{FF2B5EF4-FFF2-40B4-BE49-F238E27FC236}">
                <a16:creationId xmlns:a16="http://schemas.microsoft.com/office/drawing/2014/main" id="{B346DA2B-3520-335E-17B4-A92A202BC4A2}"/>
              </a:ext>
            </a:extLst>
          </p:cNvPr>
          <p:cNvSpPr>
            <a:spLocks noGrp="1"/>
          </p:cNvSpPr>
          <p:nvPr>
            <p:ph type="body" sz="quarter" idx="18"/>
          </p:nvPr>
        </p:nvSpPr>
        <p:spPr/>
        <p:txBody>
          <a:bodyPr/>
          <a:lstStyle/>
          <a:p>
            <a:r>
              <a:rPr lang="en-US" dirty="0"/>
              <a:t>Fleischmann et al. Stroke 2021;52(2):471–478</a:t>
            </a:r>
            <a:endParaRPr lang="en-GB" dirty="0"/>
          </a:p>
        </p:txBody>
      </p:sp>
      <p:sp>
        <p:nvSpPr>
          <p:cNvPr id="6" name="Slide Number Placeholder 5">
            <a:extLst>
              <a:ext uri="{FF2B5EF4-FFF2-40B4-BE49-F238E27FC236}">
                <a16:creationId xmlns:a16="http://schemas.microsoft.com/office/drawing/2014/main" id="{CC434FB5-4613-CE6F-B5AC-802DCDED561B}"/>
              </a:ext>
            </a:extLst>
          </p:cNvPr>
          <p:cNvSpPr>
            <a:spLocks noGrp="1"/>
          </p:cNvSpPr>
          <p:nvPr>
            <p:ph type="sldNum" sz="quarter" idx="4"/>
          </p:nvPr>
        </p:nvSpPr>
        <p:spPr/>
        <p:txBody>
          <a:bodyPr/>
          <a:lstStyle/>
          <a:p>
            <a:fld id="{C5E73D8C-6D1C-4360-8101-83ED279A0FF1}" type="slidenum">
              <a:rPr lang="en-GB" smtClean="0"/>
              <a:pPr/>
              <a:t>8</a:t>
            </a:fld>
            <a:endParaRPr lang="en-GB"/>
          </a:p>
        </p:txBody>
      </p:sp>
      <p:sp>
        <p:nvSpPr>
          <p:cNvPr id="4" name="TextBox 3">
            <a:extLst>
              <a:ext uri="{FF2B5EF4-FFF2-40B4-BE49-F238E27FC236}">
                <a16:creationId xmlns:a16="http://schemas.microsoft.com/office/drawing/2014/main" id="{C8F88AF0-D6E8-E26F-0955-A9F8088B0563}"/>
              </a:ext>
            </a:extLst>
          </p:cNvPr>
          <p:cNvSpPr txBox="1"/>
          <p:nvPr/>
        </p:nvSpPr>
        <p:spPr>
          <a:xfrm>
            <a:off x="2051270" y="1484784"/>
            <a:ext cx="5674290" cy="369332"/>
          </a:xfrm>
          <a:prstGeom prst="rect">
            <a:avLst/>
          </a:prstGeom>
          <a:noFill/>
        </p:spPr>
        <p:txBody>
          <a:bodyPr wrap="square" rtlCol="0">
            <a:spAutoFit/>
          </a:bodyPr>
          <a:lstStyle/>
          <a:p>
            <a:pPr algn="ctr"/>
            <a:r>
              <a:rPr lang="en-GB" b="1" dirty="0">
                <a:solidFill>
                  <a:schemeClr val="tx2"/>
                </a:solidFill>
              </a:rPr>
              <a:t>Incidence of post-stroke delirium</a:t>
            </a:r>
          </a:p>
        </p:txBody>
      </p:sp>
      <p:grpSp>
        <p:nvGrpSpPr>
          <p:cNvPr id="7" name="Group 6">
            <a:extLst>
              <a:ext uri="{FF2B5EF4-FFF2-40B4-BE49-F238E27FC236}">
                <a16:creationId xmlns:a16="http://schemas.microsoft.com/office/drawing/2014/main" id="{5629B5AC-3C50-7924-A587-496A141DCF80}"/>
              </a:ext>
            </a:extLst>
          </p:cNvPr>
          <p:cNvGrpSpPr/>
          <p:nvPr/>
        </p:nvGrpSpPr>
        <p:grpSpPr>
          <a:xfrm>
            <a:off x="1975809" y="2259313"/>
            <a:ext cx="5749750" cy="2689919"/>
            <a:chOff x="1975809" y="2259313"/>
            <a:chExt cx="5749750" cy="2689919"/>
          </a:xfrm>
        </p:grpSpPr>
        <p:cxnSp>
          <p:nvCxnSpPr>
            <p:cNvPr id="9" name="Straight Connector 8">
              <a:extLst>
                <a:ext uri="{FF2B5EF4-FFF2-40B4-BE49-F238E27FC236}">
                  <a16:creationId xmlns:a16="http://schemas.microsoft.com/office/drawing/2014/main" id="{55858DF2-0B62-7233-62B6-A65A2D8AE5D2}"/>
                </a:ext>
              </a:extLst>
            </p:cNvPr>
            <p:cNvCxnSpPr>
              <a:cxnSpLocks/>
            </p:cNvCxnSpPr>
            <p:nvPr/>
          </p:nvCxnSpPr>
          <p:spPr>
            <a:xfrm>
              <a:off x="2047809" y="2259313"/>
              <a:ext cx="0" cy="26761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EB0741-F4C3-7928-894C-03565701D707}"/>
                </a:ext>
              </a:extLst>
            </p:cNvPr>
            <p:cNvCxnSpPr>
              <a:cxnSpLocks/>
            </p:cNvCxnSpPr>
            <p:nvPr/>
          </p:nvCxnSpPr>
          <p:spPr>
            <a:xfrm flipH="1">
              <a:off x="1976884" y="4874046"/>
              <a:ext cx="574867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720492C-8135-3DDD-513D-2006B0A3737F}"/>
                </a:ext>
              </a:extLst>
            </p:cNvPr>
            <p:cNvCxnSpPr>
              <a:cxnSpLocks/>
            </p:cNvCxnSpPr>
            <p:nvPr/>
          </p:nvCxnSpPr>
          <p:spPr>
            <a:xfrm>
              <a:off x="2919856" y="4877232"/>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E34F38F-5BA0-B7F1-DC35-36CA28959AC5}"/>
                </a:ext>
              </a:extLst>
            </p:cNvPr>
            <p:cNvCxnSpPr>
              <a:cxnSpLocks/>
            </p:cNvCxnSpPr>
            <p:nvPr/>
          </p:nvCxnSpPr>
          <p:spPr>
            <a:xfrm>
              <a:off x="3792090" y="4877232"/>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C4899B3-D26C-90E0-4F55-C4CDFCE438B0}"/>
                </a:ext>
              </a:extLst>
            </p:cNvPr>
            <p:cNvCxnSpPr>
              <a:cxnSpLocks/>
            </p:cNvCxnSpPr>
            <p:nvPr/>
          </p:nvCxnSpPr>
          <p:spPr>
            <a:xfrm>
              <a:off x="4664324" y="4877232"/>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B90C85F-37BB-083C-EEF0-4A4BBDAA7909}"/>
                </a:ext>
              </a:extLst>
            </p:cNvPr>
            <p:cNvCxnSpPr>
              <a:cxnSpLocks/>
            </p:cNvCxnSpPr>
            <p:nvPr/>
          </p:nvCxnSpPr>
          <p:spPr>
            <a:xfrm>
              <a:off x="5536558" y="4877232"/>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C1E141B-2EE6-E302-A344-01903FE12F51}"/>
                </a:ext>
              </a:extLst>
            </p:cNvPr>
            <p:cNvCxnSpPr>
              <a:cxnSpLocks/>
            </p:cNvCxnSpPr>
            <p:nvPr/>
          </p:nvCxnSpPr>
          <p:spPr>
            <a:xfrm>
              <a:off x="6408792" y="4877232"/>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292B94-0D92-B45E-3DCC-FA9E3CC417F2}"/>
                </a:ext>
              </a:extLst>
            </p:cNvPr>
            <p:cNvCxnSpPr>
              <a:cxnSpLocks/>
            </p:cNvCxnSpPr>
            <p:nvPr/>
          </p:nvCxnSpPr>
          <p:spPr>
            <a:xfrm>
              <a:off x="7281026" y="4877232"/>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627A0A-86E4-BBA1-6CD9-329D27A0D776}"/>
                </a:ext>
              </a:extLst>
            </p:cNvPr>
            <p:cNvCxnSpPr>
              <a:cxnSpLocks/>
            </p:cNvCxnSpPr>
            <p:nvPr/>
          </p:nvCxnSpPr>
          <p:spPr>
            <a:xfrm rot="5400000">
              <a:off x="2011809" y="2223313"/>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711AC52C-6FE4-CAD3-8F0C-154E77B162E4}"/>
              </a:ext>
            </a:extLst>
          </p:cNvPr>
          <p:cNvSpPr txBox="1"/>
          <p:nvPr/>
        </p:nvSpPr>
        <p:spPr>
          <a:xfrm>
            <a:off x="1843461" y="4972265"/>
            <a:ext cx="412292" cy="338554"/>
          </a:xfrm>
          <a:prstGeom prst="rect">
            <a:avLst/>
          </a:prstGeom>
          <a:noFill/>
        </p:spPr>
        <p:txBody>
          <a:bodyPr wrap="none" rtlCol="0" anchor="ctr">
            <a:spAutoFit/>
          </a:bodyPr>
          <a:lstStyle/>
          <a:p>
            <a:pPr algn="ctr"/>
            <a:r>
              <a:rPr lang="en-GB" sz="1600">
                <a:solidFill>
                  <a:schemeClr val="tx2"/>
                </a:solidFill>
              </a:rPr>
              <a:t>24</a:t>
            </a:r>
          </a:p>
        </p:txBody>
      </p:sp>
      <p:sp>
        <p:nvSpPr>
          <p:cNvPr id="48" name="TextBox 47">
            <a:extLst>
              <a:ext uri="{FF2B5EF4-FFF2-40B4-BE49-F238E27FC236}">
                <a16:creationId xmlns:a16="http://schemas.microsoft.com/office/drawing/2014/main" id="{7B882850-5385-7D7D-58E7-1E472FF8B43B}"/>
              </a:ext>
            </a:extLst>
          </p:cNvPr>
          <p:cNvSpPr txBox="1"/>
          <p:nvPr/>
        </p:nvSpPr>
        <p:spPr>
          <a:xfrm>
            <a:off x="2708538" y="4972264"/>
            <a:ext cx="412292" cy="338554"/>
          </a:xfrm>
          <a:prstGeom prst="rect">
            <a:avLst/>
          </a:prstGeom>
          <a:noFill/>
        </p:spPr>
        <p:txBody>
          <a:bodyPr wrap="none" rtlCol="0" anchor="ctr">
            <a:spAutoFit/>
          </a:bodyPr>
          <a:lstStyle/>
          <a:p>
            <a:pPr algn="ctr"/>
            <a:r>
              <a:rPr lang="en-GB" sz="1600">
                <a:solidFill>
                  <a:schemeClr val="tx2"/>
                </a:solidFill>
              </a:rPr>
              <a:t>48</a:t>
            </a:r>
          </a:p>
        </p:txBody>
      </p:sp>
      <p:sp>
        <p:nvSpPr>
          <p:cNvPr id="49" name="TextBox 48">
            <a:extLst>
              <a:ext uri="{FF2B5EF4-FFF2-40B4-BE49-F238E27FC236}">
                <a16:creationId xmlns:a16="http://schemas.microsoft.com/office/drawing/2014/main" id="{DC7722B3-4634-C965-D0E1-6DC33B14807D}"/>
              </a:ext>
            </a:extLst>
          </p:cNvPr>
          <p:cNvSpPr txBox="1"/>
          <p:nvPr/>
        </p:nvSpPr>
        <p:spPr>
          <a:xfrm>
            <a:off x="3588244" y="4971834"/>
            <a:ext cx="412292" cy="338554"/>
          </a:xfrm>
          <a:prstGeom prst="rect">
            <a:avLst/>
          </a:prstGeom>
          <a:noFill/>
        </p:spPr>
        <p:txBody>
          <a:bodyPr wrap="none" rtlCol="0" anchor="ctr">
            <a:spAutoFit/>
          </a:bodyPr>
          <a:lstStyle/>
          <a:p>
            <a:pPr algn="ctr"/>
            <a:r>
              <a:rPr lang="en-GB" sz="1600">
                <a:solidFill>
                  <a:schemeClr val="tx2"/>
                </a:solidFill>
              </a:rPr>
              <a:t>72</a:t>
            </a:r>
          </a:p>
        </p:txBody>
      </p:sp>
      <p:sp>
        <p:nvSpPr>
          <p:cNvPr id="50" name="TextBox 49">
            <a:extLst>
              <a:ext uri="{FF2B5EF4-FFF2-40B4-BE49-F238E27FC236}">
                <a16:creationId xmlns:a16="http://schemas.microsoft.com/office/drawing/2014/main" id="{49C8992E-F065-F276-BD2D-A3EE3E10AEEE}"/>
              </a:ext>
            </a:extLst>
          </p:cNvPr>
          <p:cNvSpPr txBox="1"/>
          <p:nvPr/>
        </p:nvSpPr>
        <p:spPr>
          <a:xfrm>
            <a:off x="4463351" y="4958533"/>
            <a:ext cx="412292" cy="338554"/>
          </a:xfrm>
          <a:prstGeom prst="rect">
            <a:avLst/>
          </a:prstGeom>
          <a:noFill/>
        </p:spPr>
        <p:txBody>
          <a:bodyPr wrap="none" rtlCol="0" anchor="ctr">
            <a:spAutoFit/>
          </a:bodyPr>
          <a:lstStyle/>
          <a:p>
            <a:pPr algn="ctr"/>
            <a:r>
              <a:rPr lang="en-GB" sz="1600">
                <a:solidFill>
                  <a:schemeClr val="tx2"/>
                </a:solidFill>
              </a:rPr>
              <a:t>96</a:t>
            </a:r>
          </a:p>
        </p:txBody>
      </p:sp>
      <p:sp>
        <p:nvSpPr>
          <p:cNvPr id="51" name="TextBox 50">
            <a:extLst>
              <a:ext uri="{FF2B5EF4-FFF2-40B4-BE49-F238E27FC236}">
                <a16:creationId xmlns:a16="http://schemas.microsoft.com/office/drawing/2014/main" id="{88422986-2D1E-7CAD-CDE8-DCC831627BEC}"/>
              </a:ext>
            </a:extLst>
          </p:cNvPr>
          <p:cNvSpPr txBox="1"/>
          <p:nvPr/>
        </p:nvSpPr>
        <p:spPr>
          <a:xfrm>
            <a:off x="5275805" y="4950690"/>
            <a:ext cx="526106" cy="338554"/>
          </a:xfrm>
          <a:prstGeom prst="rect">
            <a:avLst/>
          </a:prstGeom>
          <a:noFill/>
        </p:spPr>
        <p:txBody>
          <a:bodyPr wrap="none" rtlCol="0" anchor="ctr">
            <a:spAutoFit/>
          </a:bodyPr>
          <a:lstStyle/>
          <a:p>
            <a:pPr algn="ctr"/>
            <a:r>
              <a:rPr lang="en-GB" sz="1600">
                <a:solidFill>
                  <a:schemeClr val="tx2"/>
                </a:solidFill>
              </a:rPr>
              <a:t>120</a:t>
            </a:r>
          </a:p>
        </p:txBody>
      </p:sp>
      <p:sp>
        <p:nvSpPr>
          <p:cNvPr id="52" name="TextBox 51">
            <a:extLst>
              <a:ext uri="{FF2B5EF4-FFF2-40B4-BE49-F238E27FC236}">
                <a16:creationId xmlns:a16="http://schemas.microsoft.com/office/drawing/2014/main" id="{F94E4B96-C6D4-26F7-87D6-38A6425ECCCD}"/>
              </a:ext>
            </a:extLst>
          </p:cNvPr>
          <p:cNvSpPr txBox="1"/>
          <p:nvPr/>
        </p:nvSpPr>
        <p:spPr>
          <a:xfrm>
            <a:off x="6143440" y="4971833"/>
            <a:ext cx="526106" cy="338554"/>
          </a:xfrm>
          <a:prstGeom prst="rect">
            <a:avLst/>
          </a:prstGeom>
          <a:noFill/>
        </p:spPr>
        <p:txBody>
          <a:bodyPr wrap="none" rtlCol="0" anchor="ctr">
            <a:spAutoFit/>
          </a:bodyPr>
          <a:lstStyle/>
          <a:p>
            <a:pPr algn="ctr"/>
            <a:r>
              <a:rPr lang="en-GB" sz="1600">
                <a:solidFill>
                  <a:schemeClr val="tx2"/>
                </a:solidFill>
              </a:rPr>
              <a:t>144</a:t>
            </a:r>
          </a:p>
        </p:txBody>
      </p:sp>
      <p:sp>
        <p:nvSpPr>
          <p:cNvPr id="53" name="TextBox 52">
            <a:extLst>
              <a:ext uri="{FF2B5EF4-FFF2-40B4-BE49-F238E27FC236}">
                <a16:creationId xmlns:a16="http://schemas.microsoft.com/office/drawing/2014/main" id="{359C08F6-9F8A-BA9C-F3AC-11FDA7F8CC35}"/>
              </a:ext>
            </a:extLst>
          </p:cNvPr>
          <p:cNvSpPr txBox="1"/>
          <p:nvPr/>
        </p:nvSpPr>
        <p:spPr>
          <a:xfrm>
            <a:off x="7018752" y="4975216"/>
            <a:ext cx="526106" cy="338554"/>
          </a:xfrm>
          <a:prstGeom prst="rect">
            <a:avLst/>
          </a:prstGeom>
          <a:noFill/>
        </p:spPr>
        <p:txBody>
          <a:bodyPr wrap="none" rtlCol="0" anchor="ctr">
            <a:spAutoFit/>
          </a:bodyPr>
          <a:lstStyle/>
          <a:p>
            <a:pPr algn="ctr"/>
            <a:r>
              <a:rPr lang="en-GB" sz="1600">
                <a:solidFill>
                  <a:schemeClr val="tx2"/>
                </a:solidFill>
              </a:rPr>
              <a:t>168</a:t>
            </a:r>
          </a:p>
        </p:txBody>
      </p:sp>
      <p:sp>
        <p:nvSpPr>
          <p:cNvPr id="58" name="TextBox 57">
            <a:extLst>
              <a:ext uri="{FF2B5EF4-FFF2-40B4-BE49-F238E27FC236}">
                <a16:creationId xmlns:a16="http://schemas.microsoft.com/office/drawing/2014/main" id="{CA689E74-F402-D286-910B-6B6FD2D2A861}"/>
              </a:ext>
            </a:extLst>
          </p:cNvPr>
          <p:cNvSpPr txBox="1"/>
          <p:nvPr/>
        </p:nvSpPr>
        <p:spPr>
          <a:xfrm>
            <a:off x="2041776" y="5336646"/>
            <a:ext cx="5674290" cy="338554"/>
          </a:xfrm>
          <a:prstGeom prst="rect">
            <a:avLst/>
          </a:prstGeom>
          <a:noFill/>
        </p:spPr>
        <p:txBody>
          <a:bodyPr wrap="square" rtlCol="0" anchor="ctr">
            <a:spAutoFit/>
          </a:bodyPr>
          <a:lstStyle/>
          <a:p>
            <a:pPr algn="ctr"/>
            <a:r>
              <a:rPr lang="en-GB" sz="1600" b="1" dirty="0">
                <a:solidFill>
                  <a:schemeClr val="tx2"/>
                </a:solidFill>
              </a:rPr>
              <a:t>Time from stroke onset (hours)</a:t>
            </a:r>
          </a:p>
        </p:txBody>
      </p:sp>
      <p:sp>
        <p:nvSpPr>
          <p:cNvPr id="59" name="TextBox 58">
            <a:extLst>
              <a:ext uri="{FF2B5EF4-FFF2-40B4-BE49-F238E27FC236}">
                <a16:creationId xmlns:a16="http://schemas.microsoft.com/office/drawing/2014/main" id="{6662F077-91D0-1ABB-DDD4-594CE210E037}"/>
              </a:ext>
            </a:extLst>
          </p:cNvPr>
          <p:cNvSpPr txBox="1"/>
          <p:nvPr/>
        </p:nvSpPr>
        <p:spPr>
          <a:xfrm rot="16200000">
            <a:off x="56758" y="3274293"/>
            <a:ext cx="2658340" cy="584775"/>
          </a:xfrm>
          <a:prstGeom prst="rect">
            <a:avLst/>
          </a:prstGeom>
          <a:noFill/>
        </p:spPr>
        <p:txBody>
          <a:bodyPr wrap="square" rtlCol="0" anchor="ctr">
            <a:spAutoFit/>
          </a:bodyPr>
          <a:lstStyle/>
          <a:p>
            <a:pPr algn="ctr"/>
            <a:r>
              <a:rPr lang="en-GB" sz="1600" b="1" dirty="0">
                <a:solidFill>
                  <a:schemeClr val="tx2"/>
                </a:solidFill>
              </a:rPr>
              <a:t>Incidence of </a:t>
            </a:r>
            <a:br>
              <a:rPr lang="en-GB" sz="1600" b="1" dirty="0">
                <a:solidFill>
                  <a:schemeClr val="tx2"/>
                </a:solidFill>
              </a:rPr>
            </a:br>
            <a:r>
              <a:rPr lang="en-GB" sz="1600" b="1" dirty="0">
                <a:solidFill>
                  <a:schemeClr val="tx2"/>
                </a:solidFill>
              </a:rPr>
              <a:t>post-stroke delirium</a:t>
            </a:r>
          </a:p>
        </p:txBody>
      </p:sp>
      <p:sp>
        <p:nvSpPr>
          <p:cNvPr id="62" name="Left Bracket 61">
            <a:extLst>
              <a:ext uri="{FF2B5EF4-FFF2-40B4-BE49-F238E27FC236}">
                <a16:creationId xmlns:a16="http://schemas.microsoft.com/office/drawing/2014/main" id="{2690CF20-5E92-3655-E1DA-9C25A55B49CD}"/>
              </a:ext>
            </a:extLst>
          </p:cNvPr>
          <p:cNvSpPr/>
          <p:nvPr/>
        </p:nvSpPr>
        <p:spPr>
          <a:xfrm rot="5400000">
            <a:off x="2889385" y="1860343"/>
            <a:ext cx="64815" cy="1685926"/>
          </a:xfrm>
          <a:prstGeom prst="leftBracket">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400"/>
          </a:p>
        </p:txBody>
      </p:sp>
      <p:sp>
        <p:nvSpPr>
          <p:cNvPr id="63" name="TextBox 62">
            <a:extLst>
              <a:ext uri="{FF2B5EF4-FFF2-40B4-BE49-F238E27FC236}">
                <a16:creationId xmlns:a16="http://schemas.microsoft.com/office/drawing/2014/main" id="{E6A1FBED-1727-775F-B9FF-7169662169F3}"/>
              </a:ext>
            </a:extLst>
          </p:cNvPr>
          <p:cNvSpPr txBox="1"/>
          <p:nvPr/>
        </p:nvSpPr>
        <p:spPr>
          <a:xfrm>
            <a:off x="2252664" y="2266247"/>
            <a:ext cx="1390650" cy="430887"/>
          </a:xfrm>
          <a:prstGeom prst="rect">
            <a:avLst/>
          </a:prstGeom>
          <a:noFill/>
        </p:spPr>
        <p:txBody>
          <a:bodyPr wrap="square" rtlCol="0" anchor="ctr">
            <a:spAutoFit/>
          </a:bodyPr>
          <a:lstStyle/>
          <a:p>
            <a:pPr algn="ctr"/>
            <a:r>
              <a:rPr lang="en-GB" sz="1100" b="1" dirty="0">
                <a:solidFill>
                  <a:schemeClr val="accent4">
                    <a:lumMod val="50000"/>
                  </a:schemeClr>
                </a:solidFill>
              </a:rPr>
              <a:t>Majority of cases within 72 hours</a:t>
            </a:r>
          </a:p>
        </p:txBody>
      </p:sp>
      <p:cxnSp>
        <p:nvCxnSpPr>
          <p:cNvPr id="14" name="Straight Arrow Connector 13">
            <a:extLst>
              <a:ext uri="{FF2B5EF4-FFF2-40B4-BE49-F238E27FC236}">
                <a16:creationId xmlns:a16="http://schemas.microsoft.com/office/drawing/2014/main" id="{65251C35-32EA-DCE6-9DB4-A8220FFBA261}"/>
              </a:ext>
            </a:extLst>
          </p:cNvPr>
          <p:cNvCxnSpPr>
            <a:cxnSpLocks/>
          </p:cNvCxnSpPr>
          <p:nvPr/>
        </p:nvCxnSpPr>
        <p:spPr>
          <a:xfrm flipV="1">
            <a:off x="1851081" y="2377440"/>
            <a:ext cx="0" cy="235458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532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8F56FE-6F21-D81C-D30F-A78CFAFCD5E1}"/>
              </a:ext>
            </a:extLst>
          </p:cNvPr>
          <p:cNvSpPr>
            <a:spLocks noGrp="1"/>
          </p:cNvSpPr>
          <p:nvPr>
            <p:ph type="body" sz="quarter" idx="17"/>
          </p:nvPr>
        </p:nvSpPr>
        <p:spPr/>
        <p:txBody>
          <a:bodyPr/>
          <a:lstStyle/>
          <a:p>
            <a:r>
              <a:rPr lang="en-GB" err="1"/>
              <a:t>Neurobehavioural</a:t>
            </a:r>
            <a:r>
              <a:rPr lang="en-GB"/>
              <a:t> consequences of stroke – Delirium</a:t>
            </a:r>
          </a:p>
        </p:txBody>
      </p:sp>
      <p:sp>
        <p:nvSpPr>
          <p:cNvPr id="3" name="Title 2">
            <a:extLst>
              <a:ext uri="{FF2B5EF4-FFF2-40B4-BE49-F238E27FC236}">
                <a16:creationId xmlns:a16="http://schemas.microsoft.com/office/drawing/2014/main" id="{795B3575-2865-BBCB-BA75-A0108DC19B43}"/>
              </a:ext>
            </a:extLst>
          </p:cNvPr>
          <p:cNvSpPr>
            <a:spLocks noGrp="1"/>
          </p:cNvSpPr>
          <p:nvPr>
            <p:ph type="title"/>
          </p:nvPr>
        </p:nvSpPr>
        <p:spPr/>
        <p:txBody>
          <a:bodyPr/>
          <a:lstStyle/>
          <a:p>
            <a:r>
              <a:rPr lang="en-US"/>
              <a:t>Pathology of delirium</a:t>
            </a:r>
            <a:endParaRPr lang="en-GB"/>
          </a:p>
        </p:txBody>
      </p:sp>
      <p:sp>
        <p:nvSpPr>
          <p:cNvPr id="9" name="Content Placeholder 8">
            <a:extLst>
              <a:ext uri="{FF2B5EF4-FFF2-40B4-BE49-F238E27FC236}">
                <a16:creationId xmlns:a16="http://schemas.microsoft.com/office/drawing/2014/main" id="{B798930D-90F7-04DD-53D0-D20D9E69634D}"/>
              </a:ext>
            </a:extLst>
          </p:cNvPr>
          <p:cNvSpPr>
            <a:spLocks noGrp="1"/>
          </p:cNvSpPr>
          <p:nvPr>
            <p:ph sz="half" idx="21"/>
          </p:nvPr>
        </p:nvSpPr>
        <p:spPr/>
        <p:txBody>
          <a:bodyPr/>
          <a:lstStyle/>
          <a:p>
            <a:r>
              <a:rPr lang="en-GB"/>
              <a:t>The pathology of delirium is complex </a:t>
            </a:r>
            <a:br>
              <a:rPr lang="en-GB"/>
            </a:br>
            <a:r>
              <a:rPr lang="en-GB"/>
              <a:t>and multifaceted </a:t>
            </a:r>
          </a:p>
          <a:p>
            <a:r>
              <a:rPr lang="en-GB"/>
              <a:t>Stroke can be a primary cause of delirium, but is also thought to combine with many other factors to increase the risk of delirium in people after stroke</a:t>
            </a:r>
          </a:p>
        </p:txBody>
      </p:sp>
      <p:sp>
        <p:nvSpPr>
          <p:cNvPr id="5" name="Text Placeholder 4">
            <a:extLst>
              <a:ext uri="{FF2B5EF4-FFF2-40B4-BE49-F238E27FC236}">
                <a16:creationId xmlns:a16="http://schemas.microsoft.com/office/drawing/2014/main" id="{1C2DBBFB-097E-2D19-F146-5191613F0084}"/>
              </a:ext>
            </a:extLst>
          </p:cNvPr>
          <p:cNvSpPr>
            <a:spLocks noGrp="1"/>
          </p:cNvSpPr>
          <p:nvPr>
            <p:ph type="body" sz="quarter" idx="18"/>
          </p:nvPr>
        </p:nvSpPr>
        <p:spPr/>
        <p:txBody>
          <a:bodyPr/>
          <a:lstStyle/>
          <a:p>
            <a:r>
              <a:rPr lang="en-GB"/>
              <a:t>BBB=blood–brain barrier; GABA=gamma-aminobutyric acid</a:t>
            </a:r>
          </a:p>
          <a:p>
            <a:endParaRPr lang="en-GB"/>
          </a:p>
          <a:p>
            <a:r>
              <a:rPr lang="lt-LT"/>
              <a:t>Wilson </a:t>
            </a:r>
            <a:r>
              <a:rPr lang="en-GB"/>
              <a:t>et al. </a:t>
            </a:r>
            <a:r>
              <a:rPr lang="lt-LT"/>
              <a:t>Nat Rev Dis Primers 2020;6(1):90</a:t>
            </a:r>
            <a:endParaRPr lang="en-GB"/>
          </a:p>
        </p:txBody>
      </p:sp>
      <p:sp>
        <p:nvSpPr>
          <p:cNvPr id="6" name="Slide Number Placeholder 5">
            <a:extLst>
              <a:ext uri="{FF2B5EF4-FFF2-40B4-BE49-F238E27FC236}">
                <a16:creationId xmlns:a16="http://schemas.microsoft.com/office/drawing/2014/main" id="{8631CCAE-FCC0-8144-E305-46252CCD3100}"/>
              </a:ext>
            </a:extLst>
          </p:cNvPr>
          <p:cNvSpPr>
            <a:spLocks noGrp="1"/>
          </p:cNvSpPr>
          <p:nvPr>
            <p:ph type="sldNum" sz="quarter" idx="4"/>
          </p:nvPr>
        </p:nvSpPr>
        <p:spPr/>
        <p:txBody>
          <a:bodyPr/>
          <a:lstStyle/>
          <a:p>
            <a:fld id="{C5E73D8C-6D1C-4360-8101-83ED279A0FF1}" type="slidenum">
              <a:rPr lang="en-GB" smtClean="0"/>
              <a:pPr/>
              <a:t>9</a:t>
            </a:fld>
            <a:endParaRPr lang="en-GB"/>
          </a:p>
        </p:txBody>
      </p:sp>
      <p:pic>
        <p:nvPicPr>
          <p:cNvPr id="10" name="Picture 9" descr="A diagram of the brain&#10;&#10;Description automatically generated">
            <a:extLst>
              <a:ext uri="{FF2B5EF4-FFF2-40B4-BE49-F238E27FC236}">
                <a16:creationId xmlns:a16="http://schemas.microsoft.com/office/drawing/2014/main" id="{E4F87E9E-7A31-F416-B67E-D1BD37197348}"/>
              </a:ext>
            </a:extLst>
          </p:cNvPr>
          <p:cNvPicPr>
            <a:picLocks noChangeAspect="1"/>
          </p:cNvPicPr>
          <p:nvPr/>
        </p:nvPicPr>
        <p:blipFill rotWithShape="1">
          <a:blip r:embed="rId3">
            <a:extLst>
              <a:ext uri="{28A0092B-C50C-407E-A947-70E740481C1C}">
                <a14:useLocalDpi xmlns:a14="http://schemas.microsoft.com/office/drawing/2010/main" val="0"/>
              </a:ext>
            </a:extLst>
          </a:blip>
          <a:srcRect l="43522" t="21313" b="13132"/>
          <a:stretch/>
        </p:blipFill>
        <p:spPr>
          <a:xfrm>
            <a:off x="3943894" y="1850230"/>
            <a:ext cx="6842124" cy="4468020"/>
          </a:xfrm>
          <a:prstGeom prst="rect">
            <a:avLst/>
          </a:prstGeom>
        </p:spPr>
      </p:pic>
      <p:sp>
        <p:nvSpPr>
          <p:cNvPr id="11" name="Rectangle 10">
            <a:extLst>
              <a:ext uri="{FF2B5EF4-FFF2-40B4-BE49-F238E27FC236}">
                <a16:creationId xmlns:a16="http://schemas.microsoft.com/office/drawing/2014/main" id="{78EEB9A1-B0E9-4660-2B2D-A3AA02EA8049}"/>
              </a:ext>
            </a:extLst>
          </p:cNvPr>
          <p:cNvSpPr/>
          <p:nvPr/>
        </p:nvSpPr>
        <p:spPr>
          <a:xfrm>
            <a:off x="7776268" y="1462626"/>
            <a:ext cx="3169099" cy="236347"/>
          </a:xfrm>
          <a:prstGeom prst="rect">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t>Astrocytes</a:t>
            </a:r>
          </a:p>
        </p:txBody>
      </p:sp>
      <p:sp>
        <p:nvSpPr>
          <p:cNvPr id="12" name="Rectangle 11">
            <a:extLst>
              <a:ext uri="{FF2B5EF4-FFF2-40B4-BE49-F238E27FC236}">
                <a16:creationId xmlns:a16="http://schemas.microsoft.com/office/drawing/2014/main" id="{11CBBBB2-823C-2573-6DC9-A2663BB4C6C6}"/>
              </a:ext>
            </a:extLst>
          </p:cNvPr>
          <p:cNvSpPr/>
          <p:nvPr/>
        </p:nvSpPr>
        <p:spPr>
          <a:xfrm>
            <a:off x="7776268" y="1698973"/>
            <a:ext cx="3169100" cy="55285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000" b="1">
                <a:solidFill>
                  <a:schemeClr val="accent3">
                    <a:lumMod val="75000"/>
                  </a:schemeClr>
                </a:solidFill>
              </a:rPr>
              <a:t>Pre-existing neurodegenerative pathology</a:t>
            </a:r>
          </a:p>
          <a:p>
            <a:pPr algn="ctr"/>
            <a:r>
              <a:rPr lang="en-GB" sz="1000" b="1">
                <a:solidFill>
                  <a:schemeClr val="accent5">
                    <a:lumMod val="75000"/>
                  </a:schemeClr>
                </a:solidFill>
              </a:rPr>
              <a:t>Release of chemokines and phenotype switching</a:t>
            </a:r>
          </a:p>
          <a:p>
            <a:pPr algn="ctr"/>
            <a:r>
              <a:rPr lang="en-GB" sz="1000" b="1">
                <a:solidFill>
                  <a:schemeClr val="accent2">
                    <a:lumMod val="75000"/>
                  </a:schemeClr>
                </a:solidFill>
              </a:rPr>
              <a:t>Increased immune infiltration</a:t>
            </a:r>
          </a:p>
        </p:txBody>
      </p:sp>
      <p:sp>
        <p:nvSpPr>
          <p:cNvPr id="13" name="Rectangle 12">
            <a:extLst>
              <a:ext uri="{FF2B5EF4-FFF2-40B4-BE49-F238E27FC236}">
                <a16:creationId xmlns:a16="http://schemas.microsoft.com/office/drawing/2014/main" id="{1C0C23F1-24B2-0234-26C4-88E3FF025200}"/>
              </a:ext>
            </a:extLst>
          </p:cNvPr>
          <p:cNvSpPr/>
          <p:nvPr/>
        </p:nvSpPr>
        <p:spPr>
          <a:xfrm>
            <a:off x="3838969" y="5877463"/>
            <a:ext cx="7804138" cy="386836"/>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3">
                    <a:lumMod val="75000"/>
                  </a:schemeClr>
                </a:solidFill>
              </a:rPr>
              <a:t>Vulnerabilities	 </a:t>
            </a:r>
            <a:r>
              <a:rPr lang="en-GB" sz="1400" b="1">
                <a:solidFill>
                  <a:schemeClr val="accent5">
                    <a:lumMod val="75000"/>
                  </a:schemeClr>
                </a:solidFill>
              </a:rPr>
              <a:t>Acute cellular changes 	</a:t>
            </a:r>
            <a:r>
              <a:rPr lang="en-GB" sz="1400" b="1">
                <a:solidFill>
                  <a:schemeClr val="accent2">
                    <a:lumMod val="75000"/>
                  </a:schemeClr>
                </a:solidFill>
              </a:rPr>
              <a:t>Functional consequence</a:t>
            </a:r>
            <a:endParaRPr lang="en-GB" sz="1100" b="1">
              <a:solidFill>
                <a:schemeClr val="accent2">
                  <a:lumMod val="75000"/>
                </a:schemeClr>
              </a:solidFill>
            </a:endParaRPr>
          </a:p>
        </p:txBody>
      </p:sp>
      <p:sp>
        <p:nvSpPr>
          <p:cNvPr id="14" name="Rectangle 13">
            <a:extLst>
              <a:ext uri="{FF2B5EF4-FFF2-40B4-BE49-F238E27FC236}">
                <a16:creationId xmlns:a16="http://schemas.microsoft.com/office/drawing/2014/main" id="{5EDCEDF8-5DB4-F923-8E30-E4F25D931D9B}"/>
              </a:ext>
            </a:extLst>
          </p:cNvPr>
          <p:cNvSpPr/>
          <p:nvPr/>
        </p:nvSpPr>
        <p:spPr>
          <a:xfrm>
            <a:off x="8528433" y="2868284"/>
            <a:ext cx="3114674" cy="236347"/>
          </a:xfrm>
          <a:prstGeom prst="rect">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t>Vasculature</a:t>
            </a:r>
          </a:p>
        </p:txBody>
      </p:sp>
      <p:sp>
        <p:nvSpPr>
          <p:cNvPr id="15" name="Rectangle 14">
            <a:extLst>
              <a:ext uri="{FF2B5EF4-FFF2-40B4-BE49-F238E27FC236}">
                <a16:creationId xmlns:a16="http://schemas.microsoft.com/office/drawing/2014/main" id="{B3AB5096-6EFA-26E5-A525-48F35D672636}"/>
              </a:ext>
            </a:extLst>
          </p:cNvPr>
          <p:cNvSpPr/>
          <p:nvPr/>
        </p:nvSpPr>
        <p:spPr>
          <a:xfrm>
            <a:off x="8528432" y="3104631"/>
            <a:ext cx="3114675" cy="68050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000" b="1">
                <a:solidFill>
                  <a:schemeClr val="accent3">
                    <a:lumMod val="75000"/>
                  </a:schemeClr>
                </a:solidFill>
              </a:rPr>
              <a:t>Endothelial and blood–brain barrier (BBB) dysfunction</a:t>
            </a:r>
          </a:p>
          <a:p>
            <a:pPr algn="ctr"/>
            <a:r>
              <a:rPr lang="en-US" sz="1000" b="1">
                <a:solidFill>
                  <a:schemeClr val="accent5">
                    <a:lumMod val="75000"/>
                  </a:schemeClr>
                </a:solidFill>
              </a:rPr>
              <a:t>Further endothelial and BBB damage</a:t>
            </a:r>
          </a:p>
          <a:p>
            <a:pPr algn="ctr"/>
            <a:r>
              <a:rPr lang="en-GB" sz="1000" b="1">
                <a:solidFill>
                  <a:schemeClr val="accent2">
                    <a:lumMod val="75000"/>
                  </a:schemeClr>
                </a:solidFill>
              </a:rPr>
              <a:t>Metabolic insufficiency</a:t>
            </a:r>
          </a:p>
        </p:txBody>
      </p:sp>
      <p:sp>
        <p:nvSpPr>
          <p:cNvPr id="16" name="Rectangle 15">
            <a:extLst>
              <a:ext uri="{FF2B5EF4-FFF2-40B4-BE49-F238E27FC236}">
                <a16:creationId xmlns:a16="http://schemas.microsoft.com/office/drawing/2014/main" id="{4E4BD789-3281-3127-5B2C-1624BBB5143E}"/>
              </a:ext>
            </a:extLst>
          </p:cNvPr>
          <p:cNvSpPr/>
          <p:nvPr/>
        </p:nvSpPr>
        <p:spPr>
          <a:xfrm>
            <a:off x="3838970" y="1462626"/>
            <a:ext cx="3357358" cy="236347"/>
          </a:xfrm>
          <a:prstGeom prst="rect">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t>Microglia</a:t>
            </a:r>
          </a:p>
        </p:txBody>
      </p:sp>
      <p:sp>
        <p:nvSpPr>
          <p:cNvPr id="17" name="Rectangle 16">
            <a:extLst>
              <a:ext uri="{FF2B5EF4-FFF2-40B4-BE49-F238E27FC236}">
                <a16:creationId xmlns:a16="http://schemas.microsoft.com/office/drawing/2014/main" id="{BE6DF997-5550-584C-B8A6-F47879218101}"/>
              </a:ext>
            </a:extLst>
          </p:cNvPr>
          <p:cNvSpPr/>
          <p:nvPr/>
        </p:nvSpPr>
        <p:spPr>
          <a:xfrm>
            <a:off x="3838969" y="1698973"/>
            <a:ext cx="3357359" cy="55285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00" b="1">
                <a:solidFill>
                  <a:schemeClr val="accent3">
                    <a:lumMod val="75000"/>
                  </a:schemeClr>
                </a:solidFill>
              </a:rPr>
              <a:t>Pre-existing neurodegenerative pathology</a:t>
            </a:r>
          </a:p>
          <a:p>
            <a:pPr algn="ctr"/>
            <a:r>
              <a:rPr lang="en-GB" sz="1000" b="1">
                <a:solidFill>
                  <a:schemeClr val="accent5">
                    <a:lumMod val="75000"/>
                  </a:schemeClr>
                </a:solidFill>
              </a:rPr>
              <a:t>Release of chemokines and inflammatory chemicals</a:t>
            </a:r>
          </a:p>
          <a:p>
            <a:pPr algn="ctr"/>
            <a:r>
              <a:rPr lang="en-GB" sz="1000" b="1">
                <a:solidFill>
                  <a:schemeClr val="accent2">
                    <a:lumMod val="75000"/>
                  </a:schemeClr>
                </a:solidFill>
              </a:rPr>
              <a:t>Neural injury and dysfunction</a:t>
            </a:r>
          </a:p>
        </p:txBody>
      </p:sp>
      <p:sp>
        <p:nvSpPr>
          <p:cNvPr id="18" name="Rectangle 17">
            <a:extLst>
              <a:ext uri="{FF2B5EF4-FFF2-40B4-BE49-F238E27FC236}">
                <a16:creationId xmlns:a16="http://schemas.microsoft.com/office/drawing/2014/main" id="{848046DA-A8DE-00BD-17C4-1F769DB76059}"/>
              </a:ext>
            </a:extLst>
          </p:cNvPr>
          <p:cNvSpPr/>
          <p:nvPr/>
        </p:nvSpPr>
        <p:spPr>
          <a:xfrm>
            <a:off x="9060900" y="4543811"/>
            <a:ext cx="2582208" cy="236347"/>
          </a:xfrm>
          <a:prstGeom prst="rect">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t>Neural networks</a:t>
            </a:r>
          </a:p>
        </p:txBody>
      </p:sp>
      <p:sp>
        <p:nvSpPr>
          <p:cNvPr id="19" name="Rectangle 18">
            <a:extLst>
              <a:ext uri="{FF2B5EF4-FFF2-40B4-BE49-F238E27FC236}">
                <a16:creationId xmlns:a16="http://schemas.microsoft.com/office/drawing/2014/main" id="{91812AB3-3A2E-594F-CA2F-6BFA61B53280}"/>
              </a:ext>
            </a:extLst>
          </p:cNvPr>
          <p:cNvSpPr/>
          <p:nvPr/>
        </p:nvSpPr>
        <p:spPr>
          <a:xfrm>
            <a:off x="9060900" y="4780157"/>
            <a:ext cx="2582207" cy="866145"/>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00" b="1">
                <a:solidFill>
                  <a:schemeClr val="accent3">
                    <a:lumMod val="75000"/>
                  </a:schemeClr>
                </a:solidFill>
              </a:rPr>
              <a:t>Pre-existing neurodegenerative pathology</a:t>
            </a:r>
          </a:p>
          <a:p>
            <a:pPr algn="ctr"/>
            <a:r>
              <a:rPr lang="en-GB" sz="1000" b="1">
                <a:solidFill>
                  <a:schemeClr val="accent5">
                    <a:lumMod val="75000"/>
                  </a:schemeClr>
                </a:solidFill>
              </a:rPr>
              <a:t>Synaptic changes, impairments in</a:t>
            </a:r>
            <a:br>
              <a:rPr lang="en-GB" sz="1000" b="1">
                <a:solidFill>
                  <a:schemeClr val="accent5">
                    <a:lumMod val="75000"/>
                  </a:schemeClr>
                </a:solidFill>
              </a:rPr>
            </a:br>
            <a:r>
              <a:rPr lang="en-GB" sz="1000" b="1">
                <a:solidFill>
                  <a:schemeClr val="accent5">
                    <a:lumMod val="75000"/>
                  </a:schemeClr>
                </a:solidFill>
              </a:rPr>
              <a:t>neural–vascular coupling</a:t>
            </a:r>
          </a:p>
          <a:p>
            <a:pPr algn="ctr"/>
            <a:r>
              <a:rPr lang="en-GB" sz="1000" b="1">
                <a:solidFill>
                  <a:schemeClr val="accent2">
                    <a:lumMod val="75000"/>
                  </a:schemeClr>
                </a:solidFill>
              </a:rPr>
              <a:t>Reduced integration of neural networks</a:t>
            </a:r>
          </a:p>
        </p:txBody>
      </p:sp>
      <p:sp>
        <p:nvSpPr>
          <p:cNvPr id="21" name="Rectangle 20">
            <a:extLst>
              <a:ext uri="{FF2B5EF4-FFF2-40B4-BE49-F238E27FC236}">
                <a16:creationId xmlns:a16="http://schemas.microsoft.com/office/drawing/2014/main" id="{A16858E2-0740-4336-D422-EEFA33D60E64}"/>
              </a:ext>
            </a:extLst>
          </p:cNvPr>
          <p:cNvSpPr/>
          <p:nvPr/>
        </p:nvSpPr>
        <p:spPr>
          <a:xfrm>
            <a:off x="3838969" y="4923255"/>
            <a:ext cx="2088232" cy="723047"/>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b="1">
              <a:solidFill>
                <a:schemeClr val="accent1"/>
              </a:solidFill>
            </a:endParaRPr>
          </a:p>
          <a:p>
            <a:pPr algn="ctr"/>
            <a:r>
              <a:rPr lang="en-GB" sz="1000" b="1">
                <a:solidFill>
                  <a:schemeClr val="accent1"/>
                </a:solidFill>
              </a:rPr>
              <a:t>GABAergic sedatives</a:t>
            </a:r>
          </a:p>
          <a:p>
            <a:pPr algn="ctr"/>
            <a:r>
              <a:rPr lang="en-GB" sz="1000" b="1">
                <a:solidFill>
                  <a:schemeClr val="accent1"/>
                </a:solidFill>
              </a:rPr>
              <a:t>Anticholinergic medications</a:t>
            </a:r>
          </a:p>
          <a:p>
            <a:pPr algn="ctr"/>
            <a:r>
              <a:rPr lang="en-GB" sz="1000" b="1">
                <a:solidFill>
                  <a:schemeClr val="accent1"/>
                </a:solidFill>
              </a:rPr>
              <a:t>Antihistamine medications</a:t>
            </a:r>
          </a:p>
        </p:txBody>
      </p:sp>
      <p:sp>
        <p:nvSpPr>
          <p:cNvPr id="4" name="Rectangle 3">
            <a:extLst>
              <a:ext uri="{FF2B5EF4-FFF2-40B4-BE49-F238E27FC236}">
                <a16:creationId xmlns:a16="http://schemas.microsoft.com/office/drawing/2014/main" id="{42C4153C-EA92-9E90-E9D0-88DC2F722609}"/>
              </a:ext>
            </a:extLst>
          </p:cNvPr>
          <p:cNvSpPr/>
          <p:nvPr/>
        </p:nvSpPr>
        <p:spPr>
          <a:xfrm>
            <a:off x="3837255" y="4833656"/>
            <a:ext cx="2088232" cy="236347"/>
          </a:xfrm>
          <a:prstGeom prst="rect">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t>Drugs</a:t>
            </a:r>
          </a:p>
        </p:txBody>
      </p:sp>
      <p:sp>
        <p:nvSpPr>
          <p:cNvPr id="7" name="TextBox 6">
            <a:extLst>
              <a:ext uri="{FF2B5EF4-FFF2-40B4-BE49-F238E27FC236}">
                <a16:creationId xmlns:a16="http://schemas.microsoft.com/office/drawing/2014/main" id="{93487C8F-13E9-70D1-4E33-83CE80ED35E5}"/>
              </a:ext>
            </a:extLst>
          </p:cNvPr>
          <p:cNvSpPr txBox="1"/>
          <p:nvPr/>
        </p:nvSpPr>
        <p:spPr>
          <a:xfrm>
            <a:off x="9333605" y="2393309"/>
            <a:ext cx="1518364" cy="307777"/>
          </a:xfrm>
          <a:prstGeom prst="rect">
            <a:avLst/>
          </a:prstGeom>
          <a:solidFill>
            <a:schemeClr val="bg1"/>
          </a:solidFill>
        </p:spPr>
        <p:txBody>
          <a:bodyPr wrap="none" rtlCol="0">
            <a:spAutoFit/>
          </a:bodyPr>
          <a:lstStyle/>
          <a:p>
            <a:r>
              <a:rPr lang="en-GB" sz="1400"/>
              <a:t>Corpus callosum</a:t>
            </a:r>
          </a:p>
        </p:txBody>
      </p:sp>
      <p:sp>
        <p:nvSpPr>
          <p:cNvPr id="20" name="TextBox 19">
            <a:extLst>
              <a:ext uri="{FF2B5EF4-FFF2-40B4-BE49-F238E27FC236}">
                <a16:creationId xmlns:a16="http://schemas.microsoft.com/office/drawing/2014/main" id="{17A81833-4C82-5068-532D-D557AD8641AB}"/>
              </a:ext>
            </a:extLst>
          </p:cNvPr>
          <p:cNvSpPr txBox="1"/>
          <p:nvPr/>
        </p:nvSpPr>
        <p:spPr>
          <a:xfrm>
            <a:off x="9561733" y="3976487"/>
            <a:ext cx="1329210" cy="307777"/>
          </a:xfrm>
          <a:prstGeom prst="rect">
            <a:avLst/>
          </a:prstGeom>
          <a:solidFill>
            <a:schemeClr val="bg1"/>
          </a:solidFill>
        </p:spPr>
        <p:txBody>
          <a:bodyPr wrap="none" rtlCol="0">
            <a:spAutoFit/>
          </a:bodyPr>
          <a:lstStyle/>
          <a:p>
            <a:r>
              <a:rPr lang="en-GB" sz="1400"/>
              <a:t>Hypothalamus</a:t>
            </a:r>
          </a:p>
        </p:txBody>
      </p:sp>
      <p:sp>
        <p:nvSpPr>
          <p:cNvPr id="22" name="TextBox 21">
            <a:extLst>
              <a:ext uri="{FF2B5EF4-FFF2-40B4-BE49-F238E27FC236}">
                <a16:creationId xmlns:a16="http://schemas.microsoft.com/office/drawing/2014/main" id="{B726FBE3-E63A-0908-CC37-F966F9F5EFE9}"/>
              </a:ext>
            </a:extLst>
          </p:cNvPr>
          <p:cNvSpPr txBox="1"/>
          <p:nvPr/>
        </p:nvSpPr>
        <p:spPr>
          <a:xfrm>
            <a:off x="3750248" y="4298030"/>
            <a:ext cx="970138" cy="307777"/>
          </a:xfrm>
          <a:prstGeom prst="rect">
            <a:avLst/>
          </a:prstGeom>
          <a:solidFill>
            <a:schemeClr val="bg1"/>
          </a:solidFill>
        </p:spPr>
        <p:txBody>
          <a:bodyPr wrap="none" rtlCol="0">
            <a:spAutoFit/>
          </a:bodyPr>
          <a:lstStyle/>
          <a:p>
            <a:pPr algn="r"/>
            <a:r>
              <a:rPr lang="en-GB" sz="1400"/>
              <a:t>Thalamus</a:t>
            </a:r>
          </a:p>
        </p:txBody>
      </p:sp>
      <p:sp>
        <p:nvSpPr>
          <p:cNvPr id="23" name="TextBox 22">
            <a:extLst>
              <a:ext uri="{FF2B5EF4-FFF2-40B4-BE49-F238E27FC236}">
                <a16:creationId xmlns:a16="http://schemas.microsoft.com/office/drawing/2014/main" id="{7CDD4E60-AA14-DE08-B658-67AA4FAB615E}"/>
              </a:ext>
            </a:extLst>
          </p:cNvPr>
          <p:cNvSpPr txBox="1"/>
          <p:nvPr/>
        </p:nvSpPr>
        <p:spPr>
          <a:xfrm>
            <a:off x="3750248" y="2558035"/>
            <a:ext cx="1128835" cy="307777"/>
          </a:xfrm>
          <a:prstGeom prst="rect">
            <a:avLst/>
          </a:prstGeom>
          <a:solidFill>
            <a:schemeClr val="bg1"/>
          </a:solidFill>
        </p:spPr>
        <p:txBody>
          <a:bodyPr wrap="none" rtlCol="0">
            <a:spAutoFit/>
          </a:bodyPr>
          <a:lstStyle/>
          <a:p>
            <a:pPr algn="r"/>
            <a:r>
              <a:rPr lang="en-GB" sz="1400"/>
              <a:t>Frontal lobe</a:t>
            </a:r>
          </a:p>
        </p:txBody>
      </p:sp>
    </p:spTree>
    <p:extLst>
      <p:ext uri="{BB962C8B-B14F-4D97-AF65-F5344CB8AC3E}">
        <p14:creationId xmlns:p14="http://schemas.microsoft.com/office/powerpoint/2010/main" val="2067232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A5B7C-28E6-E0B2-D262-0488606AC593}"/>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613A1C1D-8A15-65DE-3EF6-3A7D4751F377}"/>
              </a:ext>
            </a:extLst>
          </p:cNvPr>
          <p:cNvSpPr>
            <a:spLocks noGrp="1"/>
          </p:cNvSpPr>
          <p:nvPr>
            <p:ph type="title"/>
          </p:nvPr>
        </p:nvSpPr>
        <p:spPr/>
        <p:txBody>
          <a:bodyPr/>
          <a:lstStyle/>
          <a:p>
            <a:r>
              <a:rPr lang="en-GB"/>
              <a:t>Risk factors for post-stroke delirium</a:t>
            </a:r>
          </a:p>
        </p:txBody>
      </p:sp>
      <p:sp>
        <p:nvSpPr>
          <p:cNvPr id="9" name="Content Placeholder 8">
            <a:extLst>
              <a:ext uri="{FF2B5EF4-FFF2-40B4-BE49-F238E27FC236}">
                <a16:creationId xmlns:a16="http://schemas.microsoft.com/office/drawing/2014/main" id="{9FDD8BEC-20C5-5AEC-E994-937FA69613EF}"/>
              </a:ext>
            </a:extLst>
          </p:cNvPr>
          <p:cNvSpPr>
            <a:spLocks noGrp="1"/>
          </p:cNvSpPr>
          <p:nvPr>
            <p:ph idx="19"/>
          </p:nvPr>
        </p:nvSpPr>
        <p:spPr>
          <a:xfrm>
            <a:off x="539751" y="1416785"/>
            <a:ext cx="5004000" cy="4415215"/>
          </a:xfrm>
        </p:spPr>
        <p:txBody>
          <a:bodyPr/>
          <a:lstStyle/>
          <a:p>
            <a:r>
              <a:rPr lang="en-GB"/>
              <a:t>Known risk factors for stroke include </a:t>
            </a:r>
            <a:r>
              <a:rPr lang="en-GB" b="1">
                <a:solidFill>
                  <a:schemeClr val="accent3">
                    <a:lumMod val="50000"/>
                  </a:schemeClr>
                </a:solidFill>
              </a:rPr>
              <a:t>cognitive impairment</a:t>
            </a:r>
            <a:r>
              <a:rPr lang="en-GB"/>
              <a:t>, </a:t>
            </a:r>
            <a:r>
              <a:rPr lang="en-GB" b="1">
                <a:solidFill>
                  <a:schemeClr val="accent3">
                    <a:lumMod val="50000"/>
                  </a:schemeClr>
                </a:solidFill>
              </a:rPr>
              <a:t>visual impairment</a:t>
            </a:r>
            <a:r>
              <a:rPr lang="en-GB"/>
              <a:t>, </a:t>
            </a:r>
            <a:r>
              <a:rPr lang="en-GB" b="1">
                <a:solidFill>
                  <a:schemeClr val="accent3">
                    <a:lumMod val="50000"/>
                  </a:schemeClr>
                </a:solidFill>
              </a:rPr>
              <a:t>infection</a:t>
            </a:r>
            <a:r>
              <a:rPr lang="en-GB"/>
              <a:t>, </a:t>
            </a:r>
            <a:br>
              <a:rPr lang="en-GB"/>
            </a:br>
            <a:r>
              <a:rPr lang="en-GB"/>
              <a:t>and </a:t>
            </a:r>
            <a:r>
              <a:rPr lang="en-GB" b="1">
                <a:solidFill>
                  <a:schemeClr val="accent3">
                    <a:lumMod val="50000"/>
                  </a:schemeClr>
                </a:solidFill>
              </a:rPr>
              <a:t>dehydration</a:t>
            </a:r>
            <a:r>
              <a:rPr lang="en-GB" baseline="30000"/>
              <a:t>1-3</a:t>
            </a:r>
            <a:endParaRPr lang="en-GB"/>
          </a:p>
          <a:p>
            <a:r>
              <a:rPr lang="en-GB"/>
              <a:t>Risk factors for post-stroke delirium can be </a:t>
            </a:r>
            <a:br>
              <a:rPr lang="en-GB"/>
            </a:br>
            <a:r>
              <a:rPr lang="en-GB"/>
              <a:t>separated into:</a:t>
            </a:r>
            <a:r>
              <a:rPr lang="en-GB" baseline="30000"/>
              <a:t>4</a:t>
            </a:r>
          </a:p>
          <a:p>
            <a:pPr lvl="1"/>
            <a:r>
              <a:rPr lang="en-GB" sz="1600" b="1">
                <a:solidFill>
                  <a:schemeClr val="accent3">
                    <a:lumMod val="50000"/>
                  </a:schemeClr>
                </a:solidFill>
              </a:rPr>
              <a:t>Prevalent risks </a:t>
            </a:r>
            <a:r>
              <a:rPr lang="en-GB" sz="1600"/>
              <a:t>that pre-date the stroke, </a:t>
            </a:r>
            <a:br>
              <a:rPr lang="en-GB" sz="1600"/>
            </a:br>
            <a:r>
              <a:rPr lang="en-GB" sz="1600"/>
              <a:t>e.g., cognitive impairment</a:t>
            </a:r>
          </a:p>
          <a:p>
            <a:pPr lvl="1"/>
            <a:r>
              <a:rPr lang="en-GB" sz="1600" b="1">
                <a:solidFill>
                  <a:schemeClr val="accent3">
                    <a:lumMod val="50000"/>
                  </a:schemeClr>
                </a:solidFill>
              </a:rPr>
              <a:t>Incident risks </a:t>
            </a:r>
            <a:r>
              <a:rPr lang="en-GB" sz="1600"/>
              <a:t>that are caused by the stroke, </a:t>
            </a:r>
            <a:br>
              <a:rPr lang="en-GB" sz="1600"/>
            </a:br>
            <a:r>
              <a:rPr lang="en-GB" sz="1600"/>
              <a:t>e.g., dehydration</a:t>
            </a:r>
          </a:p>
          <a:p>
            <a:r>
              <a:rPr lang="en-GB"/>
              <a:t>A model including patient age, stroke severity, and the presence of infection can be used to identify those at greatest risk of developing delirium</a:t>
            </a:r>
            <a:r>
              <a:rPr lang="en-GB" baseline="30000"/>
              <a:t>5</a:t>
            </a:r>
            <a:endParaRPr lang="en-GB"/>
          </a:p>
        </p:txBody>
      </p:sp>
      <p:sp>
        <p:nvSpPr>
          <p:cNvPr id="10" name="Content Placeholder 9">
            <a:extLst>
              <a:ext uri="{FF2B5EF4-FFF2-40B4-BE49-F238E27FC236}">
                <a16:creationId xmlns:a16="http://schemas.microsoft.com/office/drawing/2014/main" id="{1BEF01F5-EF47-3480-E4EB-7674CA84739D}"/>
              </a:ext>
            </a:extLst>
          </p:cNvPr>
          <p:cNvSpPr>
            <a:spLocks noGrp="1"/>
          </p:cNvSpPr>
          <p:nvPr>
            <p:ph sz="half" idx="20"/>
          </p:nvPr>
        </p:nvSpPr>
        <p:spPr/>
        <p:txBody>
          <a:bodyPr/>
          <a:lstStyle/>
          <a:p>
            <a:r>
              <a:rPr lang="en-GB"/>
              <a:t>A prospective observational study of 760 people after stroke </a:t>
            </a:r>
            <a:r>
              <a:rPr lang="en-GB" err="1"/>
              <a:t>analyzed</a:t>
            </a:r>
            <a:r>
              <a:rPr lang="en-GB"/>
              <a:t> risk factors for developing delirium, which included:</a:t>
            </a:r>
            <a:r>
              <a:rPr lang="en-GB" baseline="30000"/>
              <a:t>6</a:t>
            </a:r>
            <a:endParaRPr lang="en-GB"/>
          </a:p>
          <a:p>
            <a:pPr lvl="1"/>
            <a:r>
              <a:rPr lang="en-GB"/>
              <a:t>Atrial fibrillation</a:t>
            </a:r>
          </a:p>
          <a:p>
            <a:pPr lvl="1"/>
            <a:r>
              <a:rPr lang="en-GB"/>
              <a:t>A higher Rankin score (which measures the degree </a:t>
            </a:r>
            <a:br>
              <a:rPr lang="en-GB"/>
            </a:br>
            <a:r>
              <a:rPr lang="en-GB"/>
              <a:t>of neurologic disability)</a:t>
            </a:r>
          </a:p>
          <a:p>
            <a:pPr lvl="1"/>
            <a:r>
              <a:rPr lang="en-GB"/>
              <a:t>Hemianopia (loss of half of the visual field)</a:t>
            </a:r>
          </a:p>
          <a:p>
            <a:pPr lvl="1"/>
            <a:r>
              <a:rPr lang="en-GB"/>
              <a:t>A lower platelet-to-white blood cell count ratio </a:t>
            </a:r>
          </a:p>
          <a:p>
            <a:r>
              <a:rPr lang="en-GB"/>
              <a:t>Another prospective cohort study of 527 patients with stroke found the following risk factors </a:t>
            </a:r>
            <a:br>
              <a:rPr lang="en-GB"/>
            </a:br>
            <a:r>
              <a:rPr lang="en-GB"/>
              <a:t>for delirium:</a:t>
            </a:r>
            <a:r>
              <a:rPr lang="en-GB" baseline="30000"/>
              <a:t>7</a:t>
            </a:r>
          </a:p>
          <a:p>
            <a:pPr lvl="1"/>
            <a:r>
              <a:rPr lang="en-GB"/>
              <a:t>Pre-existing cognitive decline</a:t>
            </a:r>
          </a:p>
          <a:p>
            <a:pPr lvl="1"/>
            <a:r>
              <a:rPr lang="en-GB"/>
              <a:t>Infection</a:t>
            </a:r>
          </a:p>
        </p:txBody>
      </p:sp>
      <p:sp>
        <p:nvSpPr>
          <p:cNvPr id="7" name="Text Placeholder 6">
            <a:extLst>
              <a:ext uri="{FF2B5EF4-FFF2-40B4-BE49-F238E27FC236}">
                <a16:creationId xmlns:a16="http://schemas.microsoft.com/office/drawing/2014/main" id="{540C6C70-C974-151C-34F2-2FFF48C60E81}"/>
              </a:ext>
            </a:extLst>
          </p:cNvPr>
          <p:cNvSpPr>
            <a:spLocks noGrp="1"/>
          </p:cNvSpPr>
          <p:nvPr>
            <p:ph type="body" sz="quarter" idx="18"/>
          </p:nvPr>
        </p:nvSpPr>
        <p:spPr>
          <a:xfrm>
            <a:off x="539749" y="6102000"/>
            <a:ext cx="9999297" cy="619200"/>
          </a:xfrm>
        </p:spPr>
        <p:txBody>
          <a:bodyPr/>
          <a:lstStyle/>
          <a:p>
            <a:r>
              <a:rPr lang="en-GB"/>
              <a:t>1. Makin &amp; Wardlaw. J </a:t>
            </a:r>
            <a:r>
              <a:rPr lang="en-GB" err="1"/>
              <a:t>Neurol</a:t>
            </a:r>
            <a:r>
              <a:rPr lang="en-GB"/>
              <a:t> </a:t>
            </a:r>
            <a:r>
              <a:rPr lang="en-GB" err="1"/>
              <a:t>Neurosurg</a:t>
            </a:r>
            <a:r>
              <a:rPr lang="en-GB"/>
              <a:t> Psychiatry 2014;85(4):357; </a:t>
            </a:r>
            <a:br>
              <a:rPr lang="en-GB"/>
            </a:br>
            <a:r>
              <a:rPr lang="en-GB"/>
              <a:t>2. Inouye &amp; Charpentier. JAMA 1996;275(11):852–857; 3. Wilson et al. Nat Rev Dis Primers 2020;6(1):90; 4. Shaw et al. </a:t>
            </a:r>
            <a:r>
              <a:rPr lang="nl-NL"/>
              <a:t>Stroke 2019;50(11):3028–3036</a:t>
            </a:r>
            <a:r>
              <a:rPr lang="en-GB"/>
              <a:t>; </a:t>
            </a:r>
            <a:br>
              <a:rPr lang="en-GB"/>
            </a:br>
            <a:r>
              <a:rPr lang="en-GB"/>
              <a:t>5. </a:t>
            </a:r>
            <a:r>
              <a:rPr lang="en-GB" err="1"/>
              <a:t>Oldenbeuving</a:t>
            </a:r>
            <a:r>
              <a:rPr lang="en-GB"/>
              <a:t> et al. J </a:t>
            </a:r>
            <a:r>
              <a:rPr lang="en-GB" err="1"/>
              <a:t>Neurol</a:t>
            </a:r>
            <a:r>
              <a:rPr lang="en-GB"/>
              <a:t> </a:t>
            </a:r>
            <a:r>
              <a:rPr lang="en-GB" err="1"/>
              <a:t>Neurosurg</a:t>
            </a:r>
            <a:r>
              <a:rPr lang="en-GB"/>
              <a:t> Psychiatry 2014;85(4):431–434; 6. </a:t>
            </a:r>
            <a:r>
              <a:rPr lang="en-GB" err="1"/>
              <a:t>Kotfis</a:t>
            </a:r>
            <a:r>
              <a:rPr lang="en-GB"/>
              <a:t> et al. Clin </a:t>
            </a:r>
            <a:r>
              <a:rPr lang="en-GB" err="1"/>
              <a:t>Interv</a:t>
            </a:r>
            <a:r>
              <a:rPr lang="en-GB"/>
              <a:t> Aging 2019;14:1771–1782; 7. </a:t>
            </a:r>
            <a:r>
              <a:rPr lang="en-GB" err="1"/>
              <a:t>Oldenbeuving</a:t>
            </a:r>
            <a:r>
              <a:rPr lang="en-GB"/>
              <a:t> et al. Neurology 2011;76(11):993–999</a:t>
            </a:r>
          </a:p>
        </p:txBody>
      </p:sp>
      <p:sp>
        <p:nvSpPr>
          <p:cNvPr id="6" name="Slide Number Placeholder 5">
            <a:extLst>
              <a:ext uri="{FF2B5EF4-FFF2-40B4-BE49-F238E27FC236}">
                <a16:creationId xmlns:a16="http://schemas.microsoft.com/office/drawing/2014/main" id="{FF74B087-66F6-B8E8-05FD-54A27591B4AA}"/>
              </a:ext>
            </a:extLst>
          </p:cNvPr>
          <p:cNvSpPr>
            <a:spLocks noGrp="1"/>
          </p:cNvSpPr>
          <p:nvPr>
            <p:ph type="sldNum" sz="quarter" idx="4"/>
          </p:nvPr>
        </p:nvSpPr>
        <p:spPr/>
        <p:txBody>
          <a:bodyPr/>
          <a:lstStyle/>
          <a:p>
            <a:fld id="{C5E73D8C-6D1C-4360-8101-83ED279A0FF1}" type="slidenum">
              <a:rPr lang="en-GB" smtClean="0"/>
              <a:pPr/>
              <a:t>10</a:t>
            </a:fld>
            <a:endParaRPr lang="en-GB"/>
          </a:p>
        </p:txBody>
      </p:sp>
    </p:spTree>
    <p:extLst>
      <p:ext uri="{BB962C8B-B14F-4D97-AF65-F5344CB8AC3E}">
        <p14:creationId xmlns:p14="http://schemas.microsoft.com/office/powerpoint/2010/main" val="2484825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8CB927-0B7E-7D3A-613D-A44AA4B07EC2}"/>
              </a:ext>
            </a:extLst>
          </p:cNvPr>
          <p:cNvSpPr>
            <a:spLocks noGrp="1"/>
          </p:cNvSpPr>
          <p:nvPr>
            <p:ph type="title"/>
          </p:nvPr>
        </p:nvSpPr>
        <p:spPr/>
        <p:txBody>
          <a:bodyPr/>
          <a:lstStyle/>
          <a:p>
            <a:r>
              <a:rPr lang="en-GB" sz="4000" dirty="0"/>
              <a:t>Prognosis</a:t>
            </a:r>
          </a:p>
        </p:txBody>
      </p:sp>
      <p:sp>
        <p:nvSpPr>
          <p:cNvPr id="8" name="Text Placeholder 7">
            <a:extLst>
              <a:ext uri="{FF2B5EF4-FFF2-40B4-BE49-F238E27FC236}">
                <a16:creationId xmlns:a16="http://schemas.microsoft.com/office/drawing/2014/main" id="{C0F99F87-1EF7-85C2-4B57-C8C39EACBDF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443427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3C4335-4267-1A77-4067-DEDF74FEDF11}"/>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A9432392-7D0E-D8E8-1263-86965152AD62}"/>
              </a:ext>
            </a:extLst>
          </p:cNvPr>
          <p:cNvSpPr>
            <a:spLocks noGrp="1"/>
          </p:cNvSpPr>
          <p:nvPr>
            <p:ph type="title"/>
          </p:nvPr>
        </p:nvSpPr>
        <p:spPr/>
        <p:txBody>
          <a:bodyPr/>
          <a:lstStyle/>
          <a:p>
            <a:r>
              <a:rPr lang="en-GB"/>
              <a:t>Prognosis of delirium in stroke</a:t>
            </a:r>
          </a:p>
        </p:txBody>
      </p:sp>
      <p:sp>
        <p:nvSpPr>
          <p:cNvPr id="4" name="Content Placeholder 3">
            <a:extLst>
              <a:ext uri="{FF2B5EF4-FFF2-40B4-BE49-F238E27FC236}">
                <a16:creationId xmlns:a16="http://schemas.microsoft.com/office/drawing/2014/main" id="{B210A0E0-AE17-3023-2019-00FAF7DDADC8}"/>
              </a:ext>
            </a:extLst>
          </p:cNvPr>
          <p:cNvSpPr>
            <a:spLocks noGrp="1"/>
          </p:cNvSpPr>
          <p:nvPr>
            <p:ph sz="half" idx="20"/>
          </p:nvPr>
        </p:nvSpPr>
        <p:spPr>
          <a:xfrm>
            <a:off x="6235703" y="2063394"/>
            <a:ext cx="5410197" cy="4073628"/>
          </a:xfrm>
        </p:spPr>
        <p:txBody>
          <a:bodyPr tIns="180000" bIns="180000"/>
          <a:lstStyle/>
          <a:p>
            <a:r>
              <a:rPr lang="en-GB" sz="1400"/>
              <a:t>Another study followed 103 patients for 3 months after stroke and measured the impact of delirium on mortality</a:t>
            </a:r>
            <a:r>
              <a:rPr lang="en-GB" sz="1400" baseline="30000"/>
              <a:t>3</a:t>
            </a:r>
            <a:endParaRPr lang="en-GB" sz="1400"/>
          </a:p>
        </p:txBody>
      </p:sp>
      <p:sp>
        <p:nvSpPr>
          <p:cNvPr id="10" name="Content Placeholder 9">
            <a:extLst>
              <a:ext uri="{FF2B5EF4-FFF2-40B4-BE49-F238E27FC236}">
                <a16:creationId xmlns:a16="http://schemas.microsoft.com/office/drawing/2014/main" id="{B10AA85F-2CF5-FD85-25B4-A637C3611E8F}"/>
              </a:ext>
            </a:extLst>
          </p:cNvPr>
          <p:cNvSpPr>
            <a:spLocks noGrp="1"/>
          </p:cNvSpPr>
          <p:nvPr>
            <p:ph sz="half" idx="21"/>
          </p:nvPr>
        </p:nvSpPr>
        <p:spPr>
          <a:xfrm>
            <a:off x="539749" y="2063394"/>
            <a:ext cx="5410197" cy="4065696"/>
          </a:xfrm>
        </p:spPr>
        <p:txBody>
          <a:bodyPr tIns="180000" bIns="180000"/>
          <a:lstStyle/>
          <a:p>
            <a:r>
              <a:rPr lang="en-GB" sz="1400"/>
              <a:t>The </a:t>
            </a:r>
            <a:r>
              <a:rPr lang="en-US" sz="1400"/>
              <a:t>PROPOLIS study followed 682 people for 12 months after stroke, and measured the impact of delirium </a:t>
            </a:r>
            <a:br>
              <a:rPr lang="en-US" sz="1400"/>
            </a:br>
            <a:r>
              <a:rPr lang="en-US" sz="1400"/>
              <a:t>on mortality</a:t>
            </a:r>
            <a:r>
              <a:rPr lang="en-US" sz="1400" baseline="30000"/>
              <a:t>2</a:t>
            </a:r>
            <a:endParaRPr lang="en-GB" sz="1400" baseline="30000"/>
          </a:p>
        </p:txBody>
      </p:sp>
      <p:sp>
        <p:nvSpPr>
          <p:cNvPr id="5" name="Text Placeholder 4">
            <a:extLst>
              <a:ext uri="{FF2B5EF4-FFF2-40B4-BE49-F238E27FC236}">
                <a16:creationId xmlns:a16="http://schemas.microsoft.com/office/drawing/2014/main" id="{1B8BB341-DF20-6CD8-053E-FBABC367CB6D}"/>
              </a:ext>
            </a:extLst>
          </p:cNvPr>
          <p:cNvSpPr>
            <a:spLocks noGrp="1"/>
          </p:cNvSpPr>
          <p:nvPr>
            <p:ph type="body" sz="quarter" idx="18"/>
          </p:nvPr>
        </p:nvSpPr>
        <p:spPr/>
        <p:txBody>
          <a:bodyPr/>
          <a:lstStyle/>
          <a:p>
            <a:r>
              <a:rPr lang="en-US" dirty="0"/>
              <a:t>PROPOLIS=prospective observational Polish study </a:t>
            </a:r>
            <a:endParaRPr lang="en-GB" dirty="0"/>
          </a:p>
          <a:p>
            <a:endParaRPr lang="en-GB" dirty="0"/>
          </a:p>
          <a:p>
            <a:r>
              <a:rPr lang="en-GB" dirty="0"/>
              <a:t>1. Shi et al. Stroke 2012;43(3):645–649; 2. Pasińska et al. J </a:t>
            </a:r>
            <a:r>
              <a:rPr lang="en-GB" dirty="0" err="1"/>
              <a:t>Neurol</a:t>
            </a:r>
            <a:r>
              <a:rPr lang="en-GB" dirty="0"/>
              <a:t> 2019;266(11):2710–2717; 3. Rollo et al. J </a:t>
            </a:r>
            <a:r>
              <a:rPr lang="en-GB" dirty="0" err="1"/>
              <a:t>Neurol</a:t>
            </a:r>
            <a:r>
              <a:rPr lang="en-GB" dirty="0"/>
              <a:t> 2022;269(12):6467–6475</a:t>
            </a:r>
          </a:p>
        </p:txBody>
      </p:sp>
      <p:sp>
        <p:nvSpPr>
          <p:cNvPr id="6" name="Slide Number Placeholder 5">
            <a:extLst>
              <a:ext uri="{FF2B5EF4-FFF2-40B4-BE49-F238E27FC236}">
                <a16:creationId xmlns:a16="http://schemas.microsoft.com/office/drawing/2014/main" id="{148C9EB8-0CFF-12A6-9819-22429E6E1563}"/>
              </a:ext>
            </a:extLst>
          </p:cNvPr>
          <p:cNvSpPr>
            <a:spLocks noGrp="1"/>
          </p:cNvSpPr>
          <p:nvPr>
            <p:ph type="sldNum" sz="quarter" idx="4"/>
          </p:nvPr>
        </p:nvSpPr>
        <p:spPr/>
        <p:txBody>
          <a:bodyPr/>
          <a:lstStyle/>
          <a:p>
            <a:fld id="{C5E73D8C-6D1C-4360-8101-83ED279A0FF1}" type="slidenum">
              <a:rPr lang="en-GB" smtClean="0"/>
              <a:pPr/>
              <a:t>12</a:t>
            </a:fld>
            <a:endParaRPr lang="en-GB"/>
          </a:p>
        </p:txBody>
      </p:sp>
      <p:sp>
        <p:nvSpPr>
          <p:cNvPr id="21" name="Content Placeholder 10">
            <a:extLst>
              <a:ext uri="{FF2B5EF4-FFF2-40B4-BE49-F238E27FC236}">
                <a16:creationId xmlns:a16="http://schemas.microsoft.com/office/drawing/2014/main" id="{22DE96D8-5AC0-E54C-12D2-90993E98169B}"/>
              </a:ext>
            </a:extLst>
          </p:cNvPr>
          <p:cNvSpPr txBox="1">
            <a:spLocks/>
          </p:cNvSpPr>
          <p:nvPr/>
        </p:nvSpPr>
        <p:spPr>
          <a:xfrm>
            <a:off x="539750" y="1416785"/>
            <a:ext cx="9884597" cy="4415215"/>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Delirium after stroke </a:t>
            </a:r>
            <a:r>
              <a:rPr lang="en-GB">
                <a:solidFill>
                  <a:schemeClr val="tx1"/>
                </a:solidFill>
              </a:rPr>
              <a:t>is associated with poorer outcomes, </a:t>
            </a:r>
            <a:r>
              <a:rPr lang="en-GB"/>
              <a:t>including: l</a:t>
            </a:r>
            <a:r>
              <a:rPr lang="en-GB" sz="1600"/>
              <a:t>ength of hospital stay, risk of later institutionalization, and </a:t>
            </a:r>
            <a:r>
              <a:rPr lang="en-GB" b="1">
                <a:solidFill>
                  <a:schemeClr val="accent5">
                    <a:lumMod val="50000"/>
                  </a:schemeClr>
                </a:solidFill>
              </a:rPr>
              <a:t>mortality</a:t>
            </a:r>
            <a:r>
              <a:rPr lang="en-GB" sz="1600" baseline="30000">
                <a:solidFill>
                  <a:schemeClr val="tx1"/>
                </a:solidFill>
              </a:rPr>
              <a:t>1</a:t>
            </a:r>
            <a:endParaRPr lang="en-GB" sz="1600">
              <a:solidFill>
                <a:schemeClr val="tx1"/>
              </a:solidFill>
            </a:endParaRPr>
          </a:p>
        </p:txBody>
      </p:sp>
      <p:sp>
        <p:nvSpPr>
          <p:cNvPr id="39" name="Freeform: Shape 38">
            <a:extLst>
              <a:ext uri="{FF2B5EF4-FFF2-40B4-BE49-F238E27FC236}">
                <a16:creationId xmlns:a16="http://schemas.microsoft.com/office/drawing/2014/main" id="{2E723E00-E33B-C09A-D5A8-E2AEF8BCABCC}"/>
              </a:ext>
            </a:extLst>
          </p:cNvPr>
          <p:cNvSpPr/>
          <p:nvPr/>
        </p:nvSpPr>
        <p:spPr>
          <a:xfrm>
            <a:off x="1565275" y="3298950"/>
            <a:ext cx="3146425" cy="257175"/>
          </a:xfrm>
          <a:custGeom>
            <a:avLst/>
            <a:gdLst>
              <a:gd name="connsiteX0" fmla="*/ 0 w 3146425"/>
              <a:gd name="connsiteY0" fmla="*/ 0 h 257175"/>
              <a:gd name="connsiteX1" fmla="*/ 434975 w 3146425"/>
              <a:gd name="connsiteY1" fmla="*/ 47625 h 257175"/>
              <a:gd name="connsiteX2" fmla="*/ 895350 w 3146425"/>
              <a:gd name="connsiteY2" fmla="*/ 79375 h 257175"/>
              <a:gd name="connsiteX3" fmla="*/ 1279525 w 3146425"/>
              <a:gd name="connsiteY3" fmla="*/ 120650 h 257175"/>
              <a:gd name="connsiteX4" fmla="*/ 1720850 w 3146425"/>
              <a:gd name="connsiteY4" fmla="*/ 149225 h 257175"/>
              <a:gd name="connsiteX5" fmla="*/ 2289175 w 3146425"/>
              <a:gd name="connsiteY5" fmla="*/ 206375 h 257175"/>
              <a:gd name="connsiteX6" fmla="*/ 2717800 w 3146425"/>
              <a:gd name="connsiteY6" fmla="*/ 247650 h 257175"/>
              <a:gd name="connsiteX7" fmla="*/ 3146425 w 3146425"/>
              <a:gd name="connsiteY7" fmla="*/ 257175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6425" h="257175">
                <a:moveTo>
                  <a:pt x="0" y="0"/>
                </a:moveTo>
                <a:cubicBezTo>
                  <a:pt x="142875" y="17198"/>
                  <a:pt x="285750" y="34396"/>
                  <a:pt x="434975" y="47625"/>
                </a:cubicBezTo>
                <a:cubicBezTo>
                  <a:pt x="584200" y="60854"/>
                  <a:pt x="754592" y="67204"/>
                  <a:pt x="895350" y="79375"/>
                </a:cubicBezTo>
                <a:cubicBezTo>
                  <a:pt x="1036108" y="91546"/>
                  <a:pt x="1141942" y="109008"/>
                  <a:pt x="1279525" y="120650"/>
                </a:cubicBezTo>
                <a:cubicBezTo>
                  <a:pt x="1417108" y="132292"/>
                  <a:pt x="1552575" y="134938"/>
                  <a:pt x="1720850" y="149225"/>
                </a:cubicBezTo>
                <a:cubicBezTo>
                  <a:pt x="1889125" y="163512"/>
                  <a:pt x="2289175" y="206375"/>
                  <a:pt x="2289175" y="206375"/>
                </a:cubicBezTo>
                <a:cubicBezTo>
                  <a:pt x="2455333" y="222779"/>
                  <a:pt x="2574925" y="239183"/>
                  <a:pt x="2717800" y="247650"/>
                </a:cubicBezTo>
                <a:cubicBezTo>
                  <a:pt x="2860675" y="256117"/>
                  <a:pt x="3003550" y="256646"/>
                  <a:pt x="3146425" y="257175"/>
                </a:cubicBezTo>
              </a:path>
            </a:pathLst>
          </a:cu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ABF881B0-BC8E-F075-6ABF-5E59C8A68E85}"/>
              </a:ext>
            </a:extLst>
          </p:cNvPr>
          <p:cNvSpPr/>
          <p:nvPr/>
        </p:nvSpPr>
        <p:spPr>
          <a:xfrm>
            <a:off x="1558925" y="3299725"/>
            <a:ext cx="3146425" cy="1053325"/>
          </a:xfrm>
          <a:custGeom>
            <a:avLst/>
            <a:gdLst>
              <a:gd name="connsiteX0" fmla="*/ 0 w 3146425"/>
              <a:gd name="connsiteY0" fmla="*/ 2400 h 1053325"/>
              <a:gd name="connsiteX1" fmla="*/ 98425 w 3146425"/>
              <a:gd name="connsiteY1" fmla="*/ 15100 h 1053325"/>
              <a:gd name="connsiteX2" fmla="*/ 174625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25525 w 3146425"/>
              <a:gd name="connsiteY6" fmla="*/ 627875 h 1053325"/>
              <a:gd name="connsiteX7" fmla="*/ 1311275 w 3146425"/>
              <a:gd name="connsiteY7" fmla="*/ 742175 h 1053325"/>
              <a:gd name="connsiteX8" fmla="*/ 1549400 w 3146425"/>
              <a:gd name="connsiteY8" fmla="*/ 875525 h 1053325"/>
              <a:gd name="connsiteX9" fmla="*/ 1939925 w 3146425"/>
              <a:gd name="connsiteY9" fmla="*/ 939025 h 1053325"/>
              <a:gd name="connsiteX10" fmla="*/ 2457450 w 3146425"/>
              <a:gd name="connsiteY10" fmla="*/ 973950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25525 w 3146425"/>
              <a:gd name="connsiteY6" fmla="*/ 627875 h 1053325"/>
              <a:gd name="connsiteX7" fmla="*/ 1311275 w 3146425"/>
              <a:gd name="connsiteY7" fmla="*/ 742175 h 1053325"/>
              <a:gd name="connsiteX8" fmla="*/ 1549400 w 3146425"/>
              <a:gd name="connsiteY8" fmla="*/ 875525 h 1053325"/>
              <a:gd name="connsiteX9" fmla="*/ 1939925 w 3146425"/>
              <a:gd name="connsiteY9" fmla="*/ 939025 h 1053325"/>
              <a:gd name="connsiteX10" fmla="*/ 2457450 w 3146425"/>
              <a:gd name="connsiteY10" fmla="*/ 973950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25525 w 3146425"/>
              <a:gd name="connsiteY6" fmla="*/ 627875 h 1053325"/>
              <a:gd name="connsiteX7" fmla="*/ 1296988 w 3146425"/>
              <a:gd name="connsiteY7" fmla="*/ 725506 h 1053325"/>
              <a:gd name="connsiteX8" fmla="*/ 1549400 w 3146425"/>
              <a:gd name="connsiteY8" fmla="*/ 875525 h 1053325"/>
              <a:gd name="connsiteX9" fmla="*/ 1939925 w 3146425"/>
              <a:gd name="connsiteY9" fmla="*/ 939025 h 1053325"/>
              <a:gd name="connsiteX10" fmla="*/ 2457450 w 3146425"/>
              <a:gd name="connsiteY10" fmla="*/ 973950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11237 w 3146425"/>
              <a:gd name="connsiteY6" fmla="*/ 623112 h 1053325"/>
              <a:gd name="connsiteX7" fmla="*/ 1296988 w 3146425"/>
              <a:gd name="connsiteY7" fmla="*/ 725506 h 1053325"/>
              <a:gd name="connsiteX8" fmla="*/ 1549400 w 3146425"/>
              <a:gd name="connsiteY8" fmla="*/ 875525 h 1053325"/>
              <a:gd name="connsiteX9" fmla="*/ 1939925 w 3146425"/>
              <a:gd name="connsiteY9" fmla="*/ 939025 h 1053325"/>
              <a:gd name="connsiteX10" fmla="*/ 2457450 w 3146425"/>
              <a:gd name="connsiteY10" fmla="*/ 973950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11237 w 3146425"/>
              <a:gd name="connsiteY6" fmla="*/ 623112 h 1053325"/>
              <a:gd name="connsiteX7" fmla="*/ 1296988 w 3146425"/>
              <a:gd name="connsiteY7" fmla="*/ 725506 h 1053325"/>
              <a:gd name="connsiteX8" fmla="*/ 1568450 w 3146425"/>
              <a:gd name="connsiteY8" fmla="*/ 882669 h 1053325"/>
              <a:gd name="connsiteX9" fmla="*/ 1939925 w 3146425"/>
              <a:gd name="connsiteY9" fmla="*/ 939025 h 1053325"/>
              <a:gd name="connsiteX10" fmla="*/ 2457450 w 3146425"/>
              <a:gd name="connsiteY10" fmla="*/ 973950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11237 w 3146425"/>
              <a:gd name="connsiteY6" fmla="*/ 623112 h 1053325"/>
              <a:gd name="connsiteX7" fmla="*/ 1296988 w 3146425"/>
              <a:gd name="connsiteY7" fmla="*/ 725506 h 1053325"/>
              <a:gd name="connsiteX8" fmla="*/ 1568450 w 3146425"/>
              <a:gd name="connsiteY8" fmla="*/ 882669 h 1053325"/>
              <a:gd name="connsiteX9" fmla="*/ 1961356 w 3146425"/>
              <a:gd name="connsiteY9" fmla="*/ 953313 h 1053325"/>
              <a:gd name="connsiteX10" fmla="*/ 2457450 w 3146425"/>
              <a:gd name="connsiteY10" fmla="*/ 973950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11237 w 3146425"/>
              <a:gd name="connsiteY6" fmla="*/ 623112 h 1053325"/>
              <a:gd name="connsiteX7" fmla="*/ 1296988 w 3146425"/>
              <a:gd name="connsiteY7" fmla="*/ 725506 h 1053325"/>
              <a:gd name="connsiteX8" fmla="*/ 1568450 w 3146425"/>
              <a:gd name="connsiteY8" fmla="*/ 882669 h 1053325"/>
              <a:gd name="connsiteX9" fmla="*/ 1961356 w 3146425"/>
              <a:gd name="connsiteY9" fmla="*/ 953313 h 1053325"/>
              <a:gd name="connsiteX10" fmla="*/ 2476500 w 3146425"/>
              <a:gd name="connsiteY10" fmla="*/ 990619 h 1053325"/>
              <a:gd name="connsiteX11" fmla="*/ 2781300 w 3146425"/>
              <a:gd name="connsiteY11" fmla="*/ 1027925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11237 w 3146425"/>
              <a:gd name="connsiteY6" fmla="*/ 623112 h 1053325"/>
              <a:gd name="connsiteX7" fmla="*/ 1296988 w 3146425"/>
              <a:gd name="connsiteY7" fmla="*/ 725506 h 1053325"/>
              <a:gd name="connsiteX8" fmla="*/ 1568450 w 3146425"/>
              <a:gd name="connsiteY8" fmla="*/ 882669 h 1053325"/>
              <a:gd name="connsiteX9" fmla="*/ 1961356 w 3146425"/>
              <a:gd name="connsiteY9" fmla="*/ 953313 h 1053325"/>
              <a:gd name="connsiteX10" fmla="*/ 2476500 w 3146425"/>
              <a:gd name="connsiteY10" fmla="*/ 990619 h 1053325"/>
              <a:gd name="connsiteX11" fmla="*/ 2786063 w 3146425"/>
              <a:gd name="connsiteY11" fmla="*/ 1042213 h 1053325"/>
              <a:gd name="connsiteX12" fmla="*/ 3146425 w 3146425"/>
              <a:gd name="connsiteY12" fmla="*/ 1053325 h 1053325"/>
              <a:gd name="connsiteX0" fmla="*/ 0 w 3146425"/>
              <a:gd name="connsiteY0" fmla="*/ 2400 h 1053325"/>
              <a:gd name="connsiteX1" fmla="*/ 98425 w 3146425"/>
              <a:gd name="connsiteY1" fmla="*/ 15100 h 1053325"/>
              <a:gd name="connsiteX2" fmla="*/ 186532 w 3146425"/>
              <a:gd name="connsiteY2" fmla="*/ 116700 h 1053325"/>
              <a:gd name="connsiteX3" fmla="*/ 311150 w 3146425"/>
              <a:gd name="connsiteY3" fmla="*/ 243700 h 1053325"/>
              <a:gd name="connsiteX4" fmla="*/ 479425 w 3146425"/>
              <a:gd name="connsiteY4" fmla="*/ 380225 h 1053325"/>
              <a:gd name="connsiteX5" fmla="*/ 736600 w 3146425"/>
              <a:gd name="connsiteY5" fmla="*/ 507225 h 1053325"/>
              <a:gd name="connsiteX6" fmla="*/ 1011237 w 3146425"/>
              <a:gd name="connsiteY6" fmla="*/ 623112 h 1053325"/>
              <a:gd name="connsiteX7" fmla="*/ 1296988 w 3146425"/>
              <a:gd name="connsiteY7" fmla="*/ 725506 h 1053325"/>
              <a:gd name="connsiteX8" fmla="*/ 1568450 w 3146425"/>
              <a:gd name="connsiteY8" fmla="*/ 882669 h 1053325"/>
              <a:gd name="connsiteX9" fmla="*/ 1961356 w 3146425"/>
              <a:gd name="connsiteY9" fmla="*/ 953313 h 1053325"/>
              <a:gd name="connsiteX10" fmla="*/ 2455068 w 3146425"/>
              <a:gd name="connsiteY10" fmla="*/ 978713 h 1053325"/>
              <a:gd name="connsiteX11" fmla="*/ 2786063 w 3146425"/>
              <a:gd name="connsiteY11" fmla="*/ 1042213 h 1053325"/>
              <a:gd name="connsiteX12" fmla="*/ 3146425 w 3146425"/>
              <a:gd name="connsiteY12" fmla="*/ 1053325 h 105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6425" h="1053325">
                <a:moveTo>
                  <a:pt x="0" y="2400"/>
                </a:moveTo>
                <a:cubicBezTo>
                  <a:pt x="34660" y="-775"/>
                  <a:pt x="67336" y="-3950"/>
                  <a:pt x="98425" y="15100"/>
                </a:cubicBezTo>
                <a:cubicBezTo>
                  <a:pt x="129514" y="34150"/>
                  <a:pt x="151078" y="78600"/>
                  <a:pt x="186532" y="116700"/>
                </a:cubicBezTo>
                <a:cubicBezTo>
                  <a:pt x="221986" y="154800"/>
                  <a:pt x="262335" y="199779"/>
                  <a:pt x="311150" y="243700"/>
                </a:cubicBezTo>
                <a:cubicBezTo>
                  <a:pt x="359965" y="287621"/>
                  <a:pt x="408517" y="336304"/>
                  <a:pt x="479425" y="380225"/>
                </a:cubicBezTo>
                <a:cubicBezTo>
                  <a:pt x="550333" y="424146"/>
                  <a:pt x="647965" y="466744"/>
                  <a:pt x="736600" y="507225"/>
                </a:cubicBezTo>
                <a:cubicBezTo>
                  <a:pt x="825235" y="547706"/>
                  <a:pt x="917839" y="586732"/>
                  <a:pt x="1011237" y="623112"/>
                </a:cubicBezTo>
                <a:cubicBezTo>
                  <a:pt x="1104635" y="659492"/>
                  <a:pt x="1204119" y="682246"/>
                  <a:pt x="1296988" y="725506"/>
                </a:cubicBezTo>
                <a:cubicBezTo>
                  <a:pt x="1389857" y="768766"/>
                  <a:pt x="1457722" y="844701"/>
                  <a:pt x="1568450" y="882669"/>
                </a:cubicBezTo>
                <a:cubicBezTo>
                  <a:pt x="1679178" y="920637"/>
                  <a:pt x="1813586" y="937306"/>
                  <a:pt x="1961356" y="953313"/>
                </a:cubicBezTo>
                <a:cubicBezTo>
                  <a:pt x="2109126" y="969320"/>
                  <a:pt x="2317617" y="963896"/>
                  <a:pt x="2455068" y="978713"/>
                </a:cubicBezTo>
                <a:cubicBezTo>
                  <a:pt x="2592519" y="993530"/>
                  <a:pt x="2671234" y="1028984"/>
                  <a:pt x="2786063" y="1042213"/>
                </a:cubicBezTo>
                <a:cubicBezTo>
                  <a:pt x="2900892" y="1055442"/>
                  <a:pt x="3021277" y="1047239"/>
                  <a:pt x="3146425" y="1053325"/>
                </a:cubicBezTo>
              </a:path>
            </a:pathLst>
          </a:cu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49E6E04B-37A5-866C-DC92-9AB53E270A26}"/>
              </a:ext>
            </a:extLst>
          </p:cNvPr>
          <p:cNvSpPr txBox="1"/>
          <p:nvPr/>
        </p:nvSpPr>
        <p:spPr>
          <a:xfrm>
            <a:off x="1128033" y="3141078"/>
            <a:ext cx="397866" cy="276999"/>
          </a:xfrm>
          <a:prstGeom prst="rect">
            <a:avLst/>
          </a:prstGeom>
          <a:noFill/>
        </p:spPr>
        <p:txBody>
          <a:bodyPr wrap="none" rtlCol="0" anchor="ctr">
            <a:spAutoFit/>
          </a:bodyPr>
          <a:lstStyle/>
          <a:p>
            <a:pPr algn="r"/>
            <a:r>
              <a:rPr lang="en-GB" sz="1200">
                <a:solidFill>
                  <a:schemeClr val="tx2"/>
                </a:solidFill>
              </a:rPr>
              <a:t>1.0</a:t>
            </a:r>
          </a:p>
        </p:txBody>
      </p:sp>
      <p:sp>
        <p:nvSpPr>
          <p:cNvPr id="22" name="TextBox 21">
            <a:extLst>
              <a:ext uri="{FF2B5EF4-FFF2-40B4-BE49-F238E27FC236}">
                <a16:creationId xmlns:a16="http://schemas.microsoft.com/office/drawing/2014/main" id="{2AF954B6-3FAC-B1BB-A887-FFF3F250132A}"/>
              </a:ext>
            </a:extLst>
          </p:cNvPr>
          <p:cNvSpPr txBox="1"/>
          <p:nvPr/>
        </p:nvSpPr>
        <p:spPr>
          <a:xfrm>
            <a:off x="1128033" y="3485762"/>
            <a:ext cx="397866" cy="276999"/>
          </a:xfrm>
          <a:prstGeom prst="rect">
            <a:avLst/>
          </a:prstGeom>
          <a:noFill/>
        </p:spPr>
        <p:txBody>
          <a:bodyPr wrap="none" rtlCol="0" anchor="ctr">
            <a:spAutoFit/>
          </a:bodyPr>
          <a:lstStyle/>
          <a:p>
            <a:pPr algn="r"/>
            <a:r>
              <a:rPr lang="en-GB" sz="1200">
                <a:solidFill>
                  <a:schemeClr val="tx2"/>
                </a:solidFill>
              </a:rPr>
              <a:t>0.9</a:t>
            </a:r>
          </a:p>
        </p:txBody>
      </p:sp>
      <p:sp>
        <p:nvSpPr>
          <p:cNvPr id="23" name="TextBox 22">
            <a:extLst>
              <a:ext uri="{FF2B5EF4-FFF2-40B4-BE49-F238E27FC236}">
                <a16:creationId xmlns:a16="http://schemas.microsoft.com/office/drawing/2014/main" id="{033CFC8E-4128-CDC9-01C9-7BD5FB0AE1EA}"/>
              </a:ext>
            </a:extLst>
          </p:cNvPr>
          <p:cNvSpPr txBox="1"/>
          <p:nvPr/>
        </p:nvSpPr>
        <p:spPr>
          <a:xfrm>
            <a:off x="1128033" y="3835187"/>
            <a:ext cx="397866" cy="276999"/>
          </a:xfrm>
          <a:prstGeom prst="rect">
            <a:avLst/>
          </a:prstGeom>
          <a:noFill/>
        </p:spPr>
        <p:txBody>
          <a:bodyPr wrap="none" rtlCol="0" anchor="ctr">
            <a:spAutoFit/>
          </a:bodyPr>
          <a:lstStyle/>
          <a:p>
            <a:pPr algn="r"/>
            <a:r>
              <a:rPr lang="en-GB" sz="1200">
                <a:solidFill>
                  <a:schemeClr val="tx2"/>
                </a:solidFill>
              </a:rPr>
              <a:t>0.8</a:t>
            </a:r>
          </a:p>
        </p:txBody>
      </p:sp>
      <p:sp>
        <p:nvSpPr>
          <p:cNvPr id="24" name="TextBox 23">
            <a:extLst>
              <a:ext uri="{FF2B5EF4-FFF2-40B4-BE49-F238E27FC236}">
                <a16:creationId xmlns:a16="http://schemas.microsoft.com/office/drawing/2014/main" id="{67541A79-CB58-1293-4F36-F3CD442B0DD7}"/>
              </a:ext>
            </a:extLst>
          </p:cNvPr>
          <p:cNvSpPr txBox="1"/>
          <p:nvPr/>
        </p:nvSpPr>
        <p:spPr>
          <a:xfrm>
            <a:off x="1128033" y="4173674"/>
            <a:ext cx="397866" cy="276999"/>
          </a:xfrm>
          <a:prstGeom prst="rect">
            <a:avLst/>
          </a:prstGeom>
          <a:noFill/>
        </p:spPr>
        <p:txBody>
          <a:bodyPr wrap="none" rtlCol="0" anchor="ctr">
            <a:spAutoFit/>
          </a:bodyPr>
          <a:lstStyle/>
          <a:p>
            <a:pPr algn="r"/>
            <a:r>
              <a:rPr lang="en-GB" sz="1200">
                <a:solidFill>
                  <a:schemeClr val="tx2"/>
                </a:solidFill>
              </a:rPr>
              <a:t>0.7</a:t>
            </a:r>
          </a:p>
        </p:txBody>
      </p:sp>
      <p:sp>
        <p:nvSpPr>
          <p:cNvPr id="25" name="TextBox 24">
            <a:extLst>
              <a:ext uri="{FF2B5EF4-FFF2-40B4-BE49-F238E27FC236}">
                <a16:creationId xmlns:a16="http://schemas.microsoft.com/office/drawing/2014/main" id="{A6F84582-3CFE-D81F-887E-9D9CA135D6F7}"/>
              </a:ext>
            </a:extLst>
          </p:cNvPr>
          <p:cNvSpPr txBox="1"/>
          <p:nvPr/>
        </p:nvSpPr>
        <p:spPr>
          <a:xfrm>
            <a:off x="1128033" y="4522190"/>
            <a:ext cx="397866" cy="276999"/>
          </a:xfrm>
          <a:prstGeom prst="rect">
            <a:avLst/>
          </a:prstGeom>
          <a:noFill/>
        </p:spPr>
        <p:txBody>
          <a:bodyPr wrap="none" rtlCol="0" anchor="ctr">
            <a:spAutoFit/>
          </a:bodyPr>
          <a:lstStyle/>
          <a:p>
            <a:pPr algn="r"/>
            <a:r>
              <a:rPr lang="en-GB" sz="1200">
                <a:solidFill>
                  <a:schemeClr val="tx2"/>
                </a:solidFill>
              </a:rPr>
              <a:t>0.6</a:t>
            </a:r>
          </a:p>
        </p:txBody>
      </p:sp>
      <p:sp>
        <p:nvSpPr>
          <p:cNvPr id="26" name="TextBox 25">
            <a:extLst>
              <a:ext uri="{FF2B5EF4-FFF2-40B4-BE49-F238E27FC236}">
                <a16:creationId xmlns:a16="http://schemas.microsoft.com/office/drawing/2014/main" id="{4FD20AE5-52F5-EF55-3DAC-1F5415936B2E}"/>
              </a:ext>
            </a:extLst>
          </p:cNvPr>
          <p:cNvSpPr txBox="1"/>
          <p:nvPr/>
        </p:nvSpPr>
        <p:spPr>
          <a:xfrm>
            <a:off x="1128033" y="4867783"/>
            <a:ext cx="397866" cy="276999"/>
          </a:xfrm>
          <a:prstGeom prst="rect">
            <a:avLst/>
          </a:prstGeom>
          <a:noFill/>
        </p:spPr>
        <p:txBody>
          <a:bodyPr wrap="none" rtlCol="0" anchor="ctr">
            <a:spAutoFit/>
          </a:bodyPr>
          <a:lstStyle/>
          <a:p>
            <a:pPr algn="r"/>
            <a:r>
              <a:rPr lang="en-GB" sz="1200">
                <a:solidFill>
                  <a:schemeClr val="tx2"/>
                </a:solidFill>
              </a:rPr>
              <a:t>0.5</a:t>
            </a:r>
          </a:p>
        </p:txBody>
      </p:sp>
      <p:grpSp>
        <p:nvGrpSpPr>
          <p:cNvPr id="7" name="Group 6">
            <a:extLst>
              <a:ext uri="{FF2B5EF4-FFF2-40B4-BE49-F238E27FC236}">
                <a16:creationId xmlns:a16="http://schemas.microsoft.com/office/drawing/2014/main" id="{81E11FFE-7914-AF7E-43E7-8A8D70630C77}"/>
              </a:ext>
            </a:extLst>
          </p:cNvPr>
          <p:cNvGrpSpPr/>
          <p:nvPr/>
        </p:nvGrpSpPr>
        <p:grpSpPr>
          <a:xfrm>
            <a:off x="1482725" y="3281946"/>
            <a:ext cx="3517900" cy="1800200"/>
            <a:chOff x="1482725" y="3329446"/>
            <a:chExt cx="3517900" cy="1800200"/>
          </a:xfrm>
        </p:grpSpPr>
        <p:cxnSp>
          <p:nvCxnSpPr>
            <p:cNvPr id="8" name="Straight Connector 7">
              <a:extLst>
                <a:ext uri="{FF2B5EF4-FFF2-40B4-BE49-F238E27FC236}">
                  <a16:creationId xmlns:a16="http://schemas.microsoft.com/office/drawing/2014/main" id="{FA815541-61D6-5FF5-966B-4B523107F6A1}"/>
                </a:ext>
              </a:extLst>
            </p:cNvPr>
            <p:cNvCxnSpPr>
              <a:cxnSpLocks/>
            </p:cNvCxnSpPr>
            <p:nvPr/>
          </p:nvCxnSpPr>
          <p:spPr>
            <a:xfrm>
              <a:off x="1559496" y="3329446"/>
              <a:ext cx="0" cy="1800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C24444F-7224-51E4-DCE5-568532A5037E}"/>
                </a:ext>
              </a:extLst>
            </p:cNvPr>
            <p:cNvCxnSpPr>
              <a:cxnSpLocks/>
            </p:cNvCxnSpPr>
            <p:nvPr/>
          </p:nvCxnSpPr>
          <p:spPr>
            <a:xfrm flipH="1">
              <a:off x="1482725" y="5052875"/>
              <a:ext cx="35179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B407E99-4F07-CCBD-14FD-6FE647E30FCF}"/>
                </a:ext>
              </a:extLst>
            </p:cNvPr>
            <p:cNvCxnSpPr>
              <a:cxnSpLocks/>
            </p:cNvCxnSpPr>
            <p:nvPr/>
          </p:nvCxnSpPr>
          <p:spPr>
            <a:xfrm flipH="1">
              <a:off x="1487496" y="3329446"/>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13D689F-C155-E659-97C0-57453DFB9DD2}"/>
                </a:ext>
              </a:extLst>
            </p:cNvPr>
            <p:cNvCxnSpPr>
              <a:cxnSpLocks/>
            </p:cNvCxnSpPr>
            <p:nvPr/>
          </p:nvCxnSpPr>
          <p:spPr>
            <a:xfrm flipH="1">
              <a:off x="1487496" y="3674132"/>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C2CCB26-28CC-7FAF-B81C-E5FA6B55149D}"/>
                </a:ext>
              </a:extLst>
            </p:cNvPr>
            <p:cNvCxnSpPr>
              <a:cxnSpLocks/>
            </p:cNvCxnSpPr>
            <p:nvPr/>
          </p:nvCxnSpPr>
          <p:spPr>
            <a:xfrm flipH="1">
              <a:off x="1487496" y="4018818"/>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8FBAAB1-4E08-511A-544C-550AFD275935}"/>
                </a:ext>
              </a:extLst>
            </p:cNvPr>
            <p:cNvCxnSpPr>
              <a:cxnSpLocks/>
            </p:cNvCxnSpPr>
            <p:nvPr/>
          </p:nvCxnSpPr>
          <p:spPr>
            <a:xfrm flipH="1">
              <a:off x="1487496" y="4363504"/>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8A470B4-668F-8886-38DA-BE40A6D8DD0C}"/>
                </a:ext>
              </a:extLst>
            </p:cNvPr>
            <p:cNvCxnSpPr>
              <a:cxnSpLocks/>
            </p:cNvCxnSpPr>
            <p:nvPr/>
          </p:nvCxnSpPr>
          <p:spPr>
            <a:xfrm flipH="1">
              <a:off x="1487496" y="470819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4D2805-5457-7965-0DAE-DEDB9A5F76B4}"/>
                </a:ext>
              </a:extLst>
            </p:cNvPr>
            <p:cNvCxnSpPr>
              <a:cxnSpLocks/>
            </p:cNvCxnSpPr>
            <p:nvPr/>
          </p:nvCxnSpPr>
          <p:spPr>
            <a:xfrm>
              <a:off x="5000625"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DDABD78-05EF-69D7-1210-0E7268B121E3}"/>
                </a:ext>
              </a:extLst>
            </p:cNvPr>
            <p:cNvCxnSpPr>
              <a:cxnSpLocks/>
            </p:cNvCxnSpPr>
            <p:nvPr/>
          </p:nvCxnSpPr>
          <p:spPr>
            <a:xfrm>
              <a:off x="4140342"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9B7D8CE-5174-B87D-09A0-D3A5B8394F06}"/>
                </a:ext>
              </a:extLst>
            </p:cNvPr>
            <p:cNvCxnSpPr>
              <a:cxnSpLocks/>
            </p:cNvCxnSpPr>
            <p:nvPr/>
          </p:nvCxnSpPr>
          <p:spPr>
            <a:xfrm>
              <a:off x="3280060"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11A672F-5428-2DC5-FA5C-831D7F6CAA2F}"/>
                </a:ext>
              </a:extLst>
            </p:cNvPr>
            <p:cNvCxnSpPr>
              <a:cxnSpLocks/>
            </p:cNvCxnSpPr>
            <p:nvPr/>
          </p:nvCxnSpPr>
          <p:spPr>
            <a:xfrm>
              <a:off x="2419778"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5ACF398C-4126-09C0-B193-9522C78F8B15}"/>
              </a:ext>
            </a:extLst>
          </p:cNvPr>
          <p:cNvSpPr txBox="1"/>
          <p:nvPr/>
        </p:nvSpPr>
        <p:spPr>
          <a:xfrm>
            <a:off x="1426110" y="5063902"/>
            <a:ext cx="269625" cy="276999"/>
          </a:xfrm>
          <a:prstGeom prst="rect">
            <a:avLst/>
          </a:prstGeom>
          <a:noFill/>
        </p:spPr>
        <p:txBody>
          <a:bodyPr wrap="none" rtlCol="0" anchor="ctr">
            <a:spAutoFit/>
          </a:bodyPr>
          <a:lstStyle/>
          <a:p>
            <a:pPr algn="ctr"/>
            <a:r>
              <a:rPr lang="en-GB" sz="1200">
                <a:solidFill>
                  <a:schemeClr val="tx2"/>
                </a:solidFill>
              </a:rPr>
              <a:t>0</a:t>
            </a:r>
          </a:p>
        </p:txBody>
      </p:sp>
      <p:sp>
        <p:nvSpPr>
          <p:cNvPr id="32" name="TextBox 31">
            <a:extLst>
              <a:ext uri="{FF2B5EF4-FFF2-40B4-BE49-F238E27FC236}">
                <a16:creationId xmlns:a16="http://schemas.microsoft.com/office/drawing/2014/main" id="{AD696A79-2E2E-13D6-35CC-A8D34872216E}"/>
              </a:ext>
            </a:extLst>
          </p:cNvPr>
          <p:cNvSpPr txBox="1"/>
          <p:nvPr/>
        </p:nvSpPr>
        <p:spPr>
          <a:xfrm>
            <a:off x="2200006" y="5063902"/>
            <a:ext cx="439544" cy="276999"/>
          </a:xfrm>
          <a:prstGeom prst="rect">
            <a:avLst/>
          </a:prstGeom>
          <a:noFill/>
        </p:spPr>
        <p:txBody>
          <a:bodyPr wrap="none" rtlCol="0" anchor="ctr">
            <a:spAutoFit/>
          </a:bodyPr>
          <a:lstStyle/>
          <a:p>
            <a:pPr algn="ctr"/>
            <a:r>
              <a:rPr lang="en-GB" sz="1200">
                <a:solidFill>
                  <a:schemeClr val="tx2"/>
                </a:solidFill>
              </a:rPr>
              <a:t>100</a:t>
            </a:r>
          </a:p>
        </p:txBody>
      </p:sp>
      <p:sp>
        <p:nvSpPr>
          <p:cNvPr id="33" name="TextBox 32">
            <a:extLst>
              <a:ext uri="{FF2B5EF4-FFF2-40B4-BE49-F238E27FC236}">
                <a16:creationId xmlns:a16="http://schemas.microsoft.com/office/drawing/2014/main" id="{DDF801A3-C27F-9771-BF99-076AAE1B27C2}"/>
              </a:ext>
            </a:extLst>
          </p:cNvPr>
          <p:cNvSpPr txBox="1"/>
          <p:nvPr/>
        </p:nvSpPr>
        <p:spPr>
          <a:xfrm>
            <a:off x="3060288" y="5063902"/>
            <a:ext cx="439544" cy="276999"/>
          </a:xfrm>
          <a:prstGeom prst="rect">
            <a:avLst/>
          </a:prstGeom>
          <a:noFill/>
        </p:spPr>
        <p:txBody>
          <a:bodyPr wrap="none" rtlCol="0" anchor="ctr">
            <a:spAutoFit/>
          </a:bodyPr>
          <a:lstStyle/>
          <a:p>
            <a:pPr algn="ctr"/>
            <a:r>
              <a:rPr lang="en-GB" sz="1200">
                <a:solidFill>
                  <a:schemeClr val="tx2"/>
                </a:solidFill>
              </a:rPr>
              <a:t>200</a:t>
            </a:r>
          </a:p>
        </p:txBody>
      </p:sp>
      <p:sp>
        <p:nvSpPr>
          <p:cNvPr id="34" name="TextBox 33">
            <a:extLst>
              <a:ext uri="{FF2B5EF4-FFF2-40B4-BE49-F238E27FC236}">
                <a16:creationId xmlns:a16="http://schemas.microsoft.com/office/drawing/2014/main" id="{F4F44110-EC06-1BE6-AACA-782B4343FC01}"/>
              </a:ext>
            </a:extLst>
          </p:cNvPr>
          <p:cNvSpPr txBox="1"/>
          <p:nvPr/>
        </p:nvSpPr>
        <p:spPr>
          <a:xfrm>
            <a:off x="3924560" y="5063902"/>
            <a:ext cx="439544" cy="276999"/>
          </a:xfrm>
          <a:prstGeom prst="rect">
            <a:avLst/>
          </a:prstGeom>
          <a:noFill/>
        </p:spPr>
        <p:txBody>
          <a:bodyPr wrap="none" rtlCol="0" anchor="ctr">
            <a:spAutoFit/>
          </a:bodyPr>
          <a:lstStyle/>
          <a:p>
            <a:pPr algn="ctr"/>
            <a:r>
              <a:rPr lang="en-GB" sz="1200">
                <a:solidFill>
                  <a:schemeClr val="tx2"/>
                </a:solidFill>
              </a:rPr>
              <a:t>300</a:t>
            </a:r>
          </a:p>
        </p:txBody>
      </p:sp>
      <p:sp>
        <p:nvSpPr>
          <p:cNvPr id="35" name="TextBox 34">
            <a:extLst>
              <a:ext uri="{FF2B5EF4-FFF2-40B4-BE49-F238E27FC236}">
                <a16:creationId xmlns:a16="http://schemas.microsoft.com/office/drawing/2014/main" id="{C608EE48-BD54-D94B-8CC0-A6E18D82460F}"/>
              </a:ext>
            </a:extLst>
          </p:cNvPr>
          <p:cNvSpPr txBox="1"/>
          <p:nvPr/>
        </p:nvSpPr>
        <p:spPr>
          <a:xfrm>
            <a:off x="4784842" y="5063902"/>
            <a:ext cx="439544" cy="276999"/>
          </a:xfrm>
          <a:prstGeom prst="rect">
            <a:avLst/>
          </a:prstGeom>
          <a:noFill/>
        </p:spPr>
        <p:txBody>
          <a:bodyPr wrap="none" rtlCol="0" anchor="ctr">
            <a:spAutoFit/>
          </a:bodyPr>
          <a:lstStyle/>
          <a:p>
            <a:pPr algn="ctr"/>
            <a:r>
              <a:rPr lang="en-GB" sz="1200">
                <a:solidFill>
                  <a:schemeClr val="tx2"/>
                </a:solidFill>
              </a:rPr>
              <a:t>400</a:t>
            </a:r>
          </a:p>
        </p:txBody>
      </p:sp>
      <p:sp>
        <p:nvSpPr>
          <p:cNvPr id="36" name="TextBox 35">
            <a:extLst>
              <a:ext uri="{FF2B5EF4-FFF2-40B4-BE49-F238E27FC236}">
                <a16:creationId xmlns:a16="http://schemas.microsoft.com/office/drawing/2014/main" id="{8EB05ABC-21C2-ED19-C44B-8D9960FC5920}"/>
              </a:ext>
            </a:extLst>
          </p:cNvPr>
          <p:cNvSpPr txBox="1"/>
          <p:nvPr/>
        </p:nvSpPr>
        <p:spPr>
          <a:xfrm>
            <a:off x="1559496" y="5245250"/>
            <a:ext cx="3441129" cy="276999"/>
          </a:xfrm>
          <a:prstGeom prst="rect">
            <a:avLst/>
          </a:prstGeom>
          <a:noFill/>
        </p:spPr>
        <p:txBody>
          <a:bodyPr wrap="square" rtlCol="0" anchor="ctr">
            <a:spAutoFit/>
          </a:bodyPr>
          <a:lstStyle/>
          <a:p>
            <a:pPr algn="ctr"/>
            <a:r>
              <a:rPr lang="en-GB" sz="1200" b="1">
                <a:solidFill>
                  <a:schemeClr val="tx2"/>
                </a:solidFill>
              </a:rPr>
              <a:t>Days</a:t>
            </a:r>
          </a:p>
        </p:txBody>
      </p:sp>
      <p:sp>
        <p:nvSpPr>
          <p:cNvPr id="37" name="TextBox 36">
            <a:extLst>
              <a:ext uri="{FF2B5EF4-FFF2-40B4-BE49-F238E27FC236}">
                <a16:creationId xmlns:a16="http://schemas.microsoft.com/office/drawing/2014/main" id="{61BD975B-C2EB-F116-7677-82A25F3AE3EC}"/>
              </a:ext>
            </a:extLst>
          </p:cNvPr>
          <p:cNvSpPr txBox="1"/>
          <p:nvPr/>
        </p:nvSpPr>
        <p:spPr>
          <a:xfrm rot="16200000">
            <a:off x="175510" y="4005161"/>
            <a:ext cx="1723428" cy="276999"/>
          </a:xfrm>
          <a:prstGeom prst="rect">
            <a:avLst/>
          </a:prstGeom>
          <a:noFill/>
        </p:spPr>
        <p:txBody>
          <a:bodyPr wrap="square" rtlCol="0" anchor="ctr">
            <a:spAutoFit/>
          </a:bodyPr>
          <a:lstStyle/>
          <a:p>
            <a:pPr algn="ctr"/>
            <a:r>
              <a:rPr lang="en-GB" sz="1200" b="1">
                <a:solidFill>
                  <a:schemeClr val="tx2"/>
                </a:solidFill>
              </a:rPr>
              <a:t>Cumulative survival</a:t>
            </a:r>
          </a:p>
        </p:txBody>
      </p:sp>
      <p:sp>
        <p:nvSpPr>
          <p:cNvPr id="93" name="TextBox 92">
            <a:extLst>
              <a:ext uri="{FF2B5EF4-FFF2-40B4-BE49-F238E27FC236}">
                <a16:creationId xmlns:a16="http://schemas.microsoft.com/office/drawing/2014/main" id="{FCBA8E31-5DA3-04B6-01CE-F926B9D6F860}"/>
              </a:ext>
            </a:extLst>
          </p:cNvPr>
          <p:cNvSpPr txBox="1"/>
          <p:nvPr/>
        </p:nvSpPr>
        <p:spPr>
          <a:xfrm>
            <a:off x="3586286" y="3200669"/>
            <a:ext cx="1100968" cy="276999"/>
          </a:xfrm>
          <a:prstGeom prst="rect">
            <a:avLst/>
          </a:prstGeom>
          <a:noFill/>
        </p:spPr>
        <p:txBody>
          <a:bodyPr wrap="square" rtlCol="0" anchor="ctr">
            <a:spAutoFit/>
          </a:bodyPr>
          <a:lstStyle/>
          <a:p>
            <a:pPr algn="ctr"/>
            <a:r>
              <a:rPr lang="en-GB" sz="1200" b="1">
                <a:solidFill>
                  <a:schemeClr val="accent5">
                    <a:lumMod val="50000"/>
                  </a:schemeClr>
                </a:solidFill>
              </a:rPr>
              <a:t>No delirium</a:t>
            </a:r>
          </a:p>
        </p:txBody>
      </p:sp>
      <p:sp>
        <p:nvSpPr>
          <p:cNvPr id="94" name="TextBox 93">
            <a:extLst>
              <a:ext uri="{FF2B5EF4-FFF2-40B4-BE49-F238E27FC236}">
                <a16:creationId xmlns:a16="http://schemas.microsoft.com/office/drawing/2014/main" id="{8247A3D3-E24C-9CE8-E56B-78F09958BA59}"/>
              </a:ext>
            </a:extLst>
          </p:cNvPr>
          <p:cNvSpPr txBox="1"/>
          <p:nvPr/>
        </p:nvSpPr>
        <p:spPr>
          <a:xfrm>
            <a:off x="3629988" y="4375084"/>
            <a:ext cx="1013564" cy="276999"/>
          </a:xfrm>
          <a:prstGeom prst="rect">
            <a:avLst/>
          </a:prstGeom>
          <a:noFill/>
        </p:spPr>
        <p:txBody>
          <a:bodyPr wrap="square" rtlCol="0" anchor="ctr">
            <a:spAutoFit/>
          </a:bodyPr>
          <a:lstStyle/>
          <a:p>
            <a:pPr algn="ctr"/>
            <a:r>
              <a:rPr lang="en-GB" sz="1200" b="1">
                <a:solidFill>
                  <a:schemeClr val="accent3">
                    <a:lumMod val="50000"/>
                  </a:schemeClr>
                </a:solidFill>
              </a:rPr>
              <a:t>Delirium</a:t>
            </a:r>
          </a:p>
        </p:txBody>
      </p:sp>
      <p:sp>
        <p:nvSpPr>
          <p:cNvPr id="95" name="Freeform: Shape 94">
            <a:extLst>
              <a:ext uri="{FF2B5EF4-FFF2-40B4-BE49-F238E27FC236}">
                <a16:creationId xmlns:a16="http://schemas.microsoft.com/office/drawing/2014/main" id="{3AD8EDAB-5941-640E-6701-F0C20E3387FA}"/>
              </a:ext>
            </a:extLst>
          </p:cNvPr>
          <p:cNvSpPr/>
          <p:nvPr/>
        </p:nvSpPr>
        <p:spPr>
          <a:xfrm>
            <a:off x="7204074" y="3283075"/>
            <a:ext cx="3121025" cy="260350"/>
          </a:xfrm>
          <a:custGeom>
            <a:avLst/>
            <a:gdLst>
              <a:gd name="connsiteX0" fmla="*/ 0 w 3122441"/>
              <a:gd name="connsiteY0" fmla="*/ 0 h 260350"/>
              <a:gd name="connsiteX1" fmla="*/ 311150 w 3122441"/>
              <a:gd name="connsiteY1" fmla="*/ 41275 h 260350"/>
              <a:gd name="connsiteX2" fmla="*/ 850900 w 3122441"/>
              <a:gd name="connsiteY2" fmla="*/ 111125 h 260350"/>
              <a:gd name="connsiteX3" fmla="*/ 1631950 w 3122441"/>
              <a:gd name="connsiteY3" fmla="*/ 158750 h 260350"/>
              <a:gd name="connsiteX4" fmla="*/ 2882900 w 3122441"/>
              <a:gd name="connsiteY4" fmla="*/ 196850 h 260350"/>
              <a:gd name="connsiteX5" fmla="*/ 3121025 w 3122441"/>
              <a:gd name="connsiteY5" fmla="*/ 260350 h 260350"/>
              <a:gd name="connsiteX0" fmla="*/ 0 w 3121080"/>
              <a:gd name="connsiteY0" fmla="*/ 0 h 260350"/>
              <a:gd name="connsiteX1" fmla="*/ 311150 w 3121080"/>
              <a:gd name="connsiteY1" fmla="*/ 41275 h 260350"/>
              <a:gd name="connsiteX2" fmla="*/ 850900 w 3121080"/>
              <a:gd name="connsiteY2" fmla="*/ 111125 h 260350"/>
              <a:gd name="connsiteX3" fmla="*/ 1631950 w 3121080"/>
              <a:gd name="connsiteY3" fmla="*/ 158750 h 260350"/>
              <a:gd name="connsiteX4" fmla="*/ 2540000 w 3121080"/>
              <a:gd name="connsiteY4" fmla="*/ 200025 h 260350"/>
              <a:gd name="connsiteX5" fmla="*/ 3121025 w 3121080"/>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31950 w 3121025"/>
              <a:gd name="connsiteY3" fmla="*/ 1587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31950 w 3121025"/>
              <a:gd name="connsiteY3" fmla="*/ 1587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31950 w 3121025"/>
              <a:gd name="connsiteY3" fmla="*/ 1587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31950 w 3121025"/>
              <a:gd name="connsiteY3" fmla="*/ 1587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31950 w 3121025"/>
              <a:gd name="connsiteY3" fmla="*/ 1587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31950 w 3121025"/>
              <a:gd name="connsiteY3" fmla="*/ 1587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19250 w 3121025"/>
              <a:gd name="connsiteY3" fmla="*/ 171450 h 260350"/>
              <a:gd name="connsiteX4" fmla="*/ 2540000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19250 w 3121025"/>
              <a:gd name="connsiteY3" fmla="*/ 171450 h 260350"/>
              <a:gd name="connsiteX4" fmla="*/ 2530475 w 3121025"/>
              <a:gd name="connsiteY4" fmla="*/ 2000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19250 w 3121025"/>
              <a:gd name="connsiteY3" fmla="*/ 171450 h 260350"/>
              <a:gd name="connsiteX4" fmla="*/ 2530475 w 3121025"/>
              <a:gd name="connsiteY4" fmla="*/ 212725 h 260350"/>
              <a:gd name="connsiteX5" fmla="*/ 3121025 w 3121025"/>
              <a:gd name="connsiteY5" fmla="*/ 260350 h 260350"/>
              <a:gd name="connsiteX0" fmla="*/ 0 w 3121025"/>
              <a:gd name="connsiteY0" fmla="*/ 0 h 260350"/>
              <a:gd name="connsiteX1" fmla="*/ 311150 w 3121025"/>
              <a:gd name="connsiteY1" fmla="*/ 41275 h 260350"/>
              <a:gd name="connsiteX2" fmla="*/ 850900 w 3121025"/>
              <a:gd name="connsiteY2" fmla="*/ 111125 h 260350"/>
              <a:gd name="connsiteX3" fmla="*/ 1619250 w 3121025"/>
              <a:gd name="connsiteY3" fmla="*/ 171450 h 260350"/>
              <a:gd name="connsiteX4" fmla="*/ 2533650 w 3121025"/>
              <a:gd name="connsiteY4" fmla="*/ 203200 h 260350"/>
              <a:gd name="connsiteX5" fmla="*/ 3121025 w 3121025"/>
              <a:gd name="connsiteY5" fmla="*/ 2603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1025" h="260350">
                <a:moveTo>
                  <a:pt x="0" y="0"/>
                </a:moveTo>
                <a:lnTo>
                  <a:pt x="311150" y="41275"/>
                </a:lnTo>
                <a:cubicBezTo>
                  <a:pt x="452967" y="59796"/>
                  <a:pt x="632883" y="89429"/>
                  <a:pt x="850900" y="111125"/>
                </a:cubicBezTo>
                <a:cubicBezTo>
                  <a:pt x="1068917" y="132821"/>
                  <a:pt x="1338792" y="156104"/>
                  <a:pt x="1619250" y="171450"/>
                </a:cubicBezTo>
                <a:cubicBezTo>
                  <a:pt x="1899708" y="186796"/>
                  <a:pt x="2283354" y="188383"/>
                  <a:pt x="2533650" y="203200"/>
                </a:cubicBezTo>
                <a:cubicBezTo>
                  <a:pt x="2783946" y="218017"/>
                  <a:pt x="3018102" y="249766"/>
                  <a:pt x="3121025" y="260350"/>
                </a:cubicBezTo>
              </a:path>
            </a:pathLst>
          </a:cu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Freeform: Shape 95">
            <a:extLst>
              <a:ext uri="{FF2B5EF4-FFF2-40B4-BE49-F238E27FC236}">
                <a16:creationId xmlns:a16="http://schemas.microsoft.com/office/drawing/2014/main" id="{7A59567C-74EF-8622-C90B-905A62FABF07}"/>
              </a:ext>
            </a:extLst>
          </p:cNvPr>
          <p:cNvSpPr/>
          <p:nvPr/>
        </p:nvSpPr>
        <p:spPr>
          <a:xfrm>
            <a:off x="7213600" y="3289425"/>
            <a:ext cx="3086100" cy="727075"/>
          </a:xfrm>
          <a:custGeom>
            <a:avLst/>
            <a:gdLst>
              <a:gd name="connsiteX0" fmla="*/ 0 w 3126938"/>
              <a:gd name="connsiteY0" fmla="*/ 16611 h 743686"/>
              <a:gd name="connsiteX1" fmla="*/ 244475 w 3126938"/>
              <a:gd name="connsiteY1" fmla="*/ 22961 h 743686"/>
              <a:gd name="connsiteX2" fmla="*/ 444500 w 3126938"/>
              <a:gd name="connsiteY2" fmla="*/ 238861 h 743686"/>
              <a:gd name="connsiteX3" fmla="*/ 742950 w 3126938"/>
              <a:gd name="connsiteY3" fmla="*/ 356336 h 743686"/>
              <a:gd name="connsiteX4" fmla="*/ 2809875 w 3126938"/>
              <a:gd name="connsiteY4" fmla="*/ 445236 h 743686"/>
              <a:gd name="connsiteX5" fmla="*/ 3086100 w 3126938"/>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742950 w 3086100"/>
              <a:gd name="connsiteY3" fmla="*/ 356336 h 743686"/>
              <a:gd name="connsiteX4" fmla="*/ 2809875 w 3086100"/>
              <a:gd name="connsiteY4" fmla="*/ 445236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742950 w 3086100"/>
              <a:gd name="connsiteY3" fmla="*/ 356336 h 743686"/>
              <a:gd name="connsiteX4" fmla="*/ 2809875 w 3086100"/>
              <a:gd name="connsiteY4" fmla="*/ 445236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742950 w 3086100"/>
              <a:gd name="connsiteY3" fmla="*/ 356336 h 743686"/>
              <a:gd name="connsiteX4" fmla="*/ 2809875 w 3086100"/>
              <a:gd name="connsiteY4" fmla="*/ 445236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742950 w 3086100"/>
              <a:gd name="connsiteY3" fmla="*/ 356336 h 743686"/>
              <a:gd name="connsiteX4" fmla="*/ 2781300 w 3086100"/>
              <a:gd name="connsiteY4" fmla="*/ 442061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742950 w 3086100"/>
              <a:gd name="connsiteY3" fmla="*/ 356336 h 743686"/>
              <a:gd name="connsiteX4" fmla="*/ 2784475 w 3086100"/>
              <a:gd name="connsiteY4" fmla="*/ 423011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857250 w 3086100"/>
              <a:gd name="connsiteY3" fmla="*/ 359511 h 743686"/>
              <a:gd name="connsiteX4" fmla="*/ 2784475 w 3086100"/>
              <a:gd name="connsiteY4" fmla="*/ 423011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857250 w 3086100"/>
              <a:gd name="connsiteY3" fmla="*/ 359511 h 743686"/>
              <a:gd name="connsiteX4" fmla="*/ 2784475 w 3086100"/>
              <a:gd name="connsiteY4" fmla="*/ 423011 h 743686"/>
              <a:gd name="connsiteX5" fmla="*/ 3086100 w 3086100"/>
              <a:gd name="connsiteY5" fmla="*/ 743686 h 743686"/>
              <a:gd name="connsiteX0" fmla="*/ 0 w 3086100"/>
              <a:gd name="connsiteY0" fmla="*/ 16611 h 743686"/>
              <a:gd name="connsiteX1" fmla="*/ 244475 w 3086100"/>
              <a:gd name="connsiteY1" fmla="*/ 22961 h 743686"/>
              <a:gd name="connsiteX2" fmla="*/ 444500 w 3086100"/>
              <a:gd name="connsiteY2" fmla="*/ 238861 h 743686"/>
              <a:gd name="connsiteX3" fmla="*/ 857250 w 3086100"/>
              <a:gd name="connsiteY3" fmla="*/ 359511 h 743686"/>
              <a:gd name="connsiteX4" fmla="*/ 2784475 w 3086100"/>
              <a:gd name="connsiteY4" fmla="*/ 423011 h 743686"/>
              <a:gd name="connsiteX5" fmla="*/ 3086100 w 3086100"/>
              <a:gd name="connsiteY5" fmla="*/ 743686 h 743686"/>
              <a:gd name="connsiteX0" fmla="*/ 0 w 3086100"/>
              <a:gd name="connsiteY0" fmla="*/ 11799 h 738874"/>
              <a:gd name="connsiteX1" fmla="*/ 244475 w 3086100"/>
              <a:gd name="connsiteY1" fmla="*/ 18149 h 738874"/>
              <a:gd name="connsiteX2" fmla="*/ 444500 w 3086100"/>
              <a:gd name="connsiteY2" fmla="*/ 234049 h 738874"/>
              <a:gd name="connsiteX3" fmla="*/ 857250 w 3086100"/>
              <a:gd name="connsiteY3" fmla="*/ 354699 h 738874"/>
              <a:gd name="connsiteX4" fmla="*/ 2784475 w 3086100"/>
              <a:gd name="connsiteY4" fmla="*/ 418199 h 738874"/>
              <a:gd name="connsiteX5" fmla="*/ 3086100 w 3086100"/>
              <a:gd name="connsiteY5" fmla="*/ 738874 h 738874"/>
              <a:gd name="connsiteX0" fmla="*/ 0 w 3086100"/>
              <a:gd name="connsiteY0" fmla="*/ 0 h 727075"/>
              <a:gd name="connsiteX1" fmla="*/ 244475 w 3086100"/>
              <a:gd name="connsiteY1" fmla="*/ 6350 h 727075"/>
              <a:gd name="connsiteX2" fmla="*/ 444500 w 3086100"/>
              <a:gd name="connsiteY2" fmla="*/ 222250 h 727075"/>
              <a:gd name="connsiteX3" fmla="*/ 857250 w 3086100"/>
              <a:gd name="connsiteY3" fmla="*/ 342900 h 727075"/>
              <a:gd name="connsiteX4" fmla="*/ 2784475 w 3086100"/>
              <a:gd name="connsiteY4" fmla="*/ 406400 h 727075"/>
              <a:gd name="connsiteX5" fmla="*/ 3086100 w 3086100"/>
              <a:gd name="connsiteY5" fmla="*/ 727075 h 727075"/>
              <a:gd name="connsiteX0" fmla="*/ 0 w 3086100"/>
              <a:gd name="connsiteY0" fmla="*/ 0 h 727075"/>
              <a:gd name="connsiteX1" fmla="*/ 241300 w 3086100"/>
              <a:gd name="connsiteY1" fmla="*/ 15875 h 727075"/>
              <a:gd name="connsiteX2" fmla="*/ 444500 w 3086100"/>
              <a:gd name="connsiteY2" fmla="*/ 222250 h 727075"/>
              <a:gd name="connsiteX3" fmla="*/ 857250 w 3086100"/>
              <a:gd name="connsiteY3" fmla="*/ 342900 h 727075"/>
              <a:gd name="connsiteX4" fmla="*/ 2784475 w 3086100"/>
              <a:gd name="connsiteY4" fmla="*/ 406400 h 727075"/>
              <a:gd name="connsiteX5" fmla="*/ 3086100 w 3086100"/>
              <a:gd name="connsiteY5" fmla="*/ 727075 h 727075"/>
              <a:gd name="connsiteX0" fmla="*/ 0 w 3086100"/>
              <a:gd name="connsiteY0" fmla="*/ 0 h 727075"/>
              <a:gd name="connsiteX1" fmla="*/ 241300 w 3086100"/>
              <a:gd name="connsiteY1" fmla="*/ 9525 h 727075"/>
              <a:gd name="connsiteX2" fmla="*/ 444500 w 3086100"/>
              <a:gd name="connsiteY2" fmla="*/ 222250 h 727075"/>
              <a:gd name="connsiteX3" fmla="*/ 857250 w 3086100"/>
              <a:gd name="connsiteY3" fmla="*/ 342900 h 727075"/>
              <a:gd name="connsiteX4" fmla="*/ 2784475 w 3086100"/>
              <a:gd name="connsiteY4" fmla="*/ 406400 h 727075"/>
              <a:gd name="connsiteX5" fmla="*/ 3086100 w 3086100"/>
              <a:gd name="connsiteY5" fmla="*/ 727075 h 72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6100" h="727075">
                <a:moveTo>
                  <a:pt x="0" y="0"/>
                </a:moveTo>
                <a:cubicBezTo>
                  <a:pt x="113771" y="529"/>
                  <a:pt x="164042" y="4233"/>
                  <a:pt x="241300" y="9525"/>
                </a:cubicBezTo>
                <a:cubicBezTo>
                  <a:pt x="318558" y="14817"/>
                  <a:pt x="341842" y="166688"/>
                  <a:pt x="444500" y="222250"/>
                </a:cubicBezTo>
                <a:cubicBezTo>
                  <a:pt x="547158" y="277812"/>
                  <a:pt x="638704" y="321733"/>
                  <a:pt x="857250" y="342900"/>
                </a:cubicBezTo>
                <a:cubicBezTo>
                  <a:pt x="1075796" y="364067"/>
                  <a:pt x="2393950" y="341842"/>
                  <a:pt x="2784475" y="406400"/>
                </a:cubicBezTo>
                <a:cubicBezTo>
                  <a:pt x="2892425" y="464608"/>
                  <a:pt x="2990850" y="619654"/>
                  <a:pt x="3086100" y="727075"/>
                </a:cubicBezTo>
              </a:path>
            </a:pathLst>
          </a:cu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TextBox 75">
            <a:extLst>
              <a:ext uri="{FF2B5EF4-FFF2-40B4-BE49-F238E27FC236}">
                <a16:creationId xmlns:a16="http://schemas.microsoft.com/office/drawing/2014/main" id="{260C663D-CAE1-3AAE-EF24-2E3173CB44FC}"/>
              </a:ext>
            </a:extLst>
          </p:cNvPr>
          <p:cNvSpPr txBox="1"/>
          <p:nvPr/>
        </p:nvSpPr>
        <p:spPr>
          <a:xfrm>
            <a:off x="6767538" y="3141078"/>
            <a:ext cx="397866" cy="276999"/>
          </a:xfrm>
          <a:prstGeom prst="rect">
            <a:avLst/>
          </a:prstGeom>
          <a:noFill/>
        </p:spPr>
        <p:txBody>
          <a:bodyPr wrap="none" rtlCol="0" anchor="ctr">
            <a:spAutoFit/>
          </a:bodyPr>
          <a:lstStyle/>
          <a:p>
            <a:pPr algn="r"/>
            <a:r>
              <a:rPr lang="en-GB" sz="1200">
                <a:solidFill>
                  <a:schemeClr val="tx2"/>
                </a:solidFill>
              </a:rPr>
              <a:t>1.0</a:t>
            </a:r>
          </a:p>
        </p:txBody>
      </p:sp>
      <p:sp>
        <p:nvSpPr>
          <p:cNvPr id="77" name="TextBox 76">
            <a:extLst>
              <a:ext uri="{FF2B5EF4-FFF2-40B4-BE49-F238E27FC236}">
                <a16:creationId xmlns:a16="http://schemas.microsoft.com/office/drawing/2014/main" id="{03ADC0AE-F0EA-35C4-E869-6CD9F76A56F5}"/>
              </a:ext>
            </a:extLst>
          </p:cNvPr>
          <p:cNvSpPr txBox="1"/>
          <p:nvPr/>
        </p:nvSpPr>
        <p:spPr>
          <a:xfrm>
            <a:off x="6767538" y="3485762"/>
            <a:ext cx="397866" cy="276999"/>
          </a:xfrm>
          <a:prstGeom prst="rect">
            <a:avLst/>
          </a:prstGeom>
          <a:noFill/>
        </p:spPr>
        <p:txBody>
          <a:bodyPr wrap="none" rtlCol="0" anchor="ctr">
            <a:spAutoFit/>
          </a:bodyPr>
          <a:lstStyle/>
          <a:p>
            <a:pPr algn="r"/>
            <a:r>
              <a:rPr lang="en-GB" sz="1200">
                <a:solidFill>
                  <a:schemeClr val="tx2"/>
                </a:solidFill>
              </a:rPr>
              <a:t>0.9</a:t>
            </a:r>
          </a:p>
        </p:txBody>
      </p:sp>
      <p:sp>
        <p:nvSpPr>
          <p:cNvPr id="78" name="TextBox 77">
            <a:extLst>
              <a:ext uri="{FF2B5EF4-FFF2-40B4-BE49-F238E27FC236}">
                <a16:creationId xmlns:a16="http://schemas.microsoft.com/office/drawing/2014/main" id="{D481BF53-189C-95F6-329C-3491862D377A}"/>
              </a:ext>
            </a:extLst>
          </p:cNvPr>
          <p:cNvSpPr txBox="1"/>
          <p:nvPr/>
        </p:nvSpPr>
        <p:spPr>
          <a:xfrm>
            <a:off x="6767538" y="3835187"/>
            <a:ext cx="397866" cy="276999"/>
          </a:xfrm>
          <a:prstGeom prst="rect">
            <a:avLst/>
          </a:prstGeom>
          <a:noFill/>
        </p:spPr>
        <p:txBody>
          <a:bodyPr wrap="none" rtlCol="0" anchor="ctr">
            <a:spAutoFit/>
          </a:bodyPr>
          <a:lstStyle/>
          <a:p>
            <a:pPr algn="r"/>
            <a:r>
              <a:rPr lang="en-GB" sz="1200">
                <a:solidFill>
                  <a:schemeClr val="tx2"/>
                </a:solidFill>
              </a:rPr>
              <a:t>0.8</a:t>
            </a:r>
          </a:p>
        </p:txBody>
      </p:sp>
      <p:sp>
        <p:nvSpPr>
          <p:cNvPr id="79" name="TextBox 78">
            <a:extLst>
              <a:ext uri="{FF2B5EF4-FFF2-40B4-BE49-F238E27FC236}">
                <a16:creationId xmlns:a16="http://schemas.microsoft.com/office/drawing/2014/main" id="{BE004A95-6896-6938-23D5-C5C05EAC97CD}"/>
              </a:ext>
            </a:extLst>
          </p:cNvPr>
          <p:cNvSpPr txBox="1"/>
          <p:nvPr/>
        </p:nvSpPr>
        <p:spPr>
          <a:xfrm>
            <a:off x="6767538" y="4173674"/>
            <a:ext cx="397866" cy="276999"/>
          </a:xfrm>
          <a:prstGeom prst="rect">
            <a:avLst/>
          </a:prstGeom>
          <a:noFill/>
        </p:spPr>
        <p:txBody>
          <a:bodyPr wrap="none" rtlCol="0" anchor="ctr">
            <a:spAutoFit/>
          </a:bodyPr>
          <a:lstStyle/>
          <a:p>
            <a:pPr algn="r"/>
            <a:r>
              <a:rPr lang="en-GB" sz="1200">
                <a:solidFill>
                  <a:schemeClr val="tx2"/>
                </a:solidFill>
              </a:rPr>
              <a:t>0.7</a:t>
            </a:r>
          </a:p>
        </p:txBody>
      </p:sp>
      <p:sp>
        <p:nvSpPr>
          <p:cNvPr id="80" name="TextBox 79">
            <a:extLst>
              <a:ext uri="{FF2B5EF4-FFF2-40B4-BE49-F238E27FC236}">
                <a16:creationId xmlns:a16="http://schemas.microsoft.com/office/drawing/2014/main" id="{2D6D378B-6DD8-2538-E7C0-F65B47B01CE8}"/>
              </a:ext>
            </a:extLst>
          </p:cNvPr>
          <p:cNvSpPr txBox="1"/>
          <p:nvPr/>
        </p:nvSpPr>
        <p:spPr>
          <a:xfrm>
            <a:off x="6767538" y="4522190"/>
            <a:ext cx="397866" cy="276999"/>
          </a:xfrm>
          <a:prstGeom prst="rect">
            <a:avLst/>
          </a:prstGeom>
          <a:noFill/>
        </p:spPr>
        <p:txBody>
          <a:bodyPr wrap="none" rtlCol="0" anchor="ctr">
            <a:spAutoFit/>
          </a:bodyPr>
          <a:lstStyle/>
          <a:p>
            <a:pPr algn="r"/>
            <a:r>
              <a:rPr lang="en-GB" sz="1200">
                <a:solidFill>
                  <a:schemeClr val="tx2"/>
                </a:solidFill>
              </a:rPr>
              <a:t>0.6</a:t>
            </a:r>
          </a:p>
        </p:txBody>
      </p:sp>
      <p:sp>
        <p:nvSpPr>
          <p:cNvPr id="81" name="TextBox 80">
            <a:extLst>
              <a:ext uri="{FF2B5EF4-FFF2-40B4-BE49-F238E27FC236}">
                <a16:creationId xmlns:a16="http://schemas.microsoft.com/office/drawing/2014/main" id="{C1283C12-F313-D35B-EB59-3D8640822BB4}"/>
              </a:ext>
            </a:extLst>
          </p:cNvPr>
          <p:cNvSpPr txBox="1"/>
          <p:nvPr/>
        </p:nvSpPr>
        <p:spPr>
          <a:xfrm>
            <a:off x="6767538" y="4867783"/>
            <a:ext cx="397866" cy="276999"/>
          </a:xfrm>
          <a:prstGeom prst="rect">
            <a:avLst/>
          </a:prstGeom>
          <a:noFill/>
        </p:spPr>
        <p:txBody>
          <a:bodyPr wrap="none" rtlCol="0" anchor="ctr">
            <a:spAutoFit/>
          </a:bodyPr>
          <a:lstStyle/>
          <a:p>
            <a:pPr algn="r"/>
            <a:r>
              <a:rPr lang="en-GB" sz="1200">
                <a:solidFill>
                  <a:schemeClr val="tx2"/>
                </a:solidFill>
              </a:rPr>
              <a:t>0.5</a:t>
            </a:r>
          </a:p>
        </p:txBody>
      </p:sp>
      <p:grpSp>
        <p:nvGrpSpPr>
          <p:cNvPr id="12" name="Group 11">
            <a:extLst>
              <a:ext uri="{FF2B5EF4-FFF2-40B4-BE49-F238E27FC236}">
                <a16:creationId xmlns:a16="http://schemas.microsoft.com/office/drawing/2014/main" id="{F9CD602B-73AB-9E6F-751D-79BCFFAB3DB5}"/>
              </a:ext>
            </a:extLst>
          </p:cNvPr>
          <p:cNvGrpSpPr/>
          <p:nvPr/>
        </p:nvGrpSpPr>
        <p:grpSpPr>
          <a:xfrm>
            <a:off x="7122230" y="3281946"/>
            <a:ext cx="3517900" cy="1800200"/>
            <a:chOff x="7122230" y="3329446"/>
            <a:chExt cx="3517900" cy="1800200"/>
          </a:xfrm>
        </p:grpSpPr>
        <p:cxnSp>
          <p:nvCxnSpPr>
            <p:cNvPr id="69" name="Straight Connector 68">
              <a:extLst>
                <a:ext uri="{FF2B5EF4-FFF2-40B4-BE49-F238E27FC236}">
                  <a16:creationId xmlns:a16="http://schemas.microsoft.com/office/drawing/2014/main" id="{D994B76D-34A8-2A9D-C9E6-053EBF48CFB3}"/>
                </a:ext>
              </a:extLst>
            </p:cNvPr>
            <p:cNvCxnSpPr>
              <a:cxnSpLocks/>
            </p:cNvCxnSpPr>
            <p:nvPr/>
          </p:nvCxnSpPr>
          <p:spPr>
            <a:xfrm>
              <a:off x="7199001" y="3329446"/>
              <a:ext cx="0" cy="1800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A9BD286-7A1E-12B3-B71C-0F2D1FB6394B}"/>
                </a:ext>
              </a:extLst>
            </p:cNvPr>
            <p:cNvCxnSpPr>
              <a:cxnSpLocks/>
            </p:cNvCxnSpPr>
            <p:nvPr/>
          </p:nvCxnSpPr>
          <p:spPr>
            <a:xfrm flipH="1">
              <a:off x="7122230" y="5052875"/>
              <a:ext cx="35179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4C9DAEE-2501-0C0B-896F-88C1F1970CEE}"/>
                </a:ext>
              </a:extLst>
            </p:cNvPr>
            <p:cNvCxnSpPr>
              <a:cxnSpLocks/>
            </p:cNvCxnSpPr>
            <p:nvPr/>
          </p:nvCxnSpPr>
          <p:spPr>
            <a:xfrm flipH="1">
              <a:off x="7127001" y="3329446"/>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85A5A28-E744-2E5B-4AB3-BCAB4A9C25B4}"/>
                </a:ext>
              </a:extLst>
            </p:cNvPr>
            <p:cNvCxnSpPr>
              <a:cxnSpLocks/>
            </p:cNvCxnSpPr>
            <p:nvPr/>
          </p:nvCxnSpPr>
          <p:spPr>
            <a:xfrm flipH="1">
              <a:off x="7127001" y="3674132"/>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8A20AF2-33B7-4681-7A9C-5BDBD9F38EC5}"/>
                </a:ext>
              </a:extLst>
            </p:cNvPr>
            <p:cNvCxnSpPr>
              <a:cxnSpLocks/>
            </p:cNvCxnSpPr>
            <p:nvPr/>
          </p:nvCxnSpPr>
          <p:spPr>
            <a:xfrm flipH="1">
              <a:off x="7127001" y="4018818"/>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917140D-ABEC-9316-C422-DCAEAAF9D9DE}"/>
                </a:ext>
              </a:extLst>
            </p:cNvPr>
            <p:cNvCxnSpPr>
              <a:cxnSpLocks/>
            </p:cNvCxnSpPr>
            <p:nvPr/>
          </p:nvCxnSpPr>
          <p:spPr>
            <a:xfrm flipH="1">
              <a:off x="7127001" y="4363504"/>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C80C0AF-6027-1C26-2115-0DBC716ADF26}"/>
                </a:ext>
              </a:extLst>
            </p:cNvPr>
            <p:cNvCxnSpPr>
              <a:cxnSpLocks/>
            </p:cNvCxnSpPr>
            <p:nvPr/>
          </p:nvCxnSpPr>
          <p:spPr>
            <a:xfrm flipH="1">
              <a:off x="7127001" y="4708190"/>
              <a:ext cx="72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857522B-F54F-908A-5D99-7CFD85089673}"/>
                </a:ext>
              </a:extLst>
            </p:cNvPr>
            <p:cNvCxnSpPr>
              <a:cxnSpLocks/>
            </p:cNvCxnSpPr>
            <p:nvPr/>
          </p:nvCxnSpPr>
          <p:spPr>
            <a:xfrm>
              <a:off x="10640130"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11C42BD-3C2C-4BB9-E5D6-9E550E80BBB7}"/>
                </a:ext>
              </a:extLst>
            </p:cNvPr>
            <p:cNvCxnSpPr>
              <a:cxnSpLocks/>
            </p:cNvCxnSpPr>
            <p:nvPr/>
          </p:nvCxnSpPr>
          <p:spPr>
            <a:xfrm>
              <a:off x="9779847"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FF2FBAF-EF9A-CDDE-1365-CD94C11C8994}"/>
                </a:ext>
              </a:extLst>
            </p:cNvPr>
            <p:cNvCxnSpPr>
              <a:cxnSpLocks/>
            </p:cNvCxnSpPr>
            <p:nvPr/>
          </p:nvCxnSpPr>
          <p:spPr>
            <a:xfrm>
              <a:off x="8919565"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04328AC-08E1-369B-3797-23C6B7973A81}"/>
                </a:ext>
              </a:extLst>
            </p:cNvPr>
            <p:cNvCxnSpPr>
              <a:cxnSpLocks/>
            </p:cNvCxnSpPr>
            <p:nvPr/>
          </p:nvCxnSpPr>
          <p:spPr>
            <a:xfrm>
              <a:off x="8059283" y="5052875"/>
              <a:ext cx="0" cy="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6" name="TextBox 85">
            <a:extLst>
              <a:ext uri="{FF2B5EF4-FFF2-40B4-BE49-F238E27FC236}">
                <a16:creationId xmlns:a16="http://schemas.microsoft.com/office/drawing/2014/main" id="{1B864129-AD92-408F-9B73-C94789E57C5C}"/>
              </a:ext>
            </a:extLst>
          </p:cNvPr>
          <p:cNvSpPr txBox="1"/>
          <p:nvPr/>
        </p:nvSpPr>
        <p:spPr>
          <a:xfrm>
            <a:off x="7065615" y="5063902"/>
            <a:ext cx="269625" cy="276999"/>
          </a:xfrm>
          <a:prstGeom prst="rect">
            <a:avLst/>
          </a:prstGeom>
          <a:noFill/>
        </p:spPr>
        <p:txBody>
          <a:bodyPr wrap="none" rtlCol="0" anchor="ctr">
            <a:spAutoFit/>
          </a:bodyPr>
          <a:lstStyle/>
          <a:p>
            <a:pPr algn="ctr"/>
            <a:r>
              <a:rPr lang="en-GB" sz="1200">
                <a:solidFill>
                  <a:schemeClr val="tx2"/>
                </a:solidFill>
              </a:rPr>
              <a:t>0</a:t>
            </a:r>
          </a:p>
        </p:txBody>
      </p:sp>
      <p:sp>
        <p:nvSpPr>
          <p:cNvPr id="87" name="TextBox 86">
            <a:extLst>
              <a:ext uri="{FF2B5EF4-FFF2-40B4-BE49-F238E27FC236}">
                <a16:creationId xmlns:a16="http://schemas.microsoft.com/office/drawing/2014/main" id="{EF262E4E-D71D-932E-98A6-ACE2D7B2EF25}"/>
              </a:ext>
            </a:extLst>
          </p:cNvPr>
          <p:cNvSpPr txBox="1"/>
          <p:nvPr/>
        </p:nvSpPr>
        <p:spPr>
          <a:xfrm>
            <a:off x="7881991" y="5063902"/>
            <a:ext cx="354584" cy="276999"/>
          </a:xfrm>
          <a:prstGeom prst="rect">
            <a:avLst/>
          </a:prstGeom>
          <a:noFill/>
        </p:spPr>
        <p:txBody>
          <a:bodyPr wrap="none" rtlCol="0" anchor="ctr">
            <a:spAutoFit/>
          </a:bodyPr>
          <a:lstStyle/>
          <a:p>
            <a:pPr algn="ctr"/>
            <a:r>
              <a:rPr lang="en-GB" sz="1200">
                <a:solidFill>
                  <a:schemeClr val="tx2"/>
                </a:solidFill>
              </a:rPr>
              <a:t>25</a:t>
            </a:r>
          </a:p>
        </p:txBody>
      </p:sp>
      <p:sp>
        <p:nvSpPr>
          <p:cNvPr id="88" name="TextBox 87">
            <a:extLst>
              <a:ext uri="{FF2B5EF4-FFF2-40B4-BE49-F238E27FC236}">
                <a16:creationId xmlns:a16="http://schemas.microsoft.com/office/drawing/2014/main" id="{1C27EDE2-3B73-DE14-A347-63BEBD8DB64D}"/>
              </a:ext>
            </a:extLst>
          </p:cNvPr>
          <p:cNvSpPr txBox="1"/>
          <p:nvPr/>
        </p:nvSpPr>
        <p:spPr>
          <a:xfrm>
            <a:off x="8742273" y="5063902"/>
            <a:ext cx="354584" cy="276999"/>
          </a:xfrm>
          <a:prstGeom prst="rect">
            <a:avLst/>
          </a:prstGeom>
          <a:noFill/>
        </p:spPr>
        <p:txBody>
          <a:bodyPr wrap="none" rtlCol="0" anchor="ctr">
            <a:spAutoFit/>
          </a:bodyPr>
          <a:lstStyle/>
          <a:p>
            <a:pPr algn="ctr"/>
            <a:r>
              <a:rPr lang="en-GB" sz="1200">
                <a:solidFill>
                  <a:schemeClr val="tx2"/>
                </a:solidFill>
              </a:rPr>
              <a:t>50</a:t>
            </a:r>
          </a:p>
        </p:txBody>
      </p:sp>
      <p:sp>
        <p:nvSpPr>
          <p:cNvPr id="89" name="TextBox 88">
            <a:extLst>
              <a:ext uri="{FF2B5EF4-FFF2-40B4-BE49-F238E27FC236}">
                <a16:creationId xmlns:a16="http://schemas.microsoft.com/office/drawing/2014/main" id="{11298E61-A126-DDE4-E62E-F39EC7D2B4F5}"/>
              </a:ext>
            </a:extLst>
          </p:cNvPr>
          <p:cNvSpPr txBox="1"/>
          <p:nvPr/>
        </p:nvSpPr>
        <p:spPr>
          <a:xfrm>
            <a:off x="9606545" y="5063902"/>
            <a:ext cx="354584" cy="276999"/>
          </a:xfrm>
          <a:prstGeom prst="rect">
            <a:avLst/>
          </a:prstGeom>
          <a:noFill/>
        </p:spPr>
        <p:txBody>
          <a:bodyPr wrap="none" rtlCol="0" anchor="ctr">
            <a:spAutoFit/>
          </a:bodyPr>
          <a:lstStyle/>
          <a:p>
            <a:pPr algn="ctr"/>
            <a:r>
              <a:rPr lang="en-GB" sz="1200">
                <a:solidFill>
                  <a:schemeClr val="tx2"/>
                </a:solidFill>
              </a:rPr>
              <a:t>75</a:t>
            </a:r>
          </a:p>
        </p:txBody>
      </p:sp>
      <p:sp>
        <p:nvSpPr>
          <p:cNvPr id="90" name="TextBox 89">
            <a:extLst>
              <a:ext uri="{FF2B5EF4-FFF2-40B4-BE49-F238E27FC236}">
                <a16:creationId xmlns:a16="http://schemas.microsoft.com/office/drawing/2014/main" id="{E397805F-316C-703F-48D8-973D17190A97}"/>
              </a:ext>
            </a:extLst>
          </p:cNvPr>
          <p:cNvSpPr txBox="1"/>
          <p:nvPr/>
        </p:nvSpPr>
        <p:spPr>
          <a:xfrm>
            <a:off x="10424347" y="5063902"/>
            <a:ext cx="439544" cy="276999"/>
          </a:xfrm>
          <a:prstGeom prst="rect">
            <a:avLst/>
          </a:prstGeom>
          <a:noFill/>
        </p:spPr>
        <p:txBody>
          <a:bodyPr wrap="none" rtlCol="0" anchor="ctr">
            <a:spAutoFit/>
          </a:bodyPr>
          <a:lstStyle/>
          <a:p>
            <a:pPr algn="ctr"/>
            <a:r>
              <a:rPr lang="en-GB" sz="1200">
                <a:solidFill>
                  <a:schemeClr val="tx2"/>
                </a:solidFill>
              </a:rPr>
              <a:t>100</a:t>
            </a:r>
          </a:p>
        </p:txBody>
      </p:sp>
      <p:sp>
        <p:nvSpPr>
          <p:cNvPr id="91" name="TextBox 90">
            <a:extLst>
              <a:ext uri="{FF2B5EF4-FFF2-40B4-BE49-F238E27FC236}">
                <a16:creationId xmlns:a16="http://schemas.microsoft.com/office/drawing/2014/main" id="{41521AAA-2B71-E1DB-2176-DDEFD24150EF}"/>
              </a:ext>
            </a:extLst>
          </p:cNvPr>
          <p:cNvSpPr txBox="1"/>
          <p:nvPr/>
        </p:nvSpPr>
        <p:spPr>
          <a:xfrm>
            <a:off x="7199001" y="5245250"/>
            <a:ext cx="3441129" cy="276999"/>
          </a:xfrm>
          <a:prstGeom prst="rect">
            <a:avLst/>
          </a:prstGeom>
          <a:noFill/>
        </p:spPr>
        <p:txBody>
          <a:bodyPr wrap="square" rtlCol="0" anchor="ctr">
            <a:spAutoFit/>
          </a:bodyPr>
          <a:lstStyle/>
          <a:p>
            <a:pPr algn="ctr"/>
            <a:r>
              <a:rPr lang="en-GB" sz="1200" b="1">
                <a:solidFill>
                  <a:schemeClr val="tx2"/>
                </a:solidFill>
              </a:rPr>
              <a:t>Days</a:t>
            </a:r>
          </a:p>
        </p:txBody>
      </p:sp>
      <p:sp>
        <p:nvSpPr>
          <p:cNvPr id="92" name="TextBox 91">
            <a:extLst>
              <a:ext uri="{FF2B5EF4-FFF2-40B4-BE49-F238E27FC236}">
                <a16:creationId xmlns:a16="http://schemas.microsoft.com/office/drawing/2014/main" id="{A6D29DC4-C9C8-D0DE-5231-C50D8762ABF0}"/>
              </a:ext>
            </a:extLst>
          </p:cNvPr>
          <p:cNvSpPr txBox="1"/>
          <p:nvPr/>
        </p:nvSpPr>
        <p:spPr>
          <a:xfrm rot="16200000">
            <a:off x="5815015" y="4005161"/>
            <a:ext cx="1723428" cy="276999"/>
          </a:xfrm>
          <a:prstGeom prst="rect">
            <a:avLst/>
          </a:prstGeom>
          <a:noFill/>
        </p:spPr>
        <p:txBody>
          <a:bodyPr wrap="square" rtlCol="0" anchor="ctr">
            <a:spAutoFit/>
          </a:bodyPr>
          <a:lstStyle/>
          <a:p>
            <a:pPr algn="ctr"/>
            <a:r>
              <a:rPr lang="en-GB" sz="1200" b="1">
                <a:solidFill>
                  <a:schemeClr val="tx2"/>
                </a:solidFill>
              </a:rPr>
              <a:t>Cumulative survival</a:t>
            </a:r>
          </a:p>
        </p:txBody>
      </p:sp>
      <p:sp>
        <p:nvSpPr>
          <p:cNvPr id="97" name="TextBox 96">
            <a:extLst>
              <a:ext uri="{FF2B5EF4-FFF2-40B4-BE49-F238E27FC236}">
                <a16:creationId xmlns:a16="http://schemas.microsoft.com/office/drawing/2014/main" id="{8456FE3F-6039-1CCD-FFB7-B4DEFF4FD95B}"/>
              </a:ext>
            </a:extLst>
          </p:cNvPr>
          <p:cNvSpPr txBox="1"/>
          <p:nvPr/>
        </p:nvSpPr>
        <p:spPr>
          <a:xfrm>
            <a:off x="9140312" y="3168548"/>
            <a:ext cx="1100968" cy="276999"/>
          </a:xfrm>
          <a:prstGeom prst="rect">
            <a:avLst/>
          </a:prstGeom>
          <a:noFill/>
        </p:spPr>
        <p:txBody>
          <a:bodyPr wrap="square" rtlCol="0" anchor="ctr">
            <a:spAutoFit/>
          </a:bodyPr>
          <a:lstStyle/>
          <a:p>
            <a:pPr algn="ctr"/>
            <a:r>
              <a:rPr lang="en-GB" sz="1200" b="1">
                <a:solidFill>
                  <a:schemeClr val="accent5">
                    <a:lumMod val="50000"/>
                  </a:schemeClr>
                </a:solidFill>
              </a:rPr>
              <a:t>No delirium</a:t>
            </a:r>
          </a:p>
        </p:txBody>
      </p:sp>
      <p:sp>
        <p:nvSpPr>
          <p:cNvPr id="98" name="TextBox 97">
            <a:extLst>
              <a:ext uri="{FF2B5EF4-FFF2-40B4-BE49-F238E27FC236}">
                <a16:creationId xmlns:a16="http://schemas.microsoft.com/office/drawing/2014/main" id="{21A6160B-3BEA-914A-F411-FCF2B45C30D7}"/>
              </a:ext>
            </a:extLst>
          </p:cNvPr>
          <p:cNvSpPr txBox="1"/>
          <p:nvPr/>
        </p:nvSpPr>
        <p:spPr>
          <a:xfrm>
            <a:off x="9184014" y="3687888"/>
            <a:ext cx="1013564" cy="276999"/>
          </a:xfrm>
          <a:prstGeom prst="rect">
            <a:avLst/>
          </a:prstGeom>
          <a:noFill/>
        </p:spPr>
        <p:txBody>
          <a:bodyPr wrap="square" rtlCol="0" anchor="ctr">
            <a:spAutoFit/>
          </a:bodyPr>
          <a:lstStyle/>
          <a:p>
            <a:pPr algn="ctr"/>
            <a:r>
              <a:rPr lang="en-GB" sz="1200" b="1">
                <a:solidFill>
                  <a:schemeClr val="accent3">
                    <a:lumMod val="50000"/>
                  </a:schemeClr>
                </a:solidFill>
              </a:rPr>
              <a:t>Delirium</a:t>
            </a:r>
          </a:p>
        </p:txBody>
      </p:sp>
      <p:sp>
        <p:nvSpPr>
          <p:cNvPr id="9" name="TextBox 8">
            <a:extLst>
              <a:ext uri="{FF2B5EF4-FFF2-40B4-BE49-F238E27FC236}">
                <a16:creationId xmlns:a16="http://schemas.microsoft.com/office/drawing/2014/main" id="{C3F637F4-FD71-B42F-20C9-C9BAF2474260}"/>
              </a:ext>
            </a:extLst>
          </p:cNvPr>
          <p:cNvSpPr txBox="1"/>
          <p:nvPr/>
        </p:nvSpPr>
        <p:spPr>
          <a:xfrm>
            <a:off x="618268" y="5548384"/>
            <a:ext cx="5323583"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kumimoji="0" lang="en-GB" sz="900" b="0" i="0" u="none" strike="noStrike" kern="1200" cap="none" spc="0" normalizeH="0" baseline="0" noProof="0" dirty="0">
                <a:ln>
                  <a:noFill/>
                </a:ln>
                <a:solidFill>
                  <a:srgbClr val="3F1A01"/>
                </a:solidFill>
                <a:effectLst/>
                <a:uLnTx/>
                <a:uFillTx/>
                <a:latin typeface="Arial"/>
                <a:ea typeface="+mn-ea"/>
                <a:cs typeface="+mn-cs"/>
              </a:rPr>
              <a:t>The long-term prognosis of patients with delirium in the acute phase of stroke: </a:t>
            </a:r>
            <a:r>
              <a:rPr kumimoji="0" lang="en-GB" sz="900" b="0" i="0" u="none" strike="noStrike" kern="1200" cap="none" spc="0" normalizeH="0" baseline="0" noProof="0" dirty="0" err="1">
                <a:ln>
                  <a:noFill/>
                </a:ln>
                <a:solidFill>
                  <a:srgbClr val="3F1A01"/>
                </a:solidFill>
                <a:effectLst/>
                <a:uLnTx/>
                <a:uFillTx/>
                <a:latin typeface="Arial"/>
                <a:ea typeface="+mn-ea"/>
                <a:cs typeface="+mn-cs"/>
              </a:rPr>
              <a:t>PRospective</a:t>
            </a:r>
            <a:r>
              <a:rPr kumimoji="0" lang="en-GB" sz="900" b="0" i="0" u="none" strike="noStrike" kern="1200" cap="none" spc="0" normalizeH="0" baseline="0" noProof="0" dirty="0">
                <a:ln>
                  <a:noFill/>
                </a:ln>
                <a:solidFill>
                  <a:srgbClr val="3F1A01"/>
                </a:solidFill>
                <a:effectLst/>
                <a:uLnTx/>
                <a:uFillTx/>
                <a:latin typeface="Arial"/>
                <a:ea typeface="+mn-ea"/>
                <a:cs typeface="+mn-cs"/>
              </a:rPr>
              <a:t> Observational </a:t>
            </a:r>
            <a:r>
              <a:rPr kumimoji="0" lang="en-GB" sz="900" b="0" i="0" u="none" strike="noStrike" kern="1200" cap="none" spc="0" normalizeH="0" baseline="0" noProof="0" dirty="0" err="1">
                <a:ln>
                  <a:noFill/>
                </a:ln>
                <a:solidFill>
                  <a:srgbClr val="3F1A01"/>
                </a:solidFill>
                <a:effectLst/>
                <a:uLnTx/>
                <a:uFillTx/>
                <a:latin typeface="Arial"/>
                <a:ea typeface="+mn-ea"/>
                <a:cs typeface="+mn-cs"/>
              </a:rPr>
              <a:t>POLIsh</a:t>
            </a:r>
            <a:r>
              <a:rPr kumimoji="0" lang="en-GB" sz="900" b="0" i="0" u="none" strike="noStrike" kern="1200" cap="none" spc="0" normalizeH="0" baseline="0" noProof="0" dirty="0">
                <a:ln>
                  <a:noFill/>
                </a:ln>
                <a:solidFill>
                  <a:srgbClr val="3F1A01"/>
                </a:solidFill>
                <a:effectLst/>
                <a:uLnTx/>
                <a:uFillTx/>
                <a:latin typeface="Arial"/>
                <a:ea typeface="+mn-ea"/>
                <a:cs typeface="+mn-cs"/>
              </a:rPr>
              <a:t> Study (PROPOLIS)</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kumimoji="0" lang="en-US" sz="900" b="0" i="0" u="none" strike="noStrike" kern="1200" cap="none" spc="0" normalizeH="0" baseline="0" noProof="0" dirty="0" err="1">
                <a:ln>
                  <a:noFill/>
                </a:ln>
                <a:solidFill>
                  <a:srgbClr val="3F1A01"/>
                </a:solidFill>
                <a:effectLst/>
                <a:uLnTx/>
                <a:uFillTx/>
                <a:latin typeface="Arial"/>
                <a:ea typeface="+mn-ea"/>
                <a:cs typeface="+mn-cs"/>
              </a:rPr>
              <a:t>Pasińska</a:t>
            </a:r>
            <a:r>
              <a:rPr kumimoji="0" lang="en-US" sz="900" b="0" i="0" u="none" strike="noStrike" kern="1200" cap="none" spc="0" normalizeH="0" baseline="0" noProof="0" dirty="0">
                <a:ln>
                  <a:noFill/>
                </a:ln>
                <a:solidFill>
                  <a:srgbClr val="3F1A01"/>
                </a:solidFill>
                <a:effectLst/>
                <a:uLnTx/>
                <a:uFillTx/>
                <a:latin typeface="Arial"/>
                <a:ea typeface="+mn-ea"/>
                <a:cs typeface="+mn-cs"/>
              </a:rPr>
              <a:t> et al., used under CC-BY. This work is licensed under Creative Commons license CC-BY-SA by The Lundbeck Foundation.</a:t>
            </a:r>
          </a:p>
        </p:txBody>
      </p:sp>
      <p:sp>
        <p:nvSpPr>
          <p:cNvPr id="13" name="TextBox 12">
            <a:extLst>
              <a:ext uri="{FF2B5EF4-FFF2-40B4-BE49-F238E27FC236}">
                <a16:creationId xmlns:a16="http://schemas.microsoft.com/office/drawing/2014/main" id="{A7DF9573-7D71-93E5-E238-A0F78AFBD57F}"/>
              </a:ext>
            </a:extLst>
          </p:cNvPr>
          <p:cNvSpPr txBox="1"/>
          <p:nvPr/>
        </p:nvSpPr>
        <p:spPr>
          <a:xfrm>
            <a:off x="6526573" y="5548384"/>
            <a:ext cx="4828455"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This work is adapted from ‘</a:t>
            </a:r>
            <a:r>
              <a:rPr kumimoji="0" lang="en-GB" sz="900" b="0" i="0" u="none" strike="noStrike" kern="1200" cap="none" spc="0" normalizeH="0" baseline="0" noProof="0" dirty="0">
                <a:ln>
                  <a:noFill/>
                </a:ln>
                <a:solidFill>
                  <a:srgbClr val="3F1A01"/>
                </a:solidFill>
                <a:effectLst/>
                <a:uLnTx/>
                <a:uFillTx/>
                <a:latin typeface="Arial"/>
                <a:ea typeface="+mn-ea"/>
                <a:cs typeface="+mn-cs"/>
              </a:rPr>
              <a:t>Impact of delirium on the outcome of stroke: a prospective, observational, cohort study</a:t>
            </a:r>
            <a:r>
              <a:rPr kumimoji="0" lang="en-US" sz="900" b="0" i="0" u="none" strike="noStrike" kern="1200" cap="none" spc="0" normalizeH="0" baseline="0" noProof="0" dirty="0">
                <a:ln>
                  <a:noFill/>
                </a:ln>
                <a:solidFill>
                  <a:srgbClr val="3F1A01"/>
                </a:solidFill>
                <a:effectLst/>
                <a:uLnTx/>
                <a:uFillTx/>
                <a:latin typeface="Arial"/>
                <a:ea typeface="+mn-ea"/>
                <a:cs typeface="+mn-cs"/>
              </a:rPr>
              <a:t>' by Rollo et al., used under CC-BY. This work is licensed under Creative Commons license CC-BY-SA by The Lundbeck Foundation.</a:t>
            </a:r>
          </a:p>
        </p:txBody>
      </p:sp>
    </p:spTree>
    <p:extLst>
      <p:ext uri="{BB962C8B-B14F-4D97-AF65-F5344CB8AC3E}">
        <p14:creationId xmlns:p14="http://schemas.microsoft.com/office/powerpoint/2010/main" val="2358211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rrow: Down 16">
            <a:extLst>
              <a:ext uri="{FF2B5EF4-FFF2-40B4-BE49-F238E27FC236}">
                <a16:creationId xmlns:a16="http://schemas.microsoft.com/office/drawing/2014/main" id="{FB809834-2D9D-BE30-F6FD-6C27664AEA19}"/>
              </a:ext>
            </a:extLst>
          </p:cNvPr>
          <p:cNvSpPr/>
          <p:nvPr/>
        </p:nvSpPr>
        <p:spPr>
          <a:xfrm>
            <a:off x="5540095" y="2079674"/>
            <a:ext cx="1106830" cy="2305047"/>
          </a:xfrm>
          <a:prstGeom prst="downArrow">
            <a:avLst/>
          </a:prstGeom>
          <a:solidFill>
            <a:srgbClr val="E5E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 Placeholder 32">
            <a:extLst>
              <a:ext uri="{FF2B5EF4-FFF2-40B4-BE49-F238E27FC236}">
                <a16:creationId xmlns:a16="http://schemas.microsoft.com/office/drawing/2014/main" id="{5859259F-227C-74BD-5A95-FF531D39583B}"/>
              </a:ext>
            </a:extLst>
          </p:cNvPr>
          <p:cNvSpPr>
            <a:spLocks noGrp="1"/>
          </p:cNvSpPr>
          <p:nvPr>
            <p:ph type="body" sz="quarter" idx="17"/>
          </p:nvPr>
        </p:nvSpPr>
        <p:spPr/>
        <p:txBody>
          <a:bodyPr/>
          <a:lstStyle/>
          <a:p>
            <a:r>
              <a:rPr lang="en-GB"/>
              <a:t>Neurobehavioural consequences of stroke – Delirium</a:t>
            </a:r>
          </a:p>
        </p:txBody>
      </p:sp>
      <p:sp>
        <p:nvSpPr>
          <p:cNvPr id="32" name="Title 31">
            <a:extLst>
              <a:ext uri="{FF2B5EF4-FFF2-40B4-BE49-F238E27FC236}">
                <a16:creationId xmlns:a16="http://schemas.microsoft.com/office/drawing/2014/main" id="{8B3FDDD1-CF02-D34A-15B6-A177D6762D77}"/>
              </a:ext>
            </a:extLst>
          </p:cNvPr>
          <p:cNvSpPr>
            <a:spLocks noGrp="1"/>
          </p:cNvSpPr>
          <p:nvPr>
            <p:ph type="title"/>
          </p:nvPr>
        </p:nvSpPr>
        <p:spPr/>
        <p:txBody>
          <a:bodyPr/>
          <a:lstStyle/>
          <a:p>
            <a:r>
              <a:rPr lang="en-GB"/>
              <a:t>Post-stroke delirium and cognitive impairment and dementia</a:t>
            </a:r>
          </a:p>
        </p:txBody>
      </p:sp>
      <p:sp>
        <p:nvSpPr>
          <p:cNvPr id="35" name="Content Placeholder 34">
            <a:extLst>
              <a:ext uri="{FF2B5EF4-FFF2-40B4-BE49-F238E27FC236}">
                <a16:creationId xmlns:a16="http://schemas.microsoft.com/office/drawing/2014/main" id="{255C8E19-D945-B1E9-3DA4-929307AFAB8A}"/>
              </a:ext>
            </a:extLst>
          </p:cNvPr>
          <p:cNvSpPr>
            <a:spLocks noGrp="1"/>
          </p:cNvSpPr>
          <p:nvPr>
            <p:ph sz="half" idx="20"/>
          </p:nvPr>
        </p:nvSpPr>
        <p:spPr>
          <a:xfrm>
            <a:off x="7809974" y="1416785"/>
            <a:ext cx="3830642" cy="4415215"/>
          </a:xfrm>
          <a:solidFill>
            <a:schemeClr val="bg1"/>
          </a:solidFill>
          <a:ln>
            <a:noFill/>
          </a:ln>
        </p:spPr>
        <p:txBody>
          <a:bodyPr/>
          <a:lstStyle/>
          <a:p>
            <a:r>
              <a:rPr lang="en-GB" sz="1400"/>
              <a:t>Risk of developing dementia </a:t>
            </a:r>
            <a:br>
              <a:rPr lang="en-GB" sz="1400"/>
            </a:br>
            <a:r>
              <a:rPr lang="en-GB" sz="1400"/>
              <a:t>at 2-years in patients who had delirium after stroke versus those without delirium:</a:t>
            </a:r>
          </a:p>
          <a:p>
            <a:pPr lvl="1"/>
            <a:r>
              <a:rPr lang="en-GB"/>
              <a:t>By CDR scale: </a:t>
            </a:r>
            <a:br>
              <a:rPr lang="en-GB"/>
            </a:br>
            <a:r>
              <a:rPr lang="en-GB" b="1"/>
              <a:t>OR: 4.7 </a:t>
            </a:r>
            <a:r>
              <a:rPr lang="en-GB"/>
              <a:t>(95% CI: 1.08, 20.42)</a:t>
            </a:r>
          </a:p>
          <a:p>
            <a:pPr lvl="1"/>
            <a:r>
              <a:rPr lang="en-GB"/>
              <a:t>By </a:t>
            </a:r>
            <a:r>
              <a:rPr lang="en-US"/>
              <a:t>Rotterdam-CAMCOG: </a:t>
            </a:r>
            <a:br>
              <a:rPr lang="en-US"/>
            </a:br>
            <a:r>
              <a:rPr lang="en-US" b="1"/>
              <a:t>OR: 7.2 </a:t>
            </a:r>
            <a:r>
              <a:rPr lang="en-US"/>
              <a:t>(95% CI: 1.88, 27.89)</a:t>
            </a:r>
          </a:p>
          <a:p>
            <a:r>
              <a:rPr lang="en-US" sz="1400"/>
              <a:t>The domains most affected in people with dementia after post-stroke delirium appeared to be: </a:t>
            </a:r>
          </a:p>
          <a:p>
            <a:pPr lvl="1"/>
            <a:r>
              <a:rPr lang="en-US"/>
              <a:t>Memory</a:t>
            </a:r>
          </a:p>
          <a:p>
            <a:pPr lvl="1"/>
            <a:r>
              <a:rPr lang="en-US"/>
              <a:t>Language</a:t>
            </a:r>
          </a:p>
          <a:p>
            <a:pPr lvl="1"/>
            <a:r>
              <a:rPr lang="en-US"/>
              <a:t>Visual construction </a:t>
            </a:r>
          </a:p>
          <a:p>
            <a:pPr lvl="1"/>
            <a:r>
              <a:rPr lang="en-US"/>
              <a:t>Executive functioning</a:t>
            </a:r>
            <a:endParaRPr lang="en-GB"/>
          </a:p>
        </p:txBody>
      </p:sp>
      <p:sp>
        <p:nvSpPr>
          <p:cNvPr id="36" name="Content Placeholder 35">
            <a:extLst>
              <a:ext uri="{FF2B5EF4-FFF2-40B4-BE49-F238E27FC236}">
                <a16:creationId xmlns:a16="http://schemas.microsoft.com/office/drawing/2014/main" id="{56DC2600-23AE-84E0-B10D-FC82592043F8}"/>
              </a:ext>
            </a:extLst>
          </p:cNvPr>
          <p:cNvSpPr>
            <a:spLocks noGrp="1"/>
          </p:cNvSpPr>
          <p:nvPr>
            <p:ph sz="half" idx="21"/>
          </p:nvPr>
        </p:nvSpPr>
        <p:spPr/>
        <p:txBody>
          <a:bodyPr/>
          <a:lstStyle/>
          <a:p>
            <a:pPr marL="0" indent="0" algn="ctr">
              <a:buNone/>
            </a:pPr>
            <a:r>
              <a:rPr lang="en-GB" sz="1400" b="1" dirty="0">
                <a:solidFill>
                  <a:schemeClr val="accent5">
                    <a:lumMod val="50000"/>
                  </a:schemeClr>
                </a:solidFill>
              </a:rPr>
              <a:t>The PROPOLIS study</a:t>
            </a:r>
            <a:r>
              <a:rPr lang="en-GB" sz="1400" b="1" baseline="30000" dirty="0">
                <a:solidFill>
                  <a:schemeClr val="accent5">
                    <a:lumMod val="50000"/>
                  </a:schemeClr>
                </a:solidFill>
              </a:rPr>
              <a:t>1</a:t>
            </a:r>
            <a:endParaRPr lang="en-GB" sz="1400" b="1" dirty="0">
              <a:solidFill>
                <a:schemeClr val="accent5">
                  <a:lumMod val="50000"/>
                </a:schemeClr>
              </a:solidFill>
            </a:endParaRPr>
          </a:p>
          <a:p>
            <a:r>
              <a:rPr lang="en-GB" sz="1400" dirty="0">
                <a:solidFill>
                  <a:schemeClr val="tx1"/>
                </a:solidFill>
              </a:rPr>
              <a:t>Data from the PROPOLIS study (n=691) were used to compare rates of dementia in people who experienced post-stroke delirium versus those who did not</a:t>
            </a:r>
          </a:p>
          <a:p>
            <a:r>
              <a:rPr lang="en-US" sz="1400" dirty="0">
                <a:solidFill>
                  <a:schemeClr val="tx1"/>
                </a:solidFill>
              </a:rPr>
              <a:t>Delirium was an independent risk factor for dementia at 3-months:</a:t>
            </a:r>
          </a:p>
          <a:p>
            <a:pPr lvl="1">
              <a:buClr>
                <a:schemeClr val="tx1"/>
              </a:buClr>
            </a:pPr>
            <a:r>
              <a:rPr lang="en-US" b="1" dirty="0">
                <a:solidFill>
                  <a:schemeClr val="accent5">
                    <a:lumMod val="50000"/>
                  </a:schemeClr>
                </a:solidFill>
              </a:rPr>
              <a:t>OR: 7.27</a:t>
            </a:r>
            <a:r>
              <a:rPr lang="en-US" b="1" dirty="0">
                <a:solidFill>
                  <a:schemeClr val="tx1"/>
                </a:solidFill>
              </a:rPr>
              <a:t> </a:t>
            </a:r>
            <a:br>
              <a:rPr lang="en-US" b="1" dirty="0">
                <a:solidFill>
                  <a:schemeClr val="tx1"/>
                </a:solidFill>
              </a:rPr>
            </a:br>
            <a:r>
              <a:rPr lang="en-US" dirty="0">
                <a:solidFill>
                  <a:schemeClr val="tx1"/>
                </a:solidFill>
              </a:rPr>
              <a:t>(95% CI: 2.18, 24.21)</a:t>
            </a:r>
            <a:endParaRPr lang="en-GB" dirty="0">
              <a:solidFill>
                <a:schemeClr val="tx1"/>
              </a:solidFill>
            </a:endParaRPr>
          </a:p>
        </p:txBody>
      </p:sp>
      <p:sp>
        <p:nvSpPr>
          <p:cNvPr id="34" name="Text Placeholder 33">
            <a:extLst>
              <a:ext uri="{FF2B5EF4-FFF2-40B4-BE49-F238E27FC236}">
                <a16:creationId xmlns:a16="http://schemas.microsoft.com/office/drawing/2014/main" id="{50DD24E1-B27D-2835-B76C-99E73FCACA69}"/>
              </a:ext>
            </a:extLst>
          </p:cNvPr>
          <p:cNvSpPr>
            <a:spLocks noGrp="1"/>
          </p:cNvSpPr>
          <p:nvPr>
            <p:ph type="body" sz="quarter" idx="18"/>
          </p:nvPr>
        </p:nvSpPr>
        <p:spPr/>
        <p:txBody>
          <a:bodyPr/>
          <a:lstStyle/>
          <a:p>
            <a:r>
              <a:rPr lang="en-GB" dirty="0"/>
              <a:t>CAMCOG=Cambridge Cognitive Examination; CDR=Clinical Dementia Rating Scale; CI=confidence interval; OR=odds ratio</a:t>
            </a:r>
          </a:p>
          <a:p>
            <a:endParaRPr lang="en-GB" dirty="0"/>
          </a:p>
          <a:p>
            <a:r>
              <a:rPr lang="en-GB" dirty="0"/>
              <a:t>1. </a:t>
            </a:r>
            <a:r>
              <a:rPr lang="en-GB" dirty="0" err="1"/>
              <a:t>Droś</a:t>
            </a:r>
            <a:r>
              <a:rPr lang="en-GB" dirty="0"/>
              <a:t> et al. J Clin Med 2020;9(7):2165; 2. van </a:t>
            </a:r>
            <a:r>
              <a:rPr lang="en-GB" dirty="0" err="1"/>
              <a:t>Rijsbergen</a:t>
            </a:r>
            <a:r>
              <a:rPr lang="en-GB" dirty="0"/>
              <a:t> et al. J </a:t>
            </a:r>
            <a:r>
              <a:rPr lang="en-GB" dirty="0" err="1"/>
              <a:t>Neurol</a:t>
            </a:r>
            <a:r>
              <a:rPr lang="en-GB" dirty="0"/>
              <a:t> Sci 2011;306(1–2):138–142</a:t>
            </a:r>
          </a:p>
        </p:txBody>
      </p:sp>
      <p:sp>
        <p:nvSpPr>
          <p:cNvPr id="7" name="Slide Number Placeholder 6">
            <a:extLst>
              <a:ext uri="{FF2B5EF4-FFF2-40B4-BE49-F238E27FC236}">
                <a16:creationId xmlns:a16="http://schemas.microsoft.com/office/drawing/2014/main" id="{110D3B33-343A-380E-389C-9E3AE436A02D}"/>
              </a:ext>
            </a:extLst>
          </p:cNvPr>
          <p:cNvSpPr>
            <a:spLocks noGrp="1"/>
          </p:cNvSpPr>
          <p:nvPr>
            <p:ph type="sldNum" sz="quarter" idx="4"/>
          </p:nvPr>
        </p:nvSpPr>
        <p:spPr/>
        <p:txBody>
          <a:bodyPr/>
          <a:lstStyle/>
          <a:p>
            <a:fld id="{C5E73D8C-6D1C-4360-8101-83ED279A0FF1}" type="slidenum">
              <a:rPr lang="en-GB" smtClean="0"/>
              <a:pPr/>
              <a:t>13</a:t>
            </a:fld>
            <a:endParaRPr lang="en-GB"/>
          </a:p>
        </p:txBody>
      </p:sp>
      <p:sp>
        <p:nvSpPr>
          <p:cNvPr id="8" name="TextBox 7">
            <a:extLst>
              <a:ext uri="{FF2B5EF4-FFF2-40B4-BE49-F238E27FC236}">
                <a16:creationId xmlns:a16="http://schemas.microsoft.com/office/drawing/2014/main" id="{8B3B324B-FAAA-473F-54D4-E2E3CA2E952C}"/>
              </a:ext>
            </a:extLst>
          </p:cNvPr>
          <p:cNvSpPr txBox="1"/>
          <p:nvPr/>
        </p:nvSpPr>
        <p:spPr>
          <a:xfrm>
            <a:off x="5036960" y="1721539"/>
            <a:ext cx="2128070" cy="307777"/>
          </a:xfrm>
          <a:prstGeom prst="rect">
            <a:avLst/>
          </a:prstGeom>
          <a:noFill/>
        </p:spPr>
        <p:txBody>
          <a:bodyPr wrap="square" rtlCol="0">
            <a:spAutoFit/>
          </a:bodyPr>
          <a:lstStyle/>
          <a:p>
            <a:pPr algn="ctr"/>
            <a:r>
              <a:rPr lang="en-GB" sz="1400"/>
              <a:t>50 people with stroke</a:t>
            </a:r>
          </a:p>
        </p:txBody>
      </p:sp>
      <p:sp>
        <p:nvSpPr>
          <p:cNvPr id="9" name="TextBox 8">
            <a:extLst>
              <a:ext uri="{FF2B5EF4-FFF2-40B4-BE49-F238E27FC236}">
                <a16:creationId xmlns:a16="http://schemas.microsoft.com/office/drawing/2014/main" id="{7E28C2DB-E332-CBE2-6931-634A5177216A}"/>
              </a:ext>
            </a:extLst>
          </p:cNvPr>
          <p:cNvSpPr txBox="1"/>
          <p:nvPr/>
        </p:nvSpPr>
        <p:spPr>
          <a:xfrm>
            <a:off x="4627222" y="2822065"/>
            <a:ext cx="1296144" cy="461665"/>
          </a:xfrm>
          <a:prstGeom prst="rect">
            <a:avLst/>
          </a:prstGeom>
          <a:noFill/>
        </p:spPr>
        <p:txBody>
          <a:bodyPr wrap="square" rtlCol="0">
            <a:spAutoFit/>
          </a:bodyPr>
          <a:lstStyle/>
          <a:p>
            <a:pPr algn="ctr"/>
            <a:r>
              <a:rPr lang="en-GB" sz="1200" b="1">
                <a:solidFill>
                  <a:srgbClr val="3F1A01"/>
                </a:solidFill>
              </a:rPr>
              <a:t>22 with delirium</a:t>
            </a:r>
          </a:p>
        </p:txBody>
      </p:sp>
      <p:sp>
        <p:nvSpPr>
          <p:cNvPr id="10" name="TextBox 9">
            <a:extLst>
              <a:ext uri="{FF2B5EF4-FFF2-40B4-BE49-F238E27FC236}">
                <a16:creationId xmlns:a16="http://schemas.microsoft.com/office/drawing/2014/main" id="{196057D6-C499-EFCA-9D15-F8FEE2C2D8FA}"/>
              </a:ext>
            </a:extLst>
          </p:cNvPr>
          <p:cNvSpPr txBox="1"/>
          <p:nvPr/>
        </p:nvSpPr>
        <p:spPr>
          <a:xfrm>
            <a:off x="6262861" y="2822065"/>
            <a:ext cx="1296144" cy="461665"/>
          </a:xfrm>
          <a:prstGeom prst="rect">
            <a:avLst/>
          </a:prstGeom>
          <a:noFill/>
        </p:spPr>
        <p:txBody>
          <a:bodyPr wrap="square" rtlCol="0">
            <a:spAutoFit/>
          </a:bodyPr>
          <a:lstStyle/>
          <a:p>
            <a:pPr algn="ctr"/>
            <a:r>
              <a:rPr lang="en-GB" sz="1200" b="1">
                <a:solidFill>
                  <a:srgbClr val="3F1A01"/>
                </a:solidFill>
              </a:rPr>
              <a:t>28 without delirium</a:t>
            </a:r>
          </a:p>
        </p:txBody>
      </p:sp>
      <p:cxnSp>
        <p:nvCxnSpPr>
          <p:cNvPr id="11" name="Straight Arrow Connector 10">
            <a:extLst>
              <a:ext uri="{FF2B5EF4-FFF2-40B4-BE49-F238E27FC236}">
                <a16:creationId xmlns:a16="http://schemas.microsoft.com/office/drawing/2014/main" id="{93FD4554-7281-A4FD-4694-A849AF6DB951}"/>
              </a:ext>
            </a:extLst>
          </p:cNvPr>
          <p:cNvCxnSpPr>
            <a:cxnSpLocks/>
          </p:cNvCxnSpPr>
          <p:nvPr/>
        </p:nvCxnSpPr>
        <p:spPr>
          <a:xfrm flipH="1">
            <a:off x="5733510" y="2446020"/>
            <a:ext cx="360000" cy="360000"/>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7B5171B-666B-BF04-90DC-DC0C87FB103C}"/>
              </a:ext>
            </a:extLst>
          </p:cNvPr>
          <p:cNvCxnSpPr>
            <a:cxnSpLocks/>
          </p:cNvCxnSpPr>
          <p:nvPr/>
        </p:nvCxnSpPr>
        <p:spPr>
          <a:xfrm>
            <a:off x="6093511" y="2442245"/>
            <a:ext cx="360000" cy="36000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9319368-1F2A-2D45-BA0A-A95C6987958B}"/>
              </a:ext>
            </a:extLst>
          </p:cNvPr>
          <p:cNvCxnSpPr>
            <a:cxnSpLocks/>
          </p:cNvCxnSpPr>
          <p:nvPr/>
        </p:nvCxnSpPr>
        <p:spPr>
          <a:xfrm>
            <a:off x="6093511" y="2025868"/>
            <a:ext cx="0" cy="416377"/>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3AFFAA7-6E02-51F5-7496-23EFE5F63A04}"/>
              </a:ext>
            </a:extLst>
          </p:cNvPr>
          <p:cNvSpPr txBox="1"/>
          <p:nvPr/>
        </p:nvSpPr>
        <p:spPr>
          <a:xfrm>
            <a:off x="4456000" y="4501569"/>
            <a:ext cx="3274228" cy="1015663"/>
          </a:xfrm>
          <a:prstGeom prst="rect">
            <a:avLst/>
          </a:prstGeom>
          <a:solidFill>
            <a:srgbClr val="E5EBF1"/>
          </a:solidFill>
        </p:spPr>
        <p:txBody>
          <a:bodyPr wrap="square" rtlCol="0">
            <a:spAutoFit/>
          </a:bodyPr>
          <a:lstStyle/>
          <a:p>
            <a:pPr algn="ctr"/>
            <a:r>
              <a:rPr lang="en-GB" sz="1400"/>
              <a:t>The chance of developing dementia at </a:t>
            </a:r>
            <a:br>
              <a:rPr lang="en-GB" sz="1400"/>
            </a:br>
            <a:r>
              <a:rPr lang="en-GB" sz="1400"/>
              <a:t>2-years for those with delirium was </a:t>
            </a:r>
            <a:br>
              <a:rPr lang="en-GB" sz="1400"/>
            </a:br>
            <a:r>
              <a:rPr lang="en-GB" b="1">
                <a:solidFill>
                  <a:schemeClr val="accent5">
                    <a:lumMod val="50000"/>
                  </a:schemeClr>
                </a:solidFill>
              </a:rPr>
              <a:t>5–7 times greater </a:t>
            </a:r>
            <a:r>
              <a:rPr lang="en-GB" sz="1400"/>
              <a:t>than those who did not experience delirium</a:t>
            </a:r>
          </a:p>
        </p:txBody>
      </p:sp>
      <p:sp>
        <p:nvSpPr>
          <p:cNvPr id="20" name="TextBox 19">
            <a:extLst>
              <a:ext uri="{FF2B5EF4-FFF2-40B4-BE49-F238E27FC236}">
                <a16:creationId xmlns:a16="http://schemas.microsoft.com/office/drawing/2014/main" id="{40507089-3B9D-38EC-03D6-7F32BCF41E12}"/>
              </a:ext>
            </a:extLst>
          </p:cNvPr>
          <p:cNvSpPr txBox="1"/>
          <p:nvPr/>
        </p:nvSpPr>
        <p:spPr>
          <a:xfrm>
            <a:off x="5995779" y="3552553"/>
            <a:ext cx="783150" cy="276999"/>
          </a:xfrm>
          <a:prstGeom prst="rect">
            <a:avLst/>
          </a:prstGeom>
          <a:noFill/>
        </p:spPr>
        <p:txBody>
          <a:bodyPr wrap="square" rtlCol="0">
            <a:spAutoFit/>
          </a:bodyPr>
          <a:lstStyle/>
          <a:p>
            <a:r>
              <a:rPr lang="en-GB" sz="1200" b="1">
                <a:solidFill>
                  <a:srgbClr val="3F1A01"/>
                </a:solidFill>
              </a:rPr>
              <a:t>2 years</a:t>
            </a:r>
          </a:p>
        </p:txBody>
      </p:sp>
      <p:pic>
        <p:nvPicPr>
          <p:cNvPr id="23" name="Graphic 22" descr="Group of people with solid fill">
            <a:extLst>
              <a:ext uri="{FF2B5EF4-FFF2-40B4-BE49-F238E27FC236}">
                <a16:creationId xmlns:a16="http://schemas.microsoft.com/office/drawing/2014/main" id="{57C16608-6159-CD49-7C58-631807EA3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8317" y="2067506"/>
            <a:ext cx="745232" cy="745232"/>
          </a:xfrm>
          <a:prstGeom prst="rect">
            <a:avLst/>
          </a:prstGeom>
        </p:spPr>
      </p:pic>
      <p:pic>
        <p:nvPicPr>
          <p:cNvPr id="24" name="Graphic 23" descr="Group of people with solid fill">
            <a:extLst>
              <a:ext uri="{FF2B5EF4-FFF2-40B4-BE49-F238E27FC236}">
                <a16:creationId xmlns:a16="http://schemas.microsoft.com/office/drawing/2014/main" id="{3B5FB4C4-E242-B669-1198-AFA96633F7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02678" y="2067506"/>
            <a:ext cx="745232" cy="745232"/>
          </a:xfrm>
          <a:prstGeom prst="rect">
            <a:avLst/>
          </a:prstGeom>
        </p:spPr>
      </p:pic>
      <p:cxnSp>
        <p:nvCxnSpPr>
          <p:cNvPr id="26" name="Straight Connector 25">
            <a:extLst>
              <a:ext uri="{FF2B5EF4-FFF2-40B4-BE49-F238E27FC236}">
                <a16:creationId xmlns:a16="http://schemas.microsoft.com/office/drawing/2014/main" id="{DDFA1209-9AF2-3198-2264-C23185B0B496}"/>
              </a:ext>
            </a:extLst>
          </p:cNvPr>
          <p:cNvCxnSpPr>
            <a:cxnSpLocks/>
          </p:cNvCxnSpPr>
          <p:nvPr/>
        </p:nvCxnSpPr>
        <p:spPr>
          <a:xfrm>
            <a:off x="6910933" y="3293059"/>
            <a:ext cx="0" cy="900000"/>
          </a:xfrm>
          <a:prstGeom prst="line">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A8CB28D-D03D-2270-D96A-99D154687DE5}"/>
              </a:ext>
            </a:extLst>
          </p:cNvPr>
          <p:cNvCxnSpPr>
            <a:cxnSpLocks/>
          </p:cNvCxnSpPr>
          <p:nvPr/>
        </p:nvCxnSpPr>
        <p:spPr>
          <a:xfrm>
            <a:off x="5275294" y="3293059"/>
            <a:ext cx="0" cy="900000"/>
          </a:xfrm>
          <a:prstGeom prst="line">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01CBDDBD-289D-AE7E-8F2E-1A6085F55948}"/>
              </a:ext>
            </a:extLst>
          </p:cNvPr>
          <p:cNvGrpSpPr/>
          <p:nvPr/>
        </p:nvGrpSpPr>
        <p:grpSpPr>
          <a:xfrm>
            <a:off x="5555285" y="3250135"/>
            <a:ext cx="540000" cy="540000"/>
            <a:chOff x="5539303" y="3258442"/>
            <a:chExt cx="540000" cy="540000"/>
          </a:xfrm>
        </p:grpSpPr>
        <p:sp>
          <p:nvSpPr>
            <p:cNvPr id="38" name="Rectangle 37">
              <a:extLst>
                <a:ext uri="{FF2B5EF4-FFF2-40B4-BE49-F238E27FC236}">
                  <a16:creationId xmlns:a16="http://schemas.microsoft.com/office/drawing/2014/main" id="{08D84F85-DB89-1AA5-C348-A82B27708EF9}"/>
                </a:ext>
              </a:extLst>
            </p:cNvPr>
            <p:cNvSpPr/>
            <p:nvPr/>
          </p:nvSpPr>
          <p:spPr>
            <a:xfrm>
              <a:off x="5620303" y="3339442"/>
              <a:ext cx="378000" cy="37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phic 18" descr="Monthly calendar with solid fill">
              <a:extLst>
                <a:ext uri="{FF2B5EF4-FFF2-40B4-BE49-F238E27FC236}">
                  <a16:creationId xmlns:a16="http://schemas.microsoft.com/office/drawing/2014/main" id="{ECC44FAD-2C80-5DA4-C764-A77FDF75853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39303" y="3258442"/>
              <a:ext cx="540000" cy="540000"/>
            </a:xfrm>
            <a:prstGeom prst="rect">
              <a:avLst/>
            </a:prstGeom>
          </p:spPr>
        </p:pic>
      </p:grpSp>
      <p:sp>
        <p:nvSpPr>
          <p:cNvPr id="41" name="TextBox 40">
            <a:extLst>
              <a:ext uri="{FF2B5EF4-FFF2-40B4-BE49-F238E27FC236}">
                <a16:creationId xmlns:a16="http://schemas.microsoft.com/office/drawing/2014/main" id="{05174C35-CE58-A857-2FEC-1D1521292F50}"/>
              </a:ext>
            </a:extLst>
          </p:cNvPr>
          <p:cNvSpPr txBox="1"/>
          <p:nvPr/>
        </p:nvSpPr>
        <p:spPr>
          <a:xfrm>
            <a:off x="4455998" y="1351209"/>
            <a:ext cx="6870690" cy="307777"/>
          </a:xfrm>
          <a:prstGeom prst="rect">
            <a:avLst/>
          </a:prstGeom>
          <a:noFill/>
        </p:spPr>
        <p:txBody>
          <a:bodyPr wrap="square" rtlCol="0">
            <a:spAutoFit/>
          </a:bodyPr>
          <a:lstStyle/>
          <a:p>
            <a:pPr algn="ctr"/>
            <a:r>
              <a:rPr lang="en-GB" sz="1400" b="1">
                <a:solidFill>
                  <a:schemeClr val="accent5">
                    <a:lumMod val="50000"/>
                  </a:schemeClr>
                </a:solidFill>
              </a:rPr>
              <a:t>A 2-year prospective study</a:t>
            </a:r>
            <a:r>
              <a:rPr lang="en-GB" sz="1400" b="1" baseline="30000">
                <a:solidFill>
                  <a:schemeClr val="accent5">
                    <a:lumMod val="50000"/>
                  </a:schemeClr>
                </a:solidFill>
              </a:rPr>
              <a:t>2</a:t>
            </a:r>
            <a:endParaRPr lang="en-GB" sz="1400" b="1">
              <a:solidFill>
                <a:schemeClr val="accent5">
                  <a:lumMod val="50000"/>
                </a:schemeClr>
              </a:solidFill>
            </a:endParaRPr>
          </a:p>
        </p:txBody>
      </p:sp>
      <p:pic>
        <p:nvPicPr>
          <p:cNvPr id="55" name="Content Placeholder 20" descr="Head with gears with solid fill">
            <a:extLst>
              <a:ext uri="{FF2B5EF4-FFF2-40B4-BE49-F238E27FC236}">
                <a16:creationId xmlns:a16="http://schemas.microsoft.com/office/drawing/2014/main" id="{8CE2F2D2-B98C-4479-25FB-F22D212F465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02719" y="4509120"/>
            <a:ext cx="1674838" cy="1674838"/>
          </a:xfrm>
          <a:prstGeom prst="rect">
            <a:avLst/>
          </a:prstGeom>
        </p:spPr>
      </p:pic>
    </p:spTree>
    <p:extLst>
      <p:ext uri="{BB962C8B-B14F-4D97-AF65-F5344CB8AC3E}">
        <p14:creationId xmlns:p14="http://schemas.microsoft.com/office/powerpoint/2010/main" val="3958780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8FC51299-0541-F208-4709-BE04C2BDC900}"/>
              </a:ext>
            </a:extLst>
          </p:cNvPr>
          <p:cNvSpPr/>
          <p:nvPr/>
        </p:nvSpPr>
        <p:spPr>
          <a:xfrm>
            <a:off x="7353811" y="3304707"/>
            <a:ext cx="1119196" cy="432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accent3">
                    <a:lumMod val="50000"/>
                  </a:schemeClr>
                </a:solidFill>
              </a:rPr>
              <a:t>Dementia</a:t>
            </a:r>
          </a:p>
        </p:txBody>
      </p:sp>
      <p:cxnSp>
        <p:nvCxnSpPr>
          <p:cNvPr id="27" name="Straight Connector 26">
            <a:extLst>
              <a:ext uri="{FF2B5EF4-FFF2-40B4-BE49-F238E27FC236}">
                <a16:creationId xmlns:a16="http://schemas.microsoft.com/office/drawing/2014/main" id="{CE0AC027-8CAF-1997-C3C6-7DD713BC6DA7}"/>
              </a:ext>
            </a:extLst>
          </p:cNvPr>
          <p:cNvCxnSpPr>
            <a:cxnSpLocks/>
          </p:cNvCxnSpPr>
          <p:nvPr/>
        </p:nvCxnSpPr>
        <p:spPr>
          <a:xfrm flipH="1">
            <a:off x="6785811" y="3627158"/>
            <a:ext cx="616016" cy="269508"/>
          </a:xfrm>
          <a:prstGeom prst="line">
            <a:avLst/>
          </a:prstGeom>
          <a:ln w="19050">
            <a:solidFill>
              <a:schemeClr val="accent3">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ED0932-FBCB-6531-62DB-9D9AB94450FA}"/>
              </a:ext>
            </a:extLst>
          </p:cNvPr>
          <p:cNvCxnSpPr>
            <a:cxnSpLocks/>
          </p:cNvCxnSpPr>
          <p:nvPr/>
        </p:nvCxnSpPr>
        <p:spPr>
          <a:xfrm flipH="1" flipV="1">
            <a:off x="6813196" y="3144696"/>
            <a:ext cx="598257" cy="270706"/>
          </a:xfrm>
          <a:prstGeom prst="line">
            <a:avLst/>
          </a:prstGeom>
          <a:ln w="19050">
            <a:solidFill>
              <a:schemeClr val="accent3">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30B88E1-A383-9175-B95E-9BCC5962E7B8}"/>
              </a:ext>
            </a:extLst>
          </p:cNvPr>
          <p:cNvSpPr/>
          <p:nvPr/>
        </p:nvSpPr>
        <p:spPr>
          <a:xfrm>
            <a:off x="3497024" y="3304707"/>
            <a:ext cx="1152000" cy="432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accent3">
                    <a:lumMod val="50000"/>
                  </a:schemeClr>
                </a:solidFill>
              </a:rPr>
              <a:t>Delirium</a:t>
            </a:r>
          </a:p>
        </p:txBody>
      </p:sp>
      <p:sp>
        <p:nvSpPr>
          <p:cNvPr id="52" name="Rectangle 51">
            <a:extLst>
              <a:ext uri="{FF2B5EF4-FFF2-40B4-BE49-F238E27FC236}">
                <a16:creationId xmlns:a16="http://schemas.microsoft.com/office/drawing/2014/main" id="{5EF3B0FD-8C66-2B66-3419-54ACC8286D01}"/>
              </a:ext>
            </a:extLst>
          </p:cNvPr>
          <p:cNvSpPr/>
          <p:nvPr/>
        </p:nvSpPr>
        <p:spPr>
          <a:xfrm>
            <a:off x="3485949" y="1955665"/>
            <a:ext cx="1151999" cy="4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accent5">
                    <a:lumMod val="50000"/>
                  </a:schemeClr>
                </a:solidFill>
              </a:rPr>
              <a:t>No delirium</a:t>
            </a:r>
          </a:p>
        </p:txBody>
      </p:sp>
      <p:cxnSp>
        <p:nvCxnSpPr>
          <p:cNvPr id="5" name="Straight Connector 4">
            <a:extLst>
              <a:ext uri="{FF2B5EF4-FFF2-40B4-BE49-F238E27FC236}">
                <a16:creationId xmlns:a16="http://schemas.microsoft.com/office/drawing/2014/main" id="{F5C1B227-3B04-DD43-6852-5E9F7F2767F5}"/>
              </a:ext>
            </a:extLst>
          </p:cNvPr>
          <p:cNvCxnSpPr>
            <a:cxnSpLocks/>
          </p:cNvCxnSpPr>
          <p:nvPr/>
        </p:nvCxnSpPr>
        <p:spPr>
          <a:xfrm flipH="1">
            <a:off x="2183763" y="2171665"/>
            <a:ext cx="1366787" cy="0"/>
          </a:xfrm>
          <a:prstGeom prst="line">
            <a:avLst/>
          </a:prstGeom>
          <a:ln w="19050">
            <a:solidFill>
              <a:schemeClr val="accent5">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5" name="Graphic 44" descr="Brain outline">
            <a:extLst>
              <a:ext uri="{FF2B5EF4-FFF2-40B4-BE49-F238E27FC236}">
                <a16:creationId xmlns:a16="http://schemas.microsoft.com/office/drawing/2014/main" id="{A79EB3B7-5B19-3144-B79D-5CC7711B15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9969" y="1435203"/>
            <a:ext cx="1472924" cy="1472924"/>
          </a:xfrm>
          <a:prstGeom prst="rect">
            <a:avLst/>
          </a:prstGeom>
        </p:spPr>
      </p:pic>
      <p:pic>
        <p:nvPicPr>
          <p:cNvPr id="24" name="Graphic 23" descr="Brain outline">
            <a:extLst>
              <a:ext uri="{FF2B5EF4-FFF2-40B4-BE49-F238E27FC236}">
                <a16:creationId xmlns:a16="http://schemas.microsoft.com/office/drawing/2014/main" id="{302325D4-ACF3-23E3-1F12-EFC8A3C4AA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9969" y="2815870"/>
            <a:ext cx="1472924" cy="1472924"/>
          </a:xfrm>
          <a:prstGeom prst="rect">
            <a:avLst/>
          </a:prstGeom>
        </p:spPr>
      </p:pic>
      <p:sp>
        <p:nvSpPr>
          <p:cNvPr id="10" name="Content Placeholder 9">
            <a:extLst>
              <a:ext uri="{FF2B5EF4-FFF2-40B4-BE49-F238E27FC236}">
                <a16:creationId xmlns:a16="http://schemas.microsoft.com/office/drawing/2014/main" id="{15D974B3-1C47-985A-21CA-D5965FAAE7DA}"/>
              </a:ext>
            </a:extLst>
          </p:cNvPr>
          <p:cNvSpPr>
            <a:spLocks noGrp="1"/>
          </p:cNvSpPr>
          <p:nvPr>
            <p:ph sz="half" idx="1"/>
          </p:nvPr>
        </p:nvSpPr>
        <p:spPr/>
        <p:txBody>
          <a:bodyPr/>
          <a:lstStyle/>
          <a:p>
            <a:r>
              <a:rPr lang="en-GB"/>
              <a:t>Delirium, cognitive impairment, and dementia appear to </a:t>
            </a:r>
            <a:br>
              <a:rPr lang="en-GB"/>
            </a:br>
            <a:r>
              <a:rPr lang="en-GB"/>
              <a:t>be inter-connected in </a:t>
            </a:r>
            <a:br>
              <a:rPr lang="en-GB"/>
            </a:br>
            <a:r>
              <a:rPr lang="en-GB"/>
              <a:t>older adults</a:t>
            </a:r>
          </a:p>
          <a:p>
            <a:r>
              <a:rPr lang="en-GB"/>
              <a:t>New techniques are shining a light on how </a:t>
            </a:r>
            <a:r>
              <a:rPr lang="en-US"/>
              <a:t>changes in cerebral blood flow, spectral power, and connectivity can be associated with delirium, some of which may be precipitated </a:t>
            </a:r>
            <a:br>
              <a:rPr lang="en-US"/>
            </a:br>
            <a:r>
              <a:rPr lang="en-US"/>
              <a:t>by stroke</a:t>
            </a:r>
            <a:endParaRPr lang="en-GB"/>
          </a:p>
        </p:txBody>
      </p:sp>
      <p:sp>
        <p:nvSpPr>
          <p:cNvPr id="11" name="Text Placeholder 10">
            <a:extLst>
              <a:ext uri="{FF2B5EF4-FFF2-40B4-BE49-F238E27FC236}">
                <a16:creationId xmlns:a16="http://schemas.microsoft.com/office/drawing/2014/main" id="{D781188F-4A38-AB05-75B5-E6C225941C18}"/>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9D60C333-2C86-B947-4626-E12D8A1EBD9A}"/>
              </a:ext>
            </a:extLst>
          </p:cNvPr>
          <p:cNvSpPr>
            <a:spLocks noGrp="1"/>
          </p:cNvSpPr>
          <p:nvPr>
            <p:ph type="title"/>
          </p:nvPr>
        </p:nvSpPr>
        <p:spPr>
          <a:xfrm>
            <a:off x="539749" y="831353"/>
            <a:ext cx="9213851" cy="332399"/>
          </a:xfrm>
        </p:spPr>
        <p:txBody>
          <a:bodyPr/>
          <a:lstStyle/>
          <a:p>
            <a:r>
              <a:rPr lang="en-GB"/>
              <a:t>The relationship between delirium and dementia</a:t>
            </a:r>
          </a:p>
        </p:txBody>
      </p:sp>
      <p:sp>
        <p:nvSpPr>
          <p:cNvPr id="12" name="Text Placeholder 11">
            <a:extLst>
              <a:ext uri="{FF2B5EF4-FFF2-40B4-BE49-F238E27FC236}">
                <a16:creationId xmlns:a16="http://schemas.microsoft.com/office/drawing/2014/main" id="{012097A4-AE4B-139B-E7EF-F9CFF2E8AA2C}"/>
              </a:ext>
            </a:extLst>
          </p:cNvPr>
          <p:cNvSpPr>
            <a:spLocks noGrp="1"/>
          </p:cNvSpPr>
          <p:nvPr>
            <p:ph type="body" sz="quarter" idx="18"/>
          </p:nvPr>
        </p:nvSpPr>
        <p:spPr/>
        <p:txBody>
          <a:bodyPr/>
          <a:lstStyle/>
          <a:p>
            <a:r>
              <a:rPr lang="en-GB"/>
              <a:t>AD=Alzheimer’s disease</a:t>
            </a:r>
          </a:p>
          <a:p>
            <a:endParaRPr lang="en-GB"/>
          </a:p>
          <a:p>
            <a:r>
              <a:rPr lang="en-GB"/>
              <a:t>Fong &amp; Inouye. Nat Rev </a:t>
            </a:r>
            <a:r>
              <a:rPr lang="en-GB" err="1"/>
              <a:t>Neurol</a:t>
            </a:r>
            <a:r>
              <a:rPr lang="en-GB"/>
              <a:t> 2022;18(10):579–596</a:t>
            </a:r>
          </a:p>
        </p:txBody>
      </p:sp>
      <p:sp>
        <p:nvSpPr>
          <p:cNvPr id="7" name="Slide Number Placeholder 6">
            <a:extLst>
              <a:ext uri="{FF2B5EF4-FFF2-40B4-BE49-F238E27FC236}">
                <a16:creationId xmlns:a16="http://schemas.microsoft.com/office/drawing/2014/main" id="{51B64C83-2D80-66D1-777B-69A4D9FCFEC5}"/>
              </a:ext>
            </a:extLst>
          </p:cNvPr>
          <p:cNvSpPr>
            <a:spLocks noGrp="1"/>
          </p:cNvSpPr>
          <p:nvPr>
            <p:ph type="sldNum" sz="quarter" idx="4"/>
          </p:nvPr>
        </p:nvSpPr>
        <p:spPr/>
        <p:txBody>
          <a:bodyPr/>
          <a:lstStyle/>
          <a:p>
            <a:fld id="{C5E73D8C-6D1C-4360-8101-83ED279A0FF1}" type="slidenum">
              <a:rPr lang="en-GB" smtClean="0"/>
              <a:pPr/>
              <a:t>14</a:t>
            </a:fld>
            <a:endParaRPr lang="en-GB"/>
          </a:p>
        </p:txBody>
      </p:sp>
      <p:sp>
        <p:nvSpPr>
          <p:cNvPr id="4" name="Rectangle 3">
            <a:extLst>
              <a:ext uri="{FF2B5EF4-FFF2-40B4-BE49-F238E27FC236}">
                <a16:creationId xmlns:a16="http://schemas.microsoft.com/office/drawing/2014/main" id="{1B833848-096E-43D3-5C68-20865D80B446}"/>
              </a:ext>
            </a:extLst>
          </p:cNvPr>
          <p:cNvSpPr/>
          <p:nvPr/>
        </p:nvSpPr>
        <p:spPr>
          <a:xfrm>
            <a:off x="448166" y="4005548"/>
            <a:ext cx="2096530" cy="786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accent3">
                    <a:lumMod val="50000"/>
                  </a:schemeClr>
                </a:solidFill>
              </a:rPr>
              <a:t>Brain with AD or neurodegenerative pathology</a:t>
            </a:r>
          </a:p>
        </p:txBody>
      </p:sp>
      <p:grpSp>
        <p:nvGrpSpPr>
          <p:cNvPr id="2" name="Group 1">
            <a:extLst>
              <a:ext uri="{FF2B5EF4-FFF2-40B4-BE49-F238E27FC236}">
                <a16:creationId xmlns:a16="http://schemas.microsoft.com/office/drawing/2014/main" id="{36249A36-7765-AB77-D7C2-E4D5BBF7BDE1}"/>
              </a:ext>
            </a:extLst>
          </p:cNvPr>
          <p:cNvGrpSpPr/>
          <p:nvPr/>
        </p:nvGrpSpPr>
        <p:grpSpPr>
          <a:xfrm>
            <a:off x="823314" y="5087534"/>
            <a:ext cx="7435162" cy="876978"/>
            <a:chOff x="823314" y="3098257"/>
            <a:chExt cx="7435162" cy="876978"/>
          </a:xfrm>
        </p:grpSpPr>
        <p:sp>
          <p:nvSpPr>
            <p:cNvPr id="18" name="Arrow: Right 17">
              <a:extLst>
                <a:ext uri="{FF2B5EF4-FFF2-40B4-BE49-F238E27FC236}">
                  <a16:creationId xmlns:a16="http://schemas.microsoft.com/office/drawing/2014/main" id="{B864CC2E-463B-EAF8-0A02-170C6BF44E0A}"/>
                </a:ext>
              </a:extLst>
            </p:cNvPr>
            <p:cNvSpPr/>
            <p:nvPr/>
          </p:nvSpPr>
          <p:spPr>
            <a:xfrm>
              <a:off x="927376" y="3098257"/>
              <a:ext cx="7331100" cy="87697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D8C44A73-670B-E9ED-CADF-1CF846D96EAF}"/>
                </a:ext>
              </a:extLst>
            </p:cNvPr>
            <p:cNvSpPr/>
            <p:nvPr/>
          </p:nvSpPr>
          <p:spPr>
            <a:xfrm>
              <a:off x="823314" y="3392746"/>
              <a:ext cx="134623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bg1"/>
                  </a:solidFill>
                </a:rPr>
                <a:t>Baseline</a:t>
              </a:r>
            </a:p>
          </p:txBody>
        </p:sp>
        <p:sp>
          <p:nvSpPr>
            <p:cNvPr id="31" name="Rectangle 30">
              <a:extLst>
                <a:ext uri="{FF2B5EF4-FFF2-40B4-BE49-F238E27FC236}">
                  <a16:creationId xmlns:a16="http://schemas.microsoft.com/office/drawing/2014/main" id="{409B5BBC-EECD-4B7C-A8EF-9BFD17A1745A}"/>
                </a:ext>
              </a:extLst>
            </p:cNvPr>
            <p:cNvSpPr/>
            <p:nvPr/>
          </p:nvSpPr>
          <p:spPr>
            <a:xfrm>
              <a:off x="2990978" y="3392746"/>
              <a:ext cx="2376135"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bg1"/>
                  </a:solidFill>
                </a:rPr>
                <a:t>Acute delirium phase</a:t>
              </a:r>
            </a:p>
          </p:txBody>
        </p:sp>
        <p:sp>
          <p:nvSpPr>
            <p:cNvPr id="32" name="Rectangle 31">
              <a:extLst>
                <a:ext uri="{FF2B5EF4-FFF2-40B4-BE49-F238E27FC236}">
                  <a16:creationId xmlns:a16="http://schemas.microsoft.com/office/drawing/2014/main" id="{2071535C-EA7A-8281-E7FC-9637F9E81521}"/>
                </a:ext>
              </a:extLst>
            </p:cNvPr>
            <p:cNvSpPr/>
            <p:nvPr/>
          </p:nvSpPr>
          <p:spPr>
            <a:xfrm>
              <a:off x="5579369" y="3392746"/>
              <a:ext cx="1947588"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bg1"/>
                  </a:solidFill>
                </a:rPr>
                <a:t>Chronic phase</a:t>
              </a:r>
            </a:p>
          </p:txBody>
        </p:sp>
        <p:cxnSp>
          <p:nvCxnSpPr>
            <p:cNvPr id="33" name="Straight Connector 32">
              <a:extLst>
                <a:ext uri="{FF2B5EF4-FFF2-40B4-BE49-F238E27FC236}">
                  <a16:creationId xmlns:a16="http://schemas.microsoft.com/office/drawing/2014/main" id="{3A0FD930-9D7A-628D-A461-B4EC48C43C96}"/>
                </a:ext>
              </a:extLst>
            </p:cNvPr>
            <p:cNvCxnSpPr>
              <a:cxnSpLocks/>
            </p:cNvCxnSpPr>
            <p:nvPr/>
          </p:nvCxnSpPr>
          <p:spPr>
            <a:xfrm>
              <a:off x="1953928" y="3536746"/>
              <a:ext cx="1364095" cy="0"/>
            </a:xfrm>
            <a:prstGeom prst="line">
              <a:avLst/>
            </a:prstGeom>
            <a:ln w="127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400B4FD-AC38-E7C3-9434-B5C24B981763}"/>
                </a:ext>
              </a:extLst>
            </p:cNvPr>
            <p:cNvCxnSpPr>
              <a:cxnSpLocks/>
            </p:cNvCxnSpPr>
            <p:nvPr/>
          </p:nvCxnSpPr>
          <p:spPr>
            <a:xfrm>
              <a:off x="5078243" y="3536746"/>
              <a:ext cx="783542" cy="0"/>
            </a:xfrm>
            <a:prstGeom prst="line">
              <a:avLst/>
            </a:prstGeom>
            <a:ln w="127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48" name="Rectangle 47">
            <a:extLst>
              <a:ext uri="{FF2B5EF4-FFF2-40B4-BE49-F238E27FC236}">
                <a16:creationId xmlns:a16="http://schemas.microsoft.com/office/drawing/2014/main" id="{5A3FA23E-1143-C92E-5534-5E3CE25BDF08}"/>
              </a:ext>
            </a:extLst>
          </p:cNvPr>
          <p:cNvSpPr/>
          <p:nvPr/>
        </p:nvSpPr>
        <p:spPr>
          <a:xfrm>
            <a:off x="5184606" y="2933508"/>
            <a:ext cx="1622546" cy="432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accent3">
                    <a:lumMod val="50000"/>
                  </a:schemeClr>
                </a:solidFill>
              </a:rPr>
              <a:t>Neuro-inflammation</a:t>
            </a:r>
          </a:p>
        </p:txBody>
      </p:sp>
      <p:sp>
        <p:nvSpPr>
          <p:cNvPr id="56" name="Rectangle 55">
            <a:extLst>
              <a:ext uri="{FF2B5EF4-FFF2-40B4-BE49-F238E27FC236}">
                <a16:creationId xmlns:a16="http://schemas.microsoft.com/office/drawing/2014/main" id="{262771F0-66BB-830C-682F-101C30423C01}"/>
              </a:ext>
            </a:extLst>
          </p:cNvPr>
          <p:cNvSpPr/>
          <p:nvPr/>
        </p:nvSpPr>
        <p:spPr>
          <a:xfrm>
            <a:off x="5184606" y="3682746"/>
            <a:ext cx="1622546" cy="7161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accent3">
                    <a:lumMod val="50000"/>
                  </a:schemeClr>
                </a:solidFill>
              </a:rPr>
              <a:t>Acceleration of AD pathology or neuronal injury</a:t>
            </a:r>
          </a:p>
        </p:txBody>
      </p:sp>
      <p:cxnSp>
        <p:nvCxnSpPr>
          <p:cNvPr id="60" name="Straight Connector 59">
            <a:extLst>
              <a:ext uri="{FF2B5EF4-FFF2-40B4-BE49-F238E27FC236}">
                <a16:creationId xmlns:a16="http://schemas.microsoft.com/office/drawing/2014/main" id="{7DD8454E-F86C-BC07-FAD7-DD55FF34A172}"/>
              </a:ext>
            </a:extLst>
          </p:cNvPr>
          <p:cNvCxnSpPr>
            <a:cxnSpLocks/>
          </p:cNvCxnSpPr>
          <p:nvPr/>
        </p:nvCxnSpPr>
        <p:spPr>
          <a:xfrm flipH="1">
            <a:off x="2204185" y="3521232"/>
            <a:ext cx="1309036" cy="0"/>
          </a:xfrm>
          <a:prstGeom prst="line">
            <a:avLst/>
          </a:prstGeom>
          <a:ln w="19050">
            <a:solidFill>
              <a:schemeClr val="accent3">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DCE9BB2F-C22B-10BA-57F4-663C5B0BB909}"/>
              </a:ext>
            </a:extLst>
          </p:cNvPr>
          <p:cNvSpPr/>
          <p:nvPr/>
        </p:nvSpPr>
        <p:spPr>
          <a:xfrm>
            <a:off x="6913515" y="4003347"/>
            <a:ext cx="2007582" cy="978356"/>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1100">
                <a:solidFill>
                  <a:schemeClr val="tx2"/>
                </a:solidFill>
              </a:rPr>
              <a:t>The neuroinflammation of delirium may accelerate a disease process already underway (e.g., AD), or it may cause neural injury through a different pathway</a:t>
            </a:r>
          </a:p>
        </p:txBody>
      </p:sp>
      <p:sp>
        <p:nvSpPr>
          <p:cNvPr id="65" name="Rectangle 64">
            <a:extLst>
              <a:ext uri="{FF2B5EF4-FFF2-40B4-BE49-F238E27FC236}">
                <a16:creationId xmlns:a16="http://schemas.microsoft.com/office/drawing/2014/main" id="{9918E170-FBD0-A615-A892-8F71B763CB2E}"/>
              </a:ext>
            </a:extLst>
          </p:cNvPr>
          <p:cNvSpPr/>
          <p:nvPr/>
        </p:nvSpPr>
        <p:spPr>
          <a:xfrm>
            <a:off x="2996795" y="4003347"/>
            <a:ext cx="2152459" cy="1007635"/>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1100">
                <a:solidFill>
                  <a:schemeClr val="tx2"/>
                </a:solidFill>
              </a:rPr>
              <a:t>In the absence of resilience factors (e.g., cognitive reserve), or any prevention strategies, certain precipitating factors may lead to a patient </a:t>
            </a:r>
            <a:br>
              <a:rPr lang="en-GB" sz="1100">
                <a:solidFill>
                  <a:schemeClr val="tx2"/>
                </a:solidFill>
              </a:rPr>
            </a:br>
            <a:r>
              <a:rPr lang="en-GB" sz="1100">
                <a:solidFill>
                  <a:schemeClr val="tx2"/>
                </a:solidFill>
              </a:rPr>
              <a:t>developing delirium</a:t>
            </a:r>
          </a:p>
        </p:txBody>
      </p:sp>
      <p:sp>
        <p:nvSpPr>
          <p:cNvPr id="44" name="Rectangle 43">
            <a:extLst>
              <a:ext uri="{FF2B5EF4-FFF2-40B4-BE49-F238E27FC236}">
                <a16:creationId xmlns:a16="http://schemas.microsoft.com/office/drawing/2014/main" id="{4C4D8C8C-D18E-D3E8-CB32-B562471A05A3}"/>
              </a:ext>
            </a:extLst>
          </p:cNvPr>
          <p:cNvSpPr/>
          <p:nvPr/>
        </p:nvSpPr>
        <p:spPr>
          <a:xfrm>
            <a:off x="765812" y="2548872"/>
            <a:ext cx="1461239" cy="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accent5">
                    <a:lumMod val="50000"/>
                  </a:schemeClr>
                </a:solidFill>
              </a:rPr>
              <a:t>Healthy brain</a:t>
            </a:r>
          </a:p>
        </p:txBody>
      </p:sp>
      <p:sp>
        <p:nvSpPr>
          <p:cNvPr id="58" name="Rectangle 57">
            <a:extLst>
              <a:ext uri="{FF2B5EF4-FFF2-40B4-BE49-F238E27FC236}">
                <a16:creationId xmlns:a16="http://schemas.microsoft.com/office/drawing/2014/main" id="{158AFC5B-6C4F-9216-9010-F12F88B941AA}"/>
              </a:ext>
            </a:extLst>
          </p:cNvPr>
          <p:cNvSpPr/>
          <p:nvPr/>
        </p:nvSpPr>
        <p:spPr>
          <a:xfrm>
            <a:off x="2361748" y="1955665"/>
            <a:ext cx="914400" cy="432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accent5">
                    <a:lumMod val="50000"/>
                  </a:schemeClr>
                </a:solidFill>
              </a:rPr>
              <a:t>Resilience</a:t>
            </a:r>
          </a:p>
        </p:txBody>
      </p:sp>
      <p:cxnSp>
        <p:nvCxnSpPr>
          <p:cNvPr id="19" name="Straight Connector 18">
            <a:extLst>
              <a:ext uri="{FF2B5EF4-FFF2-40B4-BE49-F238E27FC236}">
                <a16:creationId xmlns:a16="http://schemas.microsoft.com/office/drawing/2014/main" id="{59833D3E-273E-8DBB-8E6B-D7C0555067A2}"/>
              </a:ext>
            </a:extLst>
          </p:cNvPr>
          <p:cNvCxnSpPr>
            <a:cxnSpLocks/>
          </p:cNvCxnSpPr>
          <p:nvPr/>
        </p:nvCxnSpPr>
        <p:spPr>
          <a:xfrm flipH="1">
            <a:off x="4639377" y="3184396"/>
            <a:ext cx="529389" cy="308009"/>
          </a:xfrm>
          <a:prstGeom prst="line">
            <a:avLst/>
          </a:prstGeom>
          <a:ln w="19050">
            <a:solidFill>
              <a:schemeClr val="accent3">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4DFEFA3-B237-6930-AC79-E17152495AA3}"/>
              </a:ext>
            </a:extLst>
          </p:cNvPr>
          <p:cNvCxnSpPr>
            <a:cxnSpLocks/>
          </p:cNvCxnSpPr>
          <p:nvPr/>
        </p:nvCxnSpPr>
        <p:spPr>
          <a:xfrm flipH="1" flipV="1">
            <a:off x="4637947" y="3508640"/>
            <a:ext cx="521194" cy="368775"/>
          </a:xfrm>
          <a:prstGeom prst="line">
            <a:avLst/>
          </a:prstGeom>
          <a:ln w="19050">
            <a:solidFill>
              <a:schemeClr val="accent3">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083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0EDD9ED-534D-E4B1-A357-B6FA23092C74}"/>
              </a:ext>
            </a:extLst>
          </p:cNvPr>
          <p:cNvSpPr>
            <a:spLocks noGrp="1"/>
          </p:cNvSpPr>
          <p:nvPr>
            <p:ph type="title"/>
          </p:nvPr>
        </p:nvSpPr>
        <p:spPr/>
        <p:txBody>
          <a:bodyPr/>
          <a:lstStyle/>
          <a:p>
            <a:r>
              <a:rPr lang="en-GB" sz="4000" dirty="0"/>
              <a:t>Diagnosis and treatment</a:t>
            </a:r>
          </a:p>
        </p:txBody>
      </p:sp>
      <p:sp>
        <p:nvSpPr>
          <p:cNvPr id="8" name="Text Placeholder 7">
            <a:extLst>
              <a:ext uri="{FF2B5EF4-FFF2-40B4-BE49-F238E27FC236}">
                <a16:creationId xmlns:a16="http://schemas.microsoft.com/office/drawing/2014/main" id="{CDD67B8C-DE76-FF14-F412-AAA83A7A549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27836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9" descr="Checklist with solid fill">
            <a:extLst>
              <a:ext uri="{FF2B5EF4-FFF2-40B4-BE49-F238E27FC236}">
                <a16:creationId xmlns:a16="http://schemas.microsoft.com/office/drawing/2014/main" id="{076A2DC0-FF71-A94A-773E-1CA32F168F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04620" y="879387"/>
            <a:ext cx="5419725" cy="5419725"/>
          </a:xfrm>
          <a:prstGeom prst="rect">
            <a:avLst/>
          </a:prstGeom>
        </p:spPr>
      </p:pic>
      <p:sp>
        <p:nvSpPr>
          <p:cNvPr id="2" name="Text Placeholder 1">
            <a:extLst>
              <a:ext uri="{FF2B5EF4-FFF2-40B4-BE49-F238E27FC236}">
                <a16:creationId xmlns:a16="http://schemas.microsoft.com/office/drawing/2014/main" id="{4B14DF7A-E0CA-FA03-7ED6-C0039F3FF611}"/>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D9479000-3E42-5D3C-F9D8-61D1DC595F4E}"/>
              </a:ext>
            </a:extLst>
          </p:cNvPr>
          <p:cNvSpPr>
            <a:spLocks noGrp="1"/>
          </p:cNvSpPr>
          <p:nvPr>
            <p:ph type="title"/>
          </p:nvPr>
        </p:nvSpPr>
        <p:spPr/>
        <p:txBody>
          <a:bodyPr/>
          <a:lstStyle/>
          <a:p>
            <a:r>
              <a:rPr lang="en-GB"/>
              <a:t>Diagnosis of delirium</a:t>
            </a:r>
          </a:p>
        </p:txBody>
      </p:sp>
      <p:sp>
        <p:nvSpPr>
          <p:cNvPr id="8" name="Content Placeholder 7">
            <a:extLst>
              <a:ext uri="{FF2B5EF4-FFF2-40B4-BE49-F238E27FC236}">
                <a16:creationId xmlns:a16="http://schemas.microsoft.com/office/drawing/2014/main" id="{F767C30E-9CE0-67B5-69B1-6AD23132BCCF}"/>
              </a:ext>
            </a:extLst>
          </p:cNvPr>
          <p:cNvSpPr>
            <a:spLocks noGrp="1"/>
          </p:cNvSpPr>
          <p:nvPr>
            <p:ph idx="21"/>
          </p:nvPr>
        </p:nvSpPr>
        <p:spPr/>
        <p:txBody>
          <a:bodyPr/>
          <a:lstStyle/>
          <a:p>
            <a:pPr marL="0" indent="0" algn="ctr">
              <a:buNone/>
            </a:pPr>
            <a:r>
              <a:rPr lang="en-GB" sz="1200" b="1" dirty="0">
                <a:solidFill>
                  <a:schemeClr val="accent5">
                    <a:lumMod val="50000"/>
                  </a:schemeClr>
                </a:solidFill>
              </a:rPr>
              <a:t>DSM-5 criteria for delirium</a:t>
            </a:r>
            <a:r>
              <a:rPr lang="en-GB" sz="1200" b="1" baseline="30000" dirty="0">
                <a:solidFill>
                  <a:schemeClr val="accent5">
                    <a:lumMod val="50000"/>
                  </a:schemeClr>
                </a:solidFill>
              </a:rPr>
              <a:t>1</a:t>
            </a:r>
            <a:endParaRPr lang="en-GB" sz="1200" b="1" dirty="0">
              <a:solidFill>
                <a:schemeClr val="accent5">
                  <a:lumMod val="50000"/>
                </a:schemeClr>
              </a:solidFill>
            </a:endParaRPr>
          </a:p>
          <a:p>
            <a:pPr marL="449263" indent="-449263">
              <a:buClr>
                <a:schemeClr val="accent5">
                  <a:lumMod val="50000"/>
                </a:schemeClr>
              </a:buClr>
              <a:buSzPct val="250000"/>
              <a:buFont typeface="+mj-lt"/>
              <a:buAutoNum type="alphaUcPeriod"/>
            </a:pPr>
            <a:r>
              <a:rPr lang="en-GB" sz="1200" dirty="0"/>
              <a:t>A disturbance in attention (i.e., reduced ability to direct, focus, sustain, and shift attention) and awareness (reduced orientation to the environment)</a:t>
            </a:r>
          </a:p>
          <a:p>
            <a:pPr marL="449263" indent="-449263">
              <a:buClr>
                <a:schemeClr val="accent5">
                  <a:lumMod val="50000"/>
                </a:schemeClr>
              </a:buClr>
              <a:buSzPct val="250000"/>
              <a:buFont typeface="+mj-lt"/>
              <a:buAutoNum type="alphaUcPeriod"/>
            </a:pPr>
            <a:r>
              <a:rPr lang="en-GB" sz="1200" dirty="0"/>
              <a:t>The disturbance develops over a short period of time (usually hours to a few days), represents a change from baseline attention and awareness, and tends to fluctuate in severity during the course of a day</a:t>
            </a:r>
          </a:p>
          <a:p>
            <a:pPr marL="449263" indent="-449263">
              <a:buClr>
                <a:schemeClr val="accent5">
                  <a:lumMod val="50000"/>
                </a:schemeClr>
              </a:buClr>
              <a:buSzPct val="250000"/>
              <a:buFont typeface="+mj-lt"/>
              <a:buAutoNum type="alphaUcPeriod"/>
            </a:pPr>
            <a:r>
              <a:rPr lang="en-GB" sz="1200" dirty="0"/>
              <a:t>An additional disturbance in cognition (e.g., memory deficit, disorientation, language, visuospatial ability, or perception)</a:t>
            </a:r>
          </a:p>
          <a:p>
            <a:pPr marL="449263" indent="-449263">
              <a:buClr>
                <a:schemeClr val="accent5">
                  <a:lumMod val="50000"/>
                </a:schemeClr>
              </a:buClr>
              <a:buSzPct val="250000"/>
              <a:buFont typeface="+mj-lt"/>
              <a:buAutoNum type="alphaUcPeriod"/>
            </a:pPr>
            <a:r>
              <a:rPr lang="en-GB" sz="1200" dirty="0"/>
              <a:t>The disturbances in Criteria A and C are not better explained by another pre-existing, established, or evolving neurocognitive disorder and do not occur in the context of a severely reduced level of arousal, such as coma</a:t>
            </a:r>
          </a:p>
          <a:p>
            <a:pPr marL="449263" indent="-449263">
              <a:buClr>
                <a:schemeClr val="accent5">
                  <a:lumMod val="50000"/>
                </a:schemeClr>
              </a:buClr>
              <a:buSzPct val="250000"/>
              <a:buFont typeface="+mj-lt"/>
              <a:buAutoNum type="alphaUcPeriod"/>
            </a:pPr>
            <a:r>
              <a:rPr lang="en-GB" sz="1200" dirty="0"/>
              <a:t>There is evidence from the history, physical examination, or laboratory findings that the disturbance is a direct physiological consequence of another medical condition, substance intoxication or withdrawal (i.e., due to a drug of abuse or to a medication), or exposure to a toxin, or is due </a:t>
            </a:r>
            <a:br>
              <a:rPr lang="en-GB" sz="1200" dirty="0"/>
            </a:br>
            <a:r>
              <a:rPr lang="en-GB" sz="1200" dirty="0"/>
              <a:t>to multiple aetiologies</a:t>
            </a:r>
          </a:p>
        </p:txBody>
      </p:sp>
      <p:sp>
        <p:nvSpPr>
          <p:cNvPr id="5" name="Text Placeholder 4">
            <a:extLst>
              <a:ext uri="{FF2B5EF4-FFF2-40B4-BE49-F238E27FC236}">
                <a16:creationId xmlns:a16="http://schemas.microsoft.com/office/drawing/2014/main" id="{15DC8B5C-7EFB-53E7-2CF3-6133917C5AC3}"/>
              </a:ext>
            </a:extLst>
          </p:cNvPr>
          <p:cNvSpPr>
            <a:spLocks noGrp="1"/>
          </p:cNvSpPr>
          <p:nvPr>
            <p:ph type="body" sz="quarter" idx="18"/>
          </p:nvPr>
        </p:nvSpPr>
        <p:spPr/>
        <p:txBody>
          <a:bodyPr/>
          <a:lstStyle/>
          <a:p>
            <a:r>
              <a:rPr lang="en-GB"/>
              <a:t>DSM-5=Diagnostic and Statistical Manual of Mental Disorders – fifth edition</a:t>
            </a:r>
          </a:p>
          <a:p>
            <a:endParaRPr lang="en-GB"/>
          </a:p>
          <a:p>
            <a:r>
              <a:rPr lang="en-GB"/>
              <a:t>1. APA. DSM-5-TR. 2022; 2. NICE. Clinical guideline CG103. January 2023;</a:t>
            </a:r>
          </a:p>
          <a:p>
            <a:r>
              <a:rPr lang="en-GB"/>
              <a:t>3. Wilson et al. Nat Rev Dis Primers 2020;6(1):90</a:t>
            </a:r>
          </a:p>
        </p:txBody>
      </p:sp>
      <p:sp>
        <p:nvSpPr>
          <p:cNvPr id="6" name="Slide Number Placeholder 5">
            <a:extLst>
              <a:ext uri="{FF2B5EF4-FFF2-40B4-BE49-F238E27FC236}">
                <a16:creationId xmlns:a16="http://schemas.microsoft.com/office/drawing/2014/main" id="{DE797A44-5EFD-E890-94BC-C195491DF96F}"/>
              </a:ext>
            </a:extLst>
          </p:cNvPr>
          <p:cNvSpPr>
            <a:spLocks noGrp="1"/>
          </p:cNvSpPr>
          <p:nvPr>
            <p:ph type="sldNum" sz="quarter" idx="4"/>
          </p:nvPr>
        </p:nvSpPr>
        <p:spPr/>
        <p:txBody>
          <a:bodyPr/>
          <a:lstStyle/>
          <a:p>
            <a:fld id="{C5E73D8C-6D1C-4360-8101-83ED279A0FF1}" type="slidenum">
              <a:rPr lang="en-GB" smtClean="0"/>
              <a:pPr/>
              <a:t>16</a:t>
            </a:fld>
            <a:endParaRPr lang="en-GB"/>
          </a:p>
        </p:txBody>
      </p:sp>
      <p:sp>
        <p:nvSpPr>
          <p:cNvPr id="12" name="Content Placeholder 11">
            <a:extLst>
              <a:ext uri="{FF2B5EF4-FFF2-40B4-BE49-F238E27FC236}">
                <a16:creationId xmlns:a16="http://schemas.microsoft.com/office/drawing/2014/main" id="{4DF44A07-88F3-C8B3-7F35-71C880BCDA44}"/>
              </a:ext>
            </a:extLst>
          </p:cNvPr>
          <p:cNvSpPr>
            <a:spLocks noGrp="1"/>
          </p:cNvSpPr>
          <p:nvPr>
            <p:ph idx="20"/>
          </p:nvPr>
        </p:nvSpPr>
        <p:spPr/>
        <p:txBody>
          <a:bodyPr/>
          <a:lstStyle/>
          <a:p>
            <a:r>
              <a:rPr lang="en-GB"/>
              <a:t>Delirium can be diagnosed using the </a:t>
            </a:r>
            <a:r>
              <a:rPr lang="en-GB" b="1">
                <a:solidFill>
                  <a:schemeClr val="accent5">
                    <a:lumMod val="50000"/>
                  </a:schemeClr>
                </a:solidFill>
              </a:rPr>
              <a:t>DSM-5 criteria</a:t>
            </a:r>
            <a:r>
              <a:rPr lang="en-GB" baseline="30000"/>
              <a:t>1</a:t>
            </a:r>
          </a:p>
          <a:p>
            <a:r>
              <a:rPr lang="en-GB"/>
              <a:t>Clinicians should be aware that people in hospital, or long-term care, may be at risk of delirium</a:t>
            </a:r>
            <a:r>
              <a:rPr lang="en-GB" baseline="30000"/>
              <a:t>2</a:t>
            </a:r>
            <a:endParaRPr lang="en-GB"/>
          </a:p>
          <a:p>
            <a:pPr lvl="1"/>
            <a:r>
              <a:rPr lang="en-GB"/>
              <a:t>Greater awareness and improved diagnosis of delirium aims to prevent the negative consequences that often accompany delirium, such as longer hospital stay or complications</a:t>
            </a:r>
            <a:r>
              <a:rPr lang="en-GB" baseline="30000"/>
              <a:t>2</a:t>
            </a:r>
            <a:r>
              <a:rPr lang="en-GB"/>
              <a:t> </a:t>
            </a:r>
          </a:p>
          <a:p>
            <a:r>
              <a:rPr lang="en-GB"/>
              <a:t>Patients with delirium should initially be assessed for triggers possibly underlying the delirium syndrome</a:t>
            </a:r>
            <a:r>
              <a:rPr lang="en-GB" baseline="30000"/>
              <a:t>3</a:t>
            </a:r>
            <a:endParaRPr lang="en-GB"/>
          </a:p>
          <a:p>
            <a:pPr lvl="1"/>
            <a:r>
              <a:rPr lang="en-GB"/>
              <a:t>Assessment can involve many different tests, including routine blood tests and less routine radiological scans</a:t>
            </a:r>
            <a:r>
              <a:rPr lang="en-GB" baseline="30000"/>
              <a:t>3</a:t>
            </a:r>
            <a:endParaRPr lang="en-GB"/>
          </a:p>
          <a:p>
            <a:r>
              <a:rPr lang="en-GB"/>
              <a:t>There are many screening tools available that can help identify delirium in patients</a:t>
            </a:r>
            <a:r>
              <a:rPr lang="en-GB" baseline="30000"/>
              <a:t>3</a:t>
            </a:r>
            <a:endParaRPr lang="en-GB"/>
          </a:p>
        </p:txBody>
      </p:sp>
    </p:spTree>
    <p:extLst>
      <p:ext uri="{BB962C8B-B14F-4D97-AF65-F5344CB8AC3E}">
        <p14:creationId xmlns:p14="http://schemas.microsoft.com/office/powerpoint/2010/main" val="4152362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F4F30BF-F252-E20B-8230-B4609FC6F0CB}"/>
              </a:ext>
            </a:extLst>
          </p:cNvPr>
          <p:cNvSpPr>
            <a:spLocks noGrp="1"/>
          </p:cNvSpPr>
          <p:nvPr>
            <p:ph sz="half" idx="1"/>
          </p:nvPr>
        </p:nvSpPr>
        <p:spPr/>
        <p:txBody>
          <a:bodyPr/>
          <a:lstStyle/>
          <a:p>
            <a:r>
              <a:rPr lang="en-GB" dirty="0"/>
              <a:t>There are many different available tools for assessing delirium</a:t>
            </a:r>
          </a:p>
          <a:p>
            <a:r>
              <a:rPr lang="en-GB" dirty="0"/>
              <a:t>The choice of screening tools is largely driven by the treatment setting, (e.g., different tools are applicable in general hospital settings compared with patients in intensive-care) but also by feasibility, copyright issues, and the training required</a:t>
            </a:r>
          </a:p>
        </p:txBody>
      </p:sp>
      <p:sp>
        <p:nvSpPr>
          <p:cNvPr id="2" name="Text Placeholder 1">
            <a:extLst>
              <a:ext uri="{FF2B5EF4-FFF2-40B4-BE49-F238E27FC236}">
                <a16:creationId xmlns:a16="http://schemas.microsoft.com/office/drawing/2014/main" id="{75F4D8A7-C93F-BA10-C20E-EB96DB71628B}"/>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D3A462EC-DB3C-4924-2C76-E6B7E9AB766F}"/>
              </a:ext>
            </a:extLst>
          </p:cNvPr>
          <p:cNvSpPr>
            <a:spLocks noGrp="1"/>
          </p:cNvSpPr>
          <p:nvPr>
            <p:ph type="title"/>
          </p:nvPr>
        </p:nvSpPr>
        <p:spPr/>
        <p:txBody>
          <a:bodyPr/>
          <a:lstStyle/>
          <a:p>
            <a:r>
              <a:rPr lang="en-US"/>
              <a:t>Screening tools used to assess delirium</a:t>
            </a:r>
            <a:endParaRPr lang="en-GB"/>
          </a:p>
        </p:txBody>
      </p:sp>
      <p:sp>
        <p:nvSpPr>
          <p:cNvPr id="5" name="Text Placeholder 4">
            <a:extLst>
              <a:ext uri="{FF2B5EF4-FFF2-40B4-BE49-F238E27FC236}">
                <a16:creationId xmlns:a16="http://schemas.microsoft.com/office/drawing/2014/main" id="{23694135-37A6-2604-B11D-9C818D5F2600}"/>
              </a:ext>
            </a:extLst>
          </p:cNvPr>
          <p:cNvSpPr>
            <a:spLocks noGrp="1"/>
          </p:cNvSpPr>
          <p:nvPr>
            <p:ph type="body" sz="quarter" idx="18"/>
          </p:nvPr>
        </p:nvSpPr>
        <p:spPr/>
        <p:txBody>
          <a:bodyPr/>
          <a:lstStyle/>
          <a:p>
            <a:r>
              <a:rPr lang="en-GB" dirty="0"/>
              <a:t>4AT=The 4 A’s Test; CAM=Confusion Assessment Method; </a:t>
            </a:r>
            <a:r>
              <a:rPr lang="en-US" dirty="0"/>
              <a:t>ICDSC=Intensive Care Delirium Screening Checklist</a:t>
            </a:r>
          </a:p>
          <a:p>
            <a:endParaRPr lang="en-GB" dirty="0"/>
          </a:p>
          <a:p>
            <a:r>
              <a:rPr lang="lt-LT" dirty="0"/>
              <a:t>Wilson </a:t>
            </a:r>
            <a:r>
              <a:rPr lang="en-GB" dirty="0"/>
              <a:t>et al. </a:t>
            </a:r>
            <a:r>
              <a:rPr lang="lt-LT" dirty="0"/>
              <a:t>Nat Rev Dis Primers 2020;6(1):90</a:t>
            </a:r>
            <a:endParaRPr lang="en-GB" dirty="0"/>
          </a:p>
        </p:txBody>
      </p:sp>
      <p:sp>
        <p:nvSpPr>
          <p:cNvPr id="6" name="Slide Number Placeholder 5">
            <a:extLst>
              <a:ext uri="{FF2B5EF4-FFF2-40B4-BE49-F238E27FC236}">
                <a16:creationId xmlns:a16="http://schemas.microsoft.com/office/drawing/2014/main" id="{0008E7EB-7153-E97C-EE54-4B056042BC0C}"/>
              </a:ext>
            </a:extLst>
          </p:cNvPr>
          <p:cNvSpPr>
            <a:spLocks noGrp="1"/>
          </p:cNvSpPr>
          <p:nvPr>
            <p:ph type="sldNum" sz="quarter" idx="4"/>
          </p:nvPr>
        </p:nvSpPr>
        <p:spPr/>
        <p:txBody>
          <a:bodyPr/>
          <a:lstStyle/>
          <a:p>
            <a:fld id="{C5E73D8C-6D1C-4360-8101-83ED279A0FF1}" type="slidenum">
              <a:rPr lang="en-GB" smtClean="0"/>
              <a:pPr/>
              <a:t>17</a:t>
            </a:fld>
            <a:endParaRPr lang="en-GB"/>
          </a:p>
        </p:txBody>
      </p:sp>
      <p:sp>
        <p:nvSpPr>
          <p:cNvPr id="23" name="Rectangle 22">
            <a:extLst>
              <a:ext uri="{FF2B5EF4-FFF2-40B4-BE49-F238E27FC236}">
                <a16:creationId xmlns:a16="http://schemas.microsoft.com/office/drawing/2014/main" id="{F1AC0EF6-4C99-0FDE-7124-FF11A063A1A4}"/>
              </a:ext>
            </a:extLst>
          </p:cNvPr>
          <p:cNvSpPr/>
          <p:nvPr/>
        </p:nvSpPr>
        <p:spPr>
          <a:xfrm>
            <a:off x="784342" y="2647155"/>
            <a:ext cx="2404800" cy="149197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240"/>
              </a:spcBef>
              <a:spcAft>
                <a:spcPts val="240"/>
              </a:spcAft>
            </a:pPr>
            <a:r>
              <a:rPr lang="en-GB" sz="1200" b="1">
                <a:solidFill>
                  <a:schemeClr val="accent2">
                    <a:lumMod val="50000"/>
                  </a:schemeClr>
                </a:solidFill>
              </a:rPr>
              <a:t>4AT</a:t>
            </a:r>
          </a:p>
          <a:p>
            <a:pPr>
              <a:spcBef>
                <a:spcPts val="240"/>
              </a:spcBef>
              <a:spcAft>
                <a:spcPts val="240"/>
              </a:spcAft>
            </a:pPr>
            <a:r>
              <a:rPr lang="en-GB" sz="1200">
                <a:solidFill>
                  <a:schemeClr val="accent2">
                    <a:lumMod val="50000"/>
                  </a:schemeClr>
                </a:solidFill>
              </a:rPr>
              <a:t>4 items, scored differently:</a:t>
            </a:r>
          </a:p>
          <a:p>
            <a:pPr>
              <a:spcBef>
                <a:spcPts val="240"/>
              </a:spcBef>
              <a:spcAft>
                <a:spcPts val="240"/>
              </a:spcAft>
            </a:pPr>
            <a:r>
              <a:rPr lang="en-GB" sz="1200">
                <a:solidFill>
                  <a:schemeClr val="accent2">
                    <a:lumMod val="50000"/>
                  </a:schemeClr>
                </a:solidFill>
              </a:rPr>
              <a:t>1) Alertness</a:t>
            </a:r>
          </a:p>
          <a:p>
            <a:pPr>
              <a:spcBef>
                <a:spcPts val="240"/>
              </a:spcBef>
              <a:spcAft>
                <a:spcPts val="240"/>
              </a:spcAft>
            </a:pPr>
            <a:r>
              <a:rPr lang="en-GB" sz="1200">
                <a:solidFill>
                  <a:schemeClr val="accent2">
                    <a:lumMod val="50000"/>
                  </a:schemeClr>
                </a:solidFill>
              </a:rPr>
              <a:t>2) Abbreviated mental test – 4</a:t>
            </a:r>
          </a:p>
          <a:p>
            <a:pPr>
              <a:spcBef>
                <a:spcPts val="240"/>
              </a:spcBef>
              <a:spcAft>
                <a:spcPts val="240"/>
              </a:spcAft>
            </a:pPr>
            <a:r>
              <a:rPr lang="en-GB" sz="1200">
                <a:solidFill>
                  <a:schemeClr val="accent2">
                    <a:lumMod val="50000"/>
                  </a:schemeClr>
                </a:solidFill>
              </a:rPr>
              <a:t>3) Attention </a:t>
            </a:r>
          </a:p>
          <a:p>
            <a:pPr>
              <a:spcBef>
                <a:spcPts val="240"/>
              </a:spcBef>
              <a:spcAft>
                <a:spcPts val="240"/>
              </a:spcAft>
            </a:pPr>
            <a:r>
              <a:rPr lang="en-GB" sz="1200">
                <a:solidFill>
                  <a:schemeClr val="accent2">
                    <a:lumMod val="50000"/>
                  </a:schemeClr>
                </a:solidFill>
              </a:rPr>
              <a:t>4) Acute change or fluctuation</a:t>
            </a:r>
          </a:p>
        </p:txBody>
      </p:sp>
      <p:sp>
        <p:nvSpPr>
          <p:cNvPr id="24" name="Rectangle 23">
            <a:extLst>
              <a:ext uri="{FF2B5EF4-FFF2-40B4-BE49-F238E27FC236}">
                <a16:creationId xmlns:a16="http://schemas.microsoft.com/office/drawing/2014/main" id="{08C3937C-69F1-A154-2A12-50BF534F3996}"/>
              </a:ext>
            </a:extLst>
          </p:cNvPr>
          <p:cNvSpPr/>
          <p:nvPr/>
        </p:nvSpPr>
        <p:spPr>
          <a:xfrm>
            <a:off x="784342" y="4199382"/>
            <a:ext cx="2404800" cy="263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240"/>
              </a:spcBef>
              <a:spcAft>
                <a:spcPts val="240"/>
              </a:spcAft>
            </a:pPr>
            <a:r>
              <a:rPr lang="en-GB" sz="1200" b="1">
                <a:solidFill>
                  <a:schemeClr val="accent2">
                    <a:lumMod val="50000"/>
                  </a:schemeClr>
                </a:solidFill>
              </a:rPr>
              <a:t>Delirium likely if score ≥4</a:t>
            </a:r>
          </a:p>
        </p:txBody>
      </p:sp>
      <p:sp>
        <p:nvSpPr>
          <p:cNvPr id="11" name="Rectangle 10">
            <a:extLst>
              <a:ext uri="{FF2B5EF4-FFF2-40B4-BE49-F238E27FC236}">
                <a16:creationId xmlns:a16="http://schemas.microsoft.com/office/drawing/2014/main" id="{418F9070-2C6C-867A-96DE-91DC7E05AD36}"/>
              </a:ext>
            </a:extLst>
          </p:cNvPr>
          <p:cNvSpPr/>
          <p:nvPr/>
        </p:nvSpPr>
        <p:spPr>
          <a:xfrm>
            <a:off x="784342" y="2159052"/>
            <a:ext cx="2404800" cy="4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algn="ctr">
              <a:spcBef>
                <a:spcPts val="240"/>
              </a:spcBef>
              <a:spcAft>
                <a:spcPts val="240"/>
              </a:spcAft>
            </a:pPr>
            <a:r>
              <a:rPr lang="en-GB" sz="1200" b="1">
                <a:solidFill>
                  <a:schemeClr val="accent2">
                    <a:lumMod val="50000"/>
                  </a:schemeClr>
                </a:solidFill>
              </a:rPr>
              <a:t>General hospital settings</a:t>
            </a:r>
          </a:p>
        </p:txBody>
      </p:sp>
      <p:sp>
        <p:nvSpPr>
          <p:cNvPr id="27" name="Rectangle 26">
            <a:extLst>
              <a:ext uri="{FF2B5EF4-FFF2-40B4-BE49-F238E27FC236}">
                <a16:creationId xmlns:a16="http://schemas.microsoft.com/office/drawing/2014/main" id="{14881B11-7359-5C0E-19F7-4B1D9D8E8689}"/>
              </a:ext>
            </a:extLst>
          </p:cNvPr>
          <p:cNvSpPr/>
          <p:nvPr/>
        </p:nvSpPr>
        <p:spPr>
          <a:xfrm>
            <a:off x="3455845" y="3415805"/>
            <a:ext cx="2406126" cy="149197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algn="ctr">
              <a:spcBef>
                <a:spcPts val="240"/>
              </a:spcBef>
              <a:spcAft>
                <a:spcPts val="240"/>
              </a:spcAft>
            </a:pPr>
            <a:r>
              <a:rPr lang="en-GB" sz="1200" b="1">
                <a:solidFill>
                  <a:schemeClr val="accent3">
                    <a:lumMod val="50000"/>
                  </a:schemeClr>
                </a:solidFill>
              </a:rPr>
              <a:t>CAM</a:t>
            </a:r>
          </a:p>
          <a:p>
            <a:pPr>
              <a:spcBef>
                <a:spcPts val="240"/>
              </a:spcBef>
              <a:spcAft>
                <a:spcPts val="240"/>
              </a:spcAft>
            </a:pPr>
            <a:r>
              <a:rPr lang="en-US" sz="1200">
                <a:solidFill>
                  <a:schemeClr val="accent3">
                    <a:lumMod val="50000"/>
                  </a:schemeClr>
                </a:solidFill>
              </a:rPr>
              <a:t>1) Acute-onset and fluctuating course in mental status</a:t>
            </a:r>
          </a:p>
          <a:p>
            <a:pPr>
              <a:spcBef>
                <a:spcPts val="240"/>
              </a:spcBef>
              <a:spcAft>
                <a:spcPts val="240"/>
              </a:spcAft>
            </a:pPr>
            <a:r>
              <a:rPr lang="en-US" sz="1200">
                <a:solidFill>
                  <a:schemeClr val="accent3">
                    <a:lumMod val="50000"/>
                  </a:schemeClr>
                </a:solidFill>
              </a:rPr>
              <a:t>2) Inattention</a:t>
            </a:r>
          </a:p>
          <a:p>
            <a:pPr>
              <a:spcBef>
                <a:spcPts val="240"/>
              </a:spcBef>
              <a:spcAft>
                <a:spcPts val="240"/>
              </a:spcAft>
            </a:pPr>
            <a:r>
              <a:rPr lang="en-US" sz="1200">
                <a:solidFill>
                  <a:schemeClr val="accent3">
                    <a:lumMod val="50000"/>
                  </a:schemeClr>
                </a:solidFill>
              </a:rPr>
              <a:t>3) Altered level of consciousness</a:t>
            </a:r>
          </a:p>
          <a:p>
            <a:pPr>
              <a:spcBef>
                <a:spcPts val="240"/>
              </a:spcBef>
              <a:spcAft>
                <a:spcPts val="240"/>
              </a:spcAft>
            </a:pPr>
            <a:r>
              <a:rPr lang="en-US" sz="1200">
                <a:solidFill>
                  <a:schemeClr val="accent3">
                    <a:lumMod val="50000"/>
                  </a:schemeClr>
                </a:solidFill>
              </a:rPr>
              <a:t>4) Disorganized thinking</a:t>
            </a:r>
            <a:endParaRPr lang="en-GB" sz="1200">
              <a:solidFill>
                <a:schemeClr val="accent3">
                  <a:lumMod val="50000"/>
                </a:schemeClr>
              </a:solidFill>
            </a:endParaRPr>
          </a:p>
        </p:txBody>
      </p:sp>
      <p:sp>
        <p:nvSpPr>
          <p:cNvPr id="28" name="Rectangle 27">
            <a:extLst>
              <a:ext uri="{FF2B5EF4-FFF2-40B4-BE49-F238E27FC236}">
                <a16:creationId xmlns:a16="http://schemas.microsoft.com/office/drawing/2014/main" id="{9C59518C-DD89-EC41-EB94-56DD56FA883E}"/>
              </a:ext>
            </a:extLst>
          </p:cNvPr>
          <p:cNvSpPr/>
          <p:nvPr/>
        </p:nvSpPr>
        <p:spPr>
          <a:xfrm>
            <a:off x="3455845" y="4970304"/>
            <a:ext cx="2406126" cy="4822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240"/>
              </a:spcBef>
              <a:spcAft>
                <a:spcPts val="240"/>
              </a:spcAft>
            </a:pPr>
            <a:r>
              <a:rPr lang="en-GB" sz="1200" b="1">
                <a:solidFill>
                  <a:schemeClr val="accent3">
                    <a:lumMod val="50000"/>
                  </a:schemeClr>
                </a:solidFill>
              </a:rPr>
              <a:t>Delirium likely if 1 and 2 are present plus 3 or 4</a:t>
            </a:r>
          </a:p>
        </p:txBody>
      </p:sp>
      <p:sp>
        <p:nvSpPr>
          <p:cNvPr id="29" name="Rectangle 28">
            <a:extLst>
              <a:ext uri="{FF2B5EF4-FFF2-40B4-BE49-F238E27FC236}">
                <a16:creationId xmlns:a16="http://schemas.microsoft.com/office/drawing/2014/main" id="{EAC35C31-DB47-485E-6A29-829AC50E391E}"/>
              </a:ext>
            </a:extLst>
          </p:cNvPr>
          <p:cNvSpPr/>
          <p:nvPr/>
        </p:nvSpPr>
        <p:spPr>
          <a:xfrm>
            <a:off x="6127549" y="2662582"/>
            <a:ext cx="2405924" cy="2403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240"/>
              </a:spcBef>
              <a:spcAft>
                <a:spcPts val="240"/>
              </a:spcAft>
            </a:pPr>
            <a:r>
              <a:rPr lang="en-GB" sz="1200" b="1">
                <a:solidFill>
                  <a:schemeClr val="accent5">
                    <a:lumMod val="50000"/>
                  </a:schemeClr>
                </a:solidFill>
              </a:rPr>
              <a:t>ICDSC</a:t>
            </a:r>
          </a:p>
          <a:p>
            <a:pPr>
              <a:spcBef>
                <a:spcPts val="240"/>
              </a:spcBef>
              <a:spcAft>
                <a:spcPts val="240"/>
              </a:spcAft>
            </a:pPr>
            <a:r>
              <a:rPr lang="en-GB" sz="1200">
                <a:solidFill>
                  <a:schemeClr val="accent5">
                    <a:lumMod val="50000"/>
                  </a:schemeClr>
                </a:solidFill>
              </a:rPr>
              <a:t>8 items, scored 1 (yes) or 0 (no):</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Altered level of consciousness</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Inattention</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Disorientation</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Hallucination, delusions</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Agitation</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Inappropriate speech</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Sleep–wake disturbances</a:t>
            </a:r>
          </a:p>
          <a:p>
            <a:pPr marL="171450" indent="-171450">
              <a:spcBef>
                <a:spcPts val="240"/>
              </a:spcBef>
              <a:spcAft>
                <a:spcPts val="240"/>
              </a:spcAft>
              <a:buFont typeface="Arial" panose="020B0604020202020204" pitchFamily="34" charset="0"/>
              <a:buChar char="•"/>
            </a:pPr>
            <a:r>
              <a:rPr lang="en-GB" sz="1200">
                <a:solidFill>
                  <a:schemeClr val="accent5">
                    <a:lumMod val="50000"/>
                  </a:schemeClr>
                </a:solidFill>
              </a:rPr>
              <a:t>Symptom fluctuation</a:t>
            </a:r>
          </a:p>
        </p:txBody>
      </p:sp>
      <p:sp>
        <p:nvSpPr>
          <p:cNvPr id="22" name="Rectangle 21">
            <a:extLst>
              <a:ext uri="{FF2B5EF4-FFF2-40B4-BE49-F238E27FC236}">
                <a16:creationId xmlns:a16="http://schemas.microsoft.com/office/drawing/2014/main" id="{06F528E9-84D7-46E7-754A-085826DA3A68}"/>
              </a:ext>
            </a:extLst>
          </p:cNvPr>
          <p:cNvSpPr/>
          <p:nvPr/>
        </p:nvSpPr>
        <p:spPr>
          <a:xfrm>
            <a:off x="6127549" y="2159052"/>
            <a:ext cx="2405924" cy="4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algn="ctr">
              <a:spcBef>
                <a:spcPts val="240"/>
              </a:spcBef>
              <a:spcAft>
                <a:spcPts val="240"/>
              </a:spcAft>
            </a:pPr>
            <a:r>
              <a:rPr lang="en-GB" sz="1200" b="1">
                <a:solidFill>
                  <a:schemeClr val="accent5">
                    <a:lumMod val="50000"/>
                  </a:schemeClr>
                </a:solidFill>
              </a:rPr>
              <a:t>Intensive-care settings</a:t>
            </a:r>
          </a:p>
        </p:txBody>
      </p:sp>
      <p:sp>
        <p:nvSpPr>
          <p:cNvPr id="31" name="Rectangle 30">
            <a:extLst>
              <a:ext uri="{FF2B5EF4-FFF2-40B4-BE49-F238E27FC236}">
                <a16:creationId xmlns:a16="http://schemas.microsoft.com/office/drawing/2014/main" id="{A55CDC68-BA27-B68A-BFB9-7754AF49D9D4}"/>
              </a:ext>
            </a:extLst>
          </p:cNvPr>
          <p:cNvSpPr/>
          <p:nvPr/>
        </p:nvSpPr>
        <p:spPr>
          <a:xfrm>
            <a:off x="6127549" y="5134386"/>
            <a:ext cx="2405924" cy="336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240"/>
              </a:spcBef>
              <a:spcAft>
                <a:spcPts val="240"/>
              </a:spcAft>
            </a:pPr>
            <a:r>
              <a:rPr lang="en-GB" sz="1200" b="1">
                <a:solidFill>
                  <a:schemeClr val="accent5">
                    <a:lumMod val="50000"/>
                  </a:schemeClr>
                </a:solidFill>
              </a:rPr>
              <a:t>Delirium likely if score ≥4</a:t>
            </a:r>
          </a:p>
        </p:txBody>
      </p:sp>
      <p:sp>
        <p:nvSpPr>
          <p:cNvPr id="21" name="Rectangle 20">
            <a:extLst>
              <a:ext uri="{FF2B5EF4-FFF2-40B4-BE49-F238E27FC236}">
                <a16:creationId xmlns:a16="http://schemas.microsoft.com/office/drawing/2014/main" id="{750B8EDC-9369-D32F-F7DD-F0E3063A63E3}"/>
              </a:ext>
            </a:extLst>
          </p:cNvPr>
          <p:cNvSpPr/>
          <p:nvPr/>
        </p:nvSpPr>
        <p:spPr>
          <a:xfrm>
            <a:off x="3455845" y="2159052"/>
            <a:ext cx="2406126" cy="1205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algn="ctr">
              <a:spcBef>
                <a:spcPts val="240"/>
              </a:spcBef>
              <a:spcAft>
                <a:spcPts val="240"/>
              </a:spcAft>
            </a:pPr>
            <a:r>
              <a:rPr lang="en-GB" sz="1200" b="1">
                <a:solidFill>
                  <a:schemeClr val="accent3">
                    <a:lumMod val="50000"/>
                  </a:schemeClr>
                </a:solidFill>
              </a:rPr>
              <a:t>CAM-based tools</a:t>
            </a:r>
          </a:p>
          <a:p>
            <a:pPr algn="ctr">
              <a:spcBef>
                <a:spcPts val="240"/>
              </a:spcBef>
              <a:spcAft>
                <a:spcPts val="240"/>
              </a:spcAft>
            </a:pPr>
            <a:r>
              <a:rPr lang="en-GB" sz="1200">
                <a:solidFill>
                  <a:schemeClr val="accent3">
                    <a:lumMod val="50000"/>
                  </a:schemeClr>
                </a:solidFill>
              </a:rPr>
              <a:t>(useful in general hospital, older patients, intensive-care patients, and people in nursing home and palliative care settings)</a:t>
            </a:r>
          </a:p>
        </p:txBody>
      </p:sp>
    </p:spTree>
    <p:extLst>
      <p:ext uri="{BB962C8B-B14F-4D97-AF65-F5344CB8AC3E}">
        <p14:creationId xmlns:p14="http://schemas.microsoft.com/office/powerpoint/2010/main" val="1443198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43CB7-0DCE-7467-30E2-461E7F925511}"/>
              </a:ext>
            </a:extLst>
          </p:cNvPr>
          <p:cNvSpPr>
            <a:spLocks noGrp="1"/>
          </p:cNvSpPr>
          <p:nvPr>
            <p:ph type="body" sz="quarter" idx="17"/>
          </p:nvPr>
        </p:nvSpPr>
        <p:spPr/>
        <p:txBody>
          <a:bodyPr/>
          <a:lstStyle/>
          <a:p>
            <a:r>
              <a:rPr lang="en-GB" err="1"/>
              <a:t>Neurobehavioural</a:t>
            </a:r>
            <a:r>
              <a:rPr lang="en-GB"/>
              <a:t> consequences of stroke – Delirium</a:t>
            </a:r>
          </a:p>
        </p:txBody>
      </p:sp>
      <p:sp>
        <p:nvSpPr>
          <p:cNvPr id="3" name="Title 2">
            <a:extLst>
              <a:ext uri="{FF2B5EF4-FFF2-40B4-BE49-F238E27FC236}">
                <a16:creationId xmlns:a16="http://schemas.microsoft.com/office/drawing/2014/main" id="{2586340C-9662-74DE-7937-A0600448D34A}"/>
              </a:ext>
            </a:extLst>
          </p:cNvPr>
          <p:cNvSpPr>
            <a:spLocks noGrp="1"/>
          </p:cNvSpPr>
          <p:nvPr>
            <p:ph type="title"/>
          </p:nvPr>
        </p:nvSpPr>
        <p:spPr/>
        <p:txBody>
          <a:bodyPr/>
          <a:lstStyle/>
          <a:p>
            <a:r>
              <a:rPr lang="en-GB"/>
              <a:t>The 4AT tool</a:t>
            </a:r>
          </a:p>
        </p:txBody>
      </p:sp>
      <p:sp>
        <p:nvSpPr>
          <p:cNvPr id="7" name="Content Placeholder 6">
            <a:extLst>
              <a:ext uri="{FF2B5EF4-FFF2-40B4-BE49-F238E27FC236}">
                <a16:creationId xmlns:a16="http://schemas.microsoft.com/office/drawing/2014/main" id="{B3FD1A2B-1084-08DD-F79F-39F8BA5BF614}"/>
              </a:ext>
            </a:extLst>
          </p:cNvPr>
          <p:cNvSpPr>
            <a:spLocks noGrp="1"/>
          </p:cNvSpPr>
          <p:nvPr>
            <p:ph idx="19"/>
          </p:nvPr>
        </p:nvSpPr>
        <p:spPr/>
        <p:txBody>
          <a:bodyPr/>
          <a:lstStyle/>
          <a:p>
            <a:r>
              <a:rPr lang="en-GB"/>
              <a:t>The 4AT is a </a:t>
            </a:r>
            <a:r>
              <a:rPr lang="en-GB" b="1">
                <a:solidFill>
                  <a:schemeClr val="accent5">
                    <a:lumMod val="50000"/>
                  </a:schemeClr>
                </a:solidFill>
              </a:rPr>
              <a:t>simple, widely-used tool </a:t>
            </a:r>
            <a:r>
              <a:rPr lang="en-GB"/>
              <a:t>to detect delirium</a:t>
            </a:r>
            <a:r>
              <a:rPr lang="en-GB" baseline="30000"/>
              <a:t>1</a:t>
            </a:r>
            <a:r>
              <a:rPr lang="en-GB"/>
              <a:t> </a:t>
            </a:r>
          </a:p>
          <a:p>
            <a:r>
              <a:rPr lang="en-GB" b="1">
                <a:solidFill>
                  <a:schemeClr val="accent5">
                    <a:lumMod val="50000"/>
                  </a:schemeClr>
                </a:solidFill>
              </a:rPr>
              <a:t>Free to use</a:t>
            </a:r>
            <a:r>
              <a:rPr lang="en-GB"/>
              <a:t>, the 4AT was designed to be completed within </a:t>
            </a:r>
            <a:r>
              <a:rPr lang="en-GB" b="1">
                <a:solidFill>
                  <a:schemeClr val="accent5">
                    <a:lumMod val="50000"/>
                  </a:schemeClr>
                </a:solidFill>
              </a:rPr>
              <a:t>2 minutes </a:t>
            </a:r>
            <a:r>
              <a:rPr lang="en-GB"/>
              <a:t>and used in the clinic</a:t>
            </a:r>
            <a:r>
              <a:rPr lang="en-GB" baseline="30000"/>
              <a:t>1</a:t>
            </a:r>
            <a:endParaRPr lang="en-GB"/>
          </a:p>
          <a:p>
            <a:r>
              <a:rPr lang="en-GB"/>
              <a:t>The 4AT has been validated in clinical use across 82,770 hospital admissions, where it has been used as part </a:t>
            </a:r>
            <a:br>
              <a:rPr lang="en-GB"/>
            </a:br>
            <a:r>
              <a:rPr lang="en-GB"/>
              <a:t>of the usual care process</a:t>
            </a:r>
            <a:r>
              <a:rPr lang="en-GB" baseline="30000"/>
              <a:t>2</a:t>
            </a:r>
            <a:endParaRPr lang="en-GB"/>
          </a:p>
          <a:p>
            <a:pPr lvl="1"/>
            <a:r>
              <a:rPr lang="en-GB"/>
              <a:t>The scores on the 4AT test were correlated with </a:t>
            </a:r>
            <a:r>
              <a:rPr lang="en-GB" b="1">
                <a:solidFill>
                  <a:schemeClr val="accent5">
                    <a:lumMod val="50000"/>
                  </a:schemeClr>
                </a:solidFill>
              </a:rPr>
              <a:t>30-day</a:t>
            </a:r>
            <a:r>
              <a:rPr lang="en-GB" b="1">
                <a:solidFill>
                  <a:schemeClr val="accent5">
                    <a:lumMod val="75000"/>
                  </a:schemeClr>
                </a:solidFill>
              </a:rPr>
              <a:t> </a:t>
            </a:r>
            <a:r>
              <a:rPr lang="en-GB" b="1">
                <a:solidFill>
                  <a:schemeClr val="accent5">
                    <a:lumMod val="50000"/>
                  </a:schemeClr>
                </a:solidFill>
              </a:rPr>
              <a:t>mortality</a:t>
            </a:r>
            <a:r>
              <a:rPr lang="en-GB"/>
              <a:t>, and </a:t>
            </a:r>
            <a:r>
              <a:rPr lang="en-GB" b="1">
                <a:solidFill>
                  <a:schemeClr val="accent5">
                    <a:lumMod val="50000"/>
                  </a:schemeClr>
                </a:solidFill>
              </a:rPr>
              <a:t>length of hospital stay</a:t>
            </a:r>
            <a:r>
              <a:rPr lang="en-GB" baseline="30000"/>
              <a:t>2</a:t>
            </a:r>
            <a:endParaRPr lang="en-GB"/>
          </a:p>
          <a:p>
            <a:r>
              <a:rPr lang="en-GB"/>
              <a:t>A meta-analysis of 17 publications using the 4AT found that the 4AT test for delirium has good diagnostic accuracy, including in people with stroke:</a:t>
            </a:r>
            <a:r>
              <a:rPr lang="en-GB" baseline="30000"/>
              <a:t>3</a:t>
            </a:r>
            <a:endParaRPr lang="en-GB"/>
          </a:p>
          <a:p>
            <a:pPr lvl="1"/>
            <a:r>
              <a:rPr lang="en-US"/>
              <a:t>Pooled sensitivity:</a:t>
            </a:r>
            <a:r>
              <a:rPr lang="en-US" b="1">
                <a:solidFill>
                  <a:schemeClr val="accent5">
                    <a:lumMod val="75000"/>
                  </a:schemeClr>
                </a:solidFill>
              </a:rPr>
              <a:t> </a:t>
            </a:r>
            <a:r>
              <a:rPr lang="en-US" b="1">
                <a:solidFill>
                  <a:schemeClr val="accent5">
                    <a:lumMod val="50000"/>
                  </a:schemeClr>
                </a:solidFill>
              </a:rPr>
              <a:t>0.88 </a:t>
            </a:r>
            <a:r>
              <a:rPr lang="en-US"/>
              <a:t>(95% CI: 0.80, 0.93) </a:t>
            </a:r>
          </a:p>
          <a:p>
            <a:pPr lvl="1"/>
            <a:r>
              <a:rPr lang="en-US"/>
              <a:t>Pooled specificity: </a:t>
            </a:r>
            <a:r>
              <a:rPr lang="en-US" b="1">
                <a:solidFill>
                  <a:schemeClr val="accent5">
                    <a:lumMod val="50000"/>
                  </a:schemeClr>
                </a:solidFill>
              </a:rPr>
              <a:t>0.88</a:t>
            </a:r>
            <a:r>
              <a:rPr lang="en-US">
                <a:solidFill>
                  <a:schemeClr val="accent5">
                    <a:lumMod val="50000"/>
                  </a:schemeClr>
                </a:solidFill>
              </a:rPr>
              <a:t> </a:t>
            </a:r>
            <a:r>
              <a:rPr lang="en-US"/>
              <a:t>(95% CI: 0.82, 0.92)</a:t>
            </a:r>
            <a:endParaRPr lang="en-GB"/>
          </a:p>
        </p:txBody>
      </p:sp>
      <p:sp>
        <p:nvSpPr>
          <p:cNvPr id="5" name="Text Placeholder 4">
            <a:extLst>
              <a:ext uri="{FF2B5EF4-FFF2-40B4-BE49-F238E27FC236}">
                <a16:creationId xmlns:a16="http://schemas.microsoft.com/office/drawing/2014/main" id="{DEB2902D-C384-3578-5BE5-900451FE0575}"/>
              </a:ext>
            </a:extLst>
          </p:cNvPr>
          <p:cNvSpPr>
            <a:spLocks noGrp="1"/>
          </p:cNvSpPr>
          <p:nvPr>
            <p:ph type="body" sz="quarter" idx="18"/>
          </p:nvPr>
        </p:nvSpPr>
        <p:spPr/>
        <p:txBody>
          <a:bodyPr/>
          <a:lstStyle/>
          <a:p>
            <a:r>
              <a:rPr lang="en-US" dirty="0"/>
              <a:t>4AT=4 A’s test for delirium; AMT-4=Abbreviated Mental Test – 4 questions; CI=confidence interval</a:t>
            </a:r>
          </a:p>
          <a:p>
            <a:endParaRPr lang="en-US" dirty="0"/>
          </a:p>
          <a:p>
            <a:r>
              <a:rPr lang="en-US" dirty="0"/>
              <a:t>1. 4AT website. https://www.the4at.com. Accessed May 2023; </a:t>
            </a:r>
            <a:r>
              <a:rPr lang="en-GB" dirty="0"/>
              <a:t>2. Anand et al. Age Ageing 2022;51(3):afac051; 3. </a:t>
            </a:r>
            <a:r>
              <a:rPr lang="en-GB" dirty="0" err="1"/>
              <a:t>Tieges</a:t>
            </a:r>
            <a:r>
              <a:rPr lang="en-GB" dirty="0"/>
              <a:t> et al. Age Ageing 2021;50(3):733–743</a:t>
            </a:r>
          </a:p>
        </p:txBody>
      </p:sp>
      <p:sp>
        <p:nvSpPr>
          <p:cNvPr id="6" name="Slide Number Placeholder 5">
            <a:extLst>
              <a:ext uri="{FF2B5EF4-FFF2-40B4-BE49-F238E27FC236}">
                <a16:creationId xmlns:a16="http://schemas.microsoft.com/office/drawing/2014/main" id="{C0359791-E098-0C7C-3E84-9C33EB62D43C}"/>
              </a:ext>
            </a:extLst>
          </p:cNvPr>
          <p:cNvSpPr>
            <a:spLocks noGrp="1"/>
          </p:cNvSpPr>
          <p:nvPr>
            <p:ph type="sldNum" sz="quarter" idx="4"/>
          </p:nvPr>
        </p:nvSpPr>
        <p:spPr/>
        <p:txBody>
          <a:bodyPr/>
          <a:lstStyle/>
          <a:p>
            <a:fld id="{C5E73D8C-6D1C-4360-8101-83ED279A0FF1}" type="slidenum">
              <a:rPr lang="en-GB" smtClean="0"/>
              <a:pPr/>
              <a:t>18</a:t>
            </a:fld>
            <a:endParaRPr lang="en-GB"/>
          </a:p>
        </p:txBody>
      </p:sp>
      <p:graphicFrame>
        <p:nvGraphicFramePr>
          <p:cNvPr id="4" name="Table 8">
            <a:extLst>
              <a:ext uri="{FF2B5EF4-FFF2-40B4-BE49-F238E27FC236}">
                <a16:creationId xmlns:a16="http://schemas.microsoft.com/office/drawing/2014/main" id="{54AD8370-D983-1E57-AA9E-48FA2D46A7FD}"/>
              </a:ext>
            </a:extLst>
          </p:cNvPr>
          <p:cNvGraphicFramePr>
            <a:graphicFrameLocks noGrp="1"/>
          </p:cNvGraphicFramePr>
          <p:nvPr>
            <p:extLst>
              <p:ext uri="{D42A27DB-BD31-4B8C-83A1-F6EECF244321}">
                <p14:modId xmlns:p14="http://schemas.microsoft.com/office/powerpoint/2010/main" val="1112257923"/>
              </p:ext>
            </p:extLst>
          </p:nvPr>
        </p:nvGraphicFramePr>
        <p:xfrm>
          <a:off x="6242053" y="1123950"/>
          <a:ext cx="5288030" cy="4563620"/>
        </p:xfrm>
        <a:graphic>
          <a:graphicData uri="http://schemas.openxmlformats.org/drawingml/2006/table">
            <a:tbl>
              <a:tblPr firstRow="1" bandRow="1">
                <a:tableStyleId>{2D5ABB26-0587-4C30-8999-92F81FD0307C}</a:tableStyleId>
              </a:tblPr>
              <a:tblGrid>
                <a:gridCol w="720000">
                  <a:extLst>
                    <a:ext uri="{9D8B030D-6E8A-4147-A177-3AD203B41FA5}">
                      <a16:colId xmlns:a16="http://schemas.microsoft.com/office/drawing/2014/main" val="2634614091"/>
                    </a:ext>
                  </a:extLst>
                </a:gridCol>
                <a:gridCol w="4284000">
                  <a:extLst>
                    <a:ext uri="{9D8B030D-6E8A-4147-A177-3AD203B41FA5}">
                      <a16:colId xmlns:a16="http://schemas.microsoft.com/office/drawing/2014/main" val="4274560699"/>
                    </a:ext>
                  </a:extLst>
                </a:gridCol>
                <a:gridCol w="284030">
                  <a:extLst>
                    <a:ext uri="{9D8B030D-6E8A-4147-A177-3AD203B41FA5}">
                      <a16:colId xmlns:a16="http://schemas.microsoft.com/office/drawing/2014/main" val="1020620233"/>
                    </a:ext>
                  </a:extLst>
                </a:gridCol>
              </a:tblGrid>
              <a:tr h="168456">
                <a:tc gridSpan="3">
                  <a:txBody>
                    <a:bodyPr/>
                    <a:lstStyle/>
                    <a:p>
                      <a:pPr marL="0" indent="0">
                        <a:buNone/>
                      </a:pPr>
                      <a:r>
                        <a:rPr lang="en-GB" sz="1100" b="1"/>
                        <a:t>1) Alertness</a:t>
                      </a:r>
                    </a:p>
                  </a:txBody>
                  <a:tcPr marT="0" marB="0">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2607514"/>
                  </a:ext>
                </a:extLst>
              </a:tr>
              <a:tr h="673822">
                <a:tc gridSpan="2">
                  <a:txBody>
                    <a:bodyPr/>
                    <a:lstStyle/>
                    <a:p>
                      <a:r>
                        <a:rPr lang="en-US" sz="1100" i="1"/>
                        <a:t>This includes patients who may be markedly drowsy (e.g., difficult to rouse and/or obviously sleepy during assessment) or agitated/hyperactive. Observe the patient. If asleep, attempt to wake with speech or gentle touch on shoulder. Ask the patient to state their name and address to assist rating</a:t>
                      </a:r>
                      <a:endParaRPr lang="en-GB" sz="1100" i="1"/>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1911434071"/>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pPr algn="r"/>
                      <a:r>
                        <a:rPr lang="en-US" sz="1000"/>
                        <a:t>Normal (fully alert, but not agitated, throughout assessment)</a:t>
                      </a:r>
                      <a:endParaRPr lang="en-GB" sz="1000"/>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r>
                        <a:rPr lang="en-GB" sz="1000"/>
                        <a:t>0</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3743514897"/>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pPr algn="r"/>
                      <a:r>
                        <a:rPr lang="en-US" sz="1000"/>
                        <a:t>Mild sleepiness for &lt;10 seconds after waking, then normal</a:t>
                      </a:r>
                      <a:endParaRPr lang="en-GB" sz="1000"/>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r>
                        <a:rPr lang="en-GB" sz="1000"/>
                        <a:t>0</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1928041265"/>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pPr algn="r"/>
                      <a:r>
                        <a:rPr lang="en-GB" sz="1000"/>
                        <a:t>Clearly abnormal</a:t>
                      </a: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r>
                        <a:rPr lang="en-GB" sz="1000"/>
                        <a:t>4</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4035917480"/>
                  </a:ext>
                </a:extLst>
              </a:tr>
              <a:tr h="168456">
                <a:tc gridSpan="3">
                  <a:txBody>
                    <a:bodyPr/>
                    <a:lstStyle/>
                    <a:p>
                      <a:r>
                        <a:rPr lang="en-GB" sz="1100" b="1" dirty="0"/>
                        <a:t>2) AMT-4</a:t>
                      </a:r>
                    </a:p>
                  </a:txBody>
                  <a:tcPr marT="0" marB="0">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6647342"/>
                  </a:ext>
                </a:extLst>
              </a:tr>
              <a:tr h="183770">
                <a:tc gridSpan="2">
                  <a:txBody>
                    <a:bodyPr/>
                    <a:lstStyle/>
                    <a:p>
                      <a:r>
                        <a:rPr lang="en-US" sz="1100" i="1"/>
                        <a:t>Age, date of birth, place (name of the hospital or building), current year</a:t>
                      </a:r>
                      <a:endParaRPr lang="en-GB" sz="1100" i="1"/>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extLst>
                  <a:ext uri="{0D108BD9-81ED-4DB2-BD59-A6C34878D82A}">
                    <a16:rowId xmlns:a16="http://schemas.microsoft.com/office/drawing/2014/main" val="81785049"/>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pPr algn="r"/>
                      <a:r>
                        <a:rPr lang="en-GB" sz="1000"/>
                        <a:t>No mistakes</a:t>
                      </a: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r>
                        <a:rPr lang="en-GB" sz="1000"/>
                        <a:t>0</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extLst>
                  <a:ext uri="{0D108BD9-81ED-4DB2-BD59-A6C34878D82A}">
                    <a16:rowId xmlns:a16="http://schemas.microsoft.com/office/drawing/2014/main" val="1497361236"/>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pPr algn="r"/>
                      <a:r>
                        <a:rPr lang="en-GB" sz="1000"/>
                        <a:t>1 mistake</a:t>
                      </a: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r>
                        <a:rPr lang="en-GB" sz="1000"/>
                        <a:t>1</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extLst>
                  <a:ext uri="{0D108BD9-81ED-4DB2-BD59-A6C34878D82A}">
                    <a16:rowId xmlns:a16="http://schemas.microsoft.com/office/drawing/2014/main" val="2604410898"/>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pPr algn="r"/>
                      <a:r>
                        <a:rPr lang="en-GB" sz="1000"/>
                        <a:t>&gt;1 mistake/untestable</a:t>
                      </a: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r>
                        <a:rPr lang="en-GB" sz="1000"/>
                        <a:t>2</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extLst>
                  <a:ext uri="{0D108BD9-81ED-4DB2-BD59-A6C34878D82A}">
                    <a16:rowId xmlns:a16="http://schemas.microsoft.com/office/drawing/2014/main" val="913872818"/>
                  </a:ext>
                </a:extLst>
              </a:tr>
              <a:tr h="168456">
                <a:tc gridSpan="3">
                  <a:txBody>
                    <a:bodyPr/>
                    <a:lstStyle/>
                    <a:p>
                      <a:r>
                        <a:rPr lang="en-GB" sz="1100" b="1"/>
                        <a:t>3) Attention </a:t>
                      </a:r>
                    </a:p>
                  </a:txBody>
                  <a:tcPr marT="0" marB="0">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5223068"/>
                  </a:ext>
                </a:extLst>
              </a:tr>
              <a:tr h="505367">
                <a:tc gridSpan="2">
                  <a:txBody>
                    <a:bodyPr/>
                    <a:lstStyle/>
                    <a:p>
                      <a:r>
                        <a:rPr lang="en-US" sz="1100" i="1" dirty="0"/>
                        <a:t>Ask the patient: “Please tell me the months of the year in backwards order, starting at December.” To assist initial understanding, one prompt of “what is the month before December?” is permitted</a:t>
                      </a:r>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974111100"/>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pPr algn="r"/>
                      <a:r>
                        <a:rPr lang="en-US" sz="1000"/>
                        <a:t>Achieves 7 months or more correctly </a:t>
                      </a:r>
                      <a:endParaRPr lang="en-GB" sz="1000"/>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r>
                        <a:rPr lang="en-GB" sz="1000"/>
                        <a:t>0</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850823390"/>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pPr algn="r"/>
                      <a:r>
                        <a:rPr lang="en-US" sz="1000" dirty="0"/>
                        <a:t>Starts but scores &lt;7 months/refuses to start </a:t>
                      </a:r>
                      <a:endParaRPr lang="en-GB" sz="1000" dirty="0"/>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r>
                        <a:rPr lang="en-GB" sz="1000"/>
                        <a:t>1</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1419392243"/>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pPr algn="r"/>
                      <a:r>
                        <a:rPr lang="en-US" sz="1000"/>
                        <a:t>Untestable (cannot start because unwell, drowsy, inattentive)</a:t>
                      </a:r>
                      <a:endParaRPr lang="en-GB" sz="1000"/>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tc>
                  <a:txBody>
                    <a:bodyPr/>
                    <a:lstStyle/>
                    <a:p>
                      <a:r>
                        <a:rPr lang="en-GB" sz="1000"/>
                        <a:t>2</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BF0EE"/>
                    </a:solidFill>
                  </a:tcPr>
                </a:tc>
                <a:extLst>
                  <a:ext uri="{0D108BD9-81ED-4DB2-BD59-A6C34878D82A}">
                    <a16:rowId xmlns:a16="http://schemas.microsoft.com/office/drawing/2014/main" val="794739613"/>
                  </a:ext>
                </a:extLst>
              </a:tr>
              <a:tr h="168456">
                <a:tc gridSpan="3">
                  <a:txBody>
                    <a:bodyPr/>
                    <a:lstStyle/>
                    <a:p>
                      <a:r>
                        <a:rPr lang="en-GB" sz="1100" b="1"/>
                        <a:t>4) Acute change or fluctuating course</a:t>
                      </a:r>
                    </a:p>
                  </a:txBody>
                  <a:tcPr marT="0" marB="0">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9239236"/>
                  </a:ext>
                </a:extLst>
              </a:tr>
              <a:tr h="505367">
                <a:tc gridSpan="2">
                  <a:txBody>
                    <a:bodyPr/>
                    <a:lstStyle/>
                    <a:p>
                      <a:r>
                        <a:rPr lang="en-US" sz="1100" i="1"/>
                        <a:t>Evidence of significant change or fluctuation in: alertness, cognition, other mental function (e.g., paranoia, hallucinations) arising over the last 2 weeks and still evident in last 24 hours</a:t>
                      </a:r>
                      <a:endParaRPr lang="en-GB" sz="1100" i="1"/>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839934409"/>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lang="en-GB" sz="1000"/>
                        <a:t>No</a:t>
                      </a: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sz="1000"/>
                        <a:t>0</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8805959"/>
                  </a:ext>
                </a:extLst>
              </a:tr>
              <a:tr h="183770">
                <a:tc>
                  <a:txBody>
                    <a:bodyPr/>
                    <a:lstStyle/>
                    <a:p>
                      <a:endParaRPr lang="en-GB" sz="1200"/>
                    </a:p>
                  </a:txBody>
                  <a:tcPr marT="0" marB="0">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pPr algn="r"/>
                      <a:r>
                        <a:rPr lang="en-GB" sz="1000"/>
                        <a:t>Yes</a:t>
                      </a: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tc>
                  <a:txBody>
                    <a:bodyPr/>
                    <a:lstStyle/>
                    <a:p>
                      <a:r>
                        <a:rPr lang="en-GB" sz="1000" dirty="0"/>
                        <a:t>4</a:t>
                      </a:r>
                    </a:p>
                  </a:txBody>
                  <a:tcPr marT="0" marB="0">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476276137"/>
                  </a:ext>
                </a:extLst>
              </a:tr>
            </a:tbl>
          </a:graphicData>
        </a:graphic>
      </p:graphicFrame>
      <p:sp>
        <p:nvSpPr>
          <p:cNvPr id="13" name="TextBox 12">
            <a:extLst>
              <a:ext uri="{FF2B5EF4-FFF2-40B4-BE49-F238E27FC236}">
                <a16:creationId xmlns:a16="http://schemas.microsoft.com/office/drawing/2014/main" id="{9D1F903B-3B6C-AC05-79BA-6031292F7A8D}"/>
              </a:ext>
            </a:extLst>
          </p:cNvPr>
          <p:cNvSpPr txBox="1"/>
          <p:nvPr/>
        </p:nvSpPr>
        <p:spPr>
          <a:xfrm>
            <a:off x="6242052" y="5695350"/>
            <a:ext cx="5288031" cy="646331"/>
          </a:xfrm>
          <a:prstGeom prst="rect">
            <a:avLst/>
          </a:prstGeom>
          <a:solidFill>
            <a:schemeClr val="accent3">
              <a:lumMod val="75000"/>
            </a:schemeClr>
          </a:solidFill>
          <a:ln w="19050">
            <a:solidFill>
              <a:schemeClr val="accent3"/>
            </a:solidFill>
          </a:ln>
        </p:spPr>
        <p:txBody>
          <a:bodyPr wrap="square">
            <a:spAutoFit/>
          </a:bodyPr>
          <a:lstStyle/>
          <a:p>
            <a:r>
              <a:rPr lang="en-US" sz="1200" b="1">
                <a:solidFill>
                  <a:schemeClr val="bg1"/>
                </a:solidFill>
              </a:rPr>
              <a:t>Total score ≥4: possible delirium with/without cognitive impairment</a:t>
            </a:r>
          </a:p>
          <a:p>
            <a:r>
              <a:rPr lang="en-US" sz="1200" b="1">
                <a:solidFill>
                  <a:schemeClr val="bg1"/>
                </a:solidFill>
              </a:rPr>
              <a:t>Total score 1–3: possible cognitive impairment</a:t>
            </a:r>
          </a:p>
          <a:p>
            <a:r>
              <a:rPr lang="en-US" sz="1200" b="1">
                <a:solidFill>
                  <a:schemeClr val="bg1"/>
                </a:solidFill>
              </a:rPr>
              <a:t>Total score 0: delirium or severe cognitive impairment unlikely</a:t>
            </a:r>
            <a:endParaRPr lang="en-GB" sz="1200" b="1">
              <a:solidFill>
                <a:schemeClr val="bg1"/>
              </a:solidFill>
            </a:endParaRPr>
          </a:p>
        </p:txBody>
      </p:sp>
      <p:sp>
        <p:nvSpPr>
          <p:cNvPr id="14" name="TextBox 13">
            <a:extLst>
              <a:ext uri="{FF2B5EF4-FFF2-40B4-BE49-F238E27FC236}">
                <a16:creationId xmlns:a16="http://schemas.microsoft.com/office/drawing/2014/main" id="{E0BD640D-BDAC-0945-6A7A-795572A0ABA7}"/>
              </a:ext>
            </a:extLst>
          </p:cNvPr>
          <p:cNvSpPr txBox="1"/>
          <p:nvPr/>
        </p:nvSpPr>
        <p:spPr>
          <a:xfrm>
            <a:off x="6242052" y="850731"/>
            <a:ext cx="5288031" cy="276999"/>
          </a:xfrm>
          <a:prstGeom prst="rect">
            <a:avLst/>
          </a:prstGeom>
          <a:noFill/>
          <a:ln w="19050">
            <a:noFill/>
          </a:ln>
        </p:spPr>
        <p:txBody>
          <a:bodyPr wrap="square">
            <a:spAutoFit/>
          </a:bodyPr>
          <a:lstStyle/>
          <a:p>
            <a:pPr algn="ctr"/>
            <a:r>
              <a:rPr lang="en-US" sz="1200" b="1">
                <a:solidFill>
                  <a:schemeClr val="accent3">
                    <a:lumMod val="50000"/>
                  </a:schemeClr>
                </a:solidFill>
              </a:rPr>
              <a:t>The 4AT instrument</a:t>
            </a:r>
            <a:r>
              <a:rPr lang="en-US" sz="1200" b="1" baseline="30000">
                <a:solidFill>
                  <a:schemeClr val="accent3">
                    <a:lumMod val="50000"/>
                  </a:schemeClr>
                </a:solidFill>
              </a:rPr>
              <a:t>1</a:t>
            </a:r>
            <a:endParaRPr lang="en-GB" sz="1200" b="1">
              <a:solidFill>
                <a:schemeClr val="accent3">
                  <a:lumMod val="50000"/>
                </a:schemeClr>
              </a:solidFill>
            </a:endParaRPr>
          </a:p>
        </p:txBody>
      </p:sp>
    </p:spTree>
    <p:extLst>
      <p:ext uri="{BB962C8B-B14F-4D97-AF65-F5344CB8AC3E}">
        <p14:creationId xmlns:p14="http://schemas.microsoft.com/office/powerpoint/2010/main" val="2150049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0FD5E272-102A-E925-8385-76479A23A445}"/>
              </a:ext>
            </a:extLst>
          </p:cNvPr>
          <p:cNvSpPr>
            <a:spLocks noGrp="1"/>
          </p:cNvSpPr>
          <p:nvPr>
            <p:ph sz="half" idx="1"/>
          </p:nvPr>
        </p:nvSpPr>
        <p:spPr>
          <a:xfrm>
            <a:off x="9080499" y="1154745"/>
            <a:ext cx="3111501" cy="4415215"/>
          </a:xfrm>
        </p:spPr>
        <p:txBody>
          <a:bodyPr/>
          <a:lstStyle/>
          <a:p>
            <a:r>
              <a:rPr lang="en-GB"/>
              <a:t>People should be given a </a:t>
            </a:r>
            <a:r>
              <a:rPr lang="en-GB" b="1">
                <a:solidFill>
                  <a:schemeClr val="accent5">
                    <a:lumMod val="50000"/>
                  </a:schemeClr>
                </a:solidFill>
              </a:rPr>
              <a:t>care package tailored to their needs</a:t>
            </a:r>
            <a:r>
              <a:rPr lang="en-GB"/>
              <a:t>, devised within 24 hours of admission if they are admitted to hospital</a:t>
            </a:r>
            <a:r>
              <a:rPr lang="en-GB" baseline="30000"/>
              <a:t>1</a:t>
            </a:r>
            <a:endParaRPr lang="en-GB"/>
          </a:p>
          <a:p>
            <a:r>
              <a:rPr lang="en-GB"/>
              <a:t>Multicomponent approaches to prevent delirium were found to </a:t>
            </a:r>
            <a:r>
              <a:rPr lang="en-GB" b="1">
                <a:solidFill>
                  <a:schemeClr val="accent5">
                    <a:lumMod val="50000"/>
                  </a:schemeClr>
                </a:solidFill>
              </a:rPr>
              <a:t>reduce the incidence </a:t>
            </a:r>
            <a:br>
              <a:rPr lang="en-GB" b="1">
                <a:solidFill>
                  <a:schemeClr val="accent5">
                    <a:lumMod val="50000"/>
                  </a:schemeClr>
                </a:solidFill>
              </a:rPr>
            </a:br>
            <a:r>
              <a:rPr lang="en-GB" b="1">
                <a:solidFill>
                  <a:schemeClr val="accent5">
                    <a:lumMod val="50000"/>
                  </a:schemeClr>
                </a:solidFill>
              </a:rPr>
              <a:t>of delirium</a:t>
            </a:r>
            <a:r>
              <a:rPr lang="en-GB"/>
              <a:t> by 43% compared with usual care in a large Cochrane review</a:t>
            </a:r>
            <a:r>
              <a:rPr lang="en-GB" baseline="30000"/>
              <a:t>2</a:t>
            </a:r>
          </a:p>
          <a:p>
            <a:endParaRPr lang="en-GB"/>
          </a:p>
        </p:txBody>
      </p:sp>
      <p:sp>
        <p:nvSpPr>
          <p:cNvPr id="2" name="Text Placeholder 1">
            <a:extLst>
              <a:ext uri="{FF2B5EF4-FFF2-40B4-BE49-F238E27FC236}">
                <a16:creationId xmlns:a16="http://schemas.microsoft.com/office/drawing/2014/main" id="{6D06FE5E-926E-31E7-56A8-FDC014A6E8F0}"/>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380FCB07-C0FE-2919-B178-01E41359C7B7}"/>
              </a:ext>
            </a:extLst>
          </p:cNvPr>
          <p:cNvSpPr>
            <a:spLocks noGrp="1"/>
          </p:cNvSpPr>
          <p:nvPr>
            <p:ph type="title"/>
          </p:nvPr>
        </p:nvSpPr>
        <p:spPr/>
        <p:txBody>
          <a:bodyPr/>
          <a:lstStyle/>
          <a:p>
            <a:r>
              <a:rPr lang="en-GB"/>
              <a:t>NICE guidelines for preventing delirium</a:t>
            </a:r>
          </a:p>
        </p:txBody>
      </p:sp>
      <p:sp>
        <p:nvSpPr>
          <p:cNvPr id="14" name="Content Placeholder 13">
            <a:extLst>
              <a:ext uri="{FF2B5EF4-FFF2-40B4-BE49-F238E27FC236}">
                <a16:creationId xmlns:a16="http://schemas.microsoft.com/office/drawing/2014/main" id="{8512D9BF-2B3D-2F03-E84B-173E08DC29AE}"/>
              </a:ext>
            </a:extLst>
          </p:cNvPr>
          <p:cNvSpPr>
            <a:spLocks noGrp="1"/>
          </p:cNvSpPr>
          <p:nvPr>
            <p:ph idx="19"/>
          </p:nvPr>
        </p:nvSpPr>
        <p:spPr>
          <a:xfrm>
            <a:off x="539751" y="1416785"/>
            <a:ext cx="6658086" cy="4415215"/>
          </a:xfrm>
        </p:spPr>
        <p:txBody>
          <a:bodyPr/>
          <a:lstStyle/>
          <a:p>
            <a:r>
              <a:rPr lang="en-GB" sz="1400" b="1"/>
              <a:t>Address cognitive impairment or disorientation </a:t>
            </a:r>
            <a:r>
              <a:rPr lang="en-GB" sz="1400"/>
              <a:t>(e.g., use clear lighting, talk to the person to explain your clinical role)</a:t>
            </a:r>
            <a:r>
              <a:rPr lang="en-GB" sz="1400" baseline="30000"/>
              <a:t>1</a:t>
            </a:r>
            <a:endParaRPr lang="en-GB" sz="1400"/>
          </a:p>
          <a:p>
            <a:r>
              <a:rPr lang="en-GB" sz="1400" b="1"/>
              <a:t>Address dehydration or constipation </a:t>
            </a:r>
            <a:r>
              <a:rPr lang="en-GB" sz="1400"/>
              <a:t>(e.g., ensure adequate fluid intake)</a:t>
            </a:r>
            <a:r>
              <a:rPr lang="en-GB" sz="1400" baseline="30000"/>
              <a:t>1</a:t>
            </a:r>
            <a:endParaRPr lang="en-GB" sz="1400"/>
          </a:p>
          <a:p>
            <a:r>
              <a:rPr lang="en-GB" sz="1400" b="1"/>
              <a:t>Assess the patient for hypoxia and optimise oxygen saturation if necessary</a:t>
            </a:r>
            <a:r>
              <a:rPr lang="en-GB" sz="1400" b="1" baseline="30000"/>
              <a:t>1</a:t>
            </a:r>
            <a:endParaRPr lang="en-GB" sz="1400" b="1"/>
          </a:p>
          <a:p>
            <a:r>
              <a:rPr lang="en-GB" sz="1400" b="1"/>
              <a:t>Address any infection </a:t>
            </a:r>
            <a:r>
              <a:rPr lang="en-GB" sz="1400"/>
              <a:t>(e.g., treat infection, avoid unnecessary catheterisation)</a:t>
            </a:r>
            <a:r>
              <a:rPr lang="en-GB" sz="1400" baseline="30000"/>
              <a:t>1</a:t>
            </a:r>
            <a:endParaRPr lang="en-GB" sz="1400"/>
          </a:p>
          <a:p>
            <a:r>
              <a:rPr lang="en-GB" sz="1400" b="1"/>
              <a:t>Address mobility </a:t>
            </a:r>
            <a:r>
              <a:rPr lang="en-GB" sz="1400"/>
              <a:t>(e.g., encourage people to walk after surgery)</a:t>
            </a:r>
            <a:r>
              <a:rPr lang="en-GB" sz="1400" baseline="30000"/>
              <a:t>1</a:t>
            </a:r>
            <a:endParaRPr lang="en-GB" sz="1400"/>
          </a:p>
          <a:p>
            <a:r>
              <a:rPr lang="en-GB" sz="1400" b="1"/>
              <a:t>Address pain </a:t>
            </a:r>
            <a:r>
              <a:rPr lang="en-GB" sz="1400"/>
              <a:t>(e.g., review pain management, look for non-verbal signs of pain)</a:t>
            </a:r>
            <a:r>
              <a:rPr lang="en-GB" sz="1400" baseline="30000"/>
              <a:t>1</a:t>
            </a:r>
            <a:endParaRPr lang="en-GB" sz="1400"/>
          </a:p>
          <a:p>
            <a:r>
              <a:rPr lang="en-GB" sz="1400" b="1"/>
              <a:t>Address poor nutrition </a:t>
            </a:r>
            <a:r>
              <a:rPr lang="en-GB" sz="1400"/>
              <a:t>(e.g., ensure dentures fit)</a:t>
            </a:r>
            <a:r>
              <a:rPr lang="en-GB" sz="1400" baseline="30000"/>
              <a:t>1</a:t>
            </a:r>
            <a:endParaRPr lang="en-GB" sz="1400"/>
          </a:p>
          <a:p>
            <a:r>
              <a:rPr lang="en-GB" sz="1400" b="1"/>
              <a:t>Address sensory impairment </a:t>
            </a:r>
            <a:r>
              <a:rPr lang="en-GB" sz="1400"/>
              <a:t>(e.g., resolve ear wax, ensure hearing aids work)</a:t>
            </a:r>
            <a:r>
              <a:rPr lang="en-GB" sz="1400" baseline="30000"/>
              <a:t>1</a:t>
            </a:r>
            <a:endParaRPr lang="en-GB" sz="1400"/>
          </a:p>
          <a:p>
            <a:r>
              <a:rPr lang="en-GB" sz="1400" b="1"/>
              <a:t>Promote good sleep patterns </a:t>
            </a:r>
            <a:r>
              <a:rPr lang="en-GB" sz="1400"/>
              <a:t>(e.g., avoid medical procedures during sleeping hours, reduce noise during night time)</a:t>
            </a:r>
            <a:r>
              <a:rPr lang="en-GB" sz="1400" baseline="30000"/>
              <a:t>1</a:t>
            </a:r>
            <a:endParaRPr lang="en-GB" sz="1400"/>
          </a:p>
        </p:txBody>
      </p:sp>
      <p:sp>
        <p:nvSpPr>
          <p:cNvPr id="5" name="Text Placeholder 4">
            <a:extLst>
              <a:ext uri="{FF2B5EF4-FFF2-40B4-BE49-F238E27FC236}">
                <a16:creationId xmlns:a16="http://schemas.microsoft.com/office/drawing/2014/main" id="{81928472-9F6B-2BDF-07B1-B9090025B6C3}"/>
              </a:ext>
            </a:extLst>
          </p:cNvPr>
          <p:cNvSpPr>
            <a:spLocks noGrp="1"/>
          </p:cNvSpPr>
          <p:nvPr>
            <p:ph type="body" sz="quarter" idx="18"/>
          </p:nvPr>
        </p:nvSpPr>
        <p:spPr/>
        <p:txBody>
          <a:bodyPr/>
          <a:lstStyle/>
          <a:p>
            <a:r>
              <a:rPr lang="en-GB"/>
              <a:t>NICE=National Institute for Health and Care Excellence</a:t>
            </a:r>
          </a:p>
          <a:p>
            <a:endParaRPr lang="en-GB"/>
          </a:p>
          <a:p>
            <a:r>
              <a:rPr lang="en-GB"/>
              <a:t>1. NICE. Clinical guideline CG103. January 2023; 2. Burton et al. Cochrane Database </a:t>
            </a:r>
            <a:r>
              <a:rPr lang="en-GB" err="1"/>
              <a:t>Syst</a:t>
            </a:r>
            <a:r>
              <a:rPr lang="en-GB"/>
              <a:t> Rev 2021;7(7):CD013307</a:t>
            </a:r>
          </a:p>
        </p:txBody>
      </p:sp>
      <p:sp>
        <p:nvSpPr>
          <p:cNvPr id="6" name="Slide Number Placeholder 5">
            <a:extLst>
              <a:ext uri="{FF2B5EF4-FFF2-40B4-BE49-F238E27FC236}">
                <a16:creationId xmlns:a16="http://schemas.microsoft.com/office/drawing/2014/main" id="{E232793A-A41F-882E-20CC-94256A16068D}"/>
              </a:ext>
            </a:extLst>
          </p:cNvPr>
          <p:cNvSpPr>
            <a:spLocks noGrp="1"/>
          </p:cNvSpPr>
          <p:nvPr>
            <p:ph type="sldNum" sz="quarter" idx="4"/>
          </p:nvPr>
        </p:nvSpPr>
        <p:spPr/>
        <p:txBody>
          <a:bodyPr/>
          <a:lstStyle/>
          <a:p>
            <a:fld id="{C5E73D8C-6D1C-4360-8101-83ED279A0FF1}" type="slidenum">
              <a:rPr lang="en-GB" smtClean="0"/>
              <a:pPr/>
              <a:t>19</a:t>
            </a:fld>
            <a:endParaRPr lang="en-GB"/>
          </a:p>
        </p:txBody>
      </p:sp>
      <p:pic>
        <p:nvPicPr>
          <p:cNvPr id="17" name="Graphic 16" descr="Clipboard Checked with solid fill">
            <a:extLst>
              <a:ext uri="{FF2B5EF4-FFF2-40B4-BE49-F238E27FC236}">
                <a16:creationId xmlns:a16="http://schemas.microsoft.com/office/drawing/2014/main" id="{4186C42C-E68A-5AA1-CD19-92DED1CFF2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97837" y="1146785"/>
            <a:ext cx="1800000" cy="1800000"/>
          </a:xfrm>
          <a:prstGeom prst="rect">
            <a:avLst/>
          </a:prstGeom>
        </p:spPr>
      </p:pic>
    </p:spTree>
    <p:extLst>
      <p:ext uri="{BB962C8B-B14F-4D97-AF65-F5344CB8AC3E}">
        <p14:creationId xmlns:p14="http://schemas.microsoft.com/office/powerpoint/2010/main" val="2935070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Graphic 39" descr="Inpatient with solid fill">
            <a:extLst>
              <a:ext uri="{FF2B5EF4-FFF2-40B4-BE49-F238E27FC236}">
                <a16:creationId xmlns:a16="http://schemas.microsoft.com/office/drawing/2014/main" id="{CF376D3B-6061-D183-56D7-224E62D993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049547" y="5143150"/>
            <a:ext cx="1507877" cy="1507877"/>
          </a:xfrm>
          <a:prstGeom prst="rect">
            <a:avLst/>
          </a:prstGeom>
        </p:spPr>
      </p:pic>
      <p:pic>
        <p:nvPicPr>
          <p:cNvPr id="36" name="Graphic 35" descr="Doctor male with solid fill">
            <a:extLst>
              <a:ext uri="{FF2B5EF4-FFF2-40B4-BE49-F238E27FC236}">
                <a16:creationId xmlns:a16="http://schemas.microsoft.com/office/drawing/2014/main" id="{C82F6D05-5288-862C-A345-C16CEDCC0C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3492522" y="4816202"/>
            <a:ext cx="1548385" cy="1548385"/>
          </a:xfrm>
          <a:prstGeom prst="rect">
            <a:avLst/>
          </a:prstGeom>
        </p:spPr>
      </p:pic>
      <p:pic>
        <p:nvPicPr>
          <p:cNvPr id="38" name="Graphic 37" descr="Doctor female with solid fill">
            <a:extLst>
              <a:ext uri="{FF2B5EF4-FFF2-40B4-BE49-F238E27FC236}">
                <a16:creationId xmlns:a16="http://schemas.microsoft.com/office/drawing/2014/main" id="{4F3268F8-781B-E8B1-74B4-46CF72729B1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376916" y="4915581"/>
            <a:ext cx="1851526" cy="1851526"/>
          </a:xfrm>
          <a:prstGeom prst="rect">
            <a:avLst/>
          </a:prstGeom>
        </p:spPr>
      </p:pic>
      <p:sp>
        <p:nvSpPr>
          <p:cNvPr id="2" name="Text Placeholder 1">
            <a:extLst>
              <a:ext uri="{FF2B5EF4-FFF2-40B4-BE49-F238E27FC236}">
                <a16:creationId xmlns:a16="http://schemas.microsoft.com/office/drawing/2014/main" id="{9226EDB7-D215-F7AA-10B0-608DF603A12E}"/>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30F71360-3C2F-FA53-BCCC-535CD154BA6C}"/>
              </a:ext>
            </a:extLst>
          </p:cNvPr>
          <p:cNvSpPr>
            <a:spLocks noGrp="1"/>
          </p:cNvSpPr>
          <p:nvPr>
            <p:ph type="title"/>
          </p:nvPr>
        </p:nvSpPr>
        <p:spPr>
          <a:xfrm>
            <a:off x="539749" y="814386"/>
            <a:ext cx="9213851" cy="332399"/>
          </a:xfrm>
        </p:spPr>
        <p:txBody>
          <a:bodyPr anchor="t"/>
          <a:lstStyle/>
          <a:p>
            <a:r>
              <a:rPr lang="en-GB"/>
              <a:t>Challenges and approaches to managing post-stroke delirium</a:t>
            </a:r>
            <a:br>
              <a:rPr lang="en-GB"/>
            </a:br>
            <a:r>
              <a:rPr lang="en-GB" sz="1400"/>
              <a:t>– the views of healthcare professionals involved in the management of stroke</a:t>
            </a:r>
            <a:endParaRPr lang="en-GB"/>
          </a:p>
        </p:txBody>
      </p:sp>
      <p:sp>
        <p:nvSpPr>
          <p:cNvPr id="5" name="Text Placeholder 4">
            <a:extLst>
              <a:ext uri="{FF2B5EF4-FFF2-40B4-BE49-F238E27FC236}">
                <a16:creationId xmlns:a16="http://schemas.microsoft.com/office/drawing/2014/main" id="{28630591-B124-68CD-33DA-29C35807AF02}"/>
              </a:ext>
            </a:extLst>
          </p:cNvPr>
          <p:cNvSpPr>
            <a:spLocks noGrp="1"/>
          </p:cNvSpPr>
          <p:nvPr>
            <p:ph type="body" sz="quarter" idx="18"/>
          </p:nvPr>
        </p:nvSpPr>
        <p:spPr/>
        <p:txBody>
          <a:bodyPr/>
          <a:lstStyle/>
          <a:p>
            <a:r>
              <a:rPr lang="en-US"/>
              <a:t>4AT=4 A’s test for delirium</a:t>
            </a:r>
            <a:br>
              <a:rPr lang="en-US"/>
            </a:br>
            <a:endParaRPr lang="en-GB"/>
          </a:p>
          <a:p>
            <a:r>
              <a:rPr lang="en-GB"/>
              <a:t>Carin-Levy et al. Qual Health Res 2021;31(1):137–147</a:t>
            </a:r>
          </a:p>
        </p:txBody>
      </p:sp>
      <p:sp>
        <p:nvSpPr>
          <p:cNvPr id="6" name="Slide Number Placeholder 5">
            <a:extLst>
              <a:ext uri="{FF2B5EF4-FFF2-40B4-BE49-F238E27FC236}">
                <a16:creationId xmlns:a16="http://schemas.microsoft.com/office/drawing/2014/main" id="{228BB984-EFE3-0461-80D5-B50C8C3C51D4}"/>
              </a:ext>
            </a:extLst>
          </p:cNvPr>
          <p:cNvSpPr>
            <a:spLocks noGrp="1"/>
          </p:cNvSpPr>
          <p:nvPr>
            <p:ph type="sldNum" sz="quarter" idx="4"/>
          </p:nvPr>
        </p:nvSpPr>
        <p:spPr/>
        <p:txBody>
          <a:bodyPr/>
          <a:lstStyle/>
          <a:p>
            <a:fld id="{C5E73D8C-6D1C-4360-8101-83ED279A0FF1}" type="slidenum">
              <a:rPr lang="en-GB" smtClean="0"/>
              <a:pPr/>
              <a:t>20</a:t>
            </a:fld>
            <a:endParaRPr lang="en-GB"/>
          </a:p>
        </p:txBody>
      </p:sp>
      <p:sp>
        <p:nvSpPr>
          <p:cNvPr id="10" name="TextBox 9">
            <a:extLst>
              <a:ext uri="{FF2B5EF4-FFF2-40B4-BE49-F238E27FC236}">
                <a16:creationId xmlns:a16="http://schemas.microsoft.com/office/drawing/2014/main" id="{C9171DD7-0EFE-FE92-2ADE-20EABFF57A4A}"/>
              </a:ext>
            </a:extLst>
          </p:cNvPr>
          <p:cNvSpPr txBox="1"/>
          <p:nvPr/>
        </p:nvSpPr>
        <p:spPr>
          <a:xfrm>
            <a:off x="5988677" y="3388313"/>
            <a:ext cx="5098424" cy="307777"/>
          </a:xfrm>
          <a:prstGeom prst="rect">
            <a:avLst/>
          </a:prstGeom>
          <a:noFill/>
        </p:spPr>
        <p:txBody>
          <a:bodyPr wrap="square">
            <a:spAutoFit/>
          </a:bodyPr>
          <a:lstStyle/>
          <a:p>
            <a:pPr algn="ctr"/>
            <a:r>
              <a:rPr lang="en-GB" sz="1400" b="1">
                <a:solidFill>
                  <a:schemeClr val="accent2">
                    <a:lumMod val="50000"/>
                  </a:schemeClr>
                </a:solidFill>
              </a:rPr>
              <a:t>4. Delivering patient-focused care</a:t>
            </a:r>
          </a:p>
        </p:txBody>
      </p:sp>
      <p:sp>
        <p:nvSpPr>
          <p:cNvPr id="12" name="TextBox 11">
            <a:extLst>
              <a:ext uri="{FF2B5EF4-FFF2-40B4-BE49-F238E27FC236}">
                <a16:creationId xmlns:a16="http://schemas.microsoft.com/office/drawing/2014/main" id="{6C61906E-A1F0-F0BC-F1E8-2CE7AB77F58E}"/>
              </a:ext>
            </a:extLst>
          </p:cNvPr>
          <p:cNvSpPr txBox="1"/>
          <p:nvPr/>
        </p:nvSpPr>
        <p:spPr>
          <a:xfrm>
            <a:off x="5988677" y="1628800"/>
            <a:ext cx="5098424" cy="307777"/>
          </a:xfrm>
          <a:prstGeom prst="rect">
            <a:avLst/>
          </a:prstGeom>
          <a:noFill/>
        </p:spPr>
        <p:txBody>
          <a:bodyPr wrap="square">
            <a:spAutoFit/>
          </a:bodyPr>
          <a:lstStyle/>
          <a:p>
            <a:pPr algn="ctr"/>
            <a:r>
              <a:rPr lang="en-GB" sz="1400" b="1">
                <a:solidFill>
                  <a:schemeClr val="accent2">
                    <a:lumMod val="50000"/>
                  </a:schemeClr>
                </a:solidFill>
              </a:rPr>
              <a:t>3. Involving others in delivering care</a:t>
            </a:r>
          </a:p>
        </p:txBody>
      </p:sp>
      <p:sp>
        <p:nvSpPr>
          <p:cNvPr id="14" name="TextBox 13">
            <a:extLst>
              <a:ext uri="{FF2B5EF4-FFF2-40B4-BE49-F238E27FC236}">
                <a16:creationId xmlns:a16="http://schemas.microsoft.com/office/drawing/2014/main" id="{8CD23414-9832-0709-C0AC-F311366CACF4}"/>
              </a:ext>
            </a:extLst>
          </p:cNvPr>
          <p:cNvSpPr txBox="1"/>
          <p:nvPr/>
        </p:nvSpPr>
        <p:spPr>
          <a:xfrm>
            <a:off x="539749" y="3216863"/>
            <a:ext cx="5194301" cy="307777"/>
          </a:xfrm>
          <a:prstGeom prst="rect">
            <a:avLst/>
          </a:prstGeom>
          <a:noFill/>
        </p:spPr>
        <p:txBody>
          <a:bodyPr wrap="square">
            <a:spAutoFit/>
          </a:bodyPr>
          <a:lstStyle/>
          <a:p>
            <a:pPr algn="ctr"/>
            <a:r>
              <a:rPr lang="en-GB" sz="1400" b="1">
                <a:solidFill>
                  <a:schemeClr val="accent2">
                    <a:lumMod val="50000"/>
                  </a:schemeClr>
                </a:solidFill>
              </a:rPr>
              <a:t>2. Information gathering</a:t>
            </a:r>
          </a:p>
        </p:txBody>
      </p:sp>
      <p:sp>
        <p:nvSpPr>
          <p:cNvPr id="18" name="TextBox 17">
            <a:extLst>
              <a:ext uri="{FF2B5EF4-FFF2-40B4-BE49-F238E27FC236}">
                <a16:creationId xmlns:a16="http://schemas.microsoft.com/office/drawing/2014/main" id="{4BF0D487-23F1-B516-A5DA-13A657FFF00A}"/>
              </a:ext>
            </a:extLst>
          </p:cNvPr>
          <p:cNvSpPr txBox="1"/>
          <p:nvPr/>
        </p:nvSpPr>
        <p:spPr>
          <a:xfrm>
            <a:off x="539749" y="1628800"/>
            <a:ext cx="5194301" cy="307777"/>
          </a:xfrm>
          <a:prstGeom prst="rect">
            <a:avLst/>
          </a:prstGeom>
          <a:noFill/>
        </p:spPr>
        <p:txBody>
          <a:bodyPr wrap="square">
            <a:spAutoFit/>
          </a:bodyPr>
          <a:lstStyle/>
          <a:p>
            <a:pPr algn="ctr"/>
            <a:r>
              <a:rPr lang="en-GB" sz="1400" b="1">
                <a:solidFill>
                  <a:schemeClr val="accent2">
                    <a:lumMod val="50000"/>
                  </a:schemeClr>
                </a:solidFill>
              </a:rPr>
              <a:t>1. Uncertainty around symptom recognition</a:t>
            </a:r>
          </a:p>
        </p:txBody>
      </p:sp>
      <p:sp>
        <p:nvSpPr>
          <p:cNvPr id="22" name="TextBox 21">
            <a:extLst>
              <a:ext uri="{FF2B5EF4-FFF2-40B4-BE49-F238E27FC236}">
                <a16:creationId xmlns:a16="http://schemas.microsoft.com/office/drawing/2014/main" id="{54F53EFC-898D-3E3A-6D28-F1B996859C9D}"/>
              </a:ext>
            </a:extLst>
          </p:cNvPr>
          <p:cNvSpPr txBox="1"/>
          <p:nvPr/>
        </p:nvSpPr>
        <p:spPr>
          <a:xfrm>
            <a:off x="539749" y="1917148"/>
            <a:ext cx="5194301" cy="1169551"/>
          </a:xfrm>
          <a:prstGeom prst="rect">
            <a:avLst/>
          </a:prstGeom>
          <a:noFill/>
        </p:spPr>
        <p:txBody>
          <a:bodyPr wrap="square">
            <a:spAutoFit/>
          </a:bodyPr>
          <a:lstStyle/>
          <a:p>
            <a:pPr>
              <a:spcAft>
                <a:spcPts val="600"/>
              </a:spcAft>
            </a:pPr>
            <a:r>
              <a:rPr lang="en-GB" sz="1200" i="1"/>
              <a:t>“I would consider whether these are signs of early stages of dementia”</a:t>
            </a:r>
          </a:p>
          <a:p>
            <a:pPr>
              <a:spcAft>
                <a:spcPts val="600"/>
              </a:spcAft>
            </a:pPr>
            <a:r>
              <a:rPr lang="en-GB" sz="1200" i="1"/>
              <a:t>“I think confused is too broad a term and doesn’t identify the reasons for the behavio</a:t>
            </a:r>
            <a:r>
              <a:rPr lang="en-GB" sz="1200" i="1">
                <a:solidFill>
                  <a:srgbClr val="3F1A01"/>
                </a:solidFill>
              </a:rPr>
              <a:t>u</a:t>
            </a:r>
            <a:r>
              <a:rPr lang="en-GB" sz="1200" i="1"/>
              <a:t>rs”</a:t>
            </a:r>
          </a:p>
          <a:p>
            <a:pPr>
              <a:spcAft>
                <a:spcPts val="600"/>
              </a:spcAft>
            </a:pPr>
            <a:r>
              <a:rPr lang="en-GB" sz="1200" i="1"/>
              <a:t>“We have patients who have language, processing or visual difficulties due to the stroke however they are described as ‘confused’”</a:t>
            </a:r>
          </a:p>
        </p:txBody>
      </p:sp>
      <p:sp>
        <p:nvSpPr>
          <p:cNvPr id="25" name="TextBox 24">
            <a:extLst>
              <a:ext uri="{FF2B5EF4-FFF2-40B4-BE49-F238E27FC236}">
                <a16:creationId xmlns:a16="http://schemas.microsoft.com/office/drawing/2014/main" id="{23CB1BBC-D9E5-1CE4-22F0-A585678CD7A1}"/>
              </a:ext>
            </a:extLst>
          </p:cNvPr>
          <p:cNvSpPr txBox="1"/>
          <p:nvPr/>
        </p:nvSpPr>
        <p:spPr>
          <a:xfrm>
            <a:off x="539749" y="3624019"/>
            <a:ext cx="5194301" cy="1277273"/>
          </a:xfrm>
          <a:prstGeom prst="rect">
            <a:avLst/>
          </a:prstGeom>
          <a:noFill/>
        </p:spPr>
        <p:txBody>
          <a:bodyPr wrap="square">
            <a:spAutoFit/>
          </a:bodyPr>
          <a:lstStyle/>
          <a:p>
            <a:pPr>
              <a:spcAft>
                <a:spcPts val="600"/>
              </a:spcAft>
            </a:pPr>
            <a:r>
              <a:rPr lang="en-GB" sz="1200" i="1"/>
              <a:t>“On admission, the 4AT screening for dementia/delirium should have been done, so you could track the changes”</a:t>
            </a:r>
          </a:p>
          <a:p>
            <a:pPr>
              <a:spcAft>
                <a:spcPts val="600"/>
              </a:spcAft>
            </a:pPr>
            <a:r>
              <a:rPr lang="en-GB" sz="1200" i="1"/>
              <a:t>“We use the 4AT screening tool for delirium and cognitive impairment. This should be carried out on all patients on admission… I think you need to be careful using this measure particularly if you do not have a clear idea of whether there was a degree of cognitive impairment prior to admission”</a:t>
            </a:r>
          </a:p>
        </p:txBody>
      </p:sp>
      <p:sp>
        <p:nvSpPr>
          <p:cNvPr id="27" name="TextBox 26">
            <a:extLst>
              <a:ext uri="{FF2B5EF4-FFF2-40B4-BE49-F238E27FC236}">
                <a16:creationId xmlns:a16="http://schemas.microsoft.com/office/drawing/2014/main" id="{86FA6041-F77D-E1FC-F686-E927ED0CA142}"/>
              </a:ext>
            </a:extLst>
          </p:cNvPr>
          <p:cNvSpPr txBox="1"/>
          <p:nvPr/>
        </p:nvSpPr>
        <p:spPr>
          <a:xfrm>
            <a:off x="5988677" y="1917148"/>
            <a:ext cx="5098424" cy="1354217"/>
          </a:xfrm>
          <a:prstGeom prst="rect">
            <a:avLst/>
          </a:prstGeom>
          <a:noFill/>
        </p:spPr>
        <p:txBody>
          <a:bodyPr wrap="square">
            <a:spAutoFit/>
          </a:bodyPr>
          <a:lstStyle/>
          <a:p>
            <a:pPr>
              <a:spcAft>
                <a:spcPts val="600"/>
              </a:spcAft>
            </a:pPr>
            <a:r>
              <a:rPr lang="en-GB" sz="1200" i="1"/>
              <a:t>“I think it’s everyone’s responsibility but realistically the screening is done by nursing staff… as part of the admission process and it’s then ongoing”</a:t>
            </a:r>
          </a:p>
          <a:p>
            <a:pPr>
              <a:spcAft>
                <a:spcPts val="600"/>
              </a:spcAft>
            </a:pPr>
            <a:r>
              <a:rPr lang="en-GB" sz="1200" i="1"/>
              <a:t>“It may be good to involve her family in therapy to see if they can get her to engage”</a:t>
            </a:r>
          </a:p>
          <a:p>
            <a:pPr>
              <a:spcAft>
                <a:spcPts val="600"/>
              </a:spcAft>
            </a:pPr>
            <a:r>
              <a:rPr lang="en-GB" sz="1200" i="1"/>
              <a:t>“Could she be encouraged to join in any activities with other patients or perhaps her family could take her out for a short trip”</a:t>
            </a:r>
          </a:p>
        </p:txBody>
      </p:sp>
      <p:sp>
        <p:nvSpPr>
          <p:cNvPr id="30" name="TextBox 29">
            <a:extLst>
              <a:ext uri="{FF2B5EF4-FFF2-40B4-BE49-F238E27FC236}">
                <a16:creationId xmlns:a16="http://schemas.microsoft.com/office/drawing/2014/main" id="{DE40F081-3C25-9D04-F325-C7F115C3AAA0}"/>
              </a:ext>
            </a:extLst>
          </p:cNvPr>
          <p:cNvSpPr txBox="1"/>
          <p:nvPr/>
        </p:nvSpPr>
        <p:spPr>
          <a:xfrm>
            <a:off x="5988677" y="3795469"/>
            <a:ext cx="5098424" cy="1538883"/>
          </a:xfrm>
          <a:prstGeom prst="rect">
            <a:avLst/>
          </a:prstGeom>
          <a:noFill/>
        </p:spPr>
        <p:txBody>
          <a:bodyPr wrap="square">
            <a:spAutoFit/>
          </a:bodyPr>
          <a:lstStyle/>
          <a:p>
            <a:pPr>
              <a:spcAft>
                <a:spcPts val="600"/>
              </a:spcAft>
            </a:pPr>
            <a:r>
              <a:rPr lang="en-GB" sz="1200" i="1"/>
              <a:t>“Ensuring the patient has their hearing aid, glasses, mobility aid etc. </a:t>
            </a:r>
            <a:br>
              <a:rPr lang="en-GB" sz="1200" i="1"/>
            </a:br>
            <a:r>
              <a:rPr lang="en-GB" sz="1200" i="1"/>
              <a:t>is crucial”</a:t>
            </a:r>
          </a:p>
          <a:p>
            <a:pPr>
              <a:spcAft>
                <a:spcPts val="600"/>
              </a:spcAft>
            </a:pPr>
            <a:r>
              <a:rPr lang="en-GB" sz="1200" i="1"/>
              <a:t>“I would like to see if she could be encouraged to eat and drink more if she was taken to a table to eat with others. Eating on your own by your bedside does not encourage an appetite or socialization”</a:t>
            </a:r>
          </a:p>
          <a:p>
            <a:pPr>
              <a:spcAft>
                <a:spcPts val="600"/>
              </a:spcAft>
            </a:pPr>
            <a:r>
              <a:rPr lang="en-GB" sz="1200" i="1"/>
              <a:t>“I would… offer reassurance and try make him feel safe and cared for in his surroundings”</a:t>
            </a:r>
          </a:p>
        </p:txBody>
      </p:sp>
    </p:spTree>
    <p:extLst>
      <p:ext uri="{BB962C8B-B14F-4D97-AF65-F5344CB8AC3E}">
        <p14:creationId xmlns:p14="http://schemas.microsoft.com/office/powerpoint/2010/main" val="3708704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4F7690-0D6D-376B-026B-83DA0BC3DEC5}"/>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223DFCA6-970E-4145-3BC2-77329473D6E3}"/>
              </a:ext>
            </a:extLst>
          </p:cNvPr>
          <p:cNvSpPr>
            <a:spLocks noGrp="1"/>
          </p:cNvSpPr>
          <p:nvPr>
            <p:ph type="title"/>
          </p:nvPr>
        </p:nvSpPr>
        <p:spPr/>
        <p:txBody>
          <a:bodyPr/>
          <a:lstStyle/>
          <a:p>
            <a:r>
              <a:rPr lang="en-GB"/>
              <a:t>Pharmacotherapies for delirium</a:t>
            </a:r>
          </a:p>
        </p:txBody>
      </p:sp>
      <p:sp>
        <p:nvSpPr>
          <p:cNvPr id="7" name="Content Placeholder 6">
            <a:extLst>
              <a:ext uri="{FF2B5EF4-FFF2-40B4-BE49-F238E27FC236}">
                <a16:creationId xmlns:a16="http://schemas.microsoft.com/office/drawing/2014/main" id="{A1DF262C-0322-044D-3EDE-A453DC4967BD}"/>
              </a:ext>
            </a:extLst>
          </p:cNvPr>
          <p:cNvSpPr>
            <a:spLocks noGrp="1"/>
          </p:cNvSpPr>
          <p:nvPr>
            <p:ph idx="20"/>
          </p:nvPr>
        </p:nvSpPr>
        <p:spPr/>
        <p:txBody>
          <a:bodyPr/>
          <a:lstStyle/>
          <a:p>
            <a:r>
              <a:rPr lang="en-GB"/>
              <a:t>Several pharmacological approaches to delirium have been studied, including, </a:t>
            </a:r>
            <a:r>
              <a:rPr lang="en-GB" b="1">
                <a:solidFill>
                  <a:schemeClr val="accent2">
                    <a:lumMod val="50000"/>
                  </a:schemeClr>
                </a:solidFill>
              </a:rPr>
              <a:t>benzodiazepines</a:t>
            </a:r>
            <a:r>
              <a:rPr lang="en-GB"/>
              <a:t>, </a:t>
            </a:r>
            <a:r>
              <a:rPr lang="en-GB" b="1" err="1">
                <a:solidFill>
                  <a:schemeClr val="accent2">
                    <a:lumMod val="50000"/>
                  </a:schemeClr>
                </a:solidFill>
              </a:rPr>
              <a:t>AChEIs</a:t>
            </a:r>
            <a:r>
              <a:rPr lang="en-GB"/>
              <a:t>, </a:t>
            </a:r>
            <a:br>
              <a:rPr lang="en-GB"/>
            </a:br>
            <a:r>
              <a:rPr lang="en-GB"/>
              <a:t>and </a:t>
            </a:r>
            <a:r>
              <a:rPr lang="en-GB" b="1">
                <a:solidFill>
                  <a:schemeClr val="accent2">
                    <a:lumMod val="50000"/>
                  </a:schemeClr>
                </a:solidFill>
              </a:rPr>
              <a:t>antipsychotics</a:t>
            </a:r>
            <a:r>
              <a:rPr lang="en-GB" baseline="30000"/>
              <a:t>1-4</a:t>
            </a:r>
            <a:endParaRPr lang="en-GB"/>
          </a:p>
          <a:p>
            <a:r>
              <a:rPr lang="en-GB"/>
              <a:t>A Cochrane review found insufficient evidence (from 2 studies) for the effectiveness of benzodiazepines for treatment of delirium outside intensive-care settings</a:t>
            </a:r>
            <a:r>
              <a:rPr lang="en-GB" baseline="30000"/>
              <a:t>1</a:t>
            </a:r>
            <a:endParaRPr lang="en-GB"/>
          </a:p>
          <a:p>
            <a:r>
              <a:rPr lang="en-GB"/>
              <a:t>An open-label pilot study used an AChEI in 62 people who developed delirium out of 527 consecutive patients, and found delirium abated after an average of 6.7 days</a:t>
            </a:r>
            <a:r>
              <a:rPr lang="en-GB" baseline="30000"/>
              <a:t>2</a:t>
            </a:r>
            <a:endParaRPr lang="en-GB"/>
          </a:p>
          <a:p>
            <a:r>
              <a:rPr lang="en-GB"/>
              <a:t>Although there is evidence from individual studies that the use of antipsychotics may be effective for delirium…</a:t>
            </a:r>
            <a:r>
              <a:rPr lang="en-GB" baseline="30000"/>
              <a:t>3</a:t>
            </a:r>
            <a:endParaRPr lang="en-GB"/>
          </a:p>
          <a:p>
            <a:r>
              <a:rPr lang="en-GB"/>
              <a:t>…A Cochrane review found no evidence (from 9 studies) that the use of antipsychotics shortened length of hospital stay or improved </a:t>
            </a:r>
            <a:r>
              <a:rPr lang="en-GB" err="1"/>
              <a:t>HRQoL</a:t>
            </a:r>
            <a:r>
              <a:rPr lang="en-GB"/>
              <a:t> for patients with delirium</a:t>
            </a:r>
            <a:r>
              <a:rPr lang="en-GB" baseline="30000"/>
              <a:t>4</a:t>
            </a:r>
            <a:endParaRPr lang="en-GB"/>
          </a:p>
        </p:txBody>
      </p:sp>
      <p:sp>
        <p:nvSpPr>
          <p:cNvPr id="5" name="Text Placeholder 4">
            <a:extLst>
              <a:ext uri="{FF2B5EF4-FFF2-40B4-BE49-F238E27FC236}">
                <a16:creationId xmlns:a16="http://schemas.microsoft.com/office/drawing/2014/main" id="{E65B55C6-1416-C60C-C734-B6FFE42B44C0}"/>
              </a:ext>
            </a:extLst>
          </p:cNvPr>
          <p:cNvSpPr>
            <a:spLocks noGrp="1"/>
          </p:cNvSpPr>
          <p:nvPr>
            <p:ph type="body" sz="quarter" idx="18"/>
          </p:nvPr>
        </p:nvSpPr>
        <p:spPr/>
        <p:txBody>
          <a:bodyPr/>
          <a:lstStyle/>
          <a:p>
            <a:r>
              <a:rPr lang="en-GB" dirty="0"/>
              <a:t>AChEI=acetylcholinesterase inhibitor; </a:t>
            </a:r>
            <a:r>
              <a:rPr lang="en-GB" dirty="0" err="1"/>
              <a:t>HRQoL</a:t>
            </a:r>
            <a:r>
              <a:rPr lang="en-GB" dirty="0"/>
              <a:t>=health-related quality of life; RCT=randomized controlled trial</a:t>
            </a:r>
          </a:p>
          <a:p>
            <a:endParaRPr lang="en-GB" dirty="0"/>
          </a:p>
          <a:p>
            <a:r>
              <a:rPr lang="en-GB" dirty="0"/>
              <a:t>1. Li et al. Cochrane Database </a:t>
            </a:r>
            <a:r>
              <a:rPr lang="en-GB" dirty="0" err="1"/>
              <a:t>Syst</a:t>
            </a:r>
            <a:r>
              <a:rPr lang="en-GB" dirty="0"/>
              <a:t> Rev 2020;2(2):CD012670; 2. </a:t>
            </a:r>
            <a:r>
              <a:rPr lang="en-GB" dirty="0" err="1"/>
              <a:t>Oldenbeuving</a:t>
            </a:r>
            <a:r>
              <a:rPr lang="en-GB" dirty="0"/>
              <a:t> et al. BMC </a:t>
            </a:r>
            <a:r>
              <a:rPr lang="en-GB" dirty="0" err="1"/>
              <a:t>Neurol</a:t>
            </a:r>
            <a:r>
              <a:rPr lang="en-GB" dirty="0"/>
              <a:t> 2008;8:34;</a:t>
            </a:r>
          </a:p>
          <a:p>
            <a:r>
              <a:rPr lang="en-GB" dirty="0"/>
              <a:t>3. Markowitz et al. Psychiatry (</a:t>
            </a:r>
            <a:r>
              <a:rPr lang="en-GB" dirty="0" err="1"/>
              <a:t>Edgmont</a:t>
            </a:r>
            <a:r>
              <a:rPr lang="en-GB" dirty="0"/>
              <a:t>) 2008;5(10):29–36; 4. Burry et al. Cochrane Database </a:t>
            </a:r>
            <a:r>
              <a:rPr lang="en-GB" dirty="0" err="1"/>
              <a:t>Syst</a:t>
            </a:r>
            <a:r>
              <a:rPr lang="en-GB" dirty="0"/>
              <a:t> Rev 2018;6(6):CD005594</a:t>
            </a:r>
          </a:p>
        </p:txBody>
      </p:sp>
      <p:sp>
        <p:nvSpPr>
          <p:cNvPr id="6" name="Slide Number Placeholder 5">
            <a:extLst>
              <a:ext uri="{FF2B5EF4-FFF2-40B4-BE49-F238E27FC236}">
                <a16:creationId xmlns:a16="http://schemas.microsoft.com/office/drawing/2014/main" id="{BA623FA3-BC3A-1A71-041B-AE21443FD1F1}"/>
              </a:ext>
            </a:extLst>
          </p:cNvPr>
          <p:cNvSpPr>
            <a:spLocks noGrp="1"/>
          </p:cNvSpPr>
          <p:nvPr>
            <p:ph type="sldNum" sz="quarter" idx="4"/>
          </p:nvPr>
        </p:nvSpPr>
        <p:spPr/>
        <p:txBody>
          <a:bodyPr/>
          <a:lstStyle/>
          <a:p>
            <a:fld id="{C5E73D8C-6D1C-4360-8101-83ED279A0FF1}" type="slidenum">
              <a:rPr lang="en-GB" smtClean="0"/>
              <a:pPr/>
              <a:t>21</a:t>
            </a:fld>
            <a:endParaRPr lang="en-GB"/>
          </a:p>
        </p:txBody>
      </p:sp>
      <p:sp>
        <p:nvSpPr>
          <p:cNvPr id="12" name="TextBox 11">
            <a:extLst>
              <a:ext uri="{FF2B5EF4-FFF2-40B4-BE49-F238E27FC236}">
                <a16:creationId xmlns:a16="http://schemas.microsoft.com/office/drawing/2014/main" id="{222C3920-2BE1-FFA6-2B77-4745BC2A42D6}"/>
              </a:ext>
            </a:extLst>
          </p:cNvPr>
          <p:cNvSpPr txBox="1"/>
          <p:nvPr/>
        </p:nvSpPr>
        <p:spPr>
          <a:xfrm>
            <a:off x="6230937" y="1484784"/>
            <a:ext cx="5419725" cy="338554"/>
          </a:xfrm>
          <a:prstGeom prst="rect">
            <a:avLst/>
          </a:prstGeom>
          <a:noFill/>
        </p:spPr>
        <p:txBody>
          <a:bodyPr wrap="square">
            <a:spAutoFit/>
          </a:bodyPr>
          <a:lstStyle/>
          <a:p>
            <a:pPr marL="0" indent="0" algn="ctr">
              <a:buNone/>
            </a:pPr>
            <a:r>
              <a:rPr lang="en-GB" sz="1600" b="1">
                <a:solidFill>
                  <a:schemeClr val="accent2">
                    <a:lumMod val="50000"/>
                  </a:schemeClr>
                </a:solidFill>
              </a:rPr>
              <a:t>Evidence for the use of antipsychotics for delirium</a:t>
            </a:r>
            <a:r>
              <a:rPr lang="en-GB" sz="1600" b="1" baseline="30000">
                <a:solidFill>
                  <a:schemeClr val="accent2">
                    <a:lumMod val="50000"/>
                  </a:schemeClr>
                </a:solidFill>
              </a:rPr>
              <a:t>3</a:t>
            </a:r>
            <a:endParaRPr lang="en-GB" sz="1600" b="1">
              <a:solidFill>
                <a:schemeClr val="accent2">
                  <a:lumMod val="50000"/>
                </a:schemeClr>
              </a:solidFill>
            </a:endParaRPr>
          </a:p>
        </p:txBody>
      </p:sp>
      <p:graphicFrame>
        <p:nvGraphicFramePr>
          <p:cNvPr id="11" name="Table 12">
            <a:extLst>
              <a:ext uri="{FF2B5EF4-FFF2-40B4-BE49-F238E27FC236}">
                <a16:creationId xmlns:a16="http://schemas.microsoft.com/office/drawing/2014/main" id="{4AB5C792-08D8-D98C-5922-A2FD5713FB4C}"/>
              </a:ext>
            </a:extLst>
          </p:cNvPr>
          <p:cNvGraphicFramePr>
            <a:graphicFrameLocks noGrp="1"/>
          </p:cNvGraphicFramePr>
          <p:nvPr>
            <p:extLst>
              <p:ext uri="{D42A27DB-BD31-4B8C-83A1-F6EECF244321}">
                <p14:modId xmlns:p14="http://schemas.microsoft.com/office/powerpoint/2010/main" val="2312931742"/>
              </p:ext>
            </p:extLst>
          </p:nvPr>
        </p:nvGraphicFramePr>
        <p:xfrm>
          <a:off x="6230938" y="1838032"/>
          <a:ext cx="5419724" cy="4124960"/>
        </p:xfrm>
        <a:graphic>
          <a:graphicData uri="http://schemas.openxmlformats.org/drawingml/2006/table">
            <a:tbl>
              <a:tblPr firstRow="1" bandRow="1">
                <a:tableStyleId>{2D5ABB26-0587-4C30-8999-92F81FD0307C}</a:tableStyleId>
              </a:tblPr>
              <a:tblGrid>
                <a:gridCol w="1148551">
                  <a:extLst>
                    <a:ext uri="{9D8B030D-6E8A-4147-A177-3AD203B41FA5}">
                      <a16:colId xmlns:a16="http://schemas.microsoft.com/office/drawing/2014/main" val="2952163706"/>
                    </a:ext>
                  </a:extLst>
                </a:gridCol>
                <a:gridCol w="4271173">
                  <a:extLst>
                    <a:ext uri="{9D8B030D-6E8A-4147-A177-3AD203B41FA5}">
                      <a16:colId xmlns:a16="http://schemas.microsoft.com/office/drawing/2014/main" val="2428866179"/>
                    </a:ext>
                  </a:extLst>
                </a:gridCol>
              </a:tblGrid>
              <a:tr h="190841">
                <a:tc gridSpan="2">
                  <a:txBody>
                    <a:bodyPr/>
                    <a:lstStyle/>
                    <a:p>
                      <a:pPr>
                        <a:spcBef>
                          <a:spcPts val="240"/>
                        </a:spcBef>
                        <a:spcAft>
                          <a:spcPts val="240"/>
                        </a:spcAft>
                      </a:pPr>
                      <a:r>
                        <a:rPr lang="en-GB" sz="1200" b="1">
                          <a:solidFill>
                            <a:schemeClr val="bg1"/>
                          </a:solidFill>
                        </a:rPr>
                        <a:t>First-generation antipsychotics (FGAs)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50000"/>
                      </a:schemeClr>
                    </a:solidFill>
                  </a:tcPr>
                </a:tc>
                <a:tc hMerge="1">
                  <a:txBody>
                    <a:bodyPr/>
                    <a:lstStyle/>
                    <a:p>
                      <a:endParaRPr lang="en-GB"/>
                    </a:p>
                  </a:txBody>
                  <a:tcPr/>
                </a:tc>
                <a:extLst>
                  <a:ext uri="{0D108BD9-81ED-4DB2-BD59-A6C34878D82A}">
                    <a16:rowId xmlns:a16="http://schemas.microsoft.com/office/drawing/2014/main" val="1943010613"/>
                  </a:ext>
                </a:extLst>
              </a:tr>
              <a:tr h="318069">
                <a:tc>
                  <a:txBody>
                    <a:bodyPr/>
                    <a:lstStyle/>
                    <a:p>
                      <a:pPr>
                        <a:spcBef>
                          <a:spcPts val="240"/>
                        </a:spcBef>
                        <a:spcAft>
                          <a:spcPts val="240"/>
                        </a:spcAft>
                      </a:pPr>
                      <a:r>
                        <a:rPr lang="en-GB" sz="1200" b="1">
                          <a:solidFill>
                            <a:schemeClr val="accent3">
                              <a:lumMod val="50000"/>
                            </a:schemeClr>
                          </a:solidFill>
                        </a:rPr>
                        <a:t>Case studies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tc>
                  <a:txBody>
                    <a:bodyPr/>
                    <a:lstStyle/>
                    <a:p>
                      <a:pPr>
                        <a:spcBef>
                          <a:spcPts val="240"/>
                        </a:spcBef>
                        <a:spcAft>
                          <a:spcPts val="240"/>
                        </a:spcAft>
                      </a:pPr>
                      <a:r>
                        <a:rPr lang="en-GB" sz="1200"/>
                        <a:t>Showing certain FGA can be well tolerated and efficacious </a:t>
                      </a:r>
                      <a:br>
                        <a:rPr lang="en-GB" sz="1200"/>
                      </a:br>
                      <a:r>
                        <a:rPr lang="en-GB" sz="1200"/>
                        <a:t>in delirium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alpha val="10196"/>
                      </a:schemeClr>
                    </a:solidFill>
                  </a:tcPr>
                </a:tc>
                <a:extLst>
                  <a:ext uri="{0D108BD9-81ED-4DB2-BD59-A6C34878D82A}">
                    <a16:rowId xmlns:a16="http://schemas.microsoft.com/office/drawing/2014/main" val="507260544"/>
                  </a:ext>
                </a:extLst>
              </a:tr>
              <a:tr h="607865">
                <a:tc>
                  <a:txBody>
                    <a:bodyPr/>
                    <a:lstStyle/>
                    <a:p>
                      <a:pPr>
                        <a:spcBef>
                          <a:spcPts val="240"/>
                        </a:spcBef>
                        <a:spcAft>
                          <a:spcPts val="240"/>
                        </a:spcAft>
                      </a:pPr>
                      <a:r>
                        <a:rPr lang="en-GB" sz="1200" b="1">
                          <a:solidFill>
                            <a:schemeClr val="accent3">
                              <a:lumMod val="50000"/>
                            </a:schemeClr>
                          </a:solidFill>
                        </a:rPr>
                        <a:t>RCTs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5F7F6"/>
                    </a:solidFill>
                  </a:tcPr>
                </a:tc>
                <a:tc>
                  <a:txBody>
                    <a:bodyPr/>
                    <a:lstStyle/>
                    <a:p>
                      <a:pPr>
                        <a:spcBef>
                          <a:spcPts val="240"/>
                        </a:spcBef>
                        <a:spcAft>
                          <a:spcPts val="240"/>
                        </a:spcAft>
                      </a:pPr>
                      <a:r>
                        <a:rPr lang="en-GB" sz="1200" dirty="0"/>
                        <a:t>Comparing different FGAs with each other and/or </a:t>
                      </a:r>
                      <a:br>
                        <a:rPr lang="en-GB" sz="1200" dirty="0"/>
                      </a:br>
                      <a:r>
                        <a:rPr lang="en-GB" sz="1200" dirty="0"/>
                        <a:t>versus placebo</a:t>
                      </a:r>
                    </a:p>
                    <a:p>
                      <a:pPr>
                        <a:spcBef>
                          <a:spcPts val="240"/>
                        </a:spcBef>
                        <a:spcAft>
                          <a:spcPts val="240"/>
                        </a:spcAft>
                      </a:pPr>
                      <a:r>
                        <a:rPr lang="en-GB" sz="1200" dirty="0"/>
                        <a:t>One large-scale study showing haloperidol and olanzapine were both superior to placebo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5F7F6"/>
                    </a:solidFill>
                  </a:tcPr>
                </a:tc>
                <a:extLst>
                  <a:ext uri="{0D108BD9-81ED-4DB2-BD59-A6C34878D82A}">
                    <a16:rowId xmlns:a16="http://schemas.microsoft.com/office/drawing/2014/main" val="2073144855"/>
                  </a:ext>
                </a:extLst>
              </a:tr>
              <a:tr h="190841">
                <a:tc gridSpan="2">
                  <a:txBody>
                    <a:bodyPr/>
                    <a:lstStyle/>
                    <a:p>
                      <a:pPr>
                        <a:spcBef>
                          <a:spcPts val="240"/>
                        </a:spcBef>
                        <a:spcAft>
                          <a:spcPts val="240"/>
                        </a:spcAft>
                      </a:pPr>
                      <a:r>
                        <a:rPr lang="en-GB" sz="1200" b="1">
                          <a:solidFill>
                            <a:schemeClr val="bg1"/>
                          </a:solidFill>
                        </a:rPr>
                        <a:t>Second-generation antipsychotics (SGAs)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50000"/>
                      </a:schemeClr>
                    </a:solidFill>
                  </a:tcPr>
                </a:tc>
                <a:tc hMerge="1">
                  <a:txBody>
                    <a:bodyPr/>
                    <a:lstStyle/>
                    <a:p>
                      <a:endParaRPr lang="en-GB"/>
                    </a:p>
                  </a:txBody>
                  <a:tcPr/>
                </a:tc>
                <a:extLst>
                  <a:ext uri="{0D108BD9-81ED-4DB2-BD59-A6C34878D82A}">
                    <a16:rowId xmlns:a16="http://schemas.microsoft.com/office/drawing/2014/main" val="1059449222"/>
                  </a:ext>
                </a:extLst>
              </a:tr>
              <a:tr h="607865">
                <a:tc>
                  <a:txBody>
                    <a:bodyPr/>
                    <a:lstStyle/>
                    <a:p>
                      <a:pPr>
                        <a:spcBef>
                          <a:spcPts val="240"/>
                        </a:spcBef>
                        <a:spcAft>
                          <a:spcPts val="240"/>
                        </a:spcAft>
                      </a:pPr>
                      <a:r>
                        <a:rPr lang="en-GB" sz="1200" b="1">
                          <a:solidFill>
                            <a:schemeClr val="accent2">
                              <a:lumMod val="50000"/>
                            </a:schemeClr>
                          </a:solidFill>
                        </a:rPr>
                        <a:t>Risperidone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spcBef>
                          <a:spcPts val="240"/>
                        </a:spcBef>
                        <a:spcAft>
                          <a:spcPts val="240"/>
                        </a:spcAft>
                      </a:pPr>
                      <a:r>
                        <a:rPr lang="en-GB" sz="1200"/>
                        <a:t>Several small studies, open-label studies and case studies showing risperidone can be effective</a:t>
                      </a:r>
                    </a:p>
                    <a:p>
                      <a:pPr>
                        <a:spcBef>
                          <a:spcPts val="240"/>
                        </a:spcBef>
                        <a:spcAft>
                          <a:spcPts val="240"/>
                        </a:spcAft>
                      </a:pPr>
                      <a:r>
                        <a:rPr lang="en-GB" sz="1200"/>
                        <a:t>One large scale double-blind RCT, in which risperidone treatment was not superior to placebo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874295512"/>
                  </a:ext>
                </a:extLst>
              </a:tr>
              <a:tr h="318069">
                <a:tc>
                  <a:txBody>
                    <a:bodyPr/>
                    <a:lstStyle/>
                    <a:p>
                      <a:pPr>
                        <a:spcBef>
                          <a:spcPts val="240"/>
                        </a:spcBef>
                        <a:spcAft>
                          <a:spcPts val="240"/>
                        </a:spcAft>
                      </a:pPr>
                      <a:r>
                        <a:rPr lang="en-GB" sz="1200" b="1">
                          <a:solidFill>
                            <a:schemeClr val="accent2">
                              <a:lumMod val="50000"/>
                            </a:schemeClr>
                          </a:solidFill>
                        </a:rPr>
                        <a:t>Olanzapine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7F5EF"/>
                    </a:solidFill>
                  </a:tcPr>
                </a:tc>
                <a:tc>
                  <a:txBody>
                    <a:bodyPr/>
                    <a:lstStyle/>
                    <a:p>
                      <a:pPr>
                        <a:spcBef>
                          <a:spcPts val="240"/>
                        </a:spcBef>
                        <a:spcAft>
                          <a:spcPts val="240"/>
                        </a:spcAft>
                      </a:pPr>
                      <a:r>
                        <a:rPr lang="en-GB" sz="1200"/>
                        <a:t>Several small-scale open-label studies, showing olanzapine is well tolerated and equivalent to haloperidol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7F5EF"/>
                    </a:solidFill>
                  </a:tcPr>
                </a:tc>
                <a:extLst>
                  <a:ext uri="{0D108BD9-81ED-4DB2-BD59-A6C34878D82A}">
                    <a16:rowId xmlns:a16="http://schemas.microsoft.com/office/drawing/2014/main" val="17427777"/>
                  </a:ext>
                </a:extLst>
              </a:tr>
              <a:tr h="318069">
                <a:tc>
                  <a:txBody>
                    <a:bodyPr/>
                    <a:lstStyle/>
                    <a:p>
                      <a:pPr>
                        <a:spcBef>
                          <a:spcPts val="240"/>
                        </a:spcBef>
                        <a:spcAft>
                          <a:spcPts val="240"/>
                        </a:spcAft>
                      </a:pPr>
                      <a:r>
                        <a:rPr lang="en-GB" sz="1200" b="1">
                          <a:solidFill>
                            <a:schemeClr val="accent2">
                              <a:lumMod val="50000"/>
                            </a:schemeClr>
                          </a:solidFill>
                        </a:rPr>
                        <a:t>Quetiapine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240"/>
                        </a:spcBef>
                        <a:spcAft>
                          <a:spcPts val="240"/>
                        </a:spcAft>
                        <a:buClrTx/>
                        <a:buSzTx/>
                        <a:buFontTx/>
                        <a:buNone/>
                        <a:tabLst/>
                        <a:defRPr/>
                      </a:pPr>
                      <a:r>
                        <a:rPr lang="en-GB" sz="1200"/>
                        <a:t>Several small-scale open-label studies, showing quetiapine is well tolerated and equivalent to haloperidol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65212604"/>
                  </a:ext>
                </a:extLst>
              </a:tr>
              <a:tr h="318069">
                <a:tc>
                  <a:txBody>
                    <a:bodyPr/>
                    <a:lstStyle/>
                    <a:p>
                      <a:pPr>
                        <a:spcBef>
                          <a:spcPts val="240"/>
                        </a:spcBef>
                        <a:spcAft>
                          <a:spcPts val="240"/>
                        </a:spcAft>
                      </a:pPr>
                      <a:r>
                        <a:rPr lang="en-GB" sz="1200" b="1">
                          <a:solidFill>
                            <a:schemeClr val="accent2">
                              <a:lumMod val="50000"/>
                            </a:schemeClr>
                          </a:solidFill>
                        </a:rPr>
                        <a:t>Aripiprazole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7F5EF"/>
                    </a:solidFill>
                  </a:tcPr>
                </a:tc>
                <a:tc>
                  <a:txBody>
                    <a:bodyPr/>
                    <a:lstStyle/>
                    <a:p>
                      <a:pPr>
                        <a:spcBef>
                          <a:spcPts val="240"/>
                        </a:spcBef>
                        <a:spcAft>
                          <a:spcPts val="240"/>
                        </a:spcAft>
                      </a:pPr>
                      <a:r>
                        <a:rPr lang="en-GB" sz="1200" dirty="0"/>
                        <a:t>Several case reports suggest aripiprazole may be effective in treating delirium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7F5EF"/>
                    </a:solidFill>
                  </a:tcPr>
                </a:tc>
                <a:extLst>
                  <a:ext uri="{0D108BD9-81ED-4DB2-BD59-A6C34878D82A}">
                    <a16:rowId xmlns:a16="http://schemas.microsoft.com/office/drawing/2014/main" val="3060815092"/>
                  </a:ext>
                </a:extLst>
              </a:tr>
            </a:tbl>
          </a:graphicData>
        </a:graphic>
      </p:graphicFrame>
    </p:spTree>
    <p:extLst>
      <p:ext uri="{BB962C8B-B14F-4D97-AF65-F5344CB8AC3E}">
        <p14:creationId xmlns:p14="http://schemas.microsoft.com/office/powerpoint/2010/main" val="1812088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19A5D82-A9E3-D16B-7B74-6A3AC189CE3F}"/>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862322FF-5B30-55DF-FA72-62B6C397A9E3}"/>
              </a:ext>
            </a:extLst>
          </p:cNvPr>
          <p:cNvSpPr>
            <a:spLocks noGrp="1"/>
          </p:cNvSpPr>
          <p:nvPr>
            <p:ph type="title"/>
          </p:nvPr>
        </p:nvSpPr>
        <p:spPr/>
        <p:txBody>
          <a:bodyPr/>
          <a:lstStyle/>
          <a:p>
            <a:r>
              <a:rPr lang="en-US"/>
              <a:t>The future of treating post stroke delirium</a:t>
            </a:r>
            <a:endParaRPr lang="en-GB"/>
          </a:p>
        </p:txBody>
      </p:sp>
      <p:sp>
        <p:nvSpPr>
          <p:cNvPr id="7" name="Text Placeholder 6">
            <a:extLst>
              <a:ext uri="{FF2B5EF4-FFF2-40B4-BE49-F238E27FC236}">
                <a16:creationId xmlns:a16="http://schemas.microsoft.com/office/drawing/2014/main" id="{58434635-BE68-C6FD-FF1A-B21126F76D68}"/>
              </a:ext>
            </a:extLst>
          </p:cNvPr>
          <p:cNvSpPr>
            <a:spLocks noGrp="1"/>
          </p:cNvSpPr>
          <p:nvPr>
            <p:ph type="body" sz="quarter" idx="18"/>
          </p:nvPr>
        </p:nvSpPr>
        <p:spPr/>
        <p:txBody>
          <a:bodyPr/>
          <a:lstStyle/>
          <a:p>
            <a:r>
              <a:rPr lang="en-GB"/>
              <a:t>Richardson et al. Future Hosp J 2016;3(3):178–181</a:t>
            </a:r>
          </a:p>
        </p:txBody>
      </p:sp>
      <p:sp>
        <p:nvSpPr>
          <p:cNvPr id="6" name="Slide Number Placeholder 5">
            <a:extLst>
              <a:ext uri="{FF2B5EF4-FFF2-40B4-BE49-F238E27FC236}">
                <a16:creationId xmlns:a16="http://schemas.microsoft.com/office/drawing/2014/main" id="{7959A7AF-E14C-71C7-A1DA-3CE32C6F9C4E}"/>
              </a:ext>
            </a:extLst>
          </p:cNvPr>
          <p:cNvSpPr>
            <a:spLocks noGrp="1"/>
          </p:cNvSpPr>
          <p:nvPr>
            <p:ph type="sldNum" sz="quarter" idx="4"/>
          </p:nvPr>
        </p:nvSpPr>
        <p:spPr/>
        <p:txBody>
          <a:bodyPr/>
          <a:lstStyle/>
          <a:p>
            <a:fld id="{C5E73D8C-6D1C-4360-8101-83ED279A0FF1}" type="slidenum">
              <a:rPr lang="en-GB" smtClean="0"/>
              <a:pPr/>
              <a:t>22</a:t>
            </a:fld>
            <a:endParaRPr lang="en-GB"/>
          </a:p>
        </p:txBody>
      </p:sp>
      <p:sp>
        <p:nvSpPr>
          <p:cNvPr id="2" name="TextBox 1">
            <a:extLst>
              <a:ext uri="{FF2B5EF4-FFF2-40B4-BE49-F238E27FC236}">
                <a16:creationId xmlns:a16="http://schemas.microsoft.com/office/drawing/2014/main" id="{1452AE35-FEE0-F5E4-E394-BCF170227A73}"/>
              </a:ext>
            </a:extLst>
          </p:cNvPr>
          <p:cNvSpPr txBox="1"/>
          <p:nvPr/>
        </p:nvSpPr>
        <p:spPr>
          <a:xfrm>
            <a:off x="-28886" y="1207785"/>
            <a:ext cx="12192000" cy="276999"/>
          </a:xfrm>
          <a:prstGeom prst="rect">
            <a:avLst/>
          </a:prstGeom>
          <a:noFill/>
        </p:spPr>
        <p:txBody>
          <a:bodyPr wrap="square">
            <a:spAutoFit/>
          </a:bodyPr>
          <a:lstStyle/>
          <a:p>
            <a:pPr algn="ctr"/>
            <a:r>
              <a:rPr lang="en-GB" sz="1200" b="1" dirty="0"/>
              <a:t>Principles of care established by ‘The Future Hospital Commission’ applied to improving delirium care delivered to patients</a:t>
            </a:r>
          </a:p>
        </p:txBody>
      </p:sp>
      <p:sp>
        <p:nvSpPr>
          <p:cNvPr id="4" name="Arrow: Down 3">
            <a:extLst>
              <a:ext uri="{FF2B5EF4-FFF2-40B4-BE49-F238E27FC236}">
                <a16:creationId xmlns:a16="http://schemas.microsoft.com/office/drawing/2014/main" id="{E7B1D50E-3E10-C8C4-1CF6-D8BE1ED8E66A}"/>
              </a:ext>
            </a:extLst>
          </p:cNvPr>
          <p:cNvSpPr/>
          <p:nvPr/>
        </p:nvSpPr>
        <p:spPr>
          <a:xfrm>
            <a:off x="424754" y="1645004"/>
            <a:ext cx="1793718" cy="3092400"/>
          </a:xfrm>
          <a:prstGeom prst="down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7570FC4F-701D-4B7C-4A40-EA1DC5C26D9E}"/>
              </a:ext>
            </a:extLst>
          </p:cNvPr>
          <p:cNvSpPr/>
          <p:nvPr/>
        </p:nvSpPr>
        <p:spPr>
          <a:xfrm>
            <a:off x="2049953" y="1645004"/>
            <a:ext cx="1793718" cy="3092400"/>
          </a:xfrm>
          <a:prstGeom prst="downArrow">
            <a:avLst/>
          </a:prstGeom>
          <a:solidFill>
            <a:srgbClr val="E5E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id="{020285C5-FE80-5308-E4DA-FD3E3346DB96}"/>
              </a:ext>
            </a:extLst>
          </p:cNvPr>
          <p:cNvSpPr/>
          <p:nvPr/>
        </p:nvSpPr>
        <p:spPr>
          <a:xfrm>
            <a:off x="3675152" y="1645003"/>
            <a:ext cx="1793718" cy="3092400"/>
          </a:xfrm>
          <a:prstGeom prst="down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id="{F8B3A9D7-AC7F-CE14-7FB4-7BED9D35788F}"/>
              </a:ext>
            </a:extLst>
          </p:cNvPr>
          <p:cNvSpPr/>
          <p:nvPr/>
        </p:nvSpPr>
        <p:spPr>
          <a:xfrm>
            <a:off x="5300351" y="1645003"/>
            <a:ext cx="1793718" cy="3092400"/>
          </a:xfrm>
          <a:prstGeom prst="downArrow">
            <a:avLst/>
          </a:prstGeom>
          <a:solidFill>
            <a:srgbClr val="E5E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Down 11">
            <a:extLst>
              <a:ext uri="{FF2B5EF4-FFF2-40B4-BE49-F238E27FC236}">
                <a16:creationId xmlns:a16="http://schemas.microsoft.com/office/drawing/2014/main" id="{DCAA7783-A003-E030-FACE-838A14581BC7}"/>
              </a:ext>
            </a:extLst>
          </p:cNvPr>
          <p:cNvSpPr/>
          <p:nvPr/>
        </p:nvSpPr>
        <p:spPr>
          <a:xfrm>
            <a:off x="6925550" y="1645004"/>
            <a:ext cx="1793718" cy="3092400"/>
          </a:xfrm>
          <a:prstGeom prst="down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Down 12">
            <a:extLst>
              <a:ext uri="{FF2B5EF4-FFF2-40B4-BE49-F238E27FC236}">
                <a16:creationId xmlns:a16="http://schemas.microsoft.com/office/drawing/2014/main" id="{7E16848C-6E59-E55C-D74C-DD7C327F1E48}"/>
              </a:ext>
            </a:extLst>
          </p:cNvPr>
          <p:cNvSpPr/>
          <p:nvPr/>
        </p:nvSpPr>
        <p:spPr>
          <a:xfrm>
            <a:off x="8550749" y="1645004"/>
            <a:ext cx="1793718" cy="3092400"/>
          </a:xfrm>
          <a:prstGeom prst="downArrow">
            <a:avLst/>
          </a:prstGeom>
          <a:solidFill>
            <a:srgbClr val="E5E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Down 13">
            <a:extLst>
              <a:ext uri="{FF2B5EF4-FFF2-40B4-BE49-F238E27FC236}">
                <a16:creationId xmlns:a16="http://schemas.microsoft.com/office/drawing/2014/main" id="{B419CDAA-39DD-150C-BA6E-19F0A43E4A44}"/>
              </a:ext>
            </a:extLst>
          </p:cNvPr>
          <p:cNvSpPr/>
          <p:nvPr/>
        </p:nvSpPr>
        <p:spPr>
          <a:xfrm>
            <a:off x="10175948" y="1645004"/>
            <a:ext cx="1793718" cy="3093957"/>
          </a:xfrm>
          <a:prstGeom prst="down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F38D429A-E082-0E59-4421-C9983BD96CE0}"/>
              </a:ext>
            </a:extLst>
          </p:cNvPr>
          <p:cNvSpPr txBox="1"/>
          <p:nvPr/>
        </p:nvSpPr>
        <p:spPr>
          <a:xfrm>
            <a:off x="445007" y="1735577"/>
            <a:ext cx="1753212" cy="1251625"/>
          </a:xfrm>
          <a:prstGeom prst="rect">
            <a:avLst/>
          </a:prstGeom>
          <a:noFill/>
        </p:spPr>
        <p:txBody>
          <a:bodyPr wrap="square">
            <a:spAutoFit/>
          </a:bodyPr>
          <a:lstStyle/>
          <a:p>
            <a:pPr algn="ctr">
              <a:spcBef>
                <a:spcPts val="240"/>
              </a:spcBef>
              <a:spcAft>
                <a:spcPts val="240"/>
              </a:spcAft>
            </a:pPr>
            <a:r>
              <a:rPr lang="en-US" sz="1200"/>
              <a:t>Fundamental standards of care must always be met</a:t>
            </a:r>
          </a:p>
          <a:p>
            <a:pPr algn="ctr">
              <a:spcBef>
                <a:spcPts val="240"/>
              </a:spcBef>
              <a:spcAft>
                <a:spcPts val="240"/>
              </a:spcAft>
            </a:pPr>
            <a:r>
              <a:rPr lang="en-US" sz="1200"/>
              <a:t>Patients have effective and timely access to care</a:t>
            </a:r>
            <a:endParaRPr lang="en-GB" sz="1200"/>
          </a:p>
        </p:txBody>
      </p:sp>
      <p:sp>
        <p:nvSpPr>
          <p:cNvPr id="18" name="TextBox 17">
            <a:extLst>
              <a:ext uri="{FF2B5EF4-FFF2-40B4-BE49-F238E27FC236}">
                <a16:creationId xmlns:a16="http://schemas.microsoft.com/office/drawing/2014/main" id="{D582AA5A-98BB-A029-0666-15DDB4E03104}"/>
              </a:ext>
            </a:extLst>
          </p:cNvPr>
          <p:cNvSpPr txBox="1"/>
          <p:nvPr/>
        </p:nvSpPr>
        <p:spPr>
          <a:xfrm>
            <a:off x="2090201" y="1735577"/>
            <a:ext cx="1713222" cy="646331"/>
          </a:xfrm>
          <a:prstGeom prst="rect">
            <a:avLst/>
          </a:prstGeom>
          <a:noFill/>
        </p:spPr>
        <p:txBody>
          <a:bodyPr wrap="square">
            <a:spAutoFit/>
          </a:bodyPr>
          <a:lstStyle/>
          <a:p>
            <a:pPr algn="ctr">
              <a:spcBef>
                <a:spcPts val="240"/>
              </a:spcBef>
              <a:spcAft>
                <a:spcPts val="240"/>
              </a:spcAft>
            </a:pPr>
            <a:r>
              <a:rPr lang="en-US" sz="1200"/>
              <a:t>Care is designed to facilitate self-care</a:t>
            </a:r>
            <a:br>
              <a:rPr lang="en-US" sz="1200"/>
            </a:br>
            <a:r>
              <a:rPr lang="en-US" sz="1200"/>
              <a:t>and health promotion</a:t>
            </a:r>
            <a:endParaRPr lang="en-GB" sz="1200"/>
          </a:p>
        </p:txBody>
      </p:sp>
      <p:sp>
        <p:nvSpPr>
          <p:cNvPr id="21" name="TextBox 20">
            <a:extLst>
              <a:ext uri="{FF2B5EF4-FFF2-40B4-BE49-F238E27FC236}">
                <a16:creationId xmlns:a16="http://schemas.microsoft.com/office/drawing/2014/main" id="{C8122D75-7E95-E9FC-77A7-7CA4A775508E}"/>
              </a:ext>
            </a:extLst>
          </p:cNvPr>
          <p:cNvSpPr txBox="1"/>
          <p:nvPr/>
        </p:nvSpPr>
        <p:spPr>
          <a:xfrm>
            <a:off x="3782586" y="1735577"/>
            <a:ext cx="1578850" cy="830997"/>
          </a:xfrm>
          <a:prstGeom prst="rect">
            <a:avLst/>
          </a:prstGeom>
          <a:noFill/>
        </p:spPr>
        <p:txBody>
          <a:bodyPr wrap="square">
            <a:spAutoFit/>
          </a:bodyPr>
          <a:lstStyle/>
          <a:p>
            <a:pPr algn="ctr">
              <a:spcBef>
                <a:spcPts val="240"/>
              </a:spcBef>
              <a:spcAft>
                <a:spcPts val="240"/>
              </a:spcAft>
            </a:pPr>
            <a:r>
              <a:rPr lang="en-US" sz="1200"/>
              <a:t>Good communication with and about patients is the norm</a:t>
            </a:r>
            <a:endParaRPr lang="en-GB" sz="1200"/>
          </a:p>
        </p:txBody>
      </p:sp>
      <p:sp>
        <p:nvSpPr>
          <p:cNvPr id="24" name="TextBox 23">
            <a:extLst>
              <a:ext uri="{FF2B5EF4-FFF2-40B4-BE49-F238E27FC236}">
                <a16:creationId xmlns:a16="http://schemas.microsoft.com/office/drawing/2014/main" id="{4B0DFECC-DD8B-2A10-62C7-EF2A5399FE24}"/>
              </a:ext>
            </a:extLst>
          </p:cNvPr>
          <p:cNvSpPr txBox="1"/>
          <p:nvPr/>
        </p:nvSpPr>
        <p:spPr>
          <a:xfrm>
            <a:off x="5407785" y="1735577"/>
            <a:ext cx="1578850" cy="1200329"/>
          </a:xfrm>
          <a:prstGeom prst="rect">
            <a:avLst/>
          </a:prstGeom>
          <a:noFill/>
        </p:spPr>
        <p:txBody>
          <a:bodyPr wrap="square">
            <a:spAutoFit/>
          </a:bodyPr>
          <a:lstStyle/>
          <a:p>
            <a:pPr algn="ctr">
              <a:spcBef>
                <a:spcPts val="240"/>
              </a:spcBef>
              <a:spcAft>
                <a:spcPts val="240"/>
              </a:spcAft>
            </a:pPr>
            <a:r>
              <a:rPr lang="en-US" sz="1200"/>
              <a:t>Staff are supported to deliver safe, compassionate care, and are committed to improving quality</a:t>
            </a:r>
            <a:endParaRPr lang="en-GB" sz="1200"/>
          </a:p>
        </p:txBody>
      </p:sp>
      <p:sp>
        <p:nvSpPr>
          <p:cNvPr id="27" name="TextBox 26">
            <a:extLst>
              <a:ext uri="{FF2B5EF4-FFF2-40B4-BE49-F238E27FC236}">
                <a16:creationId xmlns:a16="http://schemas.microsoft.com/office/drawing/2014/main" id="{68ED0FF6-D2F1-4A8A-7946-E88251D4B005}"/>
              </a:ext>
            </a:extLst>
          </p:cNvPr>
          <p:cNvSpPr txBox="1"/>
          <p:nvPr/>
        </p:nvSpPr>
        <p:spPr>
          <a:xfrm>
            <a:off x="7032984" y="1735577"/>
            <a:ext cx="1578850" cy="1015663"/>
          </a:xfrm>
          <a:prstGeom prst="rect">
            <a:avLst/>
          </a:prstGeom>
          <a:noFill/>
        </p:spPr>
        <p:txBody>
          <a:bodyPr wrap="square">
            <a:spAutoFit/>
          </a:bodyPr>
          <a:lstStyle/>
          <a:p>
            <a:pPr algn="ctr">
              <a:spcBef>
                <a:spcPts val="240"/>
              </a:spcBef>
              <a:spcAft>
                <a:spcPts val="240"/>
              </a:spcAft>
            </a:pPr>
            <a:r>
              <a:rPr lang="en-US" sz="1200"/>
              <a:t>All patients have a care plan that reflects their individual clinical and support needs</a:t>
            </a:r>
            <a:endParaRPr lang="en-GB" sz="1200"/>
          </a:p>
        </p:txBody>
      </p:sp>
      <p:sp>
        <p:nvSpPr>
          <p:cNvPr id="30" name="TextBox 29">
            <a:extLst>
              <a:ext uri="{FF2B5EF4-FFF2-40B4-BE49-F238E27FC236}">
                <a16:creationId xmlns:a16="http://schemas.microsoft.com/office/drawing/2014/main" id="{D594DBB5-EAB7-50B0-9339-7E172B6FD90E}"/>
              </a:ext>
            </a:extLst>
          </p:cNvPr>
          <p:cNvSpPr txBox="1"/>
          <p:nvPr/>
        </p:nvSpPr>
        <p:spPr>
          <a:xfrm>
            <a:off x="8658183" y="1735577"/>
            <a:ext cx="1578850" cy="830997"/>
          </a:xfrm>
          <a:prstGeom prst="rect">
            <a:avLst/>
          </a:prstGeom>
          <a:noFill/>
        </p:spPr>
        <p:txBody>
          <a:bodyPr wrap="square">
            <a:spAutoFit/>
          </a:bodyPr>
          <a:lstStyle/>
          <a:p>
            <a:pPr algn="ctr">
              <a:spcBef>
                <a:spcPts val="240"/>
              </a:spcBef>
              <a:spcAft>
                <a:spcPts val="240"/>
              </a:spcAft>
            </a:pPr>
            <a:r>
              <a:rPr lang="en-US" sz="1200"/>
              <a:t>Patients do not move wards unless it is necessary for their clinical care</a:t>
            </a:r>
            <a:endParaRPr lang="en-GB" sz="1200"/>
          </a:p>
        </p:txBody>
      </p:sp>
      <p:sp>
        <p:nvSpPr>
          <p:cNvPr id="34" name="TextBox 33">
            <a:extLst>
              <a:ext uri="{FF2B5EF4-FFF2-40B4-BE49-F238E27FC236}">
                <a16:creationId xmlns:a16="http://schemas.microsoft.com/office/drawing/2014/main" id="{BDFEBF87-45AE-25B5-8874-B8A788C7253F}"/>
              </a:ext>
            </a:extLst>
          </p:cNvPr>
          <p:cNvSpPr txBox="1"/>
          <p:nvPr/>
        </p:nvSpPr>
        <p:spPr>
          <a:xfrm>
            <a:off x="10283382" y="1735577"/>
            <a:ext cx="1578850" cy="830997"/>
          </a:xfrm>
          <a:prstGeom prst="rect">
            <a:avLst/>
          </a:prstGeom>
          <a:noFill/>
        </p:spPr>
        <p:txBody>
          <a:bodyPr wrap="square">
            <a:spAutoFit/>
          </a:bodyPr>
          <a:lstStyle/>
          <a:p>
            <a:pPr algn="ctr">
              <a:spcBef>
                <a:spcPts val="240"/>
              </a:spcBef>
              <a:spcAft>
                <a:spcPts val="240"/>
              </a:spcAft>
            </a:pPr>
            <a:r>
              <a:rPr lang="en-US" sz="1200"/>
              <a:t>Robust arrangements for the transfer of care are in place</a:t>
            </a:r>
            <a:endParaRPr lang="en-GB" sz="1200"/>
          </a:p>
        </p:txBody>
      </p:sp>
      <p:sp>
        <p:nvSpPr>
          <p:cNvPr id="67" name="TextBox 66">
            <a:extLst>
              <a:ext uri="{FF2B5EF4-FFF2-40B4-BE49-F238E27FC236}">
                <a16:creationId xmlns:a16="http://schemas.microsoft.com/office/drawing/2014/main" id="{BDAC8828-76A7-7C09-46D0-6691549C182C}"/>
              </a:ext>
            </a:extLst>
          </p:cNvPr>
          <p:cNvSpPr txBox="1"/>
          <p:nvPr/>
        </p:nvSpPr>
        <p:spPr>
          <a:xfrm rot="16200000">
            <a:off x="-618770" y="2184578"/>
            <a:ext cx="1753212" cy="353623"/>
          </a:xfrm>
          <a:prstGeom prst="rect">
            <a:avLst/>
          </a:prstGeom>
          <a:noFill/>
        </p:spPr>
        <p:txBody>
          <a:bodyPr wrap="square">
            <a:spAutoFit/>
          </a:bodyPr>
          <a:lstStyle/>
          <a:p>
            <a:pPr algn="ctr">
              <a:lnSpc>
                <a:spcPct val="70000"/>
              </a:lnSpc>
              <a:spcBef>
                <a:spcPts val="240"/>
              </a:spcBef>
              <a:spcAft>
                <a:spcPts val="240"/>
              </a:spcAft>
            </a:pPr>
            <a:r>
              <a:rPr lang="en-US" sz="1200" b="1" dirty="0"/>
              <a:t>Principles </a:t>
            </a:r>
            <a:br>
              <a:rPr lang="en-US" sz="1200" b="1" dirty="0"/>
            </a:br>
            <a:r>
              <a:rPr lang="en-US" sz="1200" b="1" dirty="0"/>
              <a:t>of care</a:t>
            </a:r>
            <a:endParaRPr lang="en-GB" sz="1200" b="1" dirty="0"/>
          </a:p>
        </p:txBody>
      </p:sp>
      <p:sp>
        <p:nvSpPr>
          <p:cNvPr id="68" name="TextBox 67">
            <a:extLst>
              <a:ext uri="{FF2B5EF4-FFF2-40B4-BE49-F238E27FC236}">
                <a16:creationId xmlns:a16="http://schemas.microsoft.com/office/drawing/2014/main" id="{5A0033D4-F157-CE7E-4571-B407F751138C}"/>
              </a:ext>
            </a:extLst>
          </p:cNvPr>
          <p:cNvSpPr txBox="1"/>
          <p:nvPr/>
        </p:nvSpPr>
        <p:spPr>
          <a:xfrm rot="16200000">
            <a:off x="-617272" y="5309088"/>
            <a:ext cx="1845216" cy="404919"/>
          </a:xfrm>
          <a:prstGeom prst="rect">
            <a:avLst/>
          </a:prstGeom>
          <a:noFill/>
        </p:spPr>
        <p:txBody>
          <a:bodyPr wrap="square">
            <a:spAutoFit/>
          </a:bodyPr>
          <a:lstStyle/>
          <a:p>
            <a:pPr algn="ctr">
              <a:lnSpc>
                <a:spcPct val="70000"/>
              </a:lnSpc>
              <a:spcBef>
                <a:spcPts val="240"/>
              </a:spcBef>
              <a:spcAft>
                <a:spcPts val="240"/>
              </a:spcAft>
            </a:pPr>
            <a:r>
              <a:rPr lang="en-US" sz="1200" b="1"/>
              <a:t>Potential interventions</a:t>
            </a:r>
          </a:p>
          <a:p>
            <a:pPr algn="ctr">
              <a:lnSpc>
                <a:spcPct val="70000"/>
              </a:lnSpc>
              <a:spcBef>
                <a:spcPts val="240"/>
              </a:spcBef>
              <a:spcAft>
                <a:spcPts val="240"/>
              </a:spcAft>
            </a:pPr>
            <a:r>
              <a:rPr lang="en-US" sz="1200" b="1"/>
              <a:t> in delirium</a:t>
            </a:r>
            <a:endParaRPr lang="en-GB" sz="1200" b="1"/>
          </a:p>
        </p:txBody>
      </p:sp>
      <p:sp>
        <p:nvSpPr>
          <p:cNvPr id="69" name="TextBox 68">
            <a:extLst>
              <a:ext uri="{FF2B5EF4-FFF2-40B4-BE49-F238E27FC236}">
                <a16:creationId xmlns:a16="http://schemas.microsoft.com/office/drawing/2014/main" id="{91D74E50-8B9F-5CD6-75EC-A064EABE37C4}"/>
              </a:ext>
            </a:extLst>
          </p:cNvPr>
          <p:cNvSpPr txBox="1"/>
          <p:nvPr/>
        </p:nvSpPr>
        <p:spPr>
          <a:xfrm rot="16200000">
            <a:off x="-596918" y="3620347"/>
            <a:ext cx="1753212" cy="353623"/>
          </a:xfrm>
          <a:prstGeom prst="rect">
            <a:avLst/>
          </a:prstGeom>
          <a:noFill/>
        </p:spPr>
        <p:txBody>
          <a:bodyPr wrap="square">
            <a:spAutoFit/>
          </a:bodyPr>
          <a:lstStyle/>
          <a:p>
            <a:pPr algn="ctr">
              <a:lnSpc>
                <a:spcPct val="70000"/>
              </a:lnSpc>
              <a:spcBef>
                <a:spcPts val="240"/>
              </a:spcBef>
              <a:spcAft>
                <a:spcPts val="240"/>
              </a:spcAft>
            </a:pPr>
            <a:r>
              <a:rPr lang="en-US" sz="1200" b="1" dirty="0"/>
              <a:t>Relevance </a:t>
            </a:r>
            <a:br>
              <a:rPr lang="en-US" sz="1200" b="1" dirty="0"/>
            </a:br>
            <a:r>
              <a:rPr lang="en-US" sz="1200" b="1" dirty="0"/>
              <a:t>to delirium</a:t>
            </a:r>
            <a:endParaRPr lang="en-GB" sz="1200" b="1" dirty="0"/>
          </a:p>
        </p:txBody>
      </p:sp>
      <p:sp>
        <p:nvSpPr>
          <p:cNvPr id="31" name="TextBox 30">
            <a:extLst>
              <a:ext uri="{FF2B5EF4-FFF2-40B4-BE49-F238E27FC236}">
                <a16:creationId xmlns:a16="http://schemas.microsoft.com/office/drawing/2014/main" id="{31B32CCA-B724-415C-D2A1-F05CEB993CA7}"/>
              </a:ext>
            </a:extLst>
          </p:cNvPr>
          <p:cNvSpPr txBox="1"/>
          <p:nvPr/>
        </p:nvSpPr>
        <p:spPr>
          <a:xfrm>
            <a:off x="511287" y="3348223"/>
            <a:ext cx="1620652" cy="1015663"/>
          </a:xfrm>
          <a:prstGeom prst="rect">
            <a:avLst/>
          </a:prstGeom>
          <a:noFill/>
        </p:spPr>
        <p:txBody>
          <a:bodyPr wrap="square">
            <a:spAutoFit/>
          </a:bodyPr>
          <a:lstStyle/>
          <a:p>
            <a:pPr algn="ctr">
              <a:spcBef>
                <a:spcPts val="240"/>
              </a:spcBef>
              <a:spcAft>
                <a:spcPts val="240"/>
              </a:spcAft>
            </a:pPr>
            <a:r>
              <a:rPr lang="en-US" sz="1200"/>
              <a:t>Delirium is </a:t>
            </a:r>
            <a:br>
              <a:rPr lang="en-US" sz="1200"/>
            </a:br>
            <a:r>
              <a:rPr lang="en-US" sz="1200"/>
              <a:t>under recognized, preventing patients from receiving appropriate care</a:t>
            </a:r>
            <a:endParaRPr lang="en-GB" sz="1200"/>
          </a:p>
        </p:txBody>
      </p:sp>
      <p:sp>
        <p:nvSpPr>
          <p:cNvPr id="35" name="TextBox 34">
            <a:extLst>
              <a:ext uri="{FF2B5EF4-FFF2-40B4-BE49-F238E27FC236}">
                <a16:creationId xmlns:a16="http://schemas.microsoft.com/office/drawing/2014/main" id="{25BB19AD-E136-AE33-93BB-2C04D1C98119}"/>
              </a:ext>
            </a:extLst>
          </p:cNvPr>
          <p:cNvSpPr txBox="1"/>
          <p:nvPr/>
        </p:nvSpPr>
        <p:spPr>
          <a:xfrm>
            <a:off x="532188" y="4767674"/>
            <a:ext cx="1578850" cy="646331"/>
          </a:xfrm>
          <a:prstGeom prst="rect">
            <a:avLst/>
          </a:prstGeom>
          <a:noFill/>
        </p:spPr>
        <p:txBody>
          <a:bodyPr wrap="square">
            <a:spAutoFit/>
          </a:bodyPr>
          <a:lstStyle/>
          <a:p>
            <a:pPr algn="ctr">
              <a:spcBef>
                <a:spcPts val="240"/>
              </a:spcBef>
              <a:spcAft>
                <a:spcPts val="240"/>
              </a:spcAft>
            </a:pPr>
            <a:r>
              <a:rPr lang="en-US" sz="1200">
                <a:solidFill>
                  <a:schemeClr val="accent5">
                    <a:lumMod val="50000"/>
                  </a:schemeClr>
                </a:solidFill>
              </a:rPr>
              <a:t>Implementation of a </a:t>
            </a:r>
            <a:r>
              <a:rPr lang="en-US" sz="1200" b="1">
                <a:solidFill>
                  <a:schemeClr val="accent5">
                    <a:lumMod val="50000"/>
                  </a:schemeClr>
                </a:solidFill>
              </a:rPr>
              <a:t>validated screening tool</a:t>
            </a:r>
            <a:endParaRPr lang="en-GB" sz="1200" b="1">
              <a:solidFill>
                <a:schemeClr val="accent5">
                  <a:lumMod val="50000"/>
                </a:schemeClr>
              </a:solidFill>
            </a:endParaRPr>
          </a:p>
        </p:txBody>
      </p:sp>
      <p:sp>
        <p:nvSpPr>
          <p:cNvPr id="36" name="TextBox 35">
            <a:extLst>
              <a:ext uri="{FF2B5EF4-FFF2-40B4-BE49-F238E27FC236}">
                <a16:creationId xmlns:a16="http://schemas.microsoft.com/office/drawing/2014/main" id="{A39BFB75-13BA-583E-604B-7BB91AE921C4}"/>
              </a:ext>
            </a:extLst>
          </p:cNvPr>
          <p:cNvSpPr txBox="1"/>
          <p:nvPr/>
        </p:nvSpPr>
        <p:spPr>
          <a:xfrm>
            <a:off x="2119698" y="3348223"/>
            <a:ext cx="1654228" cy="830997"/>
          </a:xfrm>
          <a:prstGeom prst="rect">
            <a:avLst/>
          </a:prstGeom>
          <a:noFill/>
        </p:spPr>
        <p:txBody>
          <a:bodyPr wrap="square">
            <a:spAutoFit/>
          </a:bodyPr>
          <a:lstStyle/>
          <a:p>
            <a:pPr algn="ctr">
              <a:spcBef>
                <a:spcPts val="240"/>
              </a:spcBef>
              <a:spcAft>
                <a:spcPts val="240"/>
              </a:spcAft>
            </a:pPr>
            <a:r>
              <a:rPr lang="en-US" sz="1200"/>
              <a:t>There is a notable lack of awareness of delirium among the public consciousness</a:t>
            </a:r>
            <a:endParaRPr lang="en-GB" sz="1200"/>
          </a:p>
        </p:txBody>
      </p:sp>
      <p:sp>
        <p:nvSpPr>
          <p:cNvPr id="37" name="TextBox 36">
            <a:extLst>
              <a:ext uri="{FF2B5EF4-FFF2-40B4-BE49-F238E27FC236}">
                <a16:creationId xmlns:a16="http://schemas.microsoft.com/office/drawing/2014/main" id="{65710714-EE8D-E167-5709-CF8125841AB8}"/>
              </a:ext>
            </a:extLst>
          </p:cNvPr>
          <p:cNvSpPr txBox="1"/>
          <p:nvPr/>
        </p:nvSpPr>
        <p:spPr>
          <a:xfrm>
            <a:off x="2157387" y="4767674"/>
            <a:ext cx="1578850" cy="1200329"/>
          </a:xfrm>
          <a:prstGeom prst="rect">
            <a:avLst/>
          </a:prstGeom>
          <a:noFill/>
        </p:spPr>
        <p:txBody>
          <a:bodyPr wrap="square">
            <a:spAutoFit/>
          </a:bodyPr>
          <a:lstStyle/>
          <a:p>
            <a:pPr algn="ctr">
              <a:spcBef>
                <a:spcPts val="240"/>
              </a:spcBef>
              <a:spcAft>
                <a:spcPts val="240"/>
              </a:spcAft>
            </a:pPr>
            <a:r>
              <a:rPr lang="en-US" sz="1200" b="1">
                <a:solidFill>
                  <a:schemeClr val="accent5">
                    <a:lumMod val="50000"/>
                  </a:schemeClr>
                </a:solidFill>
              </a:rPr>
              <a:t>Patient information leaflets</a:t>
            </a:r>
            <a:r>
              <a:rPr lang="en-US" sz="1200">
                <a:solidFill>
                  <a:schemeClr val="accent5">
                    <a:lumMod val="50000"/>
                  </a:schemeClr>
                </a:solidFill>
              </a:rPr>
              <a:t>, teaching videos involving patients and carers, public lectures and awareness events</a:t>
            </a:r>
            <a:endParaRPr lang="en-GB" sz="1200">
              <a:solidFill>
                <a:schemeClr val="accent5">
                  <a:lumMod val="50000"/>
                </a:schemeClr>
              </a:solidFill>
            </a:endParaRPr>
          </a:p>
        </p:txBody>
      </p:sp>
      <p:sp>
        <p:nvSpPr>
          <p:cNvPr id="38" name="TextBox 37">
            <a:extLst>
              <a:ext uri="{FF2B5EF4-FFF2-40B4-BE49-F238E27FC236}">
                <a16:creationId xmlns:a16="http://schemas.microsoft.com/office/drawing/2014/main" id="{5A7A1E7A-D0AF-421A-F01D-60D2C7ABDC59}"/>
              </a:ext>
            </a:extLst>
          </p:cNvPr>
          <p:cNvSpPr txBox="1"/>
          <p:nvPr/>
        </p:nvSpPr>
        <p:spPr>
          <a:xfrm>
            <a:off x="3728109" y="3348223"/>
            <a:ext cx="1687804" cy="830997"/>
          </a:xfrm>
          <a:prstGeom prst="rect">
            <a:avLst/>
          </a:prstGeom>
          <a:noFill/>
        </p:spPr>
        <p:txBody>
          <a:bodyPr wrap="square">
            <a:spAutoFit/>
          </a:bodyPr>
          <a:lstStyle/>
          <a:p>
            <a:pPr algn="ctr">
              <a:spcBef>
                <a:spcPts val="240"/>
              </a:spcBef>
              <a:spcAft>
                <a:spcPts val="240"/>
              </a:spcAft>
            </a:pPr>
            <a:r>
              <a:rPr lang="en-US" sz="1200"/>
              <a:t>Poor handover between staff prevents recognition of delirium</a:t>
            </a:r>
            <a:endParaRPr lang="en-GB" sz="1200"/>
          </a:p>
        </p:txBody>
      </p:sp>
      <p:sp>
        <p:nvSpPr>
          <p:cNvPr id="39" name="TextBox 38">
            <a:extLst>
              <a:ext uri="{FF2B5EF4-FFF2-40B4-BE49-F238E27FC236}">
                <a16:creationId xmlns:a16="http://schemas.microsoft.com/office/drawing/2014/main" id="{31B9BC85-7426-A112-FCEA-2679CB14C366}"/>
              </a:ext>
            </a:extLst>
          </p:cNvPr>
          <p:cNvSpPr txBox="1"/>
          <p:nvPr/>
        </p:nvSpPr>
        <p:spPr>
          <a:xfrm>
            <a:off x="3781811" y="4767674"/>
            <a:ext cx="1580400" cy="1200329"/>
          </a:xfrm>
          <a:prstGeom prst="rect">
            <a:avLst/>
          </a:prstGeom>
          <a:noFill/>
        </p:spPr>
        <p:txBody>
          <a:bodyPr wrap="square">
            <a:spAutoFit/>
          </a:bodyPr>
          <a:lstStyle/>
          <a:p>
            <a:pPr algn="ctr">
              <a:spcBef>
                <a:spcPts val="240"/>
              </a:spcBef>
              <a:spcAft>
                <a:spcPts val="240"/>
              </a:spcAft>
            </a:pPr>
            <a:r>
              <a:rPr lang="en-US" sz="1200" b="1">
                <a:solidFill>
                  <a:schemeClr val="accent5">
                    <a:lumMod val="50000"/>
                  </a:schemeClr>
                </a:solidFill>
              </a:rPr>
              <a:t>Interprofessional education </a:t>
            </a:r>
            <a:r>
              <a:rPr lang="en-US" sz="1200">
                <a:solidFill>
                  <a:schemeClr val="accent5">
                    <a:lumMod val="50000"/>
                  </a:schemeClr>
                </a:solidFill>
              </a:rPr>
              <a:t>regarding delirium and simulation training for patients with delirium</a:t>
            </a:r>
            <a:endParaRPr lang="en-GB" sz="1200">
              <a:solidFill>
                <a:schemeClr val="accent5">
                  <a:lumMod val="50000"/>
                </a:schemeClr>
              </a:solidFill>
            </a:endParaRPr>
          </a:p>
        </p:txBody>
      </p:sp>
      <p:sp>
        <p:nvSpPr>
          <p:cNvPr id="40" name="TextBox 39">
            <a:extLst>
              <a:ext uri="{FF2B5EF4-FFF2-40B4-BE49-F238E27FC236}">
                <a16:creationId xmlns:a16="http://schemas.microsoft.com/office/drawing/2014/main" id="{32C63907-43E4-013E-16C9-0CFEE3ECBFBD}"/>
              </a:ext>
            </a:extLst>
          </p:cNvPr>
          <p:cNvSpPr txBox="1"/>
          <p:nvPr/>
        </p:nvSpPr>
        <p:spPr>
          <a:xfrm>
            <a:off x="5407785" y="4767674"/>
            <a:ext cx="1578850" cy="1384995"/>
          </a:xfrm>
          <a:prstGeom prst="rect">
            <a:avLst/>
          </a:prstGeom>
          <a:noFill/>
        </p:spPr>
        <p:txBody>
          <a:bodyPr wrap="square">
            <a:spAutoFit/>
          </a:bodyPr>
          <a:lstStyle/>
          <a:p>
            <a:pPr algn="ctr">
              <a:spcBef>
                <a:spcPts val="240"/>
              </a:spcBef>
              <a:spcAft>
                <a:spcPts val="240"/>
              </a:spcAft>
            </a:pPr>
            <a:r>
              <a:rPr lang="en-US" sz="1200">
                <a:solidFill>
                  <a:schemeClr val="accent5">
                    <a:lumMod val="50000"/>
                  </a:schemeClr>
                </a:solidFill>
              </a:rPr>
              <a:t>Patient and public involvement within interprofessional teaching interventions can </a:t>
            </a:r>
            <a:r>
              <a:rPr lang="en-US" sz="1200" b="1">
                <a:solidFill>
                  <a:schemeClr val="accent5">
                    <a:lumMod val="50000"/>
                  </a:schemeClr>
                </a:solidFill>
              </a:rPr>
              <a:t>drive attitudinal change</a:t>
            </a:r>
            <a:endParaRPr lang="en-GB" sz="1200" b="1">
              <a:solidFill>
                <a:schemeClr val="accent5">
                  <a:lumMod val="50000"/>
                </a:schemeClr>
              </a:solidFill>
            </a:endParaRPr>
          </a:p>
        </p:txBody>
      </p:sp>
      <p:sp>
        <p:nvSpPr>
          <p:cNvPr id="41" name="TextBox 40">
            <a:extLst>
              <a:ext uri="{FF2B5EF4-FFF2-40B4-BE49-F238E27FC236}">
                <a16:creationId xmlns:a16="http://schemas.microsoft.com/office/drawing/2014/main" id="{208B5CB1-F07F-C11A-BCCD-EF8095978B75}"/>
              </a:ext>
            </a:extLst>
          </p:cNvPr>
          <p:cNvSpPr txBox="1"/>
          <p:nvPr/>
        </p:nvSpPr>
        <p:spPr>
          <a:xfrm>
            <a:off x="5407785" y="3348223"/>
            <a:ext cx="1578850" cy="1015663"/>
          </a:xfrm>
          <a:prstGeom prst="rect">
            <a:avLst/>
          </a:prstGeom>
          <a:noFill/>
        </p:spPr>
        <p:txBody>
          <a:bodyPr wrap="square">
            <a:spAutoFit/>
          </a:bodyPr>
          <a:lstStyle/>
          <a:p>
            <a:pPr algn="ctr">
              <a:spcBef>
                <a:spcPts val="240"/>
              </a:spcBef>
              <a:spcAft>
                <a:spcPts val="240"/>
              </a:spcAft>
            </a:pPr>
            <a:r>
              <a:rPr lang="en-US" sz="1200"/>
              <a:t>Negative attitudes and lack of ownership may worsen the patient's fear and anxiety</a:t>
            </a:r>
            <a:endParaRPr lang="en-GB" sz="1200"/>
          </a:p>
        </p:txBody>
      </p:sp>
      <p:sp>
        <p:nvSpPr>
          <p:cNvPr id="42" name="TextBox 41">
            <a:extLst>
              <a:ext uri="{FF2B5EF4-FFF2-40B4-BE49-F238E27FC236}">
                <a16:creationId xmlns:a16="http://schemas.microsoft.com/office/drawing/2014/main" id="{5AFEEE40-BA17-83EA-C49E-8230073C0162}"/>
              </a:ext>
            </a:extLst>
          </p:cNvPr>
          <p:cNvSpPr txBox="1"/>
          <p:nvPr/>
        </p:nvSpPr>
        <p:spPr>
          <a:xfrm>
            <a:off x="7003640" y="3348223"/>
            <a:ext cx="1715628" cy="1015663"/>
          </a:xfrm>
          <a:prstGeom prst="rect">
            <a:avLst/>
          </a:prstGeom>
          <a:noFill/>
        </p:spPr>
        <p:txBody>
          <a:bodyPr wrap="square">
            <a:spAutoFit/>
          </a:bodyPr>
          <a:lstStyle/>
          <a:p>
            <a:pPr algn="ctr">
              <a:spcBef>
                <a:spcPts val="240"/>
              </a:spcBef>
              <a:spcAft>
                <a:spcPts val="240"/>
              </a:spcAft>
            </a:pPr>
            <a:r>
              <a:rPr lang="en-US" sz="1200"/>
              <a:t>Delirium has many causes so targeted interventions must be tailored to individual patients</a:t>
            </a:r>
            <a:endParaRPr lang="en-GB" sz="1200"/>
          </a:p>
        </p:txBody>
      </p:sp>
      <p:sp>
        <p:nvSpPr>
          <p:cNvPr id="43" name="TextBox 42">
            <a:extLst>
              <a:ext uri="{FF2B5EF4-FFF2-40B4-BE49-F238E27FC236}">
                <a16:creationId xmlns:a16="http://schemas.microsoft.com/office/drawing/2014/main" id="{244D6B90-E033-2FCE-CF4B-F7FB867E6D00}"/>
              </a:ext>
            </a:extLst>
          </p:cNvPr>
          <p:cNvSpPr txBox="1"/>
          <p:nvPr/>
        </p:nvSpPr>
        <p:spPr>
          <a:xfrm>
            <a:off x="7032984" y="4767674"/>
            <a:ext cx="1578850" cy="830997"/>
          </a:xfrm>
          <a:prstGeom prst="rect">
            <a:avLst/>
          </a:prstGeom>
          <a:noFill/>
        </p:spPr>
        <p:txBody>
          <a:bodyPr wrap="square">
            <a:spAutoFit/>
          </a:bodyPr>
          <a:lstStyle/>
          <a:p>
            <a:pPr algn="ctr">
              <a:spcBef>
                <a:spcPts val="240"/>
              </a:spcBef>
              <a:spcAft>
                <a:spcPts val="240"/>
              </a:spcAft>
            </a:pPr>
            <a:r>
              <a:rPr lang="en-US" sz="1200">
                <a:solidFill>
                  <a:schemeClr val="accent5">
                    <a:lumMod val="50000"/>
                  </a:schemeClr>
                </a:solidFill>
              </a:rPr>
              <a:t>Relatives can play a vital role, facilitated by </a:t>
            </a:r>
            <a:r>
              <a:rPr lang="en-US" sz="1200" b="1">
                <a:solidFill>
                  <a:schemeClr val="accent5">
                    <a:lumMod val="50000"/>
                  </a:schemeClr>
                </a:solidFill>
              </a:rPr>
              <a:t>encouraging more open visiting</a:t>
            </a:r>
            <a:endParaRPr lang="en-GB" sz="1200" b="1">
              <a:solidFill>
                <a:schemeClr val="accent5">
                  <a:lumMod val="50000"/>
                </a:schemeClr>
              </a:solidFill>
            </a:endParaRPr>
          </a:p>
        </p:txBody>
      </p:sp>
      <p:sp>
        <p:nvSpPr>
          <p:cNvPr id="44" name="TextBox 43">
            <a:extLst>
              <a:ext uri="{FF2B5EF4-FFF2-40B4-BE49-F238E27FC236}">
                <a16:creationId xmlns:a16="http://schemas.microsoft.com/office/drawing/2014/main" id="{8DA2CA51-D3E6-AA06-626A-45DA47201E76}"/>
              </a:ext>
            </a:extLst>
          </p:cNvPr>
          <p:cNvSpPr txBox="1"/>
          <p:nvPr/>
        </p:nvSpPr>
        <p:spPr>
          <a:xfrm>
            <a:off x="8658183" y="3348223"/>
            <a:ext cx="1578850" cy="1015663"/>
          </a:xfrm>
          <a:prstGeom prst="rect">
            <a:avLst/>
          </a:prstGeom>
          <a:noFill/>
        </p:spPr>
        <p:txBody>
          <a:bodyPr wrap="square">
            <a:spAutoFit/>
          </a:bodyPr>
          <a:lstStyle/>
          <a:p>
            <a:pPr algn="ctr">
              <a:spcBef>
                <a:spcPts val="240"/>
              </a:spcBef>
              <a:spcAft>
                <a:spcPts val="240"/>
              </a:spcAft>
            </a:pPr>
            <a:r>
              <a:rPr lang="en-US" sz="1200"/>
              <a:t>Changes in environment can disorient patients, and may contribute to delirium</a:t>
            </a:r>
            <a:endParaRPr lang="en-GB" sz="1200"/>
          </a:p>
        </p:txBody>
      </p:sp>
      <p:sp>
        <p:nvSpPr>
          <p:cNvPr id="45" name="TextBox 44">
            <a:extLst>
              <a:ext uri="{FF2B5EF4-FFF2-40B4-BE49-F238E27FC236}">
                <a16:creationId xmlns:a16="http://schemas.microsoft.com/office/drawing/2014/main" id="{648BADA0-D8EA-663A-59C9-879F30F4A242}"/>
              </a:ext>
            </a:extLst>
          </p:cNvPr>
          <p:cNvSpPr txBox="1"/>
          <p:nvPr/>
        </p:nvSpPr>
        <p:spPr>
          <a:xfrm>
            <a:off x="8658183" y="4767674"/>
            <a:ext cx="1578850" cy="1384995"/>
          </a:xfrm>
          <a:prstGeom prst="rect">
            <a:avLst/>
          </a:prstGeom>
          <a:noFill/>
        </p:spPr>
        <p:txBody>
          <a:bodyPr wrap="square">
            <a:spAutoFit/>
          </a:bodyPr>
          <a:lstStyle/>
          <a:p>
            <a:pPr algn="ctr">
              <a:spcBef>
                <a:spcPts val="240"/>
              </a:spcBef>
              <a:spcAft>
                <a:spcPts val="240"/>
              </a:spcAft>
            </a:pPr>
            <a:r>
              <a:rPr lang="en-US" sz="1200">
                <a:solidFill>
                  <a:schemeClr val="accent5">
                    <a:lumMod val="50000"/>
                  </a:schemeClr>
                </a:solidFill>
              </a:rPr>
              <a:t>Those with or at high risk of </a:t>
            </a:r>
            <a:r>
              <a:rPr lang="en-US" sz="1200" b="1">
                <a:solidFill>
                  <a:schemeClr val="accent5">
                    <a:lumMod val="50000"/>
                  </a:schemeClr>
                </a:solidFill>
              </a:rPr>
              <a:t>delirium should be highlighted </a:t>
            </a:r>
            <a:r>
              <a:rPr lang="en-US" sz="1200">
                <a:solidFill>
                  <a:schemeClr val="accent5">
                    <a:lumMod val="50000"/>
                  </a:schemeClr>
                </a:solidFill>
              </a:rPr>
              <a:t>as inappropriate candidates for boarding</a:t>
            </a:r>
            <a:endParaRPr lang="en-GB" sz="1200">
              <a:solidFill>
                <a:schemeClr val="accent5">
                  <a:lumMod val="50000"/>
                </a:schemeClr>
              </a:solidFill>
            </a:endParaRPr>
          </a:p>
        </p:txBody>
      </p:sp>
      <p:sp>
        <p:nvSpPr>
          <p:cNvPr id="46" name="TextBox 45">
            <a:extLst>
              <a:ext uri="{FF2B5EF4-FFF2-40B4-BE49-F238E27FC236}">
                <a16:creationId xmlns:a16="http://schemas.microsoft.com/office/drawing/2014/main" id="{F5503285-04DB-E3E2-C4DD-D87784D0D943}"/>
              </a:ext>
            </a:extLst>
          </p:cNvPr>
          <p:cNvSpPr txBox="1"/>
          <p:nvPr/>
        </p:nvSpPr>
        <p:spPr>
          <a:xfrm>
            <a:off x="10283382" y="3348223"/>
            <a:ext cx="1578850" cy="830997"/>
          </a:xfrm>
          <a:prstGeom prst="rect">
            <a:avLst/>
          </a:prstGeom>
          <a:noFill/>
        </p:spPr>
        <p:txBody>
          <a:bodyPr wrap="square">
            <a:spAutoFit/>
          </a:bodyPr>
          <a:lstStyle/>
          <a:p>
            <a:pPr algn="ctr">
              <a:spcBef>
                <a:spcPts val="240"/>
              </a:spcBef>
              <a:spcAft>
                <a:spcPts val="240"/>
              </a:spcAft>
            </a:pPr>
            <a:r>
              <a:rPr lang="en-US" sz="1200"/>
              <a:t>Delirium is associated with an increased risk of incident dementia</a:t>
            </a:r>
            <a:endParaRPr lang="en-GB" sz="1200"/>
          </a:p>
        </p:txBody>
      </p:sp>
      <p:sp>
        <p:nvSpPr>
          <p:cNvPr id="47" name="TextBox 46">
            <a:extLst>
              <a:ext uri="{FF2B5EF4-FFF2-40B4-BE49-F238E27FC236}">
                <a16:creationId xmlns:a16="http://schemas.microsoft.com/office/drawing/2014/main" id="{17FA4BA9-0A10-0930-AB1B-C9E558111854}"/>
              </a:ext>
            </a:extLst>
          </p:cNvPr>
          <p:cNvSpPr txBox="1"/>
          <p:nvPr/>
        </p:nvSpPr>
        <p:spPr>
          <a:xfrm>
            <a:off x="10283382" y="4767674"/>
            <a:ext cx="1580400" cy="1754326"/>
          </a:xfrm>
          <a:prstGeom prst="rect">
            <a:avLst/>
          </a:prstGeom>
          <a:noFill/>
        </p:spPr>
        <p:txBody>
          <a:bodyPr wrap="square">
            <a:spAutoFit/>
          </a:bodyPr>
          <a:lstStyle/>
          <a:p>
            <a:pPr algn="ctr">
              <a:spcBef>
                <a:spcPts val="240"/>
              </a:spcBef>
              <a:spcAft>
                <a:spcPts val="240"/>
              </a:spcAft>
            </a:pPr>
            <a:r>
              <a:rPr lang="en-US" sz="1200" b="1">
                <a:solidFill>
                  <a:schemeClr val="accent5">
                    <a:lumMod val="50000"/>
                  </a:schemeClr>
                </a:solidFill>
              </a:rPr>
              <a:t>Robust communication </a:t>
            </a:r>
            <a:r>
              <a:rPr lang="en-US" sz="1200">
                <a:solidFill>
                  <a:schemeClr val="accent5">
                    <a:lumMod val="50000"/>
                  </a:schemeClr>
                </a:solidFill>
              </a:rPr>
              <a:t>between secondary </a:t>
            </a:r>
            <a:br>
              <a:rPr lang="en-US" sz="1200">
                <a:solidFill>
                  <a:schemeClr val="accent5">
                    <a:lumMod val="50000"/>
                  </a:schemeClr>
                </a:solidFill>
              </a:rPr>
            </a:br>
            <a:r>
              <a:rPr lang="en-US" sz="1200">
                <a:solidFill>
                  <a:schemeClr val="accent5">
                    <a:lumMod val="50000"/>
                  </a:schemeClr>
                </a:solidFill>
              </a:rPr>
              <a:t>and primary care, including using the term ‘delirium’, helps highlight those who may need further follow up</a:t>
            </a:r>
            <a:endParaRPr lang="en-GB" sz="1200">
              <a:solidFill>
                <a:schemeClr val="accent5">
                  <a:lumMod val="50000"/>
                </a:schemeClr>
              </a:solidFill>
            </a:endParaRPr>
          </a:p>
        </p:txBody>
      </p:sp>
    </p:spTree>
    <p:extLst>
      <p:ext uri="{BB962C8B-B14F-4D97-AF65-F5344CB8AC3E}">
        <p14:creationId xmlns:p14="http://schemas.microsoft.com/office/powerpoint/2010/main" val="2520564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906016A-A8AC-89C3-0463-D13EBFA763E9}"/>
              </a:ext>
            </a:extLst>
          </p:cNvPr>
          <p:cNvSpPr>
            <a:spLocks noGrp="1"/>
          </p:cNvSpPr>
          <p:nvPr>
            <p:ph type="title"/>
          </p:nvPr>
        </p:nvSpPr>
        <p:spPr/>
        <p:txBody>
          <a:bodyPr/>
          <a:lstStyle/>
          <a:p>
            <a:r>
              <a:rPr lang="en-GB" sz="4000" dirty="0"/>
              <a:t>Summary</a:t>
            </a:r>
          </a:p>
        </p:txBody>
      </p:sp>
      <p:sp>
        <p:nvSpPr>
          <p:cNvPr id="10" name="Text Placeholder 9">
            <a:extLst>
              <a:ext uri="{FF2B5EF4-FFF2-40B4-BE49-F238E27FC236}">
                <a16:creationId xmlns:a16="http://schemas.microsoft.com/office/drawing/2014/main" id="{0EC355B8-CCDE-3599-460F-B6BBDB916C9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63380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4333B6-52A6-E7CF-C5D4-C5FDEEB285FF}"/>
              </a:ext>
            </a:extLst>
          </p:cNvPr>
          <p:cNvSpPr>
            <a:spLocks noGrp="1"/>
          </p:cNvSpPr>
          <p:nvPr>
            <p:ph type="body" sz="quarter" idx="17"/>
          </p:nvPr>
        </p:nvSpPr>
        <p:spPr/>
        <p:txBody>
          <a:bodyPr/>
          <a:lstStyle/>
          <a:p>
            <a:r>
              <a:rPr lang="en-GB"/>
              <a:t>Neurobehavioural consequences of stroke – Delirium</a:t>
            </a:r>
          </a:p>
        </p:txBody>
      </p:sp>
      <p:sp>
        <p:nvSpPr>
          <p:cNvPr id="3" name="Title 2">
            <a:extLst>
              <a:ext uri="{FF2B5EF4-FFF2-40B4-BE49-F238E27FC236}">
                <a16:creationId xmlns:a16="http://schemas.microsoft.com/office/drawing/2014/main" id="{7D1F9CDA-A988-02F9-F1C5-86C7A404681B}"/>
              </a:ext>
            </a:extLst>
          </p:cNvPr>
          <p:cNvSpPr>
            <a:spLocks noGrp="1"/>
          </p:cNvSpPr>
          <p:nvPr>
            <p:ph type="title"/>
          </p:nvPr>
        </p:nvSpPr>
        <p:spPr/>
        <p:txBody>
          <a:bodyPr/>
          <a:lstStyle/>
          <a:p>
            <a:r>
              <a:rPr lang="en-GB"/>
              <a:t>Summary</a:t>
            </a:r>
          </a:p>
        </p:txBody>
      </p:sp>
      <p:sp>
        <p:nvSpPr>
          <p:cNvPr id="18" name="Content Placeholder 17">
            <a:extLst>
              <a:ext uri="{FF2B5EF4-FFF2-40B4-BE49-F238E27FC236}">
                <a16:creationId xmlns:a16="http://schemas.microsoft.com/office/drawing/2014/main" id="{11DC3032-E86E-D63A-21D2-E0148F5C51C7}"/>
              </a:ext>
            </a:extLst>
          </p:cNvPr>
          <p:cNvSpPr>
            <a:spLocks noGrp="1"/>
          </p:cNvSpPr>
          <p:nvPr>
            <p:ph idx="19"/>
          </p:nvPr>
        </p:nvSpPr>
        <p:spPr/>
        <p:txBody>
          <a:bodyPr/>
          <a:lstStyle/>
          <a:p>
            <a:r>
              <a:rPr lang="en-US"/>
              <a:t>Delirium is a </a:t>
            </a:r>
            <a:r>
              <a:rPr lang="en-US" b="1"/>
              <a:t>severe neuropsychiatric condition</a:t>
            </a:r>
            <a:r>
              <a:rPr lang="en-US"/>
              <a:t>, characterized as acute-onset deficits in attention and other aspects of cognition</a:t>
            </a:r>
            <a:endParaRPr lang="en-GB"/>
          </a:p>
          <a:p>
            <a:r>
              <a:rPr lang="en-GB"/>
              <a:t>Delirium is a </a:t>
            </a:r>
            <a:r>
              <a:rPr lang="en-GB" b="1"/>
              <a:t>common complication of stroke</a:t>
            </a:r>
            <a:r>
              <a:rPr lang="en-GB"/>
              <a:t>, and can manifest as hypoactive, hyperactive, or mixed delirium</a:t>
            </a:r>
          </a:p>
          <a:p>
            <a:r>
              <a:rPr lang="en-US"/>
              <a:t>Stroke can be a primary cause of delirium, but is also thought to interact with many other factors to increase the risk of delirium in people after stroke</a:t>
            </a:r>
          </a:p>
          <a:p>
            <a:r>
              <a:rPr lang="en-US"/>
              <a:t>Delirium after stroke is associated with poorer outcomes, including </a:t>
            </a:r>
            <a:r>
              <a:rPr lang="en-US" b="1"/>
              <a:t>longer hospital stay</a:t>
            </a:r>
            <a:r>
              <a:rPr lang="en-US"/>
              <a:t>, </a:t>
            </a:r>
            <a:r>
              <a:rPr lang="en-US" b="1"/>
              <a:t>risk of later institutionalization</a:t>
            </a:r>
            <a:r>
              <a:rPr lang="en-US"/>
              <a:t>, and </a:t>
            </a:r>
            <a:r>
              <a:rPr lang="en-US" b="1"/>
              <a:t>mortality</a:t>
            </a:r>
          </a:p>
          <a:p>
            <a:r>
              <a:rPr lang="en-GB"/>
              <a:t>Screening tools can help diagnose delirium</a:t>
            </a:r>
          </a:p>
          <a:p>
            <a:r>
              <a:rPr lang="en-GB"/>
              <a:t>Delirium can be prevented with attention to patients at risk, and can be managed with a </a:t>
            </a:r>
            <a:br>
              <a:rPr lang="en-GB"/>
            </a:br>
            <a:r>
              <a:rPr lang="en-US" b="1"/>
              <a:t>care package tailored to their needs</a:t>
            </a:r>
            <a:endParaRPr lang="en-GB" b="1"/>
          </a:p>
        </p:txBody>
      </p:sp>
      <p:sp>
        <p:nvSpPr>
          <p:cNvPr id="9" name="Text Placeholder 8">
            <a:extLst>
              <a:ext uri="{FF2B5EF4-FFF2-40B4-BE49-F238E27FC236}">
                <a16:creationId xmlns:a16="http://schemas.microsoft.com/office/drawing/2014/main" id="{5597105D-C7C5-C761-EAD0-3707948E8C99}"/>
              </a:ext>
            </a:extLst>
          </p:cNvPr>
          <p:cNvSpPr>
            <a:spLocks noGrp="1"/>
          </p:cNvSpPr>
          <p:nvPr>
            <p:ph type="body" sz="quarter" idx="18"/>
          </p:nvPr>
        </p:nvSpPr>
        <p:spPr/>
        <p:txBody>
          <a:bodyPr/>
          <a:lstStyle/>
          <a:p>
            <a:endParaRPr lang="en-GB"/>
          </a:p>
        </p:txBody>
      </p:sp>
      <p:sp>
        <p:nvSpPr>
          <p:cNvPr id="6" name="Slide Number Placeholder 5">
            <a:extLst>
              <a:ext uri="{FF2B5EF4-FFF2-40B4-BE49-F238E27FC236}">
                <a16:creationId xmlns:a16="http://schemas.microsoft.com/office/drawing/2014/main" id="{E4F06B34-C1D3-8DF8-AFA8-039D09405C11}"/>
              </a:ext>
            </a:extLst>
          </p:cNvPr>
          <p:cNvSpPr>
            <a:spLocks noGrp="1"/>
          </p:cNvSpPr>
          <p:nvPr>
            <p:ph type="sldNum" sz="quarter" idx="4"/>
          </p:nvPr>
        </p:nvSpPr>
        <p:spPr/>
        <p:txBody>
          <a:bodyPr/>
          <a:lstStyle/>
          <a:p>
            <a:fld id="{C5E73D8C-6D1C-4360-8101-83ED279A0FF1}" type="slidenum">
              <a:rPr lang="en-GB" smtClean="0"/>
              <a:pPr/>
              <a:t>24</a:t>
            </a:fld>
            <a:endParaRPr lang="en-GB"/>
          </a:p>
        </p:txBody>
      </p:sp>
      <p:pic>
        <p:nvPicPr>
          <p:cNvPr id="4" name="Graphic 3" descr="Doctor male with solid fill">
            <a:extLst>
              <a:ext uri="{FF2B5EF4-FFF2-40B4-BE49-F238E27FC236}">
                <a16:creationId xmlns:a16="http://schemas.microsoft.com/office/drawing/2014/main" id="{B25DEF43-7565-454E-045F-94814EC521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030876" y="4472366"/>
            <a:ext cx="900000" cy="900000"/>
          </a:xfrm>
          <a:prstGeom prst="rect">
            <a:avLst/>
          </a:prstGeom>
        </p:spPr>
      </p:pic>
      <p:pic>
        <p:nvPicPr>
          <p:cNvPr id="5" name="Graphic 4" descr="Doctor female with solid fill">
            <a:extLst>
              <a:ext uri="{FF2B5EF4-FFF2-40B4-BE49-F238E27FC236}">
                <a16:creationId xmlns:a16="http://schemas.microsoft.com/office/drawing/2014/main" id="{BDDBDCE0-678A-6CC7-6D98-DD2A679C6E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10606940" y="4688390"/>
            <a:ext cx="900000" cy="900000"/>
          </a:xfrm>
          <a:prstGeom prst="rect">
            <a:avLst/>
          </a:prstGeom>
        </p:spPr>
      </p:pic>
      <p:pic>
        <p:nvPicPr>
          <p:cNvPr id="7" name="Graphic 6" descr="Hospital with solid fill">
            <a:extLst>
              <a:ext uri="{FF2B5EF4-FFF2-40B4-BE49-F238E27FC236}">
                <a16:creationId xmlns:a16="http://schemas.microsoft.com/office/drawing/2014/main" id="{D8AF7814-402D-C7C0-EE5E-22C1540FE05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72464" y="2638463"/>
            <a:ext cx="1084711" cy="1084711"/>
          </a:xfrm>
          <a:prstGeom prst="rect">
            <a:avLst/>
          </a:prstGeom>
        </p:spPr>
      </p:pic>
      <p:pic>
        <p:nvPicPr>
          <p:cNvPr id="8" name="Content Placeholder 20" descr="Head with gears with solid fill">
            <a:extLst>
              <a:ext uri="{FF2B5EF4-FFF2-40B4-BE49-F238E27FC236}">
                <a16:creationId xmlns:a16="http://schemas.microsoft.com/office/drawing/2014/main" id="{F102B45F-30F2-BE3D-FFB4-8AAA1168D02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74764" y="1140523"/>
            <a:ext cx="900000" cy="900000"/>
          </a:xfrm>
          <a:prstGeom prst="rect">
            <a:avLst/>
          </a:prstGeom>
        </p:spPr>
      </p:pic>
      <p:pic>
        <p:nvPicPr>
          <p:cNvPr id="10" name="Graphic 9" descr="Clipboard Checked with solid fill">
            <a:extLst>
              <a:ext uri="{FF2B5EF4-FFF2-40B4-BE49-F238E27FC236}">
                <a16:creationId xmlns:a16="http://schemas.microsoft.com/office/drawing/2014/main" id="{23767E6C-009B-38E8-6D24-050EBF0557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726800">
            <a:off x="11015287" y="3703977"/>
            <a:ext cx="900000" cy="900000"/>
          </a:xfrm>
          <a:prstGeom prst="rect">
            <a:avLst/>
          </a:prstGeom>
        </p:spPr>
      </p:pic>
      <p:pic>
        <p:nvPicPr>
          <p:cNvPr id="11" name="Graphic 10" descr="Brain with solid fill">
            <a:extLst>
              <a:ext uri="{FF2B5EF4-FFF2-40B4-BE49-F238E27FC236}">
                <a16:creationId xmlns:a16="http://schemas.microsoft.com/office/drawing/2014/main" id="{B607FFF5-4E26-7E23-B6BF-EBC6285964A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99975" y="1940617"/>
            <a:ext cx="914400" cy="914400"/>
          </a:xfrm>
          <a:prstGeom prst="rect">
            <a:avLst/>
          </a:prstGeom>
        </p:spPr>
      </p:pic>
    </p:spTree>
    <p:extLst>
      <p:ext uri="{BB962C8B-B14F-4D97-AF65-F5344CB8AC3E}">
        <p14:creationId xmlns:p14="http://schemas.microsoft.com/office/powerpoint/2010/main" val="3621622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270F9-7FDE-6075-A608-FFE3A46A01D2}"/>
              </a:ext>
            </a:extLst>
          </p:cNvPr>
          <p:cNvSpPr>
            <a:spLocks noGrp="1"/>
          </p:cNvSpPr>
          <p:nvPr>
            <p:ph type="title"/>
          </p:nvPr>
        </p:nvSpPr>
        <p:spPr/>
        <p:txBody>
          <a:bodyPr>
            <a:noAutofit/>
          </a:bodyPr>
          <a:lstStyle/>
          <a:p>
            <a:r>
              <a:rPr lang="en-US" sz="2800"/>
              <a:t>Ultimately, implementing the recommendations from the Future Hospital Commission report will improve delirium care in hospital, as well as reducing the economic and health burden of this vulnerable, but often invisible group of patients</a:t>
            </a:r>
            <a:endParaRPr lang="en-GB" sz="2800"/>
          </a:p>
        </p:txBody>
      </p:sp>
      <p:sp>
        <p:nvSpPr>
          <p:cNvPr id="3" name="Text Placeholder 2">
            <a:extLst>
              <a:ext uri="{FF2B5EF4-FFF2-40B4-BE49-F238E27FC236}">
                <a16:creationId xmlns:a16="http://schemas.microsoft.com/office/drawing/2014/main" id="{248A818C-9EFC-79FB-D8E6-1BB4EBBAAC4F}"/>
              </a:ext>
            </a:extLst>
          </p:cNvPr>
          <p:cNvSpPr>
            <a:spLocks noGrp="1"/>
          </p:cNvSpPr>
          <p:nvPr>
            <p:ph type="body" idx="1"/>
          </p:nvPr>
        </p:nvSpPr>
        <p:spPr/>
        <p:txBody>
          <a:bodyPr/>
          <a:lstStyle/>
          <a:p>
            <a:r>
              <a:rPr lang="fr-FR"/>
              <a:t>Richardson et al. Future </a:t>
            </a:r>
            <a:r>
              <a:rPr lang="fr-FR" err="1"/>
              <a:t>Hosp</a:t>
            </a:r>
            <a:r>
              <a:rPr lang="fr-FR"/>
              <a:t> J 2016;3(3):178–181</a:t>
            </a:r>
          </a:p>
        </p:txBody>
      </p:sp>
      <p:sp>
        <p:nvSpPr>
          <p:cNvPr id="6" name="Slide Number Placeholder 5">
            <a:extLst>
              <a:ext uri="{FF2B5EF4-FFF2-40B4-BE49-F238E27FC236}">
                <a16:creationId xmlns:a16="http://schemas.microsoft.com/office/drawing/2014/main" id="{1162EB85-5FE8-C387-2FB1-49A2EB0DC46E}"/>
              </a:ext>
            </a:extLst>
          </p:cNvPr>
          <p:cNvSpPr>
            <a:spLocks noGrp="1"/>
          </p:cNvSpPr>
          <p:nvPr>
            <p:ph type="sldNum" sz="quarter" idx="4"/>
          </p:nvPr>
        </p:nvSpPr>
        <p:spPr/>
        <p:txBody>
          <a:bodyPr/>
          <a:lstStyle/>
          <a:p>
            <a:fld id="{C5E73D8C-6D1C-4360-8101-83ED279A0FF1}" type="slidenum">
              <a:rPr lang="en-GB" smtClean="0"/>
              <a:pPr/>
              <a:t>25</a:t>
            </a:fld>
            <a:endParaRPr lang="en-GB"/>
          </a:p>
        </p:txBody>
      </p:sp>
    </p:spTree>
    <p:extLst>
      <p:ext uri="{BB962C8B-B14F-4D97-AF65-F5344CB8AC3E}">
        <p14:creationId xmlns:p14="http://schemas.microsoft.com/office/powerpoint/2010/main" val="3878279412"/>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SharedWithUsers xmlns="08562aa6-c0ad-4fb9-8a82-15409d3a28b4">
      <UserInfo>
        <DisplayName>Alice Field</DisplayName>
        <AccountId>14</AccountId>
        <AccountType/>
      </UserInfo>
      <UserInfo>
        <DisplayName>Aoife Gratte</DisplayName>
        <AccountId>31</AccountId>
        <AccountType/>
      </UserInfo>
      <UserInfo>
        <DisplayName>Laura Edwards-Ingram</DisplayName>
        <AccountId>21</AccountId>
        <AccountType/>
      </UserInfo>
      <UserInfo>
        <DisplayName>Khoula Afzal</DisplayName>
        <AccountId>12</AccountId>
        <AccountType/>
      </UserInfo>
      <UserInfo>
        <DisplayName>Chris Edge</DisplayName>
        <AccountId>16</AccountId>
        <AccountType/>
      </UserInfo>
      <UserInfo>
        <DisplayName>Rachel Jagger</DisplayName>
        <AccountId>33</AccountId>
        <AccountType/>
      </UserInfo>
      <UserInfo>
        <DisplayName>Penny Staton</DisplayName>
        <AccountId>34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3.xml><?xml version="1.0" encoding="utf-8"?>
<ds:datastoreItem xmlns:ds="http://schemas.openxmlformats.org/officeDocument/2006/customXml" ds:itemID="{90476863-E4D5-4399-B8F7-91E76B89C3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1489</TotalTime>
  <Words>7255</Words>
  <Application>Microsoft Office PowerPoint</Application>
  <PresentationFormat>Widescreen</PresentationFormat>
  <Paragraphs>576</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Times New Roman</vt:lpstr>
      <vt:lpstr>Office Theme</vt:lpstr>
      <vt:lpstr>PowerPoint Presentation</vt:lpstr>
      <vt:lpstr>Case presentation </vt:lpstr>
      <vt:lpstr>Delirium</vt:lpstr>
      <vt:lpstr>The history of delirium</vt:lpstr>
      <vt:lpstr>Definitions</vt:lpstr>
      <vt:lpstr>Epidemiology and risk factors</vt:lpstr>
      <vt:lpstr>Delirium and stroke</vt:lpstr>
      <vt:lpstr>Occurrence of delirium in acute stroke</vt:lpstr>
      <vt:lpstr>Pathology of delirium</vt:lpstr>
      <vt:lpstr>Risk factors for post-stroke delirium</vt:lpstr>
      <vt:lpstr>Prognosis</vt:lpstr>
      <vt:lpstr>Prognosis of delirium in stroke</vt:lpstr>
      <vt:lpstr>Post-stroke delirium and cognitive impairment and dementia</vt:lpstr>
      <vt:lpstr>The relationship between delirium and dementia</vt:lpstr>
      <vt:lpstr>Diagnosis and treatment</vt:lpstr>
      <vt:lpstr>Diagnosis of delirium</vt:lpstr>
      <vt:lpstr>Screening tools used to assess delirium</vt:lpstr>
      <vt:lpstr>The 4AT tool</vt:lpstr>
      <vt:lpstr>NICE guidelines for preventing delirium</vt:lpstr>
      <vt:lpstr>Challenges and approaches to managing post-stroke delirium – the views of healthcare professionals involved in the management of stroke</vt:lpstr>
      <vt:lpstr>Pharmacotherapies for delirium</vt:lpstr>
      <vt:lpstr>The future of treating post stroke delirium</vt:lpstr>
      <vt:lpstr>Summary</vt:lpstr>
      <vt:lpstr>Summary</vt:lpstr>
      <vt:lpstr>Ultimately, implementing the recommendations from the Future Hospital Commission report will improve delirium care in hospital, as well as reducing the economic and health burden of this vulnerable, but often invisible group of patients</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Rachel Jagger</cp:lastModifiedBy>
  <cp:revision>4</cp:revision>
  <cp:lastPrinted>2022-09-28T10:51:32Z</cp:lastPrinted>
  <dcterms:created xsi:type="dcterms:W3CDTF">2022-02-04T12:28:06Z</dcterms:created>
  <dcterms:modified xsi:type="dcterms:W3CDTF">2024-02-01T19:25:02Z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