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6"/>
  </p:notesMasterIdLst>
  <p:sldIdLst>
    <p:sldId id="1115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BAFB692C-2DFB-4433-BA2B-0D4F185CF30B}" name="Aoife Gratte" initials="AG" userId="S::Aoife.Gratte@primeglobalpeople.com::c48a97b4-164b-412e-b235-2ebf0a8f49bd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V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2710"/>
    <a:srgbClr val="D3C59F"/>
    <a:srgbClr val="4F4F4F"/>
    <a:srgbClr val="D9D1CC"/>
    <a:srgbClr val="ECE7D7"/>
    <a:srgbClr val="3F1A01"/>
    <a:srgbClr val="F0F0F0"/>
    <a:srgbClr val="7B9CBB"/>
    <a:srgbClr val="E4E4E6"/>
    <a:srgbClr val="B59E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1020" autoAdjust="0"/>
  </p:normalViewPr>
  <p:slideViewPr>
    <p:cSldViewPr snapToGrid="0">
      <p:cViewPr varScale="1">
        <p:scale>
          <a:sx n="89" d="100"/>
          <a:sy n="89" d="100"/>
        </p:scale>
        <p:origin x="19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50" d="100"/>
          <a:sy n="150" d="100"/>
        </p:scale>
        <p:origin x="6936" y="-195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25.03.2024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well as acute-onset deficits in attention and other aspects of cognition, people with delirium often also experience altered arousal – ranging from reduced responsiveness to hypervigilance and severe agitation.</a:t>
            </a:r>
            <a:r>
              <a:rPr lang="en-US" baseline="30000" dirty="0"/>
              <a:t>1,2</a:t>
            </a:r>
            <a:r>
              <a:rPr lang="en-US" dirty="0"/>
              <a:t> Delirium can also include psychosis; i.e., symptoms of delusions and hallucination.</a:t>
            </a:r>
            <a:r>
              <a:rPr lang="en-US" baseline="30000" dirty="0"/>
              <a:t>2</a:t>
            </a:r>
            <a:r>
              <a:rPr lang="en-US" dirty="0"/>
              <a:t> As outlined on the slide, delirium is common after stroke.</a:t>
            </a:r>
            <a:r>
              <a:rPr lang="en-US" baseline="30000" dirty="0"/>
              <a:t>3,4</a:t>
            </a:r>
            <a:endParaRPr lang="en-US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lt-LT" dirty="0"/>
              <a:t>Wilson JE, Mart MF, Cunningham C, et al. Delirium. Nat Rev Dis Primers 2020; 6 (1): 90.</a:t>
            </a:r>
            <a:endParaRPr lang="en-GB" dirty="0"/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American Psychiatric Association. Diagnostic and Statistical Manual of Mental Disorders – fifth edition – text revision. American Psychiatric Association; 2022.</a:t>
            </a:r>
            <a:r>
              <a:rPr lang="lt-LT" dirty="0"/>
              <a:t> </a:t>
            </a:r>
            <a:endParaRPr lang="en-GB" dirty="0"/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Droś</a:t>
            </a:r>
            <a:r>
              <a:rPr lang="en-GB" dirty="0"/>
              <a:t> J, </a:t>
            </a:r>
            <a:r>
              <a:rPr lang="en-GB" dirty="0" err="1"/>
              <a:t>Kowalska</a:t>
            </a:r>
            <a:r>
              <a:rPr lang="en-GB" dirty="0"/>
              <a:t> K, </a:t>
            </a:r>
            <a:r>
              <a:rPr lang="en-GB" dirty="0" err="1"/>
              <a:t>Pasińska</a:t>
            </a:r>
            <a:r>
              <a:rPr lang="en-GB" dirty="0"/>
              <a:t> P, et al. Delirium post-stroke influence on post-stroke dementia (research study – part of the PROPOLIS Study). J Clin Med 2020; 9 (7): 2165.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Fleischmann R, </a:t>
            </a:r>
            <a:r>
              <a:rPr lang="en-GB" dirty="0" err="1"/>
              <a:t>Warwas</a:t>
            </a:r>
            <a:r>
              <a:rPr lang="en-GB" dirty="0"/>
              <a:t> S, </a:t>
            </a:r>
            <a:r>
              <a:rPr lang="en-GB" dirty="0" err="1"/>
              <a:t>Andrasch</a:t>
            </a:r>
            <a:r>
              <a:rPr lang="en-GB" dirty="0"/>
              <a:t> T, et al. Course and recognition of poststroke delirium: a prospective noninferiority trial of delirium screening tools. Stroke 2021; 52 (2): 471–478.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59771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720FAC6-490F-53C1-8CDF-30FEEBFA8535}"/>
              </a:ext>
            </a:extLst>
          </p:cNvPr>
          <p:cNvSpPr/>
          <p:nvPr/>
        </p:nvSpPr>
        <p:spPr>
          <a:xfrm>
            <a:off x="6899528" y="2887548"/>
            <a:ext cx="1292527" cy="2105776"/>
          </a:xfrm>
          <a:prstGeom prst="rect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solidFill>
                <a:schemeClr val="tx2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BB0DFD8-E9ED-C721-9F5C-C7EE2F5DEBFD}"/>
              </a:ext>
            </a:extLst>
          </p:cNvPr>
          <p:cNvSpPr/>
          <p:nvPr/>
        </p:nvSpPr>
        <p:spPr>
          <a:xfrm>
            <a:off x="6903201" y="3933260"/>
            <a:ext cx="4202113" cy="1048577"/>
          </a:xfrm>
          <a:custGeom>
            <a:avLst/>
            <a:gdLst>
              <a:gd name="connsiteX0" fmla="*/ 437918 w 6554082"/>
              <a:gd name="connsiteY0" fmla="*/ 524702 h 1096701"/>
              <a:gd name="connsiteX1" fmla="*/ 876068 w 6554082"/>
              <a:gd name="connsiteY1" fmla="*/ 48452 h 1096701"/>
              <a:gd name="connsiteX2" fmla="*/ 1309456 w 6554082"/>
              <a:gd name="connsiteY2" fmla="*/ 48452 h 1096701"/>
              <a:gd name="connsiteX3" fmla="*/ 1742843 w 6554082"/>
              <a:gd name="connsiteY3" fmla="*/ 5589 h 1096701"/>
              <a:gd name="connsiteX4" fmla="*/ 2180993 w 6554082"/>
              <a:gd name="connsiteY4" fmla="*/ 191327 h 1096701"/>
              <a:gd name="connsiteX5" fmla="*/ 2614381 w 6554082"/>
              <a:gd name="connsiteY5" fmla="*/ 310389 h 1096701"/>
              <a:gd name="connsiteX6" fmla="*/ 3038243 w 6554082"/>
              <a:gd name="connsiteY6" fmla="*/ 600902 h 1096701"/>
              <a:gd name="connsiteX7" fmla="*/ 3504968 w 6554082"/>
              <a:gd name="connsiteY7" fmla="*/ 458027 h 1096701"/>
              <a:gd name="connsiteX8" fmla="*/ 3914543 w 6554082"/>
              <a:gd name="connsiteY8" fmla="*/ 677102 h 1096701"/>
              <a:gd name="connsiteX9" fmla="*/ 4366981 w 6554082"/>
              <a:gd name="connsiteY9" fmla="*/ 758064 h 1096701"/>
              <a:gd name="connsiteX10" fmla="*/ 4805131 w 6554082"/>
              <a:gd name="connsiteY10" fmla="*/ 677102 h 1096701"/>
              <a:gd name="connsiteX11" fmla="*/ 5233756 w 6554082"/>
              <a:gd name="connsiteY11" fmla="*/ 758064 h 1096701"/>
              <a:gd name="connsiteX12" fmla="*/ 5667143 w 6554082"/>
              <a:gd name="connsiteY12" fmla="*/ 677102 h 1096701"/>
              <a:gd name="connsiteX13" fmla="*/ 6119581 w 6554082"/>
              <a:gd name="connsiteY13" fmla="*/ 753302 h 1096701"/>
              <a:gd name="connsiteX14" fmla="*/ 6114818 w 6554082"/>
              <a:gd name="connsiteY14" fmla="*/ 1048577 h 1096701"/>
              <a:gd name="connsiteX15" fmla="*/ 437918 w 6554082"/>
              <a:gd name="connsiteY15" fmla="*/ 1043814 h 1096701"/>
              <a:gd name="connsiteX16" fmla="*/ 437918 w 6554082"/>
              <a:gd name="connsiteY16" fmla="*/ 524702 h 1096701"/>
              <a:gd name="connsiteX0" fmla="*/ 437918 w 6554082"/>
              <a:gd name="connsiteY0" fmla="*/ 524702 h 1096701"/>
              <a:gd name="connsiteX1" fmla="*/ 876068 w 6554082"/>
              <a:gd name="connsiteY1" fmla="*/ 48452 h 1096701"/>
              <a:gd name="connsiteX2" fmla="*/ 1309456 w 6554082"/>
              <a:gd name="connsiteY2" fmla="*/ 48452 h 1096701"/>
              <a:gd name="connsiteX3" fmla="*/ 1742843 w 6554082"/>
              <a:gd name="connsiteY3" fmla="*/ 5589 h 1096701"/>
              <a:gd name="connsiteX4" fmla="*/ 2180993 w 6554082"/>
              <a:gd name="connsiteY4" fmla="*/ 191327 h 1096701"/>
              <a:gd name="connsiteX5" fmla="*/ 2614381 w 6554082"/>
              <a:gd name="connsiteY5" fmla="*/ 310389 h 1096701"/>
              <a:gd name="connsiteX6" fmla="*/ 3038243 w 6554082"/>
              <a:gd name="connsiteY6" fmla="*/ 600902 h 1096701"/>
              <a:gd name="connsiteX7" fmla="*/ 3504968 w 6554082"/>
              <a:gd name="connsiteY7" fmla="*/ 458027 h 1096701"/>
              <a:gd name="connsiteX8" fmla="*/ 3914543 w 6554082"/>
              <a:gd name="connsiteY8" fmla="*/ 677102 h 1096701"/>
              <a:gd name="connsiteX9" fmla="*/ 4366981 w 6554082"/>
              <a:gd name="connsiteY9" fmla="*/ 758064 h 1096701"/>
              <a:gd name="connsiteX10" fmla="*/ 4805131 w 6554082"/>
              <a:gd name="connsiteY10" fmla="*/ 677102 h 1096701"/>
              <a:gd name="connsiteX11" fmla="*/ 5233756 w 6554082"/>
              <a:gd name="connsiteY11" fmla="*/ 758064 h 1096701"/>
              <a:gd name="connsiteX12" fmla="*/ 5667143 w 6554082"/>
              <a:gd name="connsiteY12" fmla="*/ 677102 h 1096701"/>
              <a:gd name="connsiteX13" fmla="*/ 6119581 w 6554082"/>
              <a:gd name="connsiteY13" fmla="*/ 753302 h 1096701"/>
              <a:gd name="connsiteX14" fmla="*/ 6114818 w 6554082"/>
              <a:gd name="connsiteY14" fmla="*/ 1048577 h 1096701"/>
              <a:gd name="connsiteX15" fmla="*/ 437918 w 6554082"/>
              <a:gd name="connsiteY15" fmla="*/ 1043814 h 1096701"/>
              <a:gd name="connsiteX16" fmla="*/ 437918 w 6554082"/>
              <a:gd name="connsiteY16" fmla="*/ 524702 h 1096701"/>
              <a:gd name="connsiteX0" fmla="*/ 437918 w 6554082"/>
              <a:gd name="connsiteY0" fmla="*/ 524702 h 1096701"/>
              <a:gd name="connsiteX1" fmla="*/ 876068 w 6554082"/>
              <a:gd name="connsiteY1" fmla="*/ 48452 h 1096701"/>
              <a:gd name="connsiteX2" fmla="*/ 1309456 w 6554082"/>
              <a:gd name="connsiteY2" fmla="*/ 48452 h 1096701"/>
              <a:gd name="connsiteX3" fmla="*/ 1742843 w 6554082"/>
              <a:gd name="connsiteY3" fmla="*/ 5589 h 1096701"/>
              <a:gd name="connsiteX4" fmla="*/ 2180993 w 6554082"/>
              <a:gd name="connsiteY4" fmla="*/ 191327 h 1096701"/>
              <a:gd name="connsiteX5" fmla="*/ 2614381 w 6554082"/>
              <a:gd name="connsiteY5" fmla="*/ 310389 h 1096701"/>
              <a:gd name="connsiteX6" fmla="*/ 3038243 w 6554082"/>
              <a:gd name="connsiteY6" fmla="*/ 600902 h 1096701"/>
              <a:gd name="connsiteX7" fmla="*/ 3504968 w 6554082"/>
              <a:gd name="connsiteY7" fmla="*/ 458027 h 1096701"/>
              <a:gd name="connsiteX8" fmla="*/ 3914543 w 6554082"/>
              <a:gd name="connsiteY8" fmla="*/ 677102 h 1096701"/>
              <a:gd name="connsiteX9" fmla="*/ 4366981 w 6554082"/>
              <a:gd name="connsiteY9" fmla="*/ 758064 h 1096701"/>
              <a:gd name="connsiteX10" fmla="*/ 4805131 w 6554082"/>
              <a:gd name="connsiteY10" fmla="*/ 677102 h 1096701"/>
              <a:gd name="connsiteX11" fmla="*/ 5233756 w 6554082"/>
              <a:gd name="connsiteY11" fmla="*/ 758064 h 1096701"/>
              <a:gd name="connsiteX12" fmla="*/ 5667143 w 6554082"/>
              <a:gd name="connsiteY12" fmla="*/ 677102 h 1096701"/>
              <a:gd name="connsiteX13" fmla="*/ 6119581 w 6554082"/>
              <a:gd name="connsiteY13" fmla="*/ 753302 h 1096701"/>
              <a:gd name="connsiteX14" fmla="*/ 6114818 w 6554082"/>
              <a:gd name="connsiteY14" fmla="*/ 1048577 h 1096701"/>
              <a:gd name="connsiteX15" fmla="*/ 437918 w 6554082"/>
              <a:gd name="connsiteY15" fmla="*/ 1043814 h 1096701"/>
              <a:gd name="connsiteX16" fmla="*/ 437918 w 6554082"/>
              <a:gd name="connsiteY16" fmla="*/ 524702 h 1096701"/>
              <a:gd name="connsiteX0" fmla="*/ 419985 w 6536149"/>
              <a:gd name="connsiteY0" fmla="*/ 524702 h 1096701"/>
              <a:gd name="connsiteX1" fmla="*/ 858135 w 6536149"/>
              <a:gd name="connsiteY1" fmla="*/ 48452 h 1096701"/>
              <a:gd name="connsiteX2" fmla="*/ 1291523 w 6536149"/>
              <a:gd name="connsiteY2" fmla="*/ 48452 h 1096701"/>
              <a:gd name="connsiteX3" fmla="*/ 1724910 w 6536149"/>
              <a:gd name="connsiteY3" fmla="*/ 5589 h 1096701"/>
              <a:gd name="connsiteX4" fmla="*/ 2163060 w 6536149"/>
              <a:gd name="connsiteY4" fmla="*/ 191327 h 1096701"/>
              <a:gd name="connsiteX5" fmla="*/ 2596448 w 6536149"/>
              <a:gd name="connsiteY5" fmla="*/ 310389 h 1096701"/>
              <a:gd name="connsiteX6" fmla="*/ 3020310 w 6536149"/>
              <a:gd name="connsiteY6" fmla="*/ 600902 h 1096701"/>
              <a:gd name="connsiteX7" fmla="*/ 3487035 w 6536149"/>
              <a:gd name="connsiteY7" fmla="*/ 458027 h 1096701"/>
              <a:gd name="connsiteX8" fmla="*/ 3896610 w 6536149"/>
              <a:gd name="connsiteY8" fmla="*/ 677102 h 1096701"/>
              <a:gd name="connsiteX9" fmla="*/ 4349048 w 6536149"/>
              <a:gd name="connsiteY9" fmla="*/ 758064 h 1096701"/>
              <a:gd name="connsiteX10" fmla="*/ 4787198 w 6536149"/>
              <a:gd name="connsiteY10" fmla="*/ 677102 h 1096701"/>
              <a:gd name="connsiteX11" fmla="*/ 5215823 w 6536149"/>
              <a:gd name="connsiteY11" fmla="*/ 758064 h 1096701"/>
              <a:gd name="connsiteX12" fmla="*/ 5649210 w 6536149"/>
              <a:gd name="connsiteY12" fmla="*/ 677102 h 1096701"/>
              <a:gd name="connsiteX13" fmla="*/ 6101648 w 6536149"/>
              <a:gd name="connsiteY13" fmla="*/ 753302 h 1096701"/>
              <a:gd name="connsiteX14" fmla="*/ 6096885 w 6536149"/>
              <a:gd name="connsiteY14" fmla="*/ 1048577 h 1096701"/>
              <a:gd name="connsiteX15" fmla="*/ 419985 w 6536149"/>
              <a:gd name="connsiteY15" fmla="*/ 1043814 h 1096701"/>
              <a:gd name="connsiteX16" fmla="*/ 419985 w 6536149"/>
              <a:gd name="connsiteY16" fmla="*/ 524702 h 1096701"/>
              <a:gd name="connsiteX0" fmla="*/ 0 w 6116164"/>
              <a:gd name="connsiteY0" fmla="*/ 524702 h 1096701"/>
              <a:gd name="connsiteX1" fmla="*/ 438150 w 6116164"/>
              <a:gd name="connsiteY1" fmla="*/ 48452 h 1096701"/>
              <a:gd name="connsiteX2" fmla="*/ 871538 w 6116164"/>
              <a:gd name="connsiteY2" fmla="*/ 48452 h 1096701"/>
              <a:gd name="connsiteX3" fmla="*/ 1304925 w 6116164"/>
              <a:gd name="connsiteY3" fmla="*/ 5589 h 1096701"/>
              <a:gd name="connsiteX4" fmla="*/ 1743075 w 6116164"/>
              <a:gd name="connsiteY4" fmla="*/ 191327 h 1096701"/>
              <a:gd name="connsiteX5" fmla="*/ 2176463 w 6116164"/>
              <a:gd name="connsiteY5" fmla="*/ 310389 h 1096701"/>
              <a:gd name="connsiteX6" fmla="*/ 2600325 w 6116164"/>
              <a:gd name="connsiteY6" fmla="*/ 600902 h 1096701"/>
              <a:gd name="connsiteX7" fmla="*/ 3067050 w 6116164"/>
              <a:gd name="connsiteY7" fmla="*/ 458027 h 1096701"/>
              <a:gd name="connsiteX8" fmla="*/ 3476625 w 6116164"/>
              <a:gd name="connsiteY8" fmla="*/ 677102 h 1096701"/>
              <a:gd name="connsiteX9" fmla="*/ 3929063 w 6116164"/>
              <a:gd name="connsiteY9" fmla="*/ 758064 h 1096701"/>
              <a:gd name="connsiteX10" fmla="*/ 4367213 w 6116164"/>
              <a:gd name="connsiteY10" fmla="*/ 677102 h 1096701"/>
              <a:gd name="connsiteX11" fmla="*/ 4795838 w 6116164"/>
              <a:gd name="connsiteY11" fmla="*/ 758064 h 1096701"/>
              <a:gd name="connsiteX12" fmla="*/ 5229225 w 6116164"/>
              <a:gd name="connsiteY12" fmla="*/ 677102 h 1096701"/>
              <a:gd name="connsiteX13" fmla="*/ 5681663 w 6116164"/>
              <a:gd name="connsiteY13" fmla="*/ 753302 h 1096701"/>
              <a:gd name="connsiteX14" fmla="*/ 5676900 w 6116164"/>
              <a:gd name="connsiteY14" fmla="*/ 1048577 h 1096701"/>
              <a:gd name="connsiteX15" fmla="*/ 0 w 6116164"/>
              <a:gd name="connsiteY15" fmla="*/ 1043814 h 1096701"/>
              <a:gd name="connsiteX16" fmla="*/ 0 w 6116164"/>
              <a:gd name="connsiteY16" fmla="*/ 524702 h 1096701"/>
              <a:gd name="connsiteX0" fmla="*/ 0 w 6116164"/>
              <a:gd name="connsiteY0" fmla="*/ 524702 h 1069251"/>
              <a:gd name="connsiteX1" fmla="*/ 438150 w 6116164"/>
              <a:gd name="connsiteY1" fmla="*/ 48452 h 1069251"/>
              <a:gd name="connsiteX2" fmla="*/ 871538 w 6116164"/>
              <a:gd name="connsiteY2" fmla="*/ 48452 h 1069251"/>
              <a:gd name="connsiteX3" fmla="*/ 1304925 w 6116164"/>
              <a:gd name="connsiteY3" fmla="*/ 5589 h 1069251"/>
              <a:gd name="connsiteX4" fmla="*/ 1743075 w 6116164"/>
              <a:gd name="connsiteY4" fmla="*/ 191327 h 1069251"/>
              <a:gd name="connsiteX5" fmla="*/ 2176463 w 6116164"/>
              <a:gd name="connsiteY5" fmla="*/ 310389 h 1069251"/>
              <a:gd name="connsiteX6" fmla="*/ 2600325 w 6116164"/>
              <a:gd name="connsiteY6" fmla="*/ 600902 h 1069251"/>
              <a:gd name="connsiteX7" fmla="*/ 3067050 w 6116164"/>
              <a:gd name="connsiteY7" fmla="*/ 458027 h 1069251"/>
              <a:gd name="connsiteX8" fmla="*/ 3476625 w 6116164"/>
              <a:gd name="connsiteY8" fmla="*/ 677102 h 1069251"/>
              <a:gd name="connsiteX9" fmla="*/ 3929063 w 6116164"/>
              <a:gd name="connsiteY9" fmla="*/ 758064 h 1069251"/>
              <a:gd name="connsiteX10" fmla="*/ 4367213 w 6116164"/>
              <a:gd name="connsiteY10" fmla="*/ 677102 h 1069251"/>
              <a:gd name="connsiteX11" fmla="*/ 4795838 w 6116164"/>
              <a:gd name="connsiteY11" fmla="*/ 758064 h 1069251"/>
              <a:gd name="connsiteX12" fmla="*/ 5229225 w 6116164"/>
              <a:gd name="connsiteY12" fmla="*/ 677102 h 1069251"/>
              <a:gd name="connsiteX13" fmla="*/ 5681663 w 6116164"/>
              <a:gd name="connsiteY13" fmla="*/ 753302 h 1069251"/>
              <a:gd name="connsiteX14" fmla="*/ 5676900 w 6116164"/>
              <a:gd name="connsiteY14" fmla="*/ 1048577 h 1069251"/>
              <a:gd name="connsiteX15" fmla="*/ 0 w 6116164"/>
              <a:gd name="connsiteY15" fmla="*/ 1043814 h 1069251"/>
              <a:gd name="connsiteX16" fmla="*/ 0 w 6116164"/>
              <a:gd name="connsiteY16" fmla="*/ 524702 h 1069251"/>
              <a:gd name="connsiteX0" fmla="*/ 0 w 6116164"/>
              <a:gd name="connsiteY0" fmla="*/ 524702 h 1069251"/>
              <a:gd name="connsiteX1" fmla="*/ 438150 w 6116164"/>
              <a:gd name="connsiteY1" fmla="*/ 48452 h 1069251"/>
              <a:gd name="connsiteX2" fmla="*/ 871538 w 6116164"/>
              <a:gd name="connsiteY2" fmla="*/ 48452 h 1069251"/>
              <a:gd name="connsiteX3" fmla="*/ 1304925 w 6116164"/>
              <a:gd name="connsiteY3" fmla="*/ 5589 h 1069251"/>
              <a:gd name="connsiteX4" fmla="*/ 1743075 w 6116164"/>
              <a:gd name="connsiteY4" fmla="*/ 191327 h 1069251"/>
              <a:gd name="connsiteX5" fmla="*/ 2176463 w 6116164"/>
              <a:gd name="connsiteY5" fmla="*/ 310389 h 1069251"/>
              <a:gd name="connsiteX6" fmla="*/ 2600325 w 6116164"/>
              <a:gd name="connsiteY6" fmla="*/ 600902 h 1069251"/>
              <a:gd name="connsiteX7" fmla="*/ 3067050 w 6116164"/>
              <a:gd name="connsiteY7" fmla="*/ 458027 h 1069251"/>
              <a:gd name="connsiteX8" fmla="*/ 3476625 w 6116164"/>
              <a:gd name="connsiteY8" fmla="*/ 677102 h 1069251"/>
              <a:gd name="connsiteX9" fmla="*/ 3929063 w 6116164"/>
              <a:gd name="connsiteY9" fmla="*/ 758064 h 1069251"/>
              <a:gd name="connsiteX10" fmla="*/ 4367213 w 6116164"/>
              <a:gd name="connsiteY10" fmla="*/ 677102 h 1069251"/>
              <a:gd name="connsiteX11" fmla="*/ 4795838 w 6116164"/>
              <a:gd name="connsiteY11" fmla="*/ 758064 h 1069251"/>
              <a:gd name="connsiteX12" fmla="*/ 5229225 w 6116164"/>
              <a:gd name="connsiteY12" fmla="*/ 677102 h 1069251"/>
              <a:gd name="connsiteX13" fmla="*/ 5681663 w 6116164"/>
              <a:gd name="connsiteY13" fmla="*/ 753302 h 1069251"/>
              <a:gd name="connsiteX14" fmla="*/ 5676900 w 6116164"/>
              <a:gd name="connsiteY14" fmla="*/ 1048577 h 1069251"/>
              <a:gd name="connsiteX15" fmla="*/ 0 w 6116164"/>
              <a:gd name="connsiteY15" fmla="*/ 1043814 h 1069251"/>
              <a:gd name="connsiteX16" fmla="*/ 0 w 6116164"/>
              <a:gd name="connsiteY16" fmla="*/ 524702 h 1069251"/>
              <a:gd name="connsiteX0" fmla="*/ 0 w 6116164"/>
              <a:gd name="connsiteY0" fmla="*/ 524702 h 1069251"/>
              <a:gd name="connsiteX1" fmla="*/ 438150 w 6116164"/>
              <a:gd name="connsiteY1" fmla="*/ 48452 h 1069251"/>
              <a:gd name="connsiteX2" fmla="*/ 871538 w 6116164"/>
              <a:gd name="connsiteY2" fmla="*/ 48452 h 1069251"/>
              <a:gd name="connsiteX3" fmla="*/ 1304925 w 6116164"/>
              <a:gd name="connsiteY3" fmla="*/ 5589 h 1069251"/>
              <a:gd name="connsiteX4" fmla="*/ 1743075 w 6116164"/>
              <a:gd name="connsiteY4" fmla="*/ 191327 h 1069251"/>
              <a:gd name="connsiteX5" fmla="*/ 2176463 w 6116164"/>
              <a:gd name="connsiteY5" fmla="*/ 310389 h 1069251"/>
              <a:gd name="connsiteX6" fmla="*/ 2600325 w 6116164"/>
              <a:gd name="connsiteY6" fmla="*/ 600902 h 1069251"/>
              <a:gd name="connsiteX7" fmla="*/ 3067050 w 6116164"/>
              <a:gd name="connsiteY7" fmla="*/ 458027 h 1069251"/>
              <a:gd name="connsiteX8" fmla="*/ 3476625 w 6116164"/>
              <a:gd name="connsiteY8" fmla="*/ 677102 h 1069251"/>
              <a:gd name="connsiteX9" fmla="*/ 3929063 w 6116164"/>
              <a:gd name="connsiteY9" fmla="*/ 758064 h 1069251"/>
              <a:gd name="connsiteX10" fmla="*/ 4367213 w 6116164"/>
              <a:gd name="connsiteY10" fmla="*/ 677102 h 1069251"/>
              <a:gd name="connsiteX11" fmla="*/ 4795838 w 6116164"/>
              <a:gd name="connsiteY11" fmla="*/ 758064 h 1069251"/>
              <a:gd name="connsiteX12" fmla="*/ 5229225 w 6116164"/>
              <a:gd name="connsiteY12" fmla="*/ 677102 h 1069251"/>
              <a:gd name="connsiteX13" fmla="*/ 5681663 w 6116164"/>
              <a:gd name="connsiteY13" fmla="*/ 753302 h 1069251"/>
              <a:gd name="connsiteX14" fmla="*/ 5676900 w 6116164"/>
              <a:gd name="connsiteY14" fmla="*/ 1048577 h 1069251"/>
              <a:gd name="connsiteX15" fmla="*/ 0 w 6116164"/>
              <a:gd name="connsiteY15" fmla="*/ 1043814 h 1069251"/>
              <a:gd name="connsiteX16" fmla="*/ 0 w 6116164"/>
              <a:gd name="connsiteY16" fmla="*/ 524702 h 1069251"/>
              <a:gd name="connsiteX0" fmla="*/ 0 w 6098647"/>
              <a:gd name="connsiteY0" fmla="*/ 524702 h 1069251"/>
              <a:gd name="connsiteX1" fmla="*/ 438150 w 6098647"/>
              <a:gd name="connsiteY1" fmla="*/ 48452 h 1069251"/>
              <a:gd name="connsiteX2" fmla="*/ 871538 w 6098647"/>
              <a:gd name="connsiteY2" fmla="*/ 48452 h 1069251"/>
              <a:gd name="connsiteX3" fmla="*/ 1304925 w 6098647"/>
              <a:gd name="connsiteY3" fmla="*/ 5589 h 1069251"/>
              <a:gd name="connsiteX4" fmla="*/ 1743075 w 6098647"/>
              <a:gd name="connsiteY4" fmla="*/ 191327 h 1069251"/>
              <a:gd name="connsiteX5" fmla="*/ 2176463 w 6098647"/>
              <a:gd name="connsiteY5" fmla="*/ 310389 h 1069251"/>
              <a:gd name="connsiteX6" fmla="*/ 2600325 w 6098647"/>
              <a:gd name="connsiteY6" fmla="*/ 600902 h 1069251"/>
              <a:gd name="connsiteX7" fmla="*/ 3067050 w 6098647"/>
              <a:gd name="connsiteY7" fmla="*/ 458027 h 1069251"/>
              <a:gd name="connsiteX8" fmla="*/ 3476625 w 6098647"/>
              <a:gd name="connsiteY8" fmla="*/ 677102 h 1069251"/>
              <a:gd name="connsiteX9" fmla="*/ 3929063 w 6098647"/>
              <a:gd name="connsiteY9" fmla="*/ 758064 h 1069251"/>
              <a:gd name="connsiteX10" fmla="*/ 4367213 w 6098647"/>
              <a:gd name="connsiteY10" fmla="*/ 677102 h 1069251"/>
              <a:gd name="connsiteX11" fmla="*/ 4795838 w 6098647"/>
              <a:gd name="connsiteY11" fmla="*/ 758064 h 1069251"/>
              <a:gd name="connsiteX12" fmla="*/ 5229225 w 6098647"/>
              <a:gd name="connsiteY12" fmla="*/ 677102 h 1069251"/>
              <a:gd name="connsiteX13" fmla="*/ 5681663 w 6098647"/>
              <a:gd name="connsiteY13" fmla="*/ 753302 h 1069251"/>
              <a:gd name="connsiteX14" fmla="*/ 5676900 w 6098647"/>
              <a:gd name="connsiteY14" fmla="*/ 1048577 h 1069251"/>
              <a:gd name="connsiteX15" fmla="*/ 0 w 6098647"/>
              <a:gd name="connsiteY15" fmla="*/ 1043814 h 1069251"/>
              <a:gd name="connsiteX16" fmla="*/ 0 w 6098647"/>
              <a:gd name="connsiteY16" fmla="*/ 524702 h 1069251"/>
              <a:gd name="connsiteX0" fmla="*/ 0 w 5681663"/>
              <a:gd name="connsiteY0" fmla="*/ 524702 h 1069251"/>
              <a:gd name="connsiteX1" fmla="*/ 438150 w 5681663"/>
              <a:gd name="connsiteY1" fmla="*/ 48452 h 1069251"/>
              <a:gd name="connsiteX2" fmla="*/ 871538 w 5681663"/>
              <a:gd name="connsiteY2" fmla="*/ 48452 h 1069251"/>
              <a:gd name="connsiteX3" fmla="*/ 1304925 w 5681663"/>
              <a:gd name="connsiteY3" fmla="*/ 5589 h 1069251"/>
              <a:gd name="connsiteX4" fmla="*/ 1743075 w 5681663"/>
              <a:gd name="connsiteY4" fmla="*/ 191327 h 1069251"/>
              <a:gd name="connsiteX5" fmla="*/ 2176463 w 5681663"/>
              <a:gd name="connsiteY5" fmla="*/ 310389 h 1069251"/>
              <a:gd name="connsiteX6" fmla="*/ 2600325 w 5681663"/>
              <a:gd name="connsiteY6" fmla="*/ 600902 h 1069251"/>
              <a:gd name="connsiteX7" fmla="*/ 3067050 w 5681663"/>
              <a:gd name="connsiteY7" fmla="*/ 458027 h 1069251"/>
              <a:gd name="connsiteX8" fmla="*/ 3476625 w 5681663"/>
              <a:gd name="connsiteY8" fmla="*/ 677102 h 1069251"/>
              <a:gd name="connsiteX9" fmla="*/ 3929063 w 5681663"/>
              <a:gd name="connsiteY9" fmla="*/ 758064 h 1069251"/>
              <a:gd name="connsiteX10" fmla="*/ 4367213 w 5681663"/>
              <a:gd name="connsiteY10" fmla="*/ 677102 h 1069251"/>
              <a:gd name="connsiteX11" fmla="*/ 4795838 w 5681663"/>
              <a:gd name="connsiteY11" fmla="*/ 758064 h 1069251"/>
              <a:gd name="connsiteX12" fmla="*/ 5229225 w 5681663"/>
              <a:gd name="connsiteY12" fmla="*/ 677102 h 1069251"/>
              <a:gd name="connsiteX13" fmla="*/ 5681663 w 5681663"/>
              <a:gd name="connsiteY13" fmla="*/ 753302 h 1069251"/>
              <a:gd name="connsiteX14" fmla="*/ 5676900 w 5681663"/>
              <a:gd name="connsiteY14" fmla="*/ 1048577 h 1069251"/>
              <a:gd name="connsiteX15" fmla="*/ 0 w 5681663"/>
              <a:gd name="connsiteY15" fmla="*/ 1043814 h 1069251"/>
              <a:gd name="connsiteX16" fmla="*/ 0 w 5681663"/>
              <a:gd name="connsiteY16" fmla="*/ 524702 h 1069251"/>
              <a:gd name="connsiteX0" fmla="*/ 0 w 5681663"/>
              <a:gd name="connsiteY0" fmla="*/ 524702 h 1048577"/>
              <a:gd name="connsiteX1" fmla="*/ 438150 w 5681663"/>
              <a:gd name="connsiteY1" fmla="*/ 48452 h 1048577"/>
              <a:gd name="connsiteX2" fmla="*/ 871538 w 5681663"/>
              <a:gd name="connsiteY2" fmla="*/ 48452 h 1048577"/>
              <a:gd name="connsiteX3" fmla="*/ 1304925 w 5681663"/>
              <a:gd name="connsiteY3" fmla="*/ 5589 h 1048577"/>
              <a:gd name="connsiteX4" fmla="*/ 1743075 w 5681663"/>
              <a:gd name="connsiteY4" fmla="*/ 191327 h 1048577"/>
              <a:gd name="connsiteX5" fmla="*/ 2176463 w 5681663"/>
              <a:gd name="connsiteY5" fmla="*/ 310389 h 1048577"/>
              <a:gd name="connsiteX6" fmla="*/ 2600325 w 5681663"/>
              <a:gd name="connsiteY6" fmla="*/ 600902 h 1048577"/>
              <a:gd name="connsiteX7" fmla="*/ 3067050 w 5681663"/>
              <a:gd name="connsiteY7" fmla="*/ 458027 h 1048577"/>
              <a:gd name="connsiteX8" fmla="*/ 3476625 w 5681663"/>
              <a:gd name="connsiteY8" fmla="*/ 677102 h 1048577"/>
              <a:gd name="connsiteX9" fmla="*/ 3929063 w 5681663"/>
              <a:gd name="connsiteY9" fmla="*/ 758064 h 1048577"/>
              <a:gd name="connsiteX10" fmla="*/ 4367213 w 5681663"/>
              <a:gd name="connsiteY10" fmla="*/ 677102 h 1048577"/>
              <a:gd name="connsiteX11" fmla="*/ 4795838 w 5681663"/>
              <a:gd name="connsiteY11" fmla="*/ 758064 h 1048577"/>
              <a:gd name="connsiteX12" fmla="*/ 5229225 w 5681663"/>
              <a:gd name="connsiteY12" fmla="*/ 677102 h 1048577"/>
              <a:gd name="connsiteX13" fmla="*/ 5681663 w 5681663"/>
              <a:gd name="connsiteY13" fmla="*/ 753302 h 1048577"/>
              <a:gd name="connsiteX14" fmla="*/ 5676900 w 5681663"/>
              <a:gd name="connsiteY14" fmla="*/ 1048577 h 1048577"/>
              <a:gd name="connsiteX15" fmla="*/ 0 w 5681663"/>
              <a:gd name="connsiteY15" fmla="*/ 1043814 h 1048577"/>
              <a:gd name="connsiteX16" fmla="*/ 0 w 5681663"/>
              <a:gd name="connsiteY16" fmla="*/ 524702 h 1048577"/>
              <a:gd name="connsiteX0" fmla="*/ 0 w 5681663"/>
              <a:gd name="connsiteY0" fmla="*/ 524702 h 1048577"/>
              <a:gd name="connsiteX1" fmla="*/ 438150 w 5681663"/>
              <a:gd name="connsiteY1" fmla="*/ 48452 h 1048577"/>
              <a:gd name="connsiteX2" fmla="*/ 871538 w 5681663"/>
              <a:gd name="connsiteY2" fmla="*/ 48452 h 1048577"/>
              <a:gd name="connsiteX3" fmla="*/ 1304925 w 5681663"/>
              <a:gd name="connsiteY3" fmla="*/ 5589 h 1048577"/>
              <a:gd name="connsiteX4" fmla="*/ 1743075 w 5681663"/>
              <a:gd name="connsiteY4" fmla="*/ 191327 h 1048577"/>
              <a:gd name="connsiteX5" fmla="*/ 2176463 w 5681663"/>
              <a:gd name="connsiteY5" fmla="*/ 310389 h 1048577"/>
              <a:gd name="connsiteX6" fmla="*/ 2600325 w 5681663"/>
              <a:gd name="connsiteY6" fmla="*/ 600902 h 1048577"/>
              <a:gd name="connsiteX7" fmla="*/ 3067050 w 5681663"/>
              <a:gd name="connsiteY7" fmla="*/ 458027 h 1048577"/>
              <a:gd name="connsiteX8" fmla="*/ 3476625 w 5681663"/>
              <a:gd name="connsiteY8" fmla="*/ 677102 h 1048577"/>
              <a:gd name="connsiteX9" fmla="*/ 3929063 w 5681663"/>
              <a:gd name="connsiteY9" fmla="*/ 758064 h 1048577"/>
              <a:gd name="connsiteX10" fmla="*/ 4367213 w 5681663"/>
              <a:gd name="connsiteY10" fmla="*/ 677102 h 1048577"/>
              <a:gd name="connsiteX11" fmla="*/ 4795838 w 5681663"/>
              <a:gd name="connsiteY11" fmla="*/ 758064 h 1048577"/>
              <a:gd name="connsiteX12" fmla="*/ 5229225 w 5681663"/>
              <a:gd name="connsiteY12" fmla="*/ 677102 h 1048577"/>
              <a:gd name="connsiteX13" fmla="*/ 5681663 w 5681663"/>
              <a:gd name="connsiteY13" fmla="*/ 753302 h 1048577"/>
              <a:gd name="connsiteX14" fmla="*/ 5676900 w 5681663"/>
              <a:gd name="connsiteY14" fmla="*/ 1048577 h 1048577"/>
              <a:gd name="connsiteX15" fmla="*/ 0 w 5681663"/>
              <a:gd name="connsiteY15" fmla="*/ 1043814 h 1048577"/>
              <a:gd name="connsiteX16" fmla="*/ 0 w 5681663"/>
              <a:gd name="connsiteY16" fmla="*/ 524702 h 1048577"/>
              <a:gd name="connsiteX0" fmla="*/ 0 w 5681663"/>
              <a:gd name="connsiteY0" fmla="*/ 524702 h 1048577"/>
              <a:gd name="connsiteX1" fmla="*/ 438150 w 5681663"/>
              <a:gd name="connsiteY1" fmla="*/ 48452 h 1048577"/>
              <a:gd name="connsiteX2" fmla="*/ 871538 w 5681663"/>
              <a:gd name="connsiteY2" fmla="*/ 48452 h 1048577"/>
              <a:gd name="connsiteX3" fmla="*/ 1304925 w 5681663"/>
              <a:gd name="connsiteY3" fmla="*/ 5589 h 1048577"/>
              <a:gd name="connsiteX4" fmla="*/ 1743075 w 5681663"/>
              <a:gd name="connsiteY4" fmla="*/ 191327 h 1048577"/>
              <a:gd name="connsiteX5" fmla="*/ 2176463 w 5681663"/>
              <a:gd name="connsiteY5" fmla="*/ 310389 h 1048577"/>
              <a:gd name="connsiteX6" fmla="*/ 2600325 w 5681663"/>
              <a:gd name="connsiteY6" fmla="*/ 600902 h 1048577"/>
              <a:gd name="connsiteX7" fmla="*/ 3067050 w 5681663"/>
              <a:gd name="connsiteY7" fmla="*/ 458027 h 1048577"/>
              <a:gd name="connsiteX8" fmla="*/ 3476625 w 5681663"/>
              <a:gd name="connsiteY8" fmla="*/ 677102 h 1048577"/>
              <a:gd name="connsiteX9" fmla="*/ 3929063 w 5681663"/>
              <a:gd name="connsiteY9" fmla="*/ 758064 h 1048577"/>
              <a:gd name="connsiteX10" fmla="*/ 4367213 w 5681663"/>
              <a:gd name="connsiteY10" fmla="*/ 677102 h 1048577"/>
              <a:gd name="connsiteX11" fmla="*/ 4795838 w 5681663"/>
              <a:gd name="connsiteY11" fmla="*/ 758064 h 1048577"/>
              <a:gd name="connsiteX12" fmla="*/ 5229225 w 5681663"/>
              <a:gd name="connsiteY12" fmla="*/ 677102 h 1048577"/>
              <a:gd name="connsiteX13" fmla="*/ 5681663 w 5681663"/>
              <a:gd name="connsiteY13" fmla="*/ 753302 h 1048577"/>
              <a:gd name="connsiteX14" fmla="*/ 5676900 w 5681663"/>
              <a:gd name="connsiteY14" fmla="*/ 1048577 h 1048577"/>
              <a:gd name="connsiteX15" fmla="*/ 0 w 5681663"/>
              <a:gd name="connsiteY15" fmla="*/ 1043814 h 1048577"/>
              <a:gd name="connsiteX16" fmla="*/ 0 w 5681663"/>
              <a:gd name="connsiteY16" fmla="*/ 524702 h 1048577"/>
              <a:gd name="connsiteX0" fmla="*/ 0 w 5681663"/>
              <a:gd name="connsiteY0" fmla="*/ 524702 h 1048577"/>
              <a:gd name="connsiteX1" fmla="*/ 438150 w 5681663"/>
              <a:gd name="connsiteY1" fmla="*/ 48452 h 1048577"/>
              <a:gd name="connsiteX2" fmla="*/ 871538 w 5681663"/>
              <a:gd name="connsiteY2" fmla="*/ 48452 h 1048577"/>
              <a:gd name="connsiteX3" fmla="*/ 1304925 w 5681663"/>
              <a:gd name="connsiteY3" fmla="*/ 5589 h 1048577"/>
              <a:gd name="connsiteX4" fmla="*/ 1743075 w 5681663"/>
              <a:gd name="connsiteY4" fmla="*/ 191327 h 1048577"/>
              <a:gd name="connsiteX5" fmla="*/ 2176463 w 5681663"/>
              <a:gd name="connsiteY5" fmla="*/ 310389 h 1048577"/>
              <a:gd name="connsiteX6" fmla="*/ 2600325 w 5681663"/>
              <a:gd name="connsiteY6" fmla="*/ 600902 h 1048577"/>
              <a:gd name="connsiteX7" fmla="*/ 3067050 w 5681663"/>
              <a:gd name="connsiteY7" fmla="*/ 458027 h 1048577"/>
              <a:gd name="connsiteX8" fmla="*/ 3476625 w 5681663"/>
              <a:gd name="connsiteY8" fmla="*/ 677102 h 1048577"/>
              <a:gd name="connsiteX9" fmla="*/ 3929063 w 5681663"/>
              <a:gd name="connsiteY9" fmla="*/ 758064 h 1048577"/>
              <a:gd name="connsiteX10" fmla="*/ 4367213 w 5681663"/>
              <a:gd name="connsiteY10" fmla="*/ 677102 h 1048577"/>
              <a:gd name="connsiteX11" fmla="*/ 4795838 w 5681663"/>
              <a:gd name="connsiteY11" fmla="*/ 758064 h 1048577"/>
              <a:gd name="connsiteX12" fmla="*/ 5229225 w 5681663"/>
              <a:gd name="connsiteY12" fmla="*/ 677102 h 1048577"/>
              <a:gd name="connsiteX13" fmla="*/ 5681663 w 5681663"/>
              <a:gd name="connsiteY13" fmla="*/ 753302 h 1048577"/>
              <a:gd name="connsiteX14" fmla="*/ 5676900 w 5681663"/>
              <a:gd name="connsiteY14" fmla="*/ 1048577 h 1048577"/>
              <a:gd name="connsiteX15" fmla="*/ 0 w 5681663"/>
              <a:gd name="connsiteY15" fmla="*/ 1043814 h 1048577"/>
              <a:gd name="connsiteX16" fmla="*/ 0 w 5681663"/>
              <a:gd name="connsiteY16" fmla="*/ 524702 h 1048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681663" h="1048577">
                <a:moveTo>
                  <a:pt x="0" y="524702"/>
                </a:moveTo>
                <a:cubicBezTo>
                  <a:pt x="70643" y="308802"/>
                  <a:pt x="292894" y="127827"/>
                  <a:pt x="438150" y="48452"/>
                </a:cubicBezTo>
                <a:cubicBezTo>
                  <a:pt x="583406" y="-30923"/>
                  <a:pt x="727076" y="55596"/>
                  <a:pt x="871538" y="48452"/>
                </a:cubicBezTo>
                <a:cubicBezTo>
                  <a:pt x="1016000" y="41308"/>
                  <a:pt x="1159669" y="-18224"/>
                  <a:pt x="1304925" y="5589"/>
                </a:cubicBezTo>
                <a:cubicBezTo>
                  <a:pt x="1450181" y="29401"/>
                  <a:pt x="1597819" y="140527"/>
                  <a:pt x="1743075" y="191327"/>
                </a:cubicBezTo>
                <a:cubicBezTo>
                  <a:pt x="1888331" y="242127"/>
                  <a:pt x="2033588" y="242127"/>
                  <a:pt x="2176463" y="310389"/>
                </a:cubicBezTo>
                <a:cubicBezTo>
                  <a:pt x="2319338" y="378651"/>
                  <a:pt x="2451894" y="576296"/>
                  <a:pt x="2600325" y="600902"/>
                </a:cubicBezTo>
                <a:cubicBezTo>
                  <a:pt x="2748756" y="625508"/>
                  <a:pt x="2921000" y="445327"/>
                  <a:pt x="3067050" y="458027"/>
                </a:cubicBezTo>
                <a:cubicBezTo>
                  <a:pt x="3213100" y="470727"/>
                  <a:pt x="3332956" y="627096"/>
                  <a:pt x="3476625" y="677102"/>
                </a:cubicBezTo>
                <a:cubicBezTo>
                  <a:pt x="3620294" y="727108"/>
                  <a:pt x="3780632" y="758064"/>
                  <a:pt x="3929063" y="758064"/>
                </a:cubicBezTo>
                <a:cubicBezTo>
                  <a:pt x="4077494" y="758064"/>
                  <a:pt x="4222751" y="677102"/>
                  <a:pt x="4367213" y="677102"/>
                </a:cubicBezTo>
                <a:cubicBezTo>
                  <a:pt x="4511675" y="677102"/>
                  <a:pt x="4652169" y="758064"/>
                  <a:pt x="4795838" y="758064"/>
                </a:cubicBezTo>
                <a:cubicBezTo>
                  <a:pt x="4939507" y="758064"/>
                  <a:pt x="5081588" y="677896"/>
                  <a:pt x="5229225" y="677102"/>
                </a:cubicBezTo>
                <a:cubicBezTo>
                  <a:pt x="5376863" y="676308"/>
                  <a:pt x="5607051" y="691390"/>
                  <a:pt x="5681663" y="753302"/>
                </a:cubicBezTo>
                <a:cubicBezTo>
                  <a:pt x="5680075" y="1005714"/>
                  <a:pt x="5683250" y="781083"/>
                  <a:pt x="5676900" y="1048577"/>
                </a:cubicBezTo>
                <a:lnTo>
                  <a:pt x="0" y="1043814"/>
                </a:lnTo>
                <a:cubicBezTo>
                  <a:pt x="2381" y="820771"/>
                  <a:pt x="795" y="1026353"/>
                  <a:pt x="0" y="524702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A4244D5-7155-F3C2-8803-D3CA5A18775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Neurobehavioural consequences of stroke – Epidemiology and global impact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EB4F292-50D2-B46A-77A0-45E59AEED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Prevalence of delirium after stroke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ABF1D5-7CD7-9121-65B7-8739759E437B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US"/>
              <a:t>Delirium is a </a:t>
            </a:r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severe neuropsychiatric syndrome</a:t>
            </a:r>
            <a:r>
              <a:rPr lang="en-US"/>
              <a:t>, characterized as acute-onset deficits in attention and other aspects of cognition</a:t>
            </a:r>
            <a:r>
              <a:rPr lang="en-US" baseline="30000"/>
              <a:t>1,2</a:t>
            </a:r>
          </a:p>
          <a:p>
            <a:r>
              <a:rPr lang="en-US"/>
              <a:t>Delirium after stroke can take several forms:</a:t>
            </a:r>
            <a:r>
              <a:rPr lang="en-US" baseline="30000"/>
              <a:t>2,3</a:t>
            </a:r>
            <a:endParaRPr lang="en-US"/>
          </a:p>
          <a:p>
            <a:pPr lvl="1"/>
            <a:r>
              <a:rPr lang="en-US" sz="1600" b="1">
                <a:solidFill>
                  <a:schemeClr val="accent2">
                    <a:lumMod val="50000"/>
                  </a:schemeClr>
                </a:solidFill>
              </a:rPr>
              <a:t>Hypoactive delirium </a:t>
            </a:r>
            <a:r>
              <a:rPr lang="en-US" sz="1600"/>
              <a:t>– delirium with reduced psychomotor activity, e.g., sluggishness and lethargy</a:t>
            </a:r>
            <a:br>
              <a:rPr lang="en-US" sz="1600"/>
            </a:br>
            <a:r>
              <a:rPr lang="en-US" sz="1600"/>
              <a:t>(</a:t>
            </a:r>
            <a:r>
              <a:rPr lang="en-US" sz="1600" b="1">
                <a:solidFill>
                  <a:schemeClr val="accent2">
                    <a:lumMod val="50000"/>
                  </a:schemeClr>
                </a:solidFill>
              </a:rPr>
              <a:t>43% </a:t>
            </a:r>
            <a:r>
              <a:rPr lang="en-US" sz="1600"/>
              <a:t>of delirium cases in the PROPOLIS study)</a:t>
            </a:r>
          </a:p>
          <a:p>
            <a:pPr lvl="1"/>
            <a:r>
              <a:rPr lang="en-US" sz="1600" b="1">
                <a:solidFill>
                  <a:schemeClr val="accent2">
                    <a:lumMod val="50000"/>
                  </a:schemeClr>
                </a:solidFill>
              </a:rPr>
              <a:t>Hyperactive delirium </a:t>
            </a:r>
            <a:r>
              <a:rPr lang="en-US" sz="1600"/>
              <a:t>– delirium with increased psychomotor activity, and sometimes agitation</a:t>
            </a:r>
            <a:br>
              <a:rPr lang="en-US" sz="1600"/>
            </a:br>
            <a:r>
              <a:rPr lang="en-US" sz="1600"/>
              <a:t>(</a:t>
            </a:r>
            <a:r>
              <a:rPr lang="en-US" sz="1600" b="1">
                <a:solidFill>
                  <a:schemeClr val="accent2">
                    <a:lumMod val="50000"/>
                  </a:schemeClr>
                </a:solidFill>
              </a:rPr>
              <a:t>16% </a:t>
            </a:r>
            <a:r>
              <a:rPr lang="en-US" sz="1600"/>
              <a:t>of delirium cases in the PROPOLIS study)</a:t>
            </a:r>
          </a:p>
          <a:p>
            <a:pPr lvl="1"/>
            <a:r>
              <a:rPr lang="en-US" sz="1600" b="1">
                <a:solidFill>
                  <a:schemeClr val="accent2">
                    <a:lumMod val="50000"/>
                  </a:schemeClr>
                </a:solidFill>
              </a:rPr>
              <a:t>Mixed delirium </a:t>
            </a:r>
            <a:r>
              <a:rPr lang="en-US" sz="1600"/>
              <a:t>– delirium accompanied by a normal level of psychomotor activity </a:t>
            </a:r>
            <a:br>
              <a:rPr lang="en-US" sz="1600"/>
            </a:br>
            <a:r>
              <a:rPr lang="en-US" sz="1600"/>
              <a:t>(</a:t>
            </a:r>
            <a:r>
              <a:rPr lang="en-US" sz="1600" b="1">
                <a:solidFill>
                  <a:schemeClr val="accent2">
                    <a:lumMod val="50000"/>
                  </a:schemeClr>
                </a:solidFill>
              </a:rPr>
              <a:t>36% </a:t>
            </a:r>
            <a:r>
              <a:rPr lang="en-US" sz="1600"/>
              <a:t>of delirium cases in the PROPOLIS study)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2E572D0-32B5-125D-4AB4-E54DEA511B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PROPOLIS=prospective observational Polish study on post-stroke delirium</a:t>
            </a:r>
            <a:endParaRPr lang="en-GB" dirty="0"/>
          </a:p>
          <a:p>
            <a:endParaRPr lang="en-GB" dirty="0"/>
          </a:p>
          <a:p>
            <a:r>
              <a:rPr lang="en-GB" dirty="0"/>
              <a:t>1. </a:t>
            </a:r>
            <a:r>
              <a:rPr lang="lt-LT" dirty="0"/>
              <a:t>Wilson </a:t>
            </a:r>
            <a:r>
              <a:rPr lang="en-GB" dirty="0"/>
              <a:t>et al. </a:t>
            </a:r>
            <a:r>
              <a:rPr lang="lt-LT" dirty="0"/>
              <a:t>Nat Rev Dis Primers 2020;6(1):90</a:t>
            </a:r>
            <a:r>
              <a:rPr lang="en-GB" dirty="0"/>
              <a:t>; 2. APA. DSM-5-TR. 2022; </a:t>
            </a:r>
          </a:p>
          <a:p>
            <a:r>
              <a:rPr lang="en-GB" dirty="0"/>
              <a:t>3. </a:t>
            </a:r>
            <a:r>
              <a:rPr lang="en-GB" dirty="0" err="1"/>
              <a:t>Droś</a:t>
            </a:r>
            <a:r>
              <a:rPr lang="en-GB" dirty="0"/>
              <a:t> et al. J Clin Med 2020;9(7):2165; </a:t>
            </a:r>
            <a:r>
              <a:rPr lang="en-US" dirty="0"/>
              <a:t>4. Fleischmann et al. Stroke 2021;52(2):471–478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6CED96-82A0-A7A3-82CA-E385EBD89CD5}"/>
              </a:ext>
            </a:extLst>
          </p:cNvPr>
          <p:cNvSpPr txBox="1"/>
          <p:nvPr/>
        </p:nvSpPr>
        <p:spPr>
          <a:xfrm>
            <a:off x="6600056" y="1805367"/>
            <a:ext cx="48704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>
                <a:solidFill>
                  <a:schemeClr val="accent2">
                    <a:lumMod val="50000"/>
                  </a:schemeClr>
                </a:solidFill>
              </a:rPr>
              <a:t>Incidence of post-stroke delirium</a:t>
            </a:r>
            <a:r>
              <a:rPr lang="en-GB" sz="1400" b="1" baseline="30000">
                <a:solidFill>
                  <a:schemeClr val="accent2">
                    <a:lumMod val="50000"/>
                  </a:schemeClr>
                </a:solidFill>
              </a:rPr>
              <a:t>4</a:t>
            </a:r>
            <a:endParaRPr lang="en-GB" sz="1400" b="1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FF248EB-04FF-66C3-1719-BB137AAE0699}"/>
              </a:ext>
            </a:extLst>
          </p:cNvPr>
          <p:cNvGrpSpPr/>
          <p:nvPr/>
        </p:nvGrpSpPr>
        <p:grpSpPr>
          <a:xfrm>
            <a:off x="6847004" y="2376532"/>
            <a:ext cx="4257995" cy="2689919"/>
            <a:chOff x="6847004" y="2376532"/>
            <a:chExt cx="4257995" cy="2689919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8EB0E68-D654-1D11-155B-11E939353642}"/>
                </a:ext>
              </a:extLst>
            </p:cNvPr>
            <p:cNvCxnSpPr>
              <a:cxnSpLocks/>
            </p:cNvCxnSpPr>
            <p:nvPr/>
          </p:nvCxnSpPr>
          <p:spPr>
            <a:xfrm>
              <a:off x="6900324" y="2376532"/>
              <a:ext cx="0" cy="2676102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33B0F4F-10FF-12F2-AB64-7FA25FAE97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47800" y="4991265"/>
              <a:ext cx="4257199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5FC2EAB-EF9A-6434-3CFF-FD4E2613A620}"/>
                </a:ext>
              </a:extLst>
            </p:cNvPr>
            <p:cNvCxnSpPr>
              <a:cxnSpLocks/>
            </p:cNvCxnSpPr>
            <p:nvPr/>
          </p:nvCxnSpPr>
          <p:spPr>
            <a:xfrm>
              <a:off x="7546121" y="4994451"/>
              <a:ext cx="0" cy="7200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DE335D7-2E56-12F5-560F-F62AF5552713}"/>
                </a:ext>
              </a:extLst>
            </p:cNvPr>
            <p:cNvCxnSpPr>
              <a:cxnSpLocks/>
            </p:cNvCxnSpPr>
            <p:nvPr/>
          </p:nvCxnSpPr>
          <p:spPr>
            <a:xfrm>
              <a:off x="8192057" y="4994451"/>
              <a:ext cx="0" cy="7200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05CCBD6-8FB3-F40C-8B38-4965A42CF6CE}"/>
                </a:ext>
              </a:extLst>
            </p:cNvPr>
            <p:cNvCxnSpPr>
              <a:cxnSpLocks/>
            </p:cNvCxnSpPr>
            <p:nvPr/>
          </p:nvCxnSpPr>
          <p:spPr>
            <a:xfrm>
              <a:off x="8837992" y="4994451"/>
              <a:ext cx="0" cy="7200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6D00BEA-B3A2-20B2-74B2-D1F8929D5F0B}"/>
                </a:ext>
              </a:extLst>
            </p:cNvPr>
            <p:cNvCxnSpPr>
              <a:cxnSpLocks/>
            </p:cNvCxnSpPr>
            <p:nvPr/>
          </p:nvCxnSpPr>
          <p:spPr>
            <a:xfrm>
              <a:off x="9483928" y="4994451"/>
              <a:ext cx="0" cy="7200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0D18460-96E6-425E-D1E7-F3A2CA15AFAB}"/>
                </a:ext>
              </a:extLst>
            </p:cNvPr>
            <p:cNvCxnSpPr>
              <a:cxnSpLocks/>
            </p:cNvCxnSpPr>
            <p:nvPr/>
          </p:nvCxnSpPr>
          <p:spPr>
            <a:xfrm>
              <a:off x="10129864" y="4994451"/>
              <a:ext cx="0" cy="7200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C3BCBE4-9157-4E6B-3C05-A4E461F00F5F}"/>
                </a:ext>
              </a:extLst>
            </p:cNvPr>
            <p:cNvCxnSpPr>
              <a:cxnSpLocks/>
            </p:cNvCxnSpPr>
            <p:nvPr/>
          </p:nvCxnSpPr>
          <p:spPr>
            <a:xfrm>
              <a:off x="10775799" y="4994451"/>
              <a:ext cx="0" cy="7200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D6CA597-B2CE-DD2A-DE36-95055BF1758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873664" y="2349872"/>
              <a:ext cx="0" cy="5332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B04EC782-8663-DA86-613F-C0E174636F23}"/>
              </a:ext>
            </a:extLst>
          </p:cNvPr>
          <p:cNvSpPr txBox="1"/>
          <p:nvPr/>
        </p:nvSpPr>
        <p:spPr>
          <a:xfrm>
            <a:off x="6709936" y="5104872"/>
            <a:ext cx="38343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400">
                <a:solidFill>
                  <a:schemeClr val="tx2"/>
                </a:solidFill>
              </a:rPr>
              <a:t>24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7427989-E6DE-5E53-CFDF-24516A45E69F}"/>
              </a:ext>
            </a:extLst>
          </p:cNvPr>
          <p:cNvSpPr txBox="1"/>
          <p:nvPr/>
        </p:nvSpPr>
        <p:spPr>
          <a:xfrm>
            <a:off x="7350572" y="5104871"/>
            <a:ext cx="38343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400">
                <a:solidFill>
                  <a:schemeClr val="tx2"/>
                </a:solidFill>
              </a:rPr>
              <a:t>48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1679A85-2306-AB8B-A4A4-E5248B049696}"/>
              </a:ext>
            </a:extLst>
          </p:cNvPr>
          <p:cNvSpPr txBox="1"/>
          <p:nvPr/>
        </p:nvSpPr>
        <p:spPr>
          <a:xfrm>
            <a:off x="8002041" y="5104441"/>
            <a:ext cx="38343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400">
                <a:solidFill>
                  <a:schemeClr val="tx2"/>
                </a:solidFill>
              </a:rPr>
              <a:t>72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05694FF-4D04-B482-6444-E07080B73058}"/>
              </a:ext>
            </a:extLst>
          </p:cNvPr>
          <p:cNvSpPr txBox="1"/>
          <p:nvPr/>
        </p:nvSpPr>
        <p:spPr>
          <a:xfrm>
            <a:off x="8650105" y="5091140"/>
            <a:ext cx="38343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400">
                <a:solidFill>
                  <a:schemeClr val="tx2"/>
                </a:solidFill>
              </a:rPr>
              <a:t>96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8255353-2B8D-BD41-E33B-A7CF3CDF3987}"/>
              </a:ext>
            </a:extLst>
          </p:cNvPr>
          <p:cNvSpPr txBox="1"/>
          <p:nvPr/>
        </p:nvSpPr>
        <p:spPr>
          <a:xfrm>
            <a:off x="9244220" y="5085184"/>
            <a:ext cx="482824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400">
                <a:solidFill>
                  <a:schemeClr val="tx2"/>
                </a:solidFill>
              </a:rPr>
              <a:t>120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113E9B5-7ABC-BD94-A45B-DAF93C9BEE5D}"/>
              </a:ext>
            </a:extLst>
          </p:cNvPr>
          <p:cNvSpPr txBox="1"/>
          <p:nvPr/>
        </p:nvSpPr>
        <p:spPr>
          <a:xfrm>
            <a:off x="9886750" y="5104440"/>
            <a:ext cx="482824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400">
                <a:solidFill>
                  <a:schemeClr val="tx2"/>
                </a:solidFill>
              </a:rPr>
              <a:t>144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FCEADA1-BB46-828F-F959-8ADFE575BBBE}"/>
              </a:ext>
            </a:extLst>
          </p:cNvPr>
          <p:cNvSpPr txBox="1"/>
          <p:nvPr/>
        </p:nvSpPr>
        <p:spPr>
          <a:xfrm>
            <a:off x="10534965" y="5107823"/>
            <a:ext cx="482824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400">
                <a:solidFill>
                  <a:schemeClr val="tx2"/>
                </a:solidFill>
              </a:rPr>
              <a:t>168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7B66BC7-340A-E93D-00FA-9AF890129FDE}"/>
              </a:ext>
            </a:extLst>
          </p:cNvPr>
          <p:cNvSpPr txBox="1"/>
          <p:nvPr/>
        </p:nvSpPr>
        <p:spPr>
          <a:xfrm>
            <a:off x="6895857" y="5417977"/>
            <a:ext cx="4202115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1400" b="1">
                <a:solidFill>
                  <a:schemeClr val="tx2"/>
                </a:solidFill>
              </a:rPr>
              <a:t>Time from stroke onset (hours)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4C6D95A-09CD-8CA0-488E-3C37A0E84064}"/>
              </a:ext>
            </a:extLst>
          </p:cNvPr>
          <p:cNvSpPr txBox="1"/>
          <p:nvPr/>
        </p:nvSpPr>
        <p:spPr>
          <a:xfrm rot="16200000">
            <a:off x="4781774" y="3422289"/>
            <a:ext cx="292679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1400" b="1">
                <a:solidFill>
                  <a:schemeClr val="tx2"/>
                </a:solidFill>
              </a:rPr>
              <a:t>Incidence of </a:t>
            </a:r>
            <a:br>
              <a:rPr lang="en-GB" sz="1400" b="1">
                <a:solidFill>
                  <a:schemeClr val="tx2"/>
                </a:solidFill>
              </a:rPr>
            </a:br>
            <a:r>
              <a:rPr lang="en-GB" sz="1400" b="1">
                <a:solidFill>
                  <a:schemeClr val="tx2"/>
                </a:solidFill>
              </a:rPr>
              <a:t>post-stroke delirium</a:t>
            </a:r>
          </a:p>
        </p:txBody>
      </p:sp>
      <p:sp>
        <p:nvSpPr>
          <p:cNvPr id="44" name="Left Bracket 43">
            <a:extLst>
              <a:ext uri="{FF2B5EF4-FFF2-40B4-BE49-F238E27FC236}">
                <a16:creationId xmlns:a16="http://schemas.microsoft.com/office/drawing/2014/main" id="{992602F3-E8C3-434C-CE4F-DECBD12A3A3A}"/>
              </a:ext>
            </a:extLst>
          </p:cNvPr>
          <p:cNvSpPr/>
          <p:nvPr/>
        </p:nvSpPr>
        <p:spPr>
          <a:xfrm rot="5400000">
            <a:off x="7515148" y="2196266"/>
            <a:ext cx="64815" cy="1248518"/>
          </a:xfrm>
          <a:prstGeom prst="leftBracket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400">
              <a:solidFill>
                <a:schemeClr val="tx2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93ABCF9-1829-9B8E-0444-5147898176AF}"/>
              </a:ext>
            </a:extLst>
          </p:cNvPr>
          <p:cNvSpPr txBox="1"/>
          <p:nvPr/>
        </p:nvSpPr>
        <p:spPr>
          <a:xfrm>
            <a:off x="6860698" y="2317166"/>
            <a:ext cx="1435491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1100" b="1">
                <a:solidFill>
                  <a:schemeClr val="accent2">
                    <a:lumMod val="50000"/>
                  </a:schemeClr>
                </a:solidFill>
              </a:rPr>
              <a:t>Majority of cases within 72 hours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77F561-EDE9-E212-BB86-87175498F2A0}"/>
              </a:ext>
            </a:extLst>
          </p:cNvPr>
          <p:cNvSpPr txBox="1"/>
          <p:nvPr/>
        </p:nvSpPr>
        <p:spPr>
          <a:xfrm>
            <a:off x="9347782" y="3928199"/>
            <a:ext cx="1750187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1100" b="1">
                <a:solidFill>
                  <a:schemeClr val="accent3">
                    <a:lumMod val="75000"/>
                  </a:schemeClr>
                </a:solidFill>
              </a:rPr>
              <a:t>Point prevalence of post-stroke delirium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E660547-49B7-AC63-6004-6C2DFFB2863B}"/>
              </a:ext>
            </a:extLst>
          </p:cNvPr>
          <p:cNvCxnSpPr>
            <a:cxnSpLocks/>
          </p:cNvCxnSpPr>
          <p:nvPr/>
        </p:nvCxnSpPr>
        <p:spPr>
          <a:xfrm flipV="1">
            <a:off x="6564421" y="2525376"/>
            <a:ext cx="0" cy="2354580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32768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  <SharedWithUsers xmlns="08562aa6-c0ad-4fb9-8a82-15409d3a28b4">
      <UserInfo>
        <DisplayName>Alice Field</DisplayName>
        <AccountId>14</AccountId>
        <AccountType/>
      </UserInfo>
      <UserInfo>
        <DisplayName>Aoife Gratte</DisplayName>
        <AccountId>31</AccountId>
        <AccountType/>
      </UserInfo>
      <UserInfo>
        <DisplayName>Laura Edwards-Ingram</DisplayName>
        <AccountId>21</AccountId>
        <AccountType/>
      </UserInfo>
      <UserInfo>
        <DisplayName>Khoula Afzal</DisplayName>
        <AccountId>12</AccountId>
        <AccountType/>
      </UserInfo>
      <UserInfo>
        <DisplayName>Chris Edge</DisplayName>
        <AccountId>16</AccountId>
        <AccountType/>
      </UserInfo>
      <UserInfo>
        <DisplayName>Rachel Jagger</DisplayName>
        <AccountId>33</AccountId>
        <AccountType/>
      </UserInfo>
      <UserInfo>
        <DisplayName>Penny Staton</DisplayName>
        <AccountId>34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0D49E508-B68E-434D-869D-EBF7E7929230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251</TotalTime>
  <Words>397</Words>
  <Application>Microsoft Macintosh PowerPoint</Application>
  <PresentationFormat>Widescreen</PresentationFormat>
  <Paragraphs>31</Paragraphs>
  <Slides>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Prevalence of delirium after stroke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13</cp:revision>
  <cp:lastPrinted>2022-09-28T10:51:32Z</cp:lastPrinted>
  <dcterms:created xsi:type="dcterms:W3CDTF">2022-02-04T12:28:06Z</dcterms:created>
  <dcterms:modified xsi:type="dcterms:W3CDTF">2024-03-25T04:59:19Z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