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592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95557995617892E-2"/>
          <c:y val="2.5333627163975029E-2"/>
          <c:w val="0.86866742874088432"/>
          <c:h val="0.8878754792486284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chemeClr val="accent5"/>
              </a:solidFill>
              <a:ln w="6350">
                <a:noFill/>
              </a:ln>
              <a:effectLst/>
            </c:spPr>
          </c:marker>
          <c:dPt>
            <c:idx val="10"/>
            <c:marker>
              <c:symbol val="square"/>
              <c:size val="8"/>
              <c:spPr>
                <a:solidFill>
                  <a:schemeClr val="accent5"/>
                </a:solidFill>
                <a:ln w="635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BB4A-4C1B-A03C-2CEBD3CD56A6}"/>
              </c:ext>
            </c:extLst>
          </c:dPt>
          <c:dPt>
            <c:idx val="11"/>
            <c:marker>
              <c:symbol val="square"/>
              <c:size val="8"/>
              <c:spPr>
                <a:solidFill>
                  <a:schemeClr val="accent2"/>
                </a:solidFill>
                <a:ln w="635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BB4A-4C1B-A03C-2CEBD3CD56A6}"/>
              </c:ext>
            </c:extLst>
          </c:dPt>
          <c:dPt>
            <c:idx val="14"/>
            <c:marker>
              <c:symbol val="square"/>
              <c:size val="8"/>
              <c:spPr>
                <a:solidFill>
                  <a:schemeClr val="accent2"/>
                </a:solidFill>
                <a:ln w="635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BB4A-4C1B-A03C-2CEBD3CD56A6}"/>
              </c:ext>
            </c:extLst>
          </c:dPt>
          <c:errBars>
            <c:errDir val="x"/>
            <c:errBarType val="both"/>
            <c:errValType val="cust"/>
            <c:noEndCap val="0"/>
            <c:plus>
              <c:numRef>
                <c:f>Sheet1!$I$2:$I$16</c:f>
                <c:numCache>
                  <c:formatCode>General</c:formatCode>
                  <c:ptCount val="15"/>
                  <c:pt idx="0">
                    <c:v>0</c:v>
                  </c:pt>
                  <c:pt idx="1">
                    <c:v>4.0000000000000036E-2</c:v>
                  </c:pt>
                  <c:pt idx="2">
                    <c:v>0.18999999999999995</c:v>
                  </c:pt>
                  <c:pt idx="3">
                    <c:v>2.7399999999999998</c:v>
                  </c:pt>
                  <c:pt idx="4">
                    <c:v>3.6</c:v>
                  </c:pt>
                  <c:pt idx="5">
                    <c:v>1.08</c:v>
                  </c:pt>
                  <c:pt idx="6">
                    <c:v>2.2699999999999996</c:v>
                  </c:pt>
                  <c:pt idx="7">
                    <c:v>3.2700000000000005</c:v>
                  </c:pt>
                  <c:pt idx="8">
                    <c:v>0</c:v>
                  </c:pt>
                  <c:pt idx="9">
                    <c:v>9.6199999999999992</c:v>
                  </c:pt>
                  <c:pt idx="10">
                    <c:v>0.25</c:v>
                  </c:pt>
                  <c:pt idx="11">
                    <c:v>8.7800000000000011</c:v>
                  </c:pt>
                  <c:pt idx="12">
                    <c:v>0.84000000000000008</c:v>
                  </c:pt>
                  <c:pt idx="13">
                    <c:v>1.1799999999999997</c:v>
                  </c:pt>
                  <c:pt idx="14">
                    <c:v>6.33</c:v>
                  </c:pt>
                </c:numCache>
              </c:numRef>
            </c:plus>
            <c:minus>
              <c:numRef>
                <c:f>Sheet1!$H$2:$H$16</c:f>
                <c:numCache>
                  <c:formatCode>General</c:formatCode>
                  <c:ptCount val="15"/>
                  <c:pt idx="0">
                    <c:v>0</c:v>
                  </c:pt>
                  <c:pt idx="1">
                    <c:v>4.0000000000000036E-2</c:v>
                  </c:pt>
                  <c:pt idx="2">
                    <c:v>0.16000000000000003</c:v>
                  </c:pt>
                  <c:pt idx="3">
                    <c:v>2.72</c:v>
                  </c:pt>
                  <c:pt idx="4">
                    <c:v>3.62</c:v>
                  </c:pt>
                  <c:pt idx="5">
                    <c:v>1.08</c:v>
                  </c:pt>
                  <c:pt idx="6">
                    <c:v>0.9</c:v>
                  </c:pt>
                  <c:pt idx="7">
                    <c:v>1.1200000000000001</c:v>
                  </c:pt>
                  <c:pt idx="8">
                    <c:v>0</c:v>
                  </c:pt>
                  <c:pt idx="9">
                    <c:v>1.47</c:v>
                  </c:pt>
                  <c:pt idx="10">
                    <c:v>0.20000000000000007</c:v>
                  </c:pt>
                  <c:pt idx="11">
                    <c:v>3.61</c:v>
                  </c:pt>
                  <c:pt idx="12">
                    <c:v>0.58000000000000007</c:v>
                  </c:pt>
                  <c:pt idx="13">
                    <c:v>1.8</c:v>
                  </c:pt>
                  <c:pt idx="14">
                    <c:v>2.7600000000000002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Sheet1!$A$2:$A$16</c:f>
              <c:numCache>
                <c:formatCode>General</c:formatCode>
                <c:ptCount val="15"/>
                <c:pt idx="1">
                  <c:v>1.06</c:v>
                </c:pt>
                <c:pt idx="2">
                  <c:v>0.81</c:v>
                </c:pt>
                <c:pt idx="3">
                  <c:v>0.28999999999999998</c:v>
                </c:pt>
                <c:pt idx="4">
                  <c:v>-1.58</c:v>
                </c:pt>
                <c:pt idx="5">
                  <c:v>-0.28000000000000003</c:v>
                </c:pt>
                <c:pt idx="6">
                  <c:v>1.51</c:v>
                </c:pt>
                <c:pt idx="7">
                  <c:v>1.71</c:v>
                </c:pt>
                <c:pt idx="9">
                  <c:v>1.74</c:v>
                </c:pt>
                <c:pt idx="10">
                  <c:v>1.02</c:v>
                </c:pt>
                <c:pt idx="11">
                  <c:v>6.13</c:v>
                </c:pt>
                <c:pt idx="12">
                  <c:v>1.86</c:v>
                </c:pt>
                <c:pt idx="13">
                  <c:v>1.1000000000000001</c:v>
                </c:pt>
                <c:pt idx="14">
                  <c:v>4.9000000000000004</c:v>
                </c:pt>
              </c:numCache>
            </c:numRef>
          </c:xVal>
          <c:yVal>
            <c:numRef>
              <c:f>Sheet1!$B$2:$B$16</c:f>
              <c:numCache>
                <c:formatCode>General</c:formatCode>
                <c:ptCount val="15"/>
                <c:pt idx="0">
                  <c:v>14.5</c:v>
                </c:pt>
                <c:pt idx="1">
                  <c:v>13.5</c:v>
                </c:pt>
                <c:pt idx="2">
                  <c:v>12.5</c:v>
                </c:pt>
                <c:pt idx="3">
                  <c:v>11.5</c:v>
                </c:pt>
                <c:pt idx="4">
                  <c:v>10.5</c:v>
                </c:pt>
                <c:pt idx="5">
                  <c:v>9.5</c:v>
                </c:pt>
                <c:pt idx="6">
                  <c:v>8.5</c:v>
                </c:pt>
                <c:pt idx="7">
                  <c:v>7.5</c:v>
                </c:pt>
                <c:pt idx="8">
                  <c:v>6.5</c:v>
                </c:pt>
                <c:pt idx="9">
                  <c:v>5.5</c:v>
                </c:pt>
                <c:pt idx="10">
                  <c:v>4.5</c:v>
                </c:pt>
                <c:pt idx="11">
                  <c:v>3.5</c:v>
                </c:pt>
                <c:pt idx="12">
                  <c:v>2.5</c:v>
                </c:pt>
                <c:pt idx="13">
                  <c:v>1.5</c:v>
                </c:pt>
                <c:pt idx="14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B4A-4C1B-A03C-2CEBD3CD5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9054624"/>
        <c:axId val="669054952"/>
      </c:scatterChart>
      <c:valAx>
        <c:axId val="669054624"/>
        <c:scaling>
          <c:orientation val="minMax"/>
          <c:max val="10"/>
          <c:min val="-2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69054952"/>
        <c:crossesAt val="0"/>
        <c:crossBetween val="midCat"/>
        <c:majorUnit val="2"/>
      </c:valAx>
      <c:valAx>
        <c:axId val="669054952"/>
        <c:scaling>
          <c:orientation val="minMax"/>
          <c:max val="1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669054624"/>
        <c:crossesAt val="1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3990732"/>
          </a:xfrm>
        </p:spPr>
        <p:txBody>
          <a:bodyPr/>
          <a:lstStyle/>
          <a:p>
            <a:r>
              <a:rPr lang="en-US" dirty="0"/>
              <a:t>After stroke, people are particularly likely to have one or more of the known risk factors for stroke: cognitive impairment, visual impairment, infection, and dehydration.</a:t>
            </a:r>
            <a:r>
              <a:rPr lang="en-US" baseline="30000" dirty="0"/>
              <a:t>2-4</a:t>
            </a:r>
            <a:r>
              <a:rPr lang="en-US" dirty="0"/>
              <a:t> </a:t>
            </a:r>
            <a:r>
              <a:rPr lang="en-GB" dirty="0"/>
              <a:t>This study followed 141 patients after stroke, screening twice daily for post-stroke delirium throughout their treatment period.</a:t>
            </a:r>
            <a:r>
              <a:rPr lang="en-GB" baseline="30000" dirty="0"/>
              <a:t>1</a:t>
            </a:r>
            <a:r>
              <a:rPr lang="en-GB" dirty="0"/>
              <a:t> Out of the total 141 population, 55 patients developed delirium (39%).</a:t>
            </a:r>
            <a:r>
              <a:rPr lang="en-GB" baseline="30000" dirty="0"/>
              <a:t>1</a:t>
            </a:r>
            <a:r>
              <a:rPr lang="en-GB" dirty="0"/>
              <a:t> Several risk factors for post-stroke delirium were identified, as detailed on the slide, including catheterization and infection.</a:t>
            </a:r>
            <a:r>
              <a:rPr lang="en-GB" baseline="30000" dirty="0"/>
              <a:t>1</a:t>
            </a:r>
            <a:r>
              <a:rPr lang="en-GB" dirty="0"/>
              <a:t> The duration of delirium was found to be related to the presence of pain, as well as both catheterization and infection.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Fleischmann R, </a:t>
            </a:r>
            <a:r>
              <a:rPr lang="en-GB" dirty="0" err="1"/>
              <a:t>Andrasch</a:t>
            </a:r>
            <a:r>
              <a:rPr lang="en-GB" dirty="0"/>
              <a:t> T, </a:t>
            </a:r>
            <a:r>
              <a:rPr lang="en-GB" dirty="0" err="1"/>
              <a:t>Warwas</a:t>
            </a:r>
            <a:r>
              <a:rPr lang="en-GB" dirty="0"/>
              <a:t> S, et al. Predictors of post-stroke delirium incidence and duration: results of a prospective observational study using high-frequency delirium screening. Int J Stroke 2023;18 (3): 278–284.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Wilson JE, Mart MF, Cunningham C, et al. Delirium. Nat Rev Dis Primers 2020; 6 (1): 90.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Makin SD, Wardlaw J. Predicting delirium after a stroke. J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Neurosurg</a:t>
            </a:r>
            <a:r>
              <a:rPr lang="en-GB" dirty="0"/>
              <a:t> Psychiatry 2014; 85 (4): 357.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Inouye SK, Charpentier PA. Precipitating factors for delirium in hospitalized elderly persons. Predictive model and interrelationship with baseline vulnerability. JAMA 1996; 275 (11): 852–857.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6805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1">
            <a:extLst>
              <a:ext uri="{FF2B5EF4-FFF2-40B4-BE49-F238E27FC236}">
                <a16:creationId xmlns:a16="http://schemas.microsoft.com/office/drawing/2014/main" id="{5D9B50F6-47EC-505C-E7A1-041523240B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5741406"/>
              </p:ext>
            </p:extLst>
          </p:nvPr>
        </p:nvGraphicFramePr>
        <p:xfrm>
          <a:off x="539748" y="1532383"/>
          <a:ext cx="8266113" cy="37856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12463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3453650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</a:tblGrid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endParaRPr lang="en-GB" sz="11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B" sz="1100" b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OR (95% CI)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185931">
                <a:tc gridSpan="2"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Sociodemographic risk factors for post-stroke delirium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200" b="1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931062"/>
                  </a:ext>
                </a:extLst>
              </a:tr>
              <a:tr h="11576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73892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Education duration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Employment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756731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Family status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08190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Religion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84458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Alcohol use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23463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Smoking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323866"/>
                  </a:ext>
                </a:extLst>
              </a:tr>
              <a:tr h="185931">
                <a:tc gridSpan="2"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100" b="1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Impact of treatment parameters on the incidence of post-stroke delirium</a:t>
                      </a: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200" b="1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290147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Nasogastric tube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8157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Intravenous line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405215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1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Urine catheter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1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08254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Pain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067319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Mobility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496260"/>
                  </a:ext>
                </a:extLst>
              </a:tr>
              <a:tr h="185931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1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Infection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78808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3DE3B3-240D-199F-3C70-A361E54F08B0}"/>
              </a:ext>
            </a:extLst>
          </p:cNvPr>
          <p:cNvCxnSpPr>
            <a:cxnSpLocks/>
          </p:cNvCxnSpPr>
          <p:nvPr/>
        </p:nvCxnSpPr>
        <p:spPr>
          <a:xfrm>
            <a:off x="6229884" y="1743342"/>
            <a:ext cx="0" cy="3571608"/>
          </a:xfrm>
          <a:prstGeom prst="line">
            <a:avLst/>
          </a:prstGeom>
          <a:ln w="1905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9BCE8-EFC5-329D-AD12-D981514116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en-US"/>
              <a:t>Delirium is a complex syndrome, likely to be the result of multiple factors, including neuroinflammation, vascular dysfunction, altered metabolism, neurotransmitter imbalance, and altered neuronal network connectivity</a:t>
            </a:r>
            <a:r>
              <a:rPr lang="en-US" baseline="30000"/>
              <a:t>2</a:t>
            </a:r>
          </a:p>
          <a:p>
            <a:r>
              <a:rPr lang="en-US"/>
              <a:t>However, some modifiable risk factors for delirium after stroke have been identified</a:t>
            </a:r>
            <a:r>
              <a:rPr lang="en-US" baseline="30000"/>
              <a:t>1</a:t>
            </a: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15C160A-F775-B5F4-73D5-485DA16018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9DF4B42D-3E78-E8FE-C436-6815C70C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Modifiable risk factors for delirium after stroke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ED91439-D7CA-1781-61E8-FA35182265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CI=confidence interval; OR=odds ratio</a:t>
            </a:r>
          </a:p>
          <a:p>
            <a:endParaRPr lang="en-GB"/>
          </a:p>
          <a:p>
            <a:r>
              <a:rPr lang="en-GB"/>
              <a:t>1. Fleischmann et al. Int J Stroke 2023;18(3):278–284; 2. Wilson et al. Nat Rev Dis Primers 2020;6(1):90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C9533C-600A-47A9-74B6-A538745C6149}"/>
              </a:ext>
            </a:extLst>
          </p:cNvPr>
          <p:cNvSpPr/>
          <p:nvPr/>
        </p:nvSpPr>
        <p:spPr>
          <a:xfrm>
            <a:off x="539748" y="5661248"/>
            <a:ext cx="8266112" cy="46935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/>
              <a:t>This study followed 141 people for 24 hours after stroke, and identified several risk factors for delirium that can be modified by treatment or management, including </a:t>
            </a:r>
            <a:r>
              <a:rPr lang="en-GB" sz="1200" b="1"/>
              <a:t>catheterization</a:t>
            </a:r>
            <a:r>
              <a:rPr lang="en-GB" sz="1200"/>
              <a:t>, and the </a:t>
            </a:r>
            <a:r>
              <a:rPr lang="en-GB" sz="1200" b="1"/>
              <a:t>presence of infection</a:t>
            </a:r>
            <a:r>
              <a:rPr lang="en-GB" sz="1200" baseline="30000"/>
              <a:t>1</a:t>
            </a:r>
            <a:endParaRPr lang="en-GB" sz="12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84B4F3D-C868-9CB1-ECBA-651D23D5DC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0111048"/>
              </p:ext>
            </p:extLst>
          </p:nvPr>
        </p:nvGraphicFramePr>
        <p:xfrm>
          <a:off x="5087888" y="1668018"/>
          <a:ext cx="3992612" cy="3993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2B2530F-1799-611C-BF39-9003B20288B8}"/>
              </a:ext>
            </a:extLst>
          </p:cNvPr>
          <p:cNvSpPr/>
          <p:nvPr/>
        </p:nvSpPr>
        <p:spPr>
          <a:xfrm rot="16200000">
            <a:off x="5272620" y="2561708"/>
            <a:ext cx="108000" cy="72000"/>
          </a:xfrm>
          <a:prstGeom prst="triangle">
            <a:avLst/>
          </a:prstGeom>
          <a:solidFill>
            <a:srgbClr val="4A2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AC76480-562F-52A2-9FEA-21AC88C4DF44}"/>
              </a:ext>
            </a:extLst>
          </p:cNvPr>
          <p:cNvSpPr/>
          <p:nvPr/>
        </p:nvSpPr>
        <p:spPr>
          <a:xfrm rot="16200000">
            <a:off x="5272620" y="2795864"/>
            <a:ext cx="108000" cy="72000"/>
          </a:xfrm>
          <a:prstGeom prst="triangle">
            <a:avLst/>
          </a:prstGeom>
          <a:solidFill>
            <a:srgbClr val="4A2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973DC9D-DD42-0D32-0EA7-86DF6E2116F7}"/>
              </a:ext>
            </a:extLst>
          </p:cNvPr>
          <p:cNvSpPr/>
          <p:nvPr/>
        </p:nvSpPr>
        <p:spPr>
          <a:xfrm rot="5400000">
            <a:off x="8770351" y="3975427"/>
            <a:ext cx="108000" cy="72000"/>
          </a:xfrm>
          <a:prstGeom prst="triangle">
            <a:avLst/>
          </a:prstGeom>
          <a:solidFill>
            <a:srgbClr val="4A2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1B5A4608-21E6-DF9B-0F6B-D8D2A4DE22A9}"/>
              </a:ext>
            </a:extLst>
          </p:cNvPr>
          <p:cNvSpPr/>
          <p:nvPr/>
        </p:nvSpPr>
        <p:spPr>
          <a:xfrm rot="5400000">
            <a:off x="8770351" y="4449973"/>
            <a:ext cx="108000" cy="72000"/>
          </a:xfrm>
          <a:prstGeom prst="triangle">
            <a:avLst/>
          </a:prstGeom>
          <a:solidFill>
            <a:srgbClr val="4A2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5C45C32-6277-C050-FA7D-BB9AE8141F88}"/>
              </a:ext>
            </a:extLst>
          </p:cNvPr>
          <p:cNvSpPr/>
          <p:nvPr/>
        </p:nvSpPr>
        <p:spPr>
          <a:xfrm rot="5400000">
            <a:off x="8770351" y="5158745"/>
            <a:ext cx="108000" cy="72000"/>
          </a:xfrm>
          <a:prstGeom prst="triangle">
            <a:avLst/>
          </a:prstGeom>
          <a:solidFill>
            <a:srgbClr val="4A2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022013-8535-0298-9ECB-4792A80BF26E}"/>
              </a:ext>
            </a:extLst>
          </p:cNvPr>
          <p:cNvSpPr txBox="1"/>
          <p:nvPr/>
        </p:nvSpPr>
        <p:spPr>
          <a:xfrm>
            <a:off x="5939903" y="6232454"/>
            <a:ext cx="568444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Predictors of post-stroke delirium incidence and duration: results of a prospective observational study using high-frequency delirium screening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Fleischmann et al., used under CC-BY.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2348060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251</TotalTime>
  <Words>457</Words>
  <Application>Microsoft Macintosh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Modifiable risk factors for delirium after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15</cp:revision>
  <cp:lastPrinted>2022-09-28T10:51:32Z</cp:lastPrinted>
  <dcterms:created xsi:type="dcterms:W3CDTF">2022-02-04T12:28:06Z</dcterms:created>
  <dcterms:modified xsi:type="dcterms:W3CDTF">2024-03-25T04:59:46Z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