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09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3702700"/>
          </a:xfrm>
        </p:spPr>
        <p:txBody>
          <a:bodyPr/>
          <a:lstStyle/>
          <a:p>
            <a:r>
              <a:rPr lang="en-GB" dirty="0"/>
              <a:t>The systematic review and meta-analysis shown on the slide found 16 hospital-based studies of post-stroke neurocognitive disorders, which included a total of 3,087 people with stroke.</a:t>
            </a:r>
            <a:r>
              <a:rPr lang="en-GB" baseline="30000" dirty="0"/>
              <a:t>2</a:t>
            </a:r>
            <a:r>
              <a:rPr lang="en-GB" dirty="0"/>
              <a:t> Although prevalence data varied across the studies, as shown on the slide, the overall prevalence of post-stroke neurocognitive disorder was 53.4%.</a:t>
            </a:r>
            <a:r>
              <a:rPr lang="en-GB" baseline="30000" dirty="0"/>
              <a:t>2</a:t>
            </a:r>
            <a:r>
              <a:rPr lang="en-GB" dirty="0"/>
              <a:t> Investigating cognitive impairment after stroke is challenging, partly because of the potentially confounding effects of ‘vascular cognitive impairment’ – which describes the deleterious effect on cognitive functioning, ranging from mild to severe, that can be caused by reduced functioning of the vasculature.</a:t>
            </a:r>
            <a:r>
              <a:rPr lang="en-GB" baseline="30000" dirty="0"/>
              <a:t>1</a:t>
            </a:r>
            <a:r>
              <a:rPr lang="en-GB" dirty="0"/>
              <a:t> Of course, in the context of a stroke, cognitive impairment from damage to the vasculature of the brain caused by a stroke can be difficult to disentangle from an ongoing pathology of vascular cognitive impairment.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Badji</a:t>
            </a:r>
            <a:r>
              <a:rPr lang="en-GB" dirty="0"/>
              <a:t> A, </a:t>
            </a:r>
            <a:r>
              <a:rPr lang="en-GB" dirty="0" err="1"/>
              <a:t>Youwakim</a:t>
            </a:r>
            <a:r>
              <a:rPr lang="en-GB" dirty="0"/>
              <a:t> J, Cooper A, et al. Vascular cognitive impairment – past, present, and future challenges. Ageing Res Rev 2023; 90: 102042.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Barbay</a:t>
            </a:r>
            <a:r>
              <a:rPr lang="en-GB" dirty="0"/>
              <a:t> M, Diouf M, Roussel M, </a:t>
            </a:r>
            <a:r>
              <a:rPr lang="en-GB" dirty="0" err="1"/>
              <a:t>Godefroy</a:t>
            </a:r>
            <a:r>
              <a:rPr lang="en-GB" dirty="0"/>
              <a:t> O; GRECOGVASC study group. Systematic review and meta-analysis of prevalence in post-stroke neurocognitive disorders in hospital-based studies. Dement </a:t>
            </a:r>
            <a:r>
              <a:rPr lang="en-GB" dirty="0" err="1"/>
              <a:t>Geriatr</a:t>
            </a:r>
            <a:r>
              <a:rPr lang="en-GB" dirty="0"/>
              <a:t> </a:t>
            </a:r>
            <a:r>
              <a:rPr lang="en-GB" dirty="0" err="1"/>
              <a:t>Cogn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2018; 46 (5–6): 322–334.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Lo JW, Crawford JD, Desmond DW, et al.; Stroke and Cognition (STROKOG) Collaboration. Profile of and risk factors for poststroke cognitive impairment in diverse </a:t>
            </a:r>
            <a:r>
              <a:rPr lang="en-GB" dirty="0" err="1"/>
              <a:t>ethnoregional</a:t>
            </a:r>
            <a:r>
              <a:rPr lang="en-GB" dirty="0"/>
              <a:t> groups. Neurology 2019; 93 (24): e2257–e2271.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Douiri</a:t>
            </a:r>
            <a:r>
              <a:rPr lang="en-GB" dirty="0"/>
              <a:t> A, Rudd AG, Wolfe CD. Prevalence of poststroke cognitive impairment: South London stroke register 1995–2010. Stroke 2013; 44 (1): 138–145.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4848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D23198-0D37-5583-6A6B-C801DB182E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4CFA16-794F-0EFE-203B-7B8161AD9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Prevalence of cognitive impairment after stroke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4A4BEA-0B92-B346-61A0-C9708BAFB27B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</p:spPr>
        <p:txBody>
          <a:bodyPr/>
          <a:lstStyle/>
          <a:p>
            <a:r>
              <a:rPr lang="en-GB"/>
              <a:t>Cognitive impairment after stroke can be seen within the context of vascular cognitive impairment – in which the vascular pathology common in elderly individuals can interact with other causes of cognitive impairment</a:t>
            </a:r>
            <a:r>
              <a:rPr lang="en-GB" baseline="30000"/>
              <a:t>1</a:t>
            </a:r>
            <a:endParaRPr lang="en-GB"/>
          </a:p>
          <a:p>
            <a:r>
              <a:rPr lang="en-GB"/>
              <a:t>Cognitive impairment is common in people after stroke </a:t>
            </a:r>
            <a:br>
              <a:rPr lang="en-GB"/>
            </a:br>
            <a:r>
              <a:rPr lang="en-GB"/>
              <a:t>– although the exact rates vary depending on the methodology used in studies</a:t>
            </a:r>
            <a:r>
              <a:rPr lang="en-GB" baseline="30000"/>
              <a:t>2,3</a:t>
            </a:r>
          </a:p>
          <a:p>
            <a:r>
              <a:rPr lang="en-GB"/>
              <a:t>A 15-year follow-up of 4,212 people after stroke found the prevalence of cognitive impairment to be:</a:t>
            </a:r>
            <a:r>
              <a:rPr lang="en-GB" baseline="30000"/>
              <a:t>4</a:t>
            </a:r>
            <a:endParaRPr lang="en-GB"/>
          </a:p>
          <a:p>
            <a:pPr lvl="1"/>
            <a:r>
              <a:rPr lang="en-GB"/>
              <a:t>At 3 months: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24%</a:t>
            </a:r>
            <a:r>
              <a:rPr lang="en-GB"/>
              <a:t> (95% CI: 21.2, 27.8)</a:t>
            </a:r>
          </a:p>
          <a:p>
            <a:pPr lvl="1"/>
            <a:r>
              <a:rPr lang="en-GB"/>
              <a:t>At 5 years: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22%</a:t>
            </a:r>
            <a:r>
              <a:rPr lang="en-GB" b="1">
                <a:solidFill>
                  <a:schemeClr val="accent2"/>
                </a:solidFill>
              </a:rPr>
              <a:t> </a:t>
            </a:r>
            <a:r>
              <a:rPr lang="en-GB"/>
              <a:t>(95% CI: 17.4, 26.8)</a:t>
            </a:r>
          </a:p>
          <a:p>
            <a:pPr lvl="1"/>
            <a:r>
              <a:rPr lang="en-GB"/>
              <a:t>At 14 years: 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21%</a:t>
            </a:r>
            <a:r>
              <a:rPr lang="en-GB"/>
              <a:t> (95% CI: 3.6, 63.8)</a:t>
            </a:r>
          </a:p>
          <a:p>
            <a:r>
              <a:rPr lang="en-GB"/>
              <a:t>The rates of post-stroke cognitive impairment were higher in older people, Black people, and among those of lower socioeconomic status</a:t>
            </a:r>
            <a:r>
              <a:rPr lang="en-GB" baseline="30000"/>
              <a:t>4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0E7AD4-4215-D653-E5BF-660D27B17F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CI=confidence interval</a:t>
            </a:r>
          </a:p>
          <a:p>
            <a:endParaRPr lang="en-GB"/>
          </a:p>
          <a:p>
            <a:r>
              <a:rPr lang="en-GB"/>
              <a:t>1. </a:t>
            </a:r>
            <a:r>
              <a:rPr lang="en-US" err="1"/>
              <a:t>Badji</a:t>
            </a:r>
            <a:r>
              <a:rPr lang="en-US"/>
              <a:t> et al. Ageing Res Rev 2023;90:102042; </a:t>
            </a:r>
            <a:r>
              <a:rPr lang="en-GB"/>
              <a:t>2. </a:t>
            </a:r>
            <a:r>
              <a:rPr lang="en-GB" err="1"/>
              <a:t>Barbay</a:t>
            </a:r>
            <a:r>
              <a:rPr lang="en-GB"/>
              <a:t> et al. Dement </a:t>
            </a:r>
            <a:r>
              <a:rPr lang="en-GB" err="1"/>
              <a:t>Geriatr</a:t>
            </a:r>
            <a:r>
              <a:rPr lang="en-GB"/>
              <a:t> </a:t>
            </a:r>
            <a:r>
              <a:rPr lang="en-GB" err="1"/>
              <a:t>Cogn</a:t>
            </a:r>
            <a:r>
              <a:rPr lang="en-GB"/>
              <a:t> </a:t>
            </a:r>
            <a:r>
              <a:rPr lang="en-GB" err="1"/>
              <a:t>Disord</a:t>
            </a:r>
            <a:r>
              <a:rPr lang="en-GB"/>
              <a:t> 2018;46(5–6):322–334; </a:t>
            </a:r>
          </a:p>
          <a:p>
            <a:r>
              <a:rPr lang="en-GB"/>
              <a:t>3. Lo et al. Neurology 2019;93(24):e2257–e2271; 4. </a:t>
            </a:r>
            <a:r>
              <a:rPr lang="en-GB" err="1"/>
              <a:t>Douiri</a:t>
            </a:r>
            <a:r>
              <a:rPr lang="en-GB"/>
              <a:t> et al. Stroke 2013;44(1):138–145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2519FC-F00A-036D-3CCA-B39198DCF339}"/>
              </a:ext>
            </a:extLst>
          </p:cNvPr>
          <p:cNvSpPr txBox="1"/>
          <p:nvPr/>
        </p:nvSpPr>
        <p:spPr>
          <a:xfrm>
            <a:off x="6230937" y="1344777"/>
            <a:ext cx="5419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accent5">
                    <a:lumMod val="50000"/>
                  </a:schemeClr>
                </a:solidFill>
              </a:rPr>
              <a:t>Prevalence of post-stroke neurocognitive disorders across 16 studies</a:t>
            </a:r>
            <a:r>
              <a:rPr lang="en-GB" sz="1200" b="1" baseline="30000">
                <a:solidFill>
                  <a:schemeClr val="accent5">
                    <a:lumMod val="50000"/>
                  </a:schemeClr>
                </a:solidFill>
              </a:rPr>
              <a:t>2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5829849-6F01-2504-8421-06A4377FE5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349519"/>
              </p:ext>
            </p:extLst>
          </p:nvPr>
        </p:nvGraphicFramePr>
        <p:xfrm>
          <a:off x="6312024" y="1632168"/>
          <a:ext cx="5256585" cy="4526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03135">
                  <a:extLst>
                    <a:ext uri="{9D8B030D-6E8A-4147-A177-3AD203B41FA5}">
                      <a16:colId xmlns:a16="http://schemas.microsoft.com/office/drawing/2014/main" val="211284293"/>
                    </a:ext>
                  </a:extLst>
                </a:gridCol>
                <a:gridCol w="1376725">
                  <a:extLst>
                    <a:ext uri="{9D8B030D-6E8A-4147-A177-3AD203B41FA5}">
                      <a16:colId xmlns:a16="http://schemas.microsoft.com/office/drawing/2014/main" val="1159505650"/>
                    </a:ext>
                  </a:extLst>
                </a:gridCol>
                <a:gridCol w="1376725">
                  <a:extLst>
                    <a:ext uri="{9D8B030D-6E8A-4147-A177-3AD203B41FA5}">
                      <a16:colId xmlns:a16="http://schemas.microsoft.com/office/drawing/2014/main" val="1563525478"/>
                    </a:ext>
                  </a:extLst>
                </a:gridCol>
              </a:tblGrid>
              <a:tr h="176445">
                <a:tc>
                  <a:txBody>
                    <a:bodyPr/>
                    <a:lstStyle/>
                    <a:p>
                      <a:pPr algn="l" fontAlgn="b"/>
                      <a:endParaRPr lang="en-GB" sz="1050" b="1" i="0" u="none" strike="noStrike" noProof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noProof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Prevalence (%)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noProof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95% CI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49425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 York, USA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35.3, 47.5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364176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Maastricht, The Netherlands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72.7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66.7, 79.8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473892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Bergamo, Italy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19.1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11.7, 26.4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67199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Helsinki, Finland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61.6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57.2, 66.1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756731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Lisbon, Portugal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45.2, 58.4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08190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Madrid, Spain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55.5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48.8, 62.2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84458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Sydney Stroke Study, Australia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58.5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51.1, 66.4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41391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Hong Kong, China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48.0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36.7, 59.3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157353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Mexico, Mexico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42.1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32.7, 51.4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090265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Singapore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55.3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49.9, 60.8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00224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Seoul </a:t>
                      </a:r>
                      <a:r>
                        <a:rPr lang="en-GB" sz="105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MCenter</a:t>
                      </a:r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South Korea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62.6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57.6, 67.7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574491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Asker </a:t>
                      </a:r>
                      <a:r>
                        <a:rPr lang="en-GB" sz="105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Bærum</a:t>
                      </a:r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hospital, Norway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57.1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49.9, 64.2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541055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Göteborg</a:t>
                      </a:r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Stroke Study, Sweden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50.9, 69.9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118559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Chile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35.4, 54.8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906240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Lucknow, India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45.1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40.1, 56.4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133958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Nigeria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48.3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40.1, 56.4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44392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46.9, 59.8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723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690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253</TotalTime>
  <Words>636</Words>
  <Application>Microsoft Macintosh PowerPoint</Application>
  <PresentationFormat>Widescreen</PresentationFormat>
  <Paragraphs>75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Prevalence of cognitive impairment after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21</cp:revision>
  <cp:lastPrinted>2022-09-28T10:51:32Z</cp:lastPrinted>
  <dcterms:created xsi:type="dcterms:W3CDTF">2022-02-04T12:28:06Z</dcterms:created>
  <dcterms:modified xsi:type="dcterms:W3CDTF">2024-03-25T05:02:00Z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