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4"/>
  </p:sldMasterIdLst>
  <p:notesMasterIdLst>
    <p:notesMasterId r:id="rId6"/>
  </p:notesMasterIdLst>
  <p:sldIdLst>
    <p:sldId id="1116" r:id="rId5"/>
  </p:sldIdLst>
  <p:sldSz cx="12192000" cy="6858000"/>
  <p:notesSz cx="6881813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BAFB692C-2DFB-4433-BA2B-0D4F185CF30B}" name="Aoife Gratte" initials="AG" userId="S::Aoife.Gratte@primeglobalpeople.com::c48a97b4-164b-412e-b235-2ebf0a8f49bd" providerId="AD"/>
  <p188:author id="{E2833B56-E688-C873-AF40-6846034F7AEE}" name="Laura Edwards-Ingram" initials="LEI" userId="S::Laura.Edwards-Ingram@primeglobalpeople.com::e4f8a1d5-4dcf-4866-90cf-c2cbd767f4bb" providerId="AD"/>
  <p188:author id="{C07A505D-5E7E-6BEB-4195-801D42364FA7}" name="Ceren Akdeniz Vogt" initials="CAV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1DC4547F-01D2-3AE7-8668-DE8AD62223C8}" name="Morgan, Celia" initials="MC" userId="S::celia.morgan@exeter.ac.uk::29bcb0e8-5fe3-4c38-a669-f58f3a61a3c4" providerId="AD"/>
  <p188:author id="{6A4B1B89-2A99-0175-EF1A-D4380BFB499F}" name="Liz Kelly" initials="LK" userId="S::Liz.Kelly@primeglobalpeople.com::1665768a-a9f2-46a1-98e1-9ec4752cde79" providerId="AD"/>
  <p188:author id="{E2F8E9A7-71B6-7FCF-57AD-4D32A54E2D27}" name="Maria Nordfang" initials="MN" userId="S::mno@lundbeckfonden.com::e583feeb-07ad-4ed7-a8f6-7e310be5d8a8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62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63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6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2710"/>
    <a:srgbClr val="D3C59F"/>
    <a:srgbClr val="4F4F4F"/>
    <a:srgbClr val="D9D1CC"/>
    <a:srgbClr val="ECE7D7"/>
    <a:srgbClr val="3F1A01"/>
    <a:srgbClr val="F0F0F0"/>
    <a:srgbClr val="7B9CBB"/>
    <a:srgbClr val="E4E4E6"/>
    <a:srgbClr val="B59E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71020" autoAdjust="0"/>
  </p:normalViewPr>
  <p:slideViewPr>
    <p:cSldViewPr snapToGrid="0">
      <p:cViewPr varScale="1">
        <p:scale>
          <a:sx n="89" d="100"/>
          <a:sy n="89" d="100"/>
        </p:scale>
        <p:origin x="197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50" d="100"/>
          <a:sy n="150" d="100"/>
        </p:scale>
        <p:origin x="6936" y="-195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25.03.2024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presence of cognitive impairment after stroke is a predictor of poor patient outcomes including risk of death and greater disability, irrespective of the presence of dementia.</a:t>
            </a:r>
            <a:r>
              <a:rPr lang="en-US" baseline="30000" dirty="0"/>
              <a:t>1-3</a:t>
            </a:r>
            <a:endParaRPr lang="en-US" dirty="0"/>
          </a:p>
          <a:p>
            <a:endParaRPr lang="en-US" dirty="0"/>
          </a:p>
          <a:p>
            <a:r>
              <a:rPr lang="en-US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err="1"/>
              <a:t>Claesson</a:t>
            </a:r>
            <a:r>
              <a:rPr lang="en-US" dirty="0"/>
              <a:t> L, </a:t>
            </a:r>
            <a:r>
              <a:rPr lang="en-US" dirty="0" err="1"/>
              <a:t>Lindén</a:t>
            </a:r>
            <a:r>
              <a:rPr lang="en-US" dirty="0"/>
              <a:t> T, Skoog I, </a:t>
            </a:r>
            <a:r>
              <a:rPr lang="en-US" dirty="0" err="1"/>
              <a:t>Blomstrand</a:t>
            </a:r>
            <a:r>
              <a:rPr lang="en-US" dirty="0"/>
              <a:t> CJ. Cognitive impairment after stroke – impact on activities of daily living and costs of care for elderly people. </a:t>
            </a:r>
            <a:r>
              <a:rPr lang="en-US" dirty="0" err="1"/>
              <a:t>Cerebrovasc</a:t>
            </a:r>
            <a:r>
              <a:rPr lang="en-US" dirty="0"/>
              <a:t> Dis 2005; 19 (2): 102–109. 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Douiri</a:t>
            </a:r>
            <a:r>
              <a:rPr lang="en-GB" dirty="0"/>
              <a:t> A, Rudd AG, Wolfe CD. Prevalence of poststroke cognitive impairment: South London stroke register 1995–2010. Stroke 2013; 44 (1): 138–145.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Narasimhalu</a:t>
            </a:r>
            <a:r>
              <a:rPr lang="en-GB" dirty="0"/>
              <a:t> K, Ang S, De Silva DA, et al. The prognostic effects of poststroke cognitive impairment no dementia and domain-specific cognitive impairments in nondisabled ischemic stroke patients. Stroke 2011; 42 (4): 883–888.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62226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‹nr.›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ontent Placeholder 43">
            <a:extLst>
              <a:ext uri="{FF2B5EF4-FFF2-40B4-BE49-F238E27FC236}">
                <a16:creationId xmlns:a16="http://schemas.microsoft.com/office/drawing/2014/main" id="{D34611F0-ACAF-FBAE-FF6F-A0EB6035EC5A}"/>
              </a:ext>
            </a:extLst>
          </p:cNvPr>
          <p:cNvSpPr>
            <a:spLocks noGrp="1"/>
          </p:cNvSpPr>
          <p:nvPr>
            <p:ph sz="half" idx="20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  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B96FE66-F466-092F-BBBF-D30AB8730A4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Neurobehavioural consequences of stroke – Epidemiology and global impact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8865F72-BFC3-FB5C-95C9-8A45E6347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impact of cognitive impairment on patients</a:t>
            </a:r>
            <a:endParaRPr lang="en-GB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3C1C607-FB5F-07A8-C5B7-64DB691F0A10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GB" dirty="0"/>
              <a:t>Cognitive impairment after stroke impacts the average survival time of the patient, as well as their functional abilities</a:t>
            </a:r>
            <a:r>
              <a:rPr lang="en-GB" baseline="30000" dirty="0"/>
              <a:t>1-3</a:t>
            </a:r>
            <a:endParaRPr lang="en-GB" dirty="0"/>
          </a:p>
          <a:p>
            <a:r>
              <a:rPr lang="en-GB" dirty="0"/>
              <a:t>Patients who experience cognitive impairment after stroke have a </a:t>
            </a:r>
            <a:r>
              <a:rPr lang="en-GB" b="1" dirty="0">
                <a:solidFill>
                  <a:schemeClr val="accent2">
                    <a:lumMod val="50000"/>
                  </a:schemeClr>
                </a:solidFill>
              </a:rPr>
              <a:t>higher mortality rate </a:t>
            </a:r>
            <a:r>
              <a:rPr lang="en-GB" dirty="0"/>
              <a:t>than those who do not experience any cognitive impairment</a:t>
            </a:r>
            <a:r>
              <a:rPr lang="en-GB" baseline="30000" dirty="0"/>
              <a:t>2</a:t>
            </a:r>
            <a:endParaRPr lang="en-GB" dirty="0"/>
          </a:p>
          <a:p>
            <a:r>
              <a:rPr lang="en-GB" dirty="0"/>
              <a:t>These patients with cognitive impairment after stroke are more </a:t>
            </a:r>
            <a:r>
              <a:rPr lang="en-GB" b="1" dirty="0">
                <a:solidFill>
                  <a:schemeClr val="accent2">
                    <a:lumMod val="50000"/>
                  </a:schemeClr>
                </a:solidFill>
              </a:rPr>
              <a:t>dependent on assistance with tasks of </a:t>
            </a:r>
            <a:br>
              <a:rPr lang="en-GB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GB" b="1" dirty="0">
                <a:solidFill>
                  <a:schemeClr val="accent2">
                    <a:lumMod val="50000"/>
                  </a:schemeClr>
                </a:solidFill>
              </a:rPr>
              <a:t>daily living</a:t>
            </a:r>
            <a:r>
              <a:rPr lang="en-GB" baseline="30000" dirty="0"/>
              <a:t>1,3</a:t>
            </a:r>
          </a:p>
          <a:p>
            <a:r>
              <a:rPr lang="en-GB" dirty="0"/>
              <a:t>Moreover, cognitive impairment after stroke increases certain healthcare costs</a:t>
            </a:r>
            <a:r>
              <a:rPr lang="en-GB" baseline="30000" dirty="0"/>
              <a:t>1</a:t>
            </a:r>
            <a:endParaRPr lang="en-GB" dirty="0"/>
          </a:p>
          <a:p>
            <a:r>
              <a:rPr lang="en-GB" dirty="0"/>
              <a:t>In the </a:t>
            </a:r>
            <a:r>
              <a:rPr lang="en-GB" dirty="0" err="1"/>
              <a:t>Göteborg</a:t>
            </a:r>
            <a:r>
              <a:rPr lang="en-GB" dirty="0"/>
              <a:t> 70+ stroke study, the presence of cognitive impairment after stroke increased healthcare costs by </a:t>
            </a:r>
            <a:r>
              <a:rPr lang="en-GB" b="1" dirty="0">
                <a:solidFill>
                  <a:schemeClr val="accent2">
                    <a:lumMod val="50000"/>
                  </a:schemeClr>
                </a:solidFill>
              </a:rPr>
              <a:t>3 times per person</a:t>
            </a:r>
            <a:r>
              <a:rPr lang="en-GB" dirty="0">
                <a:solidFill>
                  <a:schemeClr val="tx1"/>
                </a:solidFill>
              </a:rPr>
              <a:t>, driven by hospital care and institutional costs</a:t>
            </a:r>
            <a:r>
              <a:rPr lang="en-GB" baseline="30000" dirty="0">
                <a:solidFill>
                  <a:schemeClr val="tx1"/>
                </a:solidFill>
              </a:rPr>
              <a:t>1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10C0412-A81A-BB2F-1CDD-5ACB54ADD4E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1. </a:t>
            </a:r>
            <a:r>
              <a:rPr lang="en-US" dirty="0" err="1"/>
              <a:t>Claesson</a:t>
            </a:r>
            <a:r>
              <a:rPr lang="en-US" dirty="0"/>
              <a:t> et al. </a:t>
            </a:r>
            <a:r>
              <a:rPr lang="en-US" dirty="0" err="1"/>
              <a:t>Cerebrovasc</a:t>
            </a:r>
            <a:r>
              <a:rPr lang="en-US" dirty="0"/>
              <a:t> Dis 2005;19(2):102–109; </a:t>
            </a:r>
            <a:r>
              <a:rPr lang="en-GB" dirty="0"/>
              <a:t>2. </a:t>
            </a:r>
            <a:r>
              <a:rPr lang="en-GB" dirty="0" err="1"/>
              <a:t>Douiri</a:t>
            </a:r>
            <a:r>
              <a:rPr lang="en-GB" dirty="0"/>
              <a:t> et al. Stroke 2013;44(1):138–145; 3. </a:t>
            </a:r>
            <a:r>
              <a:rPr lang="en-GB" dirty="0" err="1"/>
              <a:t>Narasimhalu</a:t>
            </a:r>
            <a:r>
              <a:rPr lang="en-GB" dirty="0"/>
              <a:t> et al. Stroke 2011;42(4):883–888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A192AB-EBF4-59D1-8CA7-8DE595A3CC77}"/>
              </a:ext>
            </a:extLst>
          </p:cNvPr>
          <p:cNvSpPr txBox="1"/>
          <p:nvPr/>
        </p:nvSpPr>
        <p:spPr>
          <a:xfrm>
            <a:off x="6783394" y="1548284"/>
            <a:ext cx="43291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accent2">
                    <a:lumMod val="50000"/>
                  </a:schemeClr>
                </a:solidFill>
              </a:rPr>
              <a:t>Survival estimates after stroke stratified by the presence of cognitive impairment at 3 months</a:t>
            </a:r>
            <a:r>
              <a:rPr lang="en-GB" b="1" baseline="30000" dirty="0">
                <a:solidFill>
                  <a:schemeClr val="accent2">
                    <a:lumMod val="50000"/>
                  </a:schemeClr>
                </a:solidFill>
              </a:rPr>
              <a:t>2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ABCB948-1E8C-8134-2E84-11381F4B2240}"/>
              </a:ext>
            </a:extLst>
          </p:cNvPr>
          <p:cNvGrpSpPr/>
          <p:nvPr/>
        </p:nvGrpSpPr>
        <p:grpSpPr>
          <a:xfrm flipH="1">
            <a:off x="8419427" y="3092645"/>
            <a:ext cx="1308773" cy="2472033"/>
            <a:chOff x="8444827" y="3177263"/>
            <a:chExt cx="1308773" cy="2472033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2EB5396-0A72-FBD0-9682-34A16AEFAA6A}"/>
                </a:ext>
              </a:extLst>
            </p:cNvPr>
            <p:cNvSpPr/>
            <p:nvPr/>
          </p:nvSpPr>
          <p:spPr>
            <a:xfrm>
              <a:off x="8444827" y="4118112"/>
              <a:ext cx="430274" cy="15311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0E0BA85-A588-BA37-60A1-16E4B7EA5CF8}"/>
                </a:ext>
              </a:extLst>
            </p:cNvPr>
            <p:cNvSpPr/>
            <p:nvPr/>
          </p:nvSpPr>
          <p:spPr>
            <a:xfrm>
              <a:off x="9323326" y="3345296"/>
              <a:ext cx="430274" cy="230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Arrow: Up-Down 34">
              <a:extLst>
                <a:ext uri="{FF2B5EF4-FFF2-40B4-BE49-F238E27FC236}">
                  <a16:creationId xmlns:a16="http://schemas.microsoft.com/office/drawing/2014/main" id="{2A7415F1-03B6-4980-F4B2-EAAF176476AC}"/>
                </a:ext>
              </a:extLst>
            </p:cNvPr>
            <p:cNvSpPr/>
            <p:nvPr/>
          </p:nvSpPr>
          <p:spPr>
            <a:xfrm>
              <a:off x="8836452" y="3177263"/>
              <a:ext cx="430274" cy="1025294"/>
            </a:xfrm>
            <a:prstGeom prst="upDownArrow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02BE15CB-A49D-1134-99CC-9AD931593845}"/>
              </a:ext>
            </a:extLst>
          </p:cNvPr>
          <p:cNvSpPr txBox="1"/>
          <p:nvPr/>
        </p:nvSpPr>
        <p:spPr>
          <a:xfrm>
            <a:off x="6261490" y="2763697"/>
            <a:ext cx="21217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600" dirty="0"/>
              <a:t>Stroke survivors with cognitive impairment at 3 months experienced a</a:t>
            </a:r>
            <a:endParaRPr lang="en-GB" sz="1600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5FC8A2B-6F89-B3E5-0DE7-8BC473CA0CC0}"/>
              </a:ext>
            </a:extLst>
          </p:cNvPr>
          <p:cNvSpPr txBox="1"/>
          <p:nvPr/>
        </p:nvSpPr>
        <p:spPr>
          <a:xfrm>
            <a:off x="9291663" y="3153787"/>
            <a:ext cx="23288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53% increased risk of death </a:t>
            </a:r>
            <a:endParaRPr lang="en-GB" sz="1400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378EE1A-8F72-D9C6-E8A0-83233899B0BD}"/>
              </a:ext>
            </a:extLst>
          </p:cNvPr>
          <p:cNvSpPr txBox="1"/>
          <p:nvPr/>
        </p:nvSpPr>
        <p:spPr>
          <a:xfrm>
            <a:off x="9756697" y="4152254"/>
            <a:ext cx="186380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…compared with those with no known cognitive impairment at the same time point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8178446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  <SharedWithUsers xmlns="08562aa6-c0ad-4fb9-8a82-15409d3a28b4">
      <UserInfo>
        <DisplayName>Alice Field</DisplayName>
        <AccountId>14</AccountId>
        <AccountType/>
      </UserInfo>
      <UserInfo>
        <DisplayName>Aoife Gratte</DisplayName>
        <AccountId>31</AccountId>
        <AccountType/>
      </UserInfo>
      <UserInfo>
        <DisplayName>Laura Edwards-Ingram</DisplayName>
        <AccountId>21</AccountId>
        <AccountType/>
      </UserInfo>
      <UserInfo>
        <DisplayName>Khoula Afzal</DisplayName>
        <AccountId>12</AccountId>
        <AccountType/>
      </UserInfo>
      <UserInfo>
        <DisplayName>Chris Edge</DisplayName>
        <AccountId>16</AccountId>
        <AccountType/>
      </UserInfo>
      <UserInfo>
        <DisplayName>Rachel Jagger</DisplayName>
        <AccountId>33</AccountId>
        <AccountType/>
      </UserInfo>
      <UserInfo>
        <DisplayName>Penny Staton</DisplayName>
        <AccountId>34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0D49E508-B68E-434D-869D-EBF7E7929230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EAD98DE-715D-4218-A8DC-58DC603D87D7}">
  <ds:schemaRefs>
    <ds:schemaRef ds:uri="08562aa6-c0ad-4fb9-8a82-15409d3a28b4"/>
    <ds:schemaRef ds:uri="28627d7c-4416-4bc1-86cf-ca6c3a42a8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254</TotalTime>
  <Words>338</Words>
  <Application>Microsoft Macintosh PowerPoint</Application>
  <PresentationFormat>Widescreen</PresentationFormat>
  <Paragraphs>20</Paragraphs>
  <Slides>1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The impact of cognitive impairment on patients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22</cp:revision>
  <cp:lastPrinted>2022-09-28T10:51:32Z</cp:lastPrinted>
  <dcterms:created xsi:type="dcterms:W3CDTF">2022-02-04T12:28:06Z</dcterms:created>
  <dcterms:modified xsi:type="dcterms:W3CDTF">2024-03-25T05:02:31Z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Order">
    <vt:lpwstr>60400.0000000000</vt:lpwstr>
  </property>
  <property fmtid="{D5CDD505-2E9C-101B-9397-08002B2CF9AE}" pid="4" name="MediaServiceImageTags">
    <vt:lpwstr/>
  </property>
</Properties>
</file>