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591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4062740"/>
          </a:xfrm>
        </p:spPr>
        <p:txBody>
          <a:bodyPr/>
          <a:lstStyle/>
          <a:p>
            <a:r>
              <a:rPr lang="en-GB" dirty="0"/>
              <a:t>Health utility scores, examples of which are shown on the slide, can be generated using many different methods, including:</a:t>
            </a:r>
            <a:r>
              <a:rPr lang="en-GB" baseline="30000" dirty="0"/>
              <a:t>2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The standard gamble</a:t>
            </a:r>
            <a:r>
              <a:rPr lang="en-GB" dirty="0"/>
              <a:t>: </a:t>
            </a:r>
            <a:r>
              <a:rPr lang="en-US" dirty="0"/>
              <a:t>individuals are presented with a choice between a certain health state (e.g., the current state), or a gamble with one better (e.g., perfect health) and one worse (e.g., death). The odds are adjusted until the individual takes the gamble, e.g., a 10% chance of dying against a 90% chance of being cured back to perfect health.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Time trade-off methods</a:t>
            </a:r>
            <a:r>
              <a:rPr lang="en-GB" dirty="0"/>
              <a:t>: </a:t>
            </a:r>
            <a:r>
              <a:rPr lang="en-US" dirty="0"/>
              <a:t>individuals are asked how many years of perfect health they would trade for their life expectancy in their current health state – what proportion of their life they would sacrifice to be cured of a certain condition. 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A visual-analogue rating scale</a:t>
            </a:r>
            <a:r>
              <a:rPr lang="en-GB" dirty="0"/>
              <a:t>: </a:t>
            </a:r>
            <a:r>
              <a:rPr lang="en-US" dirty="0"/>
              <a:t>individuals are asked to mark along a scale where a certain health state lies, e.g., between 100 for ‘the best health imaginable’, and 0 for ‘the worst health you can imagine’.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Salomon JA, </a:t>
            </a:r>
            <a:r>
              <a:rPr lang="en-US" dirty="0" err="1"/>
              <a:t>Haagsma</a:t>
            </a:r>
            <a:r>
              <a:rPr lang="en-US" dirty="0"/>
              <a:t> JA, Davis A, et al. Disability weight for the Global Burden of Disease 2013 study. Lancet Glob Health 2015; 3 (11): e712–e723.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Phillips. Health Economics: An Introduction for Health Professionals. Blackwell, 2005.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C57F482-40DC-41A0-96B3-E9D63D21D0DF}"/>
              </a:ext>
            </a:extLst>
          </p:cNvPr>
          <p:cNvGrpSpPr/>
          <p:nvPr/>
        </p:nvGrpSpPr>
        <p:grpSpPr>
          <a:xfrm>
            <a:off x="2139575" y="3447143"/>
            <a:ext cx="8889563" cy="704526"/>
            <a:chOff x="2145969" y="3884339"/>
            <a:chExt cx="8889563" cy="135907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1E30B7D-6C20-4416-82C2-7FF067BB2D59}"/>
                </a:ext>
              </a:extLst>
            </p:cNvPr>
            <p:cNvCxnSpPr/>
            <p:nvPr/>
          </p:nvCxnSpPr>
          <p:spPr>
            <a:xfrm>
              <a:off x="11035532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8B9D91F-CBCB-4E37-8AAB-2CB888881399}"/>
                </a:ext>
              </a:extLst>
            </p:cNvPr>
            <p:cNvCxnSpPr/>
            <p:nvPr/>
          </p:nvCxnSpPr>
          <p:spPr>
            <a:xfrm>
              <a:off x="2145969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08A965C-7548-439E-8E55-2D92E0E60ECD}"/>
                </a:ext>
              </a:extLst>
            </p:cNvPr>
            <p:cNvCxnSpPr/>
            <p:nvPr/>
          </p:nvCxnSpPr>
          <p:spPr>
            <a:xfrm>
              <a:off x="3133698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E90367-9B55-40B3-994B-F3B537506266}"/>
                </a:ext>
              </a:extLst>
            </p:cNvPr>
            <p:cNvCxnSpPr/>
            <p:nvPr/>
          </p:nvCxnSpPr>
          <p:spPr>
            <a:xfrm>
              <a:off x="4121427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2B27FCB-7C50-4461-A8A7-A1C10BC59CD2}"/>
                </a:ext>
              </a:extLst>
            </p:cNvPr>
            <p:cNvCxnSpPr/>
            <p:nvPr/>
          </p:nvCxnSpPr>
          <p:spPr>
            <a:xfrm>
              <a:off x="5109156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753DD0D-84B3-4CFD-8695-D7E12C1CC0C4}"/>
                </a:ext>
              </a:extLst>
            </p:cNvPr>
            <p:cNvCxnSpPr/>
            <p:nvPr/>
          </p:nvCxnSpPr>
          <p:spPr>
            <a:xfrm>
              <a:off x="6096885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BF4CEC5-0CB6-42F5-9107-D3BE28C3D2FA}"/>
                </a:ext>
              </a:extLst>
            </p:cNvPr>
            <p:cNvCxnSpPr/>
            <p:nvPr/>
          </p:nvCxnSpPr>
          <p:spPr>
            <a:xfrm>
              <a:off x="7084614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07051AC-D52C-45F9-A432-6A62FBEA1ACC}"/>
                </a:ext>
              </a:extLst>
            </p:cNvPr>
            <p:cNvCxnSpPr/>
            <p:nvPr/>
          </p:nvCxnSpPr>
          <p:spPr>
            <a:xfrm>
              <a:off x="8072343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4626360-A1E7-453D-9879-D1F3F4C7ECAF}"/>
                </a:ext>
              </a:extLst>
            </p:cNvPr>
            <p:cNvCxnSpPr/>
            <p:nvPr/>
          </p:nvCxnSpPr>
          <p:spPr>
            <a:xfrm>
              <a:off x="9060072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D7A71A8-B95B-4600-BC8E-709258400B58}"/>
                </a:ext>
              </a:extLst>
            </p:cNvPr>
            <p:cNvCxnSpPr/>
            <p:nvPr/>
          </p:nvCxnSpPr>
          <p:spPr>
            <a:xfrm>
              <a:off x="10047801" y="3884339"/>
              <a:ext cx="0" cy="13590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1C13C7E7-4653-4C51-AC04-AD240331B81B}"/>
              </a:ext>
            </a:extLst>
          </p:cNvPr>
          <p:cNvSpPr/>
          <p:nvPr/>
        </p:nvSpPr>
        <p:spPr>
          <a:xfrm>
            <a:off x="1158240" y="3173669"/>
            <a:ext cx="10515600" cy="1252960"/>
          </a:xfrm>
          <a:prstGeom prst="rightArrow">
            <a:avLst>
              <a:gd name="adj1" fmla="val 69141"/>
              <a:gd name="adj2" fmla="val 51021"/>
            </a:avLst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A432910E-189A-4D84-9899-077C59D5AFB6}"/>
              </a:ext>
            </a:extLst>
          </p:cNvPr>
          <p:cNvSpPr/>
          <p:nvPr/>
        </p:nvSpPr>
        <p:spPr>
          <a:xfrm rot="5400000" flipV="1">
            <a:off x="6671070" y="2849089"/>
            <a:ext cx="539563" cy="620258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45F65779-40EA-4A91-A4A5-43ABC520722C}"/>
              </a:ext>
            </a:extLst>
          </p:cNvPr>
          <p:cNvSpPr/>
          <p:nvPr/>
        </p:nvSpPr>
        <p:spPr>
          <a:xfrm rot="5400000" flipV="1">
            <a:off x="1221613" y="2849088"/>
            <a:ext cx="539563" cy="620258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70E7AA13-B12E-44EE-9D8F-C07E44DC4184}"/>
              </a:ext>
            </a:extLst>
          </p:cNvPr>
          <p:cNvSpPr/>
          <p:nvPr/>
        </p:nvSpPr>
        <p:spPr>
          <a:xfrm rot="5400000" flipV="1">
            <a:off x="3875397" y="2849089"/>
            <a:ext cx="539563" cy="620258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2B0F2B-0FF8-4CD0-8519-29384965F8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B1400-4F9E-4BE4-979D-25D66380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Disability weights associated with stroke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605FBD8-8655-47BC-311A-E001BC2731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Adapted from: Salomon et al. Lancet Glob Health 2015;3(11):e712–e723</a:t>
            </a:r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741149-03B9-4B92-B7BE-48927FFD9901}"/>
              </a:ext>
            </a:extLst>
          </p:cNvPr>
          <p:cNvSpPr/>
          <p:nvPr/>
        </p:nvSpPr>
        <p:spPr>
          <a:xfrm>
            <a:off x="716983" y="4847814"/>
            <a:ext cx="891560" cy="4878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Perfect health: </a:t>
            </a: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0.000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3DE304-3D27-47EC-8725-0B988636BC75}"/>
              </a:ext>
            </a:extLst>
          </p:cNvPr>
          <p:cNvSpPr txBox="1"/>
          <p:nvPr/>
        </p:nvSpPr>
        <p:spPr>
          <a:xfrm>
            <a:off x="1158239" y="1362254"/>
            <a:ext cx="9870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2">
                    <a:lumMod val="50000"/>
                  </a:schemeClr>
                </a:solidFill>
                <a:latin typeface="Arial"/>
              </a:rPr>
              <a:t>The continuum of disability weights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7DAE428-CD81-474D-8C76-8EC10888169D}"/>
              </a:ext>
            </a:extLst>
          </p:cNvPr>
          <p:cNvCxnSpPr>
            <a:cxnSpLocks/>
          </p:cNvCxnSpPr>
          <p:nvPr/>
        </p:nvCxnSpPr>
        <p:spPr>
          <a:xfrm flipV="1">
            <a:off x="1157617" y="4392538"/>
            <a:ext cx="0" cy="44744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64D11A32-EA9C-4A5F-A421-5F0FE1F2AF0B}"/>
              </a:ext>
            </a:extLst>
          </p:cNvPr>
          <p:cNvSpPr/>
          <p:nvPr/>
        </p:nvSpPr>
        <p:spPr>
          <a:xfrm>
            <a:off x="1364892" y="4847814"/>
            <a:ext cx="1230826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Moderate low back pain: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0.054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3A6CDBE-2552-408B-B871-1BEC1A27C2A0}"/>
              </a:ext>
            </a:extLst>
          </p:cNvPr>
          <p:cNvCxnSpPr>
            <a:cxnSpLocks/>
          </p:cNvCxnSpPr>
          <p:nvPr/>
        </p:nvCxnSpPr>
        <p:spPr>
          <a:xfrm flipH="1" flipV="1">
            <a:off x="1760424" y="4378981"/>
            <a:ext cx="219881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090B6994-B787-4973-8BC4-F0638F05C7F1}"/>
              </a:ext>
            </a:extLst>
          </p:cNvPr>
          <p:cNvSpPr/>
          <p:nvPr/>
        </p:nvSpPr>
        <p:spPr>
          <a:xfrm>
            <a:off x="5808965" y="4850689"/>
            <a:ext cx="1411732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Severe anxiety disorder: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0.523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7C0B601-28F6-4F08-A9FC-E98946C902DE}"/>
              </a:ext>
            </a:extLst>
          </p:cNvPr>
          <p:cNvCxnSpPr>
            <a:cxnSpLocks/>
          </p:cNvCxnSpPr>
          <p:nvPr/>
        </p:nvCxnSpPr>
        <p:spPr>
          <a:xfrm flipH="1" flipV="1">
            <a:off x="6416040" y="4378981"/>
            <a:ext cx="98791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2405BB2-4534-4A71-8225-604713B924C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78273" y="3068960"/>
            <a:ext cx="1505198" cy="129811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B03E2C-637A-4BCF-93FB-A5184C8B3A0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2202" y="3122372"/>
            <a:ext cx="1071270" cy="13147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2D4046-7404-4786-9369-3766CDCA59C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68297" y="3068960"/>
            <a:ext cx="1081856" cy="12321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44B7A0-C1BD-4F3E-AC11-A8C718FA4D3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39614" y="3128722"/>
            <a:ext cx="695650" cy="1308390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98694772-D2CD-40DC-818D-6563D1A1023D}"/>
              </a:ext>
            </a:extLst>
          </p:cNvPr>
          <p:cNvSpPr/>
          <p:nvPr/>
        </p:nvSpPr>
        <p:spPr>
          <a:xfrm>
            <a:off x="4908283" y="4847814"/>
            <a:ext cx="1411732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Severe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dementia: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0.449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CFEED09-8FE2-44E3-8AC3-CA3851D79068}"/>
              </a:ext>
            </a:extLst>
          </p:cNvPr>
          <p:cNvCxnSpPr>
            <a:cxnSpLocks/>
          </p:cNvCxnSpPr>
          <p:nvPr/>
        </p:nvCxnSpPr>
        <p:spPr>
          <a:xfrm flipV="1">
            <a:off x="4846320" y="4378981"/>
            <a:ext cx="517502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2D19F5C8-8A10-4F64-99A7-6C26207B7F92}"/>
              </a:ext>
            </a:extLst>
          </p:cNvPr>
          <p:cNvSpPr/>
          <p:nvPr/>
        </p:nvSpPr>
        <p:spPr>
          <a:xfrm>
            <a:off x="2846998" y="4847814"/>
            <a:ext cx="1230826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lvl="0" algn="ctr"/>
            <a:r>
              <a:rPr lang="en-GB" sz="1200" kern="0">
                <a:solidFill>
                  <a:srgbClr val="000000"/>
                </a:solidFill>
                <a:latin typeface="Arial"/>
              </a:rPr>
              <a:t>Crohn’s </a:t>
            </a: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disease: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0.231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4EB74F3-2E1E-46C6-9C15-B8D82547D0C9}"/>
              </a:ext>
            </a:extLst>
          </p:cNvPr>
          <p:cNvCxnSpPr>
            <a:cxnSpLocks/>
          </p:cNvCxnSpPr>
          <p:nvPr/>
        </p:nvCxnSpPr>
        <p:spPr>
          <a:xfrm flipV="1">
            <a:off x="3462410" y="4378981"/>
            <a:ext cx="0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EE096DD-423C-4C14-9DA0-88215DD11A9D}"/>
              </a:ext>
            </a:extLst>
          </p:cNvPr>
          <p:cNvSpPr/>
          <p:nvPr/>
        </p:nvSpPr>
        <p:spPr>
          <a:xfrm>
            <a:off x="2534071" y="5661248"/>
            <a:ext cx="7123858" cy="57866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stroke can experience a high level of disability – similar to that experienced by patients with severe dementia, and patients following heart attack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07DA23A-6045-4422-AD31-545B83DD5970}"/>
              </a:ext>
            </a:extLst>
          </p:cNvPr>
          <p:cNvSpPr/>
          <p:nvPr/>
        </p:nvSpPr>
        <p:spPr>
          <a:xfrm>
            <a:off x="5398783" y="2315460"/>
            <a:ext cx="3101750" cy="4878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Stroke with severe long-term</a:t>
            </a:r>
            <a:r>
              <a:rPr lang="en-GB" sz="1400" kern="0">
                <a:solidFill>
                  <a:schemeClr val="accent2">
                    <a:lumMod val="50000"/>
                  </a:schemeClr>
                </a:solidFill>
                <a:latin typeface="Arial"/>
              </a:rPr>
              <a:t> consequences and cognitive impairment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  <a:b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0.588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2F0D4CC-00F6-4503-A96C-A453D00415F2}"/>
              </a:ext>
            </a:extLst>
          </p:cNvPr>
          <p:cNvSpPr/>
          <p:nvPr/>
        </p:nvSpPr>
        <p:spPr>
          <a:xfrm>
            <a:off x="505330" y="2315460"/>
            <a:ext cx="1958470" cy="4878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Stroke with mild</a:t>
            </a:r>
            <a:b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long-term</a:t>
            </a:r>
            <a:r>
              <a:rPr lang="en-GB" sz="1400" kern="0">
                <a:solidFill>
                  <a:schemeClr val="accent2">
                    <a:lumMod val="50000"/>
                  </a:schemeClr>
                </a:solidFill>
                <a:latin typeface="Arial"/>
              </a:rPr>
              <a:t> consequences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  <a:b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0.019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04FFF45-B940-4C3A-BDDC-BFF7A22C9DD2}"/>
              </a:ext>
            </a:extLst>
          </p:cNvPr>
          <p:cNvSpPr/>
          <p:nvPr/>
        </p:nvSpPr>
        <p:spPr>
          <a:xfrm>
            <a:off x="2675644" y="2114550"/>
            <a:ext cx="2937756" cy="6887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Stroke with moderate long-term</a:t>
            </a:r>
            <a:r>
              <a:rPr lang="en-GB" sz="1400" kern="0">
                <a:solidFill>
                  <a:schemeClr val="accent2">
                    <a:lumMod val="50000"/>
                  </a:schemeClr>
                </a:solidFill>
                <a:latin typeface="Arial"/>
              </a:rPr>
              <a:t> consequences and cognitive impairment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  <a:b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0.316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172EECF-2578-4764-B2AD-693E99A052D8}"/>
              </a:ext>
            </a:extLst>
          </p:cNvPr>
          <p:cNvSpPr/>
          <p:nvPr/>
        </p:nvSpPr>
        <p:spPr>
          <a:xfrm>
            <a:off x="4090664" y="4849173"/>
            <a:ext cx="1411732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After a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heart attack: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0.432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653E610-FAF9-488C-BB3D-BF5FCE40495F}"/>
              </a:ext>
            </a:extLst>
          </p:cNvPr>
          <p:cNvSpPr/>
          <p:nvPr/>
        </p:nvSpPr>
        <p:spPr>
          <a:xfrm>
            <a:off x="6906947" y="4864615"/>
            <a:ext cx="1159002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Spinal cord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lesion: </a:t>
            </a:r>
            <a:b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0.589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10C554C-8F63-4391-A65F-343DCBF35D94}"/>
              </a:ext>
            </a:extLst>
          </p:cNvPr>
          <p:cNvCxnSpPr>
            <a:cxnSpLocks/>
          </p:cNvCxnSpPr>
          <p:nvPr/>
        </p:nvCxnSpPr>
        <p:spPr>
          <a:xfrm flipV="1">
            <a:off x="5614149" y="4376670"/>
            <a:ext cx="0" cy="4631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9085B1D-8BC0-4947-B6F5-92D71BA9DADF}"/>
              </a:ext>
            </a:extLst>
          </p:cNvPr>
          <p:cNvCxnSpPr>
            <a:cxnSpLocks/>
          </p:cNvCxnSpPr>
          <p:nvPr/>
        </p:nvCxnSpPr>
        <p:spPr>
          <a:xfrm flipH="1" flipV="1">
            <a:off x="6906948" y="4378981"/>
            <a:ext cx="484452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F85FB6B4-4E2E-4267-A1F4-36BFF27F8193}"/>
              </a:ext>
            </a:extLst>
          </p:cNvPr>
          <p:cNvSpPr/>
          <p:nvPr/>
        </p:nvSpPr>
        <p:spPr>
          <a:xfrm>
            <a:off x="8101832" y="4847814"/>
            <a:ext cx="1411732" cy="6837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4680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Acute schizophrenia: </a:t>
            </a: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0.778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BC46F62-2225-4E08-AEB6-22E629886A32}"/>
              </a:ext>
            </a:extLst>
          </p:cNvPr>
          <p:cNvCxnSpPr>
            <a:cxnSpLocks/>
          </p:cNvCxnSpPr>
          <p:nvPr/>
        </p:nvCxnSpPr>
        <p:spPr>
          <a:xfrm flipV="1">
            <a:off x="8807698" y="4378981"/>
            <a:ext cx="0" cy="460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silhouette of a person&#10;&#10;Description automatically generated">
            <a:extLst>
              <a:ext uri="{FF2B5EF4-FFF2-40B4-BE49-F238E27FC236}">
                <a16:creationId xmlns:a16="http://schemas.microsoft.com/office/drawing/2014/main" id="{E955DB3E-6AD5-66A7-9370-C6489B27A9D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90" y="2989299"/>
            <a:ext cx="553374" cy="138566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C28676-BA4A-5738-C849-1654D4889BC4}"/>
              </a:ext>
            </a:extLst>
          </p:cNvPr>
          <p:cNvSpPr/>
          <p:nvPr/>
        </p:nvSpPr>
        <p:spPr>
          <a:xfrm>
            <a:off x="2003645" y="3173669"/>
            <a:ext cx="125037" cy="64831"/>
          </a:xfrm>
          <a:prstGeom prst="round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5BD970-B5F3-4248-4580-A86A824F148D}"/>
              </a:ext>
            </a:extLst>
          </p:cNvPr>
          <p:cNvCxnSpPr>
            <a:cxnSpLocks/>
          </p:cNvCxnSpPr>
          <p:nvPr/>
        </p:nvCxnSpPr>
        <p:spPr>
          <a:xfrm>
            <a:off x="2027177" y="3206084"/>
            <a:ext cx="72000" cy="0"/>
          </a:xfrm>
          <a:prstGeom prst="line">
            <a:avLst/>
          </a:prstGeom>
          <a:ln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392397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249</TotalTime>
  <Words>384</Words>
  <Application>Microsoft Macintosh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Disability weights associated with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</cp:revision>
  <cp:lastPrinted>2022-09-28T10:51:32Z</cp:lastPrinted>
  <dcterms:created xsi:type="dcterms:W3CDTF">2022-02-04T12:28:06Z</dcterms:created>
  <dcterms:modified xsi:type="dcterms:W3CDTF">2024-03-25T04:57:36Z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