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5921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16473123222801"/>
          <c:y val="3.3671633731341799E-2"/>
          <c:w val="0.84332104694141041"/>
          <c:h val="0.555085899428605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32-4F67-9B11-98DB13F35FF4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32-4F67-9B11-98DB13F35FF4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32-4F67-9B11-98DB13F35FF4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32-4F67-9B11-98DB13F35FF4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32-4F67-9B11-98DB13F35FF4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32-4F67-9B11-98DB13F35FF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832-4F67-9B11-98DB13F35FF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832-4F67-9B11-98DB13F35FF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832-4F67-9B11-98DB13F35FF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832-4F67-9B11-98DB13F35FF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832-4F67-9B11-98DB13F35F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832-4F67-9B11-98DB13F35FF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832-4F67-9B11-98DB13F35FF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832-4F67-9B11-98DB13F35FF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832-4F67-9B11-98DB13F35FF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832-4F67-9B11-98DB13F35FF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832-4F67-9B11-98DB13F35FF4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832-4F67-9B11-98DB13F35FF4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832-4F67-9B11-98DB13F35FF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832-4F67-9B11-98DB13F35FF4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4832-4F67-9B11-98DB13F35FF4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832-4F67-9B11-98DB13F35FF4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4832-4F67-9B11-98DB13F35FF4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832-4F67-9B11-98DB13F35FF4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4832-4F67-9B11-98DB13F35FF4}"/>
                </c:ext>
              </c:extLst>
            </c:dLbl>
            <c:dLbl>
              <c:idx val="24"/>
              <c:layout>
                <c:manualLayout>
                  <c:x val="-1.1376565296692313E-3"/>
                  <c:y val="-1.318462361346761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832-4F67-9B11-98DB13F35FF4}"/>
                </c:ext>
              </c:extLst>
            </c:dLbl>
            <c:numFmt formatCode="#,##0.0" sourceLinked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Sheet1!$A$2:$A$26</c:f>
              <c:strCache>
                <c:ptCount val="25"/>
                <c:pt idx="0">
                  <c:v>Ambient PM 2.5 pollution</c:v>
                </c:pt>
                <c:pt idx="1">
                  <c:v>Household air pollution from solid fuels</c:v>
                </c:pt>
                <c:pt idx="2">
                  <c:v>Low ambient temperature</c:v>
                </c:pt>
                <c:pt idx="3">
                  <c:v>High ambient temperature</c:v>
                </c:pt>
                <c:pt idx="4">
                  <c:v>Lead exposure</c:v>
                </c:pt>
                <c:pt idx="5">
                  <c:v>Diet high in sodium</c:v>
                </c:pt>
                <c:pt idx="6">
                  <c:v>Diet high in red meat</c:v>
                </c:pt>
                <c:pt idx="7">
                  <c:v>Diet low in fruits</c:v>
                </c:pt>
                <c:pt idx="8">
                  <c:v>Diet low in vegetables</c:v>
                </c:pt>
                <c:pt idx="9">
                  <c:v>Diet low in whole grains </c:v>
                </c:pt>
                <c:pt idx="10">
                  <c:v>Alcohol consumption</c:v>
                </c:pt>
                <c:pt idx="11">
                  <c:v>Low physical activity</c:v>
                </c:pt>
                <c:pt idx="12">
                  <c:v>Smoking</c:v>
                </c:pt>
                <c:pt idx="13">
                  <c:v>Second-hand smoke</c:v>
                </c:pt>
                <c:pt idx="14">
                  <c:v>High BMI</c:v>
                </c:pt>
                <c:pt idx="15">
                  <c:v>High fasting plasma glucose</c:v>
                </c:pt>
                <c:pt idx="16">
                  <c:v>High systolic blood pressure</c:v>
                </c:pt>
                <c:pt idx="17">
                  <c:v>High LDL cholesterol</c:v>
                </c:pt>
                <c:pt idx="18">
                  <c:v>Kidney dysfunction</c:v>
                </c:pt>
                <c:pt idx="19">
                  <c:v>Air polution</c:v>
                </c:pt>
                <c:pt idx="20">
                  <c:v>Smoking</c:v>
                </c:pt>
                <c:pt idx="21">
                  <c:v>Dietary risks</c:v>
                </c:pt>
                <c:pt idx="22">
                  <c:v>Behaviour risks</c:v>
                </c:pt>
                <c:pt idx="23">
                  <c:v>Environment/occupation risks</c:v>
                </c:pt>
                <c:pt idx="24">
                  <c:v>Metabolic risks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28.7</c:v>
                </c:pt>
                <c:pt idx="1">
                  <c:v>14.7</c:v>
                </c:pt>
                <c:pt idx="2">
                  <c:v>8.36</c:v>
                </c:pt>
                <c:pt idx="3">
                  <c:v>1.0900000000000001</c:v>
                </c:pt>
                <c:pt idx="4">
                  <c:v>6.74</c:v>
                </c:pt>
                <c:pt idx="5">
                  <c:v>17.7</c:v>
                </c:pt>
                <c:pt idx="6">
                  <c:v>10.1</c:v>
                </c:pt>
                <c:pt idx="7">
                  <c:v>10.5</c:v>
                </c:pt>
                <c:pt idx="8">
                  <c:v>4.1500000000000004</c:v>
                </c:pt>
                <c:pt idx="9">
                  <c:v>3.26</c:v>
                </c:pt>
                <c:pt idx="10">
                  <c:v>8.5399999999999991</c:v>
                </c:pt>
                <c:pt idx="11">
                  <c:v>2.41</c:v>
                </c:pt>
                <c:pt idx="12">
                  <c:v>25.3</c:v>
                </c:pt>
                <c:pt idx="13">
                  <c:v>5.09</c:v>
                </c:pt>
                <c:pt idx="14">
                  <c:v>34.9</c:v>
                </c:pt>
                <c:pt idx="15">
                  <c:v>28.9</c:v>
                </c:pt>
                <c:pt idx="16">
                  <c:v>79.599999999999994</c:v>
                </c:pt>
                <c:pt idx="17">
                  <c:v>13.7</c:v>
                </c:pt>
                <c:pt idx="18">
                  <c:v>11.9</c:v>
                </c:pt>
                <c:pt idx="19">
                  <c:v>43.5</c:v>
                </c:pt>
                <c:pt idx="20">
                  <c:v>29.5</c:v>
                </c:pt>
                <c:pt idx="21">
                  <c:v>43.8</c:v>
                </c:pt>
                <c:pt idx="22">
                  <c:v>67.900000000000006</c:v>
                </c:pt>
                <c:pt idx="23">
                  <c:v>54.2</c:v>
                </c:pt>
                <c:pt idx="24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4832-4F67-9B11-98DB13F35FF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351009343"/>
        <c:axId val="1593394031"/>
      </c:barChart>
      <c:catAx>
        <c:axId val="135100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21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593394031"/>
        <c:crosses val="autoZero"/>
        <c:auto val="1"/>
        <c:lblAlgn val="ctr"/>
        <c:lblOffset val="100"/>
        <c:tickMarkSkip val="1"/>
        <c:noMultiLvlLbl val="0"/>
      </c:catAx>
      <c:valAx>
        <c:axId val="1593394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/>
                  <a:t>Absolute number of</a:t>
                </a:r>
                <a:br>
                  <a:rPr lang="en-GB" sz="1200" b="1"/>
                </a:br>
                <a:r>
                  <a:rPr lang="en-GB" sz="1200" b="1"/>
                  <a:t>DALYs (millions)</a:t>
                </a:r>
              </a:p>
            </c:rich>
          </c:tx>
          <c:layout>
            <c:manualLayout>
              <c:xMode val="edge"/>
              <c:yMode val="edge"/>
              <c:x val="5.6638723015481354E-2"/>
              <c:y val="0.126573848864300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35100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/>
          </a:solidFill>
          <a:latin typeface="+mn-lt"/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from the Global Burden of Disease survey 2019 have been used to model the burden of stroke, and the risk factors for stroke globally.</a:t>
            </a:r>
            <a:r>
              <a:rPr lang="en-GB" baseline="30000" dirty="0"/>
              <a:t>1</a:t>
            </a:r>
            <a:r>
              <a:rPr lang="en-GB" dirty="0"/>
              <a:t> </a:t>
            </a:r>
            <a:r>
              <a:rPr lang="en-US" dirty="0"/>
              <a:t>In 2019, the leading risk factors contributing to stroke risk and combined disability-adjusted life years (DALYs) were hypertension, high body mass index (BMI), high fasting glucose, air pollution, and smoking.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GBD 2019 Stroke Collaborators. Global, regional, and national burden of stroke and its risk factors, 1990–2019: a systematic analysis for the Global Burden of Disease Study 2019. Lancet Neurol 2021; 20 (10): 795–820.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4110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5D79A18-3E29-78E0-0712-B8DDFBC7061B}"/>
              </a:ext>
            </a:extLst>
          </p:cNvPr>
          <p:cNvSpPr txBox="1"/>
          <p:nvPr/>
        </p:nvSpPr>
        <p:spPr>
          <a:xfrm>
            <a:off x="539749" y="1351802"/>
            <a:ext cx="109473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Stroke-related DALYs associated with risk factors and their clusters in 2019 (for all ages and both sexes)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18800C-5B31-19E7-00B9-9B7A8DD1D9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D4B038-1ACC-A5AA-CDE5-1257A3B5B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Risk factors for stroke from Global Burden of Disease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BEC9A-13FC-9A68-E8E7-376A8D5A1E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/>
              <a:t>BMI=body mass index; DALY=disability-adjusted life year; </a:t>
            </a:r>
            <a:br>
              <a:rPr lang="en-US"/>
            </a:br>
            <a:r>
              <a:rPr lang="en-US"/>
              <a:t>LDL=low-density lipoprotein; PM=particulate matter</a:t>
            </a:r>
          </a:p>
          <a:p>
            <a:endParaRPr lang="en-US"/>
          </a:p>
          <a:p>
            <a:r>
              <a:rPr lang="en-US"/>
              <a:t>GBD 2019 Stroke Collaborators. Lancet Neurol 2021;20(10):795–820</a:t>
            </a: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E34180-10C0-688B-1378-A4A2D206FE00}"/>
              </a:ext>
            </a:extLst>
          </p:cNvPr>
          <p:cNvSpPr/>
          <p:nvPr/>
        </p:nvSpPr>
        <p:spPr>
          <a:xfrm>
            <a:off x="9215562" y="1762126"/>
            <a:ext cx="2271587" cy="2466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B06FAEB-CF56-4C35-25CD-CF06184BD9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7284283"/>
              </p:ext>
            </p:extLst>
          </p:nvPr>
        </p:nvGraphicFramePr>
        <p:xfrm>
          <a:off x="466725" y="1628801"/>
          <a:ext cx="11163299" cy="4414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77578ED-E0AD-EF6E-A8D8-496349916A71}"/>
              </a:ext>
            </a:extLst>
          </p:cNvPr>
          <p:cNvSpPr txBox="1"/>
          <p:nvPr/>
        </p:nvSpPr>
        <p:spPr>
          <a:xfrm>
            <a:off x="2217350" y="5638526"/>
            <a:ext cx="1125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Environment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91E804-4C3E-2751-F562-6EF675C1D766}"/>
              </a:ext>
            </a:extLst>
          </p:cNvPr>
          <p:cNvSpPr txBox="1"/>
          <p:nvPr/>
        </p:nvSpPr>
        <p:spPr>
          <a:xfrm>
            <a:off x="5042734" y="5638526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Diet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9E625-FCB8-6B46-F539-63C142C6822E}"/>
              </a:ext>
            </a:extLst>
          </p:cNvPr>
          <p:cNvSpPr txBox="1"/>
          <p:nvPr/>
        </p:nvSpPr>
        <p:spPr>
          <a:xfrm>
            <a:off x="6289597" y="5638526"/>
            <a:ext cx="835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Smoking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00DC66-B221-487B-3E93-D85F3F7AA64A}"/>
              </a:ext>
            </a:extLst>
          </p:cNvPr>
          <p:cNvSpPr txBox="1"/>
          <p:nvPr/>
        </p:nvSpPr>
        <p:spPr>
          <a:xfrm>
            <a:off x="7267958" y="5638526"/>
            <a:ext cx="1733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2"/>
                </a:solidFill>
              </a:rPr>
              <a:t>Physiological factors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F8FEE0-A491-C0B9-7017-1137A2B64009}"/>
              </a:ext>
            </a:extLst>
          </p:cNvPr>
          <p:cNvSpPr txBox="1"/>
          <p:nvPr/>
        </p:nvSpPr>
        <p:spPr>
          <a:xfrm>
            <a:off x="9544369" y="5638526"/>
            <a:ext cx="1542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Clusters of factors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A7D14-CD9B-2739-1C79-1FD2BFB03EE8}"/>
              </a:ext>
            </a:extLst>
          </p:cNvPr>
          <p:cNvSpPr txBox="1"/>
          <p:nvPr/>
        </p:nvSpPr>
        <p:spPr>
          <a:xfrm>
            <a:off x="5748794" y="6213369"/>
            <a:ext cx="585583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Global, regional, and national burden of stroke and its risk factors, 1990–2019: a systematic analysis for the Global Burden of Disease Study 2019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GBD 2019 Stroke Collaborators, used under CC-BY.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2130141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250</TotalTime>
  <Words>259</Words>
  <Application>Microsoft Macintosh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Risk factors for stroke from Global Burden of Disease survey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10</cp:revision>
  <cp:lastPrinted>2022-09-28T10:51:32Z</cp:lastPrinted>
  <dcterms:created xsi:type="dcterms:W3CDTF">2022-02-04T12:28:06Z</dcterms:created>
  <dcterms:modified xsi:type="dcterms:W3CDTF">2024-03-25T04:58:12Z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