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30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" userId="S::Penny.Staton@primeglobalpeople.com::b149baaa-0269-4f47-ac73-76ce41ebbc06" providerId="AD"/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F5B70F"/>
    <a:srgbClr val="F0ECDF"/>
    <a:srgbClr val="FFFFFF"/>
    <a:srgbClr val="D9D1CC"/>
    <a:srgbClr val="989E97"/>
    <a:srgbClr val="EBF0EE"/>
    <a:srgbClr val="0000FF"/>
    <a:srgbClr val="717171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70" autoAdjust="0"/>
    <p:restoredTop sz="75908" autoAdjust="0"/>
  </p:normalViewPr>
  <p:slideViewPr>
    <p:cSldViewPr snapToGrid="0">
      <p:cViewPr varScale="1">
        <p:scale>
          <a:sx n="63" d="100"/>
          <a:sy n="63" d="100"/>
        </p:scale>
        <p:origin x="10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6" d="100"/>
          <a:sy n="116" d="100"/>
        </p:scale>
        <p:origin x="768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63BB961F-EA99-43A7-8C91-55B50DF0FD94}"/>
    <pc:docChg chg="">
      <pc:chgData name="Rachel Jagger" userId="cf4acb15-657a-45e0-bad4-d602a69c1922" providerId="ADAL" clId="{63BB961F-EA99-43A7-8C91-55B50DF0FD94}" dt="2024-04-05T19:26:58.894" v="0"/>
      <pc:docMkLst>
        <pc:docMk/>
      </pc:docMkLst>
      <pc:sldChg chg="delCm">
        <pc:chgData name="Rachel Jagger" userId="cf4acb15-657a-45e0-bad4-d602a69c1922" providerId="ADAL" clId="{63BB961F-EA99-43A7-8C91-55B50DF0FD94}" dt="2024-04-05T19:26:58.894" v="0"/>
        <pc:sldMkLst>
          <pc:docMk/>
          <pc:sldMk cId="1203519323" sldId="111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1203519323" sldId="1112"/>
                <pc2:cmMk id="{25CF30DF-D3DD-4BC7-A902-E5209FBA688A}"/>
              </pc2:cmMkLst>
            </pc226:cmChg>
          </p:ext>
        </pc:extLst>
      </pc:sldChg>
      <pc:sldChg chg="delCm">
        <pc:chgData name="Rachel Jagger" userId="cf4acb15-657a-45e0-bad4-d602a69c1922" providerId="ADAL" clId="{63BB961F-EA99-43A7-8C91-55B50DF0FD94}" dt="2024-04-05T19:26:58.894" v="0"/>
        <pc:sldMkLst>
          <pc:docMk/>
          <pc:sldMk cId="3573157743" sldId="114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3573157743" sldId="1143"/>
                <pc2:cmMk id="{A0C20730-B819-424C-B64C-C8A264A4E8D9}"/>
              </pc2:cmMkLst>
            </pc226:cmChg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3573157743" sldId="1143"/>
                <pc2:cmMk id="{54CD74B7-1226-417C-8594-8674B5CCE8CA}"/>
              </pc2:cmMkLst>
            </pc226:cmChg>
            <pc226:cmChg xmlns:pc226="http://schemas.microsoft.com/office/powerpoint/2022/06/main/command" chg="del">
              <pc226:chgData name="Rachel Jagger" userId="cf4acb15-657a-45e0-bad4-d602a69c1922" providerId="ADAL" clId="{63BB961F-EA99-43A7-8C91-55B50DF0FD94}" dt="2024-04-05T19:26:58.894" v="0"/>
              <pc2:cmMkLst xmlns:pc2="http://schemas.microsoft.com/office/powerpoint/2019/9/main/command">
                <pc:docMk/>
                <pc:sldMk cId="3573157743" sldId="1143"/>
                <pc2:cmMk id="{5FB757EA-86C3-4957-8299-FDF891A56A06}"/>
              </pc2:cmMkLst>
            </pc226:cmChg>
          </p:ext>
        </pc:extLst>
      </pc:sldChg>
    </pc:docChg>
  </pc:docChgLst>
  <pc:docChgLst>
    <pc:chgData name="Cecilie Rørdam" userId="9e6ed0df-47b2-4b0e-a5a5-8ff8555efc23" providerId="ADAL" clId="{4057C04E-46FB-48EE-89AD-822A218727E4}"/>
    <pc:docChg chg="custSel delSld modSld">
      <pc:chgData name="Cecilie Rørdam" userId="9e6ed0df-47b2-4b0e-a5a5-8ff8555efc23" providerId="ADAL" clId="{4057C04E-46FB-48EE-89AD-822A218727E4}" dt="2024-04-10T11:46:05.360" v="33" actId="478"/>
      <pc:docMkLst>
        <pc:docMk/>
      </pc:docMkLst>
      <pc:sldChg chg="del">
        <pc:chgData name="Cecilie Rørdam" userId="9e6ed0df-47b2-4b0e-a5a5-8ff8555efc23" providerId="ADAL" clId="{4057C04E-46FB-48EE-89AD-822A218727E4}" dt="2024-04-10T11:45:28.231" v="0" actId="47"/>
        <pc:sldMkLst>
          <pc:docMk/>
          <pc:sldMk cId="1226472582" sldId="980"/>
        </pc:sldMkLst>
      </pc:sldChg>
      <pc:sldChg chg="del">
        <pc:chgData name="Cecilie Rørdam" userId="9e6ed0df-47b2-4b0e-a5a5-8ff8555efc23" providerId="ADAL" clId="{4057C04E-46FB-48EE-89AD-822A218727E4}" dt="2024-04-10T11:46:01.860" v="32" actId="47"/>
        <pc:sldMkLst>
          <pc:docMk/>
          <pc:sldMk cId="3878279412" sldId="1063"/>
        </pc:sldMkLst>
      </pc:sldChg>
      <pc:sldChg chg="del">
        <pc:chgData name="Cecilie Rørdam" userId="9e6ed0df-47b2-4b0e-a5a5-8ff8555efc23" providerId="ADAL" clId="{4057C04E-46FB-48EE-89AD-822A218727E4}" dt="2024-04-10T11:46:00.977" v="30" actId="47"/>
        <pc:sldMkLst>
          <pc:docMk/>
          <pc:sldMk cId="1590399365" sldId="1085"/>
        </pc:sldMkLst>
      </pc:sldChg>
      <pc:sldChg chg="del">
        <pc:chgData name="Cecilie Rørdam" userId="9e6ed0df-47b2-4b0e-a5a5-8ff8555efc23" providerId="ADAL" clId="{4057C04E-46FB-48EE-89AD-822A218727E4}" dt="2024-04-10T11:46:01.245" v="31" actId="47"/>
        <pc:sldMkLst>
          <pc:docMk/>
          <pc:sldMk cId="3621622273" sldId="1086"/>
        </pc:sldMkLst>
      </pc:sldChg>
      <pc:sldChg chg="del">
        <pc:chgData name="Cecilie Rørdam" userId="9e6ed0df-47b2-4b0e-a5a5-8ff8555efc23" providerId="ADAL" clId="{4057C04E-46FB-48EE-89AD-822A218727E4}" dt="2024-04-10T11:45:59.766" v="24" actId="47"/>
        <pc:sldMkLst>
          <pc:docMk/>
          <pc:sldMk cId="448934443" sldId="1099"/>
        </pc:sldMkLst>
      </pc:sldChg>
      <pc:sldChg chg="del">
        <pc:chgData name="Cecilie Rørdam" userId="9e6ed0df-47b2-4b0e-a5a5-8ff8555efc23" providerId="ADAL" clId="{4057C04E-46FB-48EE-89AD-822A218727E4}" dt="2024-04-10T11:45:28.422" v="1" actId="47"/>
        <pc:sldMkLst>
          <pc:docMk/>
          <pc:sldMk cId="3203905920" sldId="1100"/>
        </pc:sldMkLst>
      </pc:sldChg>
      <pc:sldChg chg="del">
        <pc:chgData name="Cecilie Rørdam" userId="9e6ed0df-47b2-4b0e-a5a5-8ff8555efc23" providerId="ADAL" clId="{4057C04E-46FB-48EE-89AD-822A218727E4}" dt="2024-04-10T11:45:29.154" v="5" actId="47"/>
        <pc:sldMkLst>
          <pc:docMk/>
          <pc:sldMk cId="3219915911" sldId="1102"/>
        </pc:sldMkLst>
      </pc:sldChg>
      <pc:sldChg chg="del">
        <pc:chgData name="Cecilie Rørdam" userId="9e6ed0df-47b2-4b0e-a5a5-8ff8555efc23" providerId="ADAL" clId="{4057C04E-46FB-48EE-89AD-822A218727E4}" dt="2024-04-10T11:45:29.907" v="9" actId="47"/>
        <pc:sldMkLst>
          <pc:docMk/>
          <pc:sldMk cId="3709457969" sldId="1103"/>
        </pc:sldMkLst>
      </pc:sldChg>
      <pc:sldChg chg="del">
        <pc:chgData name="Cecilie Rørdam" userId="9e6ed0df-47b2-4b0e-a5a5-8ff8555efc23" providerId="ADAL" clId="{4057C04E-46FB-48EE-89AD-822A218727E4}" dt="2024-04-10T11:45:31.723" v="16" actId="47"/>
        <pc:sldMkLst>
          <pc:docMk/>
          <pc:sldMk cId="3801760399" sldId="1105"/>
        </pc:sldMkLst>
      </pc:sldChg>
      <pc:sldChg chg="del">
        <pc:chgData name="Cecilie Rørdam" userId="9e6ed0df-47b2-4b0e-a5a5-8ff8555efc23" providerId="ADAL" clId="{4057C04E-46FB-48EE-89AD-822A218727E4}" dt="2024-04-10T11:45:59.117" v="21" actId="47"/>
        <pc:sldMkLst>
          <pc:docMk/>
          <pc:sldMk cId="2949873680" sldId="1106"/>
        </pc:sldMkLst>
      </pc:sldChg>
      <pc:sldChg chg="del">
        <pc:chgData name="Cecilie Rørdam" userId="9e6ed0df-47b2-4b0e-a5a5-8ff8555efc23" providerId="ADAL" clId="{4057C04E-46FB-48EE-89AD-822A218727E4}" dt="2024-04-10T11:45:28.623" v="2" actId="47"/>
        <pc:sldMkLst>
          <pc:docMk/>
          <pc:sldMk cId="1084391173" sldId="1107"/>
        </pc:sldMkLst>
      </pc:sldChg>
      <pc:sldChg chg="del">
        <pc:chgData name="Cecilie Rørdam" userId="9e6ed0df-47b2-4b0e-a5a5-8ff8555efc23" providerId="ADAL" clId="{4057C04E-46FB-48EE-89AD-822A218727E4}" dt="2024-04-10T11:45:28.813" v="3" actId="47"/>
        <pc:sldMkLst>
          <pc:docMk/>
          <pc:sldMk cId="2390977137" sldId="1108"/>
        </pc:sldMkLst>
      </pc:sldChg>
      <pc:sldChg chg="del">
        <pc:chgData name="Cecilie Rørdam" userId="9e6ed0df-47b2-4b0e-a5a5-8ff8555efc23" providerId="ADAL" clId="{4057C04E-46FB-48EE-89AD-822A218727E4}" dt="2024-04-10T11:45:30.157" v="10" actId="47"/>
        <pc:sldMkLst>
          <pc:docMk/>
          <pc:sldMk cId="1203519323" sldId="1112"/>
        </pc:sldMkLst>
      </pc:sldChg>
      <pc:sldChg chg="del">
        <pc:chgData name="Cecilie Rørdam" userId="9e6ed0df-47b2-4b0e-a5a5-8ff8555efc23" providerId="ADAL" clId="{4057C04E-46FB-48EE-89AD-822A218727E4}" dt="2024-04-10T11:45:30.819" v="12" actId="47"/>
        <pc:sldMkLst>
          <pc:docMk/>
          <pc:sldMk cId="3776959253" sldId="1113"/>
        </pc:sldMkLst>
      </pc:sldChg>
      <pc:sldChg chg="del">
        <pc:chgData name="Cecilie Rørdam" userId="9e6ed0df-47b2-4b0e-a5a5-8ff8555efc23" providerId="ADAL" clId="{4057C04E-46FB-48EE-89AD-822A218727E4}" dt="2024-04-10T11:45:59.993" v="25" actId="47"/>
        <pc:sldMkLst>
          <pc:docMk/>
          <pc:sldMk cId="4293581588" sldId="1115"/>
        </pc:sldMkLst>
      </pc:sldChg>
      <pc:sldChg chg="del">
        <pc:chgData name="Cecilie Rørdam" userId="9e6ed0df-47b2-4b0e-a5a5-8ff8555efc23" providerId="ADAL" clId="{4057C04E-46FB-48EE-89AD-822A218727E4}" dt="2024-04-10T11:45:29.400" v="6" actId="47"/>
        <pc:sldMkLst>
          <pc:docMk/>
          <pc:sldMk cId="1888755812" sldId="1116"/>
        </pc:sldMkLst>
      </pc:sldChg>
      <pc:sldChg chg="del">
        <pc:chgData name="Cecilie Rørdam" userId="9e6ed0df-47b2-4b0e-a5a5-8ff8555efc23" providerId="ADAL" clId="{4057C04E-46FB-48EE-89AD-822A218727E4}" dt="2024-04-10T11:45:29.534" v="7" actId="47"/>
        <pc:sldMkLst>
          <pc:docMk/>
          <pc:sldMk cId="1753695429" sldId="1118"/>
        </pc:sldMkLst>
      </pc:sldChg>
      <pc:sldChg chg="del">
        <pc:chgData name="Cecilie Rørdam" userId="9e6ed0df-47b2-4b0e-a5a5-8ff8555efc23" providerId="ADAL" clId="{4057C04E-46FB-48EE-89AD-822A218727E4}" dt="2024-04-10T11:45:30.611" v="11" actId="47"/>
        <pc:sldMkLst>
          <pc:docMk/>
          <pc:sldMk cId="147178911" sldId="1119"/>
        </pc:sldMkLst>
      </pc:sldChg>
      <pc:sldChg chg="del">
        <pc:chgData name="Cecilie Rørdam" userId="9e6ed0df-47b2-4b0e-a5a5-8ff8555efc23" providerId="ADAL" clId="{4057C04E-46FB-48EE-89AD-822A218727E4}" dt="2024-04-10T11:45:30.997" v="13" actId="47"/>
        <pc:sldMkLst>
          <pc:docMk/>
          <pc:sldMk cId="1815739508" sldId="1120"/>
        </pc:sldMkLst>
      </pc:sldChg>
      <pc:sldChg chg="del">
        <pc:chgData name="Cecilie Rørdam" userId="9e6ed0df-47b2-4b0e-a5a5-8ff8555efc23" providerId="ADAL" clId="{4057C04E-46FB-48EE-89AD-822A218727E4}" dt="2024-04-10T11:45:31.272" v="14" actId="47"/>
        <pc:sldMkLst>
          <pc:docMk/>
          <pc:sldMk cId="4197772273" sldId="1123"/>
        </pc:sldMkLst>
      </pc:sldChg>
      <pc:sldChg chg="del">
        <pc:chgData name="Cecilie Rørdam" userId="9e6ed0df-47b2-4b0e-a5a5-8ff8555efc23" providerId="ADAL" clId="{4057C04E-46FB-48EE-89AD-822A218727E4}" dt="2024-04-10T11:45:33.090" v="19" actId="47"/>
        <pc:sldMkLst>
          <pc:docMk/>
          <pc:sldMk cId="3712797150" sldId="1129"/>
        </pc:sldMkLst>
      </pc:sldChg>
      <pc:sldChg chg="delSp mod">
        <pc:chgData name="Cecilie Rørdam" userId="9e6ed0df-47b2-4b0e-a5a5-8ff8555efc23" providerId="ADAL" clId="{4057C04E-46FB-48EE-89AD-822A218727E4}" dt="2024-04-10T11:46:05.360" v="33" actId="478"/>
        <pc:sldMkLst>
          <pc:docMk/>
          <pc:sldMk cId="4042620341" sldId="1130"/>
        </pc:sldMkLst>
        <pc:spChg chg="del">
          <ac:chgData name="Cecilie Rørdam" userId="9e6ed0df-47b2-4b0e-a5a5-8ff8555efc23" providerId="ADAL" clId="{4057C04E-46FB-48EE-89AD-822A218727E4}" dt="2024-04-10T11:46:05.360" v="33" actId="478"/>
          <ac:spMkLst>
            <pc:docMk/>
            <pc:sldMk cId="4042620341" sldId="1130"/>
            <ac:spMk id="6" creationId="{E281EB0F-AC00-B302-8DA2-0888CF3C4431}"/>
          </ac:spMkLst>
        </pc:spChg>
      </pc:sldChg>
      <pc:sldChg chg="del">
        <pc:chgData name="Cecilie Rørdam" userId="9e6ed0df-47b2-4b0e-a5a5-8ff8555efc23" providerId="ADAL" clId="{4057C04E-46FB-48EE-89AD-822A218727E4}" dt="2024-04-10T11:46:00.358" v="27" actId="47"/>
        <pc:sldMkLst>
          <pc:docMk/>
          <pc:sldMk cId="3493796115" sldId="1133"/>
        </pc:sldMkLst>
      </pc:sldChg>
      <pc:sldChg chg="del">
        <pc:chgData name="Cecilie Rørdam" userId="9e6ed0df-47b2-4b0e-a5a5-8ff8555efc23" providerId="ADAL" clId="{4057C04E-46FB-48EE-89AD-822A218727E4}" dt="2024-04-10T11:46:00.764" v="29" actId="47"/>
        <pc:sldMkLst>
          <pc:docMk/>
          <pc:sldMk cId="2775468708" sldId="1134"/>
        </pc:sldMkLst>
      </pc:sldChg>
      <pc:sldChg chg="del">
        <pc:chgData name="Cecilie Rørdam" userId="9e6ed0df-47b2-4b0e-a5a5-8ff8555efc23" providerId="ADAL" clId="{4057C04E-46FB-48EE-89AD-822A218727E4}" dt="2024-04-10T11:45:31.348" v="15" actId="47"/>
        <pc:sldMkLst>
          <pc:docMk/>
          <pc:sldMk cId="3948310751" sldId="1135"/>
        </pc:sldMkLst>
      </pc:sldChg>
      <pc:sldChg chg="del">
        <pc:chgData name="Cecilie Rørdam" userId="9e6ed0df-47b2-4b0e-a5a5-8ff8555efc23" providerId="ADAL" clId="{4057C04E-46FB-48EE-89AD-822A218727E4}" dt="2024-04-10T11:45:28.947" v="4" actId="47"/>
        <pc:sldMkLst>
          <pc:docMk/>
          <pc:sldMk cId="3417128293" sldId="1136"/>
        </pc:sldMkLst>
      </pc:sldChg>
      <pc:sldChg chg="del">
        <pc:chgData name="Cecilie Rørdam" userId="9e6ed0df-47b2-4b0e-a5a5-8ff8555efc23" providerId="ADAL" clId="{4057C04E-46FB-48EE-89AD-822A218727E4}" dt="2024-04-10T11:45:32.217" v="17" actId="47"/>
        <pc:sldMkLst>
          <pc:docMk/>
          <pc:sldMk cId="2261646772" sldId="1137"/>
        </pc:sldMkLst>
      </pc:sldChg>
      <pc:sldChg chg="del">
        <pc:chgData name="Cecilie Rørdam" userId="9e6ed0df-47b2-4b0e-a5a5-8ff8555efc23" providerId="ADAL" clId="{4057C04E-46FB-48EE-89AD-822A218727E4}" dt="2024-04-10T11:45:34.088" v="20" actId="47"/>
        <pc:sldMkLst>
          <pc:docMk/>
          <pc:sldMk cId="795070096" sldId="1138"/>
        </pc:sldMkLst>
      </pc:sldChg>
      <pc:sldChg chg="del">
        <pc:chgData name="Cecilie Rørdam" userId="9e6ed0df-47b2-4b0e-a5a5-8ff8555efc23" providerId="ADAL" clId="{4057C04E-46FB-48EE-89AD-822A218727E4}" dt="2024-04-10T11:45:59.509" v="23" actId="47"/>
        <pc:sldMkLst>
          <pc:docMk/>
          <pc:sldMk cId="3145130878" sldId="1140"/>
        </pc:sldMkLst>
      </pc:sldChg>
      <pc:sldChg chg="del">
        <pc:chgData name="Cecilie Rørdam" userId="9e6ed0df-47b2-4b0e-a5a5-8ff8555efc23" providerId="ADAL" clId="{4057C04E-46FB-48EE-89AD-822A218727E4}" dt="2024-04-10T11:45:32.542" v="18" actId="47"/>
        <pc:sldMkLst>
          <pc:docMk/>
          <pc:sldMk cId="3573157743" sldId="1143"/>
        </pc:sldMkLst>
      </pc:sldChg>
      <pc:sldChg chg="del">
        <pc:chgData name="Cecilie Rørdam" userId="9e6ed0df-47b2-4b0e-a5a5-8ff8555efc23" providerId="ADAL" clId="{4057C04E-46FB-48EE-89AD-822A218727E4}" dt="2024-04-10T11:46:00.100" v="26" actId="47"/>
        <pc:sldMkLst>
          <pc:docMk/>
          <pc:sldMk cId="2043404256" sldId="1144"/>
        </pc:sldMkLst>
      </pc:sldChg>
      <pc:sldChg chg="del">
        <pc:chgData name="Cecilie Rørdam" userId="9e6ed0df-47b2-4b0e-a5a5-8ff8555efc23" providerId="ADAL" clId="{4057C04E-46FB-48EE-89AD-822A218727E4}" dt="2024-04-10T11:45:29.711" v="8" actId="47"/>
        <pc:sldMkLst>
          <pc:docMk/>
          <pc:sldMk cId="577581" sldId="1145"/>
        </pc:sldMkLst>
      </pc:sldChg>
      <pc:sldChg chg="del">
        <pc:chgData name="Cecilie Rørdam" userId="9e6ed0df-47b2-4b0e-a5a5-8ff8555efc23" providerId="ADAL" clId="{4057C04E-46FB-48EE-89AD-822A218727E4}" dt="2024-04-10T11:46:00.517" v="28" actId="47"/>
        <pc:sldMkLst>
          <pc:docMk/>
          <pc:sldMk cId="2359199982" sldId="1146"/>
        </pc:sldMkLst>
      </pc:sldChg>
      <pc:sldChg chg="del">
        <pc:chgData name="Cecilie Rørdam" userId="9e6ed0df-47b2-4b0e-a5a5-8ff8555efc23" providerId="ADAL" clId="{4057C04E-46FB-48EE-89AD-822A218727E4}" dt="2024-04-10T11:45:59.317" v="22" actId="47"/>
        <pc:sldMkLst>
          <pc:docMk/>
          <pc:sldMk cId="4218042352" sldId="63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10-04-2024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182" y="4473891"/>
            <a:ext cx="5505450" cy="4233503"/>
          </a:xfrm>
        </p:spPr>
        <p:txBody>
          <a:bodyPr/>
          <a:lstStyle/>
          <a:p>
            <a:r>
              <a:rPr lang="en-GB" dirty="0"/>
              <a:t>Key to preventing the recurrence of stroke is to identify the precipitating cause(s).</a:t>
            </a:r>
            <a:r>
              <a:rPr lang="en-GB" baseline="30000" dirty="0"/>
              <a:t>1</a:t>
            </a:r>
            <a:r>
              <a:rPr lang="en-GB" dirty="0"/>
              <a:t> From there, prevention involves addressing that cause, e.g., by intervening in a patient with atherosclerosis, as identified using scanning technologies, using blood pressure lowering medications and statins.</a:t>
            </a:r>
            <a:r>
              <a:rPr lang="en-GB" baseline="30000" dirty="0"/>
              <a:t>1</a:t>
            </a:r>
            <a:r>
              <a:rPr lang="en-GB" dirty="0"/>
              <a:t> Primary prevention of stroke would involve reducing the risk of a first stroke.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Campbell BCV, De Silva DA, Macleod MR, et al. </a:t>
            </a:r>
            <a:r>
              <a:rPr lang="en-US" dirty="0" err="1"/>
              <a:t>Ischaemic</a:t>
            </a:r>
            <a:r>
              <a:rPr lang="en-US" dirty="0"/>
              <a:t> stroke. Nat Rev Dis Primers 2019; 5 (1): 70.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Feigin</a:t>
            </a:r>
            <a:r>
              <a:rPr lang="en-US" dirty="0"/>
              <a:t> VL, Roth GA, </a:t>
            </a:r>
            <a:r>
              <a:rPr lang="en-US" dirty="0" err="1"/>
              <a:t>Naghavi</a:t>
            </a:r>
            <a:r>
              <a:rPr lang="en-US" dirty="0"/>
              <a:t> M, et al.; Global Burden of Diseases, Injuries and Risk Factors Study 2013 and Stroke Experts Writing Group. Global burden of stroke and risk factors in 188 countries, during 1990–2013: a systematic analysis for the Global Burden of Disease Study 2013. Lancet Neurol 2016; 15 (9): 913–924.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Owolabi MO, Thrift AG, Mahal A, et al.; Stroke Experts Collaboration Group. Primary stroke prevention worldwide: translating evidence into action. Lancet Public Health 2022; 7 (1): e74–e85.</a:t>
            </a:r>
          </a:p>
          <a:p>
            <a:pPr marL="228600" indent="-228600">
              <a:buFont typeface="+mj-lt"/>
              <a:buAutoNum type="arabicPeriod"/>
            </a:pPr>
            <a:r>
              <a:rPr lang="da-DK" dirty="0"/>
              <a:t>Hachinski V, Einhäupl K, Ganten D, al. </a:t>
            </a:r>
            <a:r>
              <a:rPr lang="en-GB" dirty="0"/>
              <a:t>Preventing dementia by preventing stroke: the Berlin Manifesto. </a:t>
            </a:r>
            <a:r>
              <a:rPr lang="en-GB" dirty="0" err="1"/>
              <a:t>Alzheimers</a:t>
            </a:r>
            <a:r>
              <a:rPr lang="en-GB" dirty="0"/>
              <a:t> Dement 2019; 15 (7): 961–984.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9294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EFE726-E9DC-4F9C-2595-7BDDDA9ED2D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err="1"/>
              <a:t>Neurobehavioural</a:t>
            </a:r>
            <a:r>
              <a:rPr lang="en-GB" dirty="0"/>
              <a:t> consequences of stroke – Overview of stroke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A51836-A69D-8E73-C768-66B8AC35F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Prevention of stroke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B6E468B-E79B-9D70-BA9B-1691C7581E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223824" cy="619200"/>
          </a:xfrm>
        </p:spPr>
        <p:txBody>
          <a:bodyPr/>
          <a:lstStyle/>
          <a:p>
            <a:r>
              <a:rPr lang="en-GB"/>
              <a:t>BP=blood pressure; CSF=cerebrospinal fluid; CT=computed tomography; MRI=magnetic resonance imaging</a:t>
            </a:r>
          </a:p>
          <a:p>
            <a:endParaRPr lang="en-GB"/>
          </a:p>
          <a:p>
            <a:r>
              <a:rPr lang="en-GB"/>
              <a:t>1. Campbell et al. Nat Rev Dis Primers 2019;5(1):70; 2. </a:t>
            </a:r>
            <a:r>
              <a:rPr lang="en-US" err="1"/>
              <a:t>Feigin</a:t>
            </a:r>
            <a:r>
              <a:rPr lang="en-US"/>
              <a:t> et al. Lancet Neurol 2016;15(9):913–924; </a:t>
            </a:r>
            <a:br>
              <a:rPr lang="en-US"/>
            </a:br>
            <a:r>
              <a:rPr lang="en-GB"/>
              <a:t>3. </a:t>
            </a:r>
            <a:r>
              <a:rPr lang="en-US"/>
              <a:t>Owolabi et al. Lancet Public Health 2022;7(1):e74–e85; 4. </a:t>
            </a:r>
            <a:r>
              <a:rPr lang="da-DK"/>
              <a:t>Hachinski </a:t>
            </a:r>
            <a:r>
              <a:rPr lang="en-GB"/>
              <a:t>et al. </a:t>
            </a:r>
            <a:r>
              <a:rPr lang="en-GB" err="1"/>
              <a:t>Alzheimers</a:t>
            </a:r>
            <a:r>
              <a:rPr lang="en-GB"/>
              <a:t> Dement 2019;15(7):961–984</a:t>
            </a:r>
          </a:p>
        </p:txBody>
      </p:sp>
      <p:sp>
        <p:nvSpPr>
          <p:cNvPr id="30" name="Content Placeholder 15">
            <a:extLst>
              <a:ext uri="{FF2B5EF4-FFF2-40B4-BE49-F238E27FC236}">
                <a16:creationId xmlns:a16="http://schemas.microsoft.com/office/drawing/2014/main" id="{AEABD179-AE2F-3F68-7232-15A41A30D86D}"/>
              </a:ext>
            </a:extLst>
          </p:cNvPr>
          <p:cNvSpPr txBox="1">
            <a:spLocks/>
          </p:cNvSpPr>
          <p:nvPr/>
        </p:nvSpPr>
        <p:spPr>
          <a:xfrm>
            <a:off x="6248331" y="1346651"/>
            <a:ext cx="5419724" cy="4489070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180000" bIns="27000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Approximately </a:t>
            </a:r>
            <a:r>
              <a:rPr lang="en-US" b="1" dirty="0">
                <a:solidFill>
                  <a:schemeClr val="tx1"/>
                </a:solidFill>
              </a:rPr>
              <a:t>90%</a:t>
            </a:r>
            <a:r>
              <a:rPr lang="en-US" dirty="0">
                <a:solidFill>
                  <a:schemeClr val="tx1"/>
                </a:solidFill>
              </a:rPr>
              <a:t> of the burden of stroke </a:t>
            </a:r>
            <a:r>
              <a:rPr lang="en-US" dirty="0"/>
              <a:t>is driven by modifiable risk factors, e.g., smoking, hypertension, diabetes and hypercholesterolemia</a:t>
            </a:r>
            <a:r>
              <a:rPr lang="en-US" baseline="30000" dirty="0"/>
              <a:t>1-3</a:t>
            </a:r>
            <a:endParaRPr lang="en-US" dirty="0"/>
          </a:p>
          <a:p>
            <a:r>
              <a:rPr lang="en-US" dirty="0"/>
              <a:t>Stroke and dementia appear to share some risk factors, as well as being risk factors for each other</a:t>
            </a:r>
            <a:r>
              <a:rPr lang="en-US" baseline="30000" dirty="0"/>
              <a:t>4</a:t>
            </a:r>
            <a:endParaRPr lang="en-US" dirty="0"/>
          </a:p>
          <a:p>
            <a:r>
              <a:rPr lang="en-US" dirty="0"/>
              <a:t>In 2019, the World Stroke Organization published the Berlin Manifesto, calling for joint prevention of stroke and dementia via:</a:t>
            </a:r>
            <a:r>
              <a:rPr lang="en-US" baseline="30000" dirty="0"/>
              <a:t>4</a:t>
            </a:r>
            <a:endParaRPr lang="en-US" dirty="0"/>
          </a:p>
          <a:p>
            <a:pPr lvl="1"/>
            <a:r>
              <a:rPr lang="en-US" dirty="0"/>
              <a:t>Research on common themes</a:t>
            </a:r>
          </a:p>
          <a:p>
            <a:pPr lvl="1"/>
            <a:r>
              <a:rPr lang="en-US" dirty="0"/>
              <a:t>Greater funding for population studies</a:t>
            </a:r>
          </a:p>
          <a:p>
            <a:pPr lvl="1"/>
            <a:r>
              <a:rPr lang="en-US" dirty="0"/>
              <a:t>A symposium discussing the field</a:t>
            </a:r>
          </a:p>
          <a:p>
            <a:pPr lvl="1"/>
            <a:r>
              <a:rPr lang="en-US" dirty="0"/>
              <a:t>Formation of a leadership group to direct opportunities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51E107BF-D2F2-F87D-4B1A-DC2DDC6B8B79}"/>
              </a:ext>
            </a:extLst>
          </p:cNvPr>
          <p:cNvSpPr/>
          <p:nvPr/>
        </p:nvSpPr>
        <p:spPr>
          <a:xfrm>
            <a:off x="466436" y="1875386"/>
            <a:ext cx="1763056" cy="132715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Atherosclerosis</a:t>
            </a:r>
            <a:b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leading to stroke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7E5A54-4331-D86F-AD3C-E02A9D3DDD28}"/>
              </a:ext>
            </a:extLst>
          </p:cNvPr>
          <p:cNvSpPr txBox="1"/>
          <p:nvPr/>
        </p:nvSpPr>
        <p:spPr>
          <a:xfrm>
            <a:off x="466436" y="1300372"/>
            <a:ext cx="5419725" cy="292388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300" b="1" dirty="0">
                <a:solidFill>
                  <a:schemeClr val="bg1"/>
                </a:solidFill>
              </a:rPr>
              <a:t>Relationship between stroke cause and prevention of recurrence</a:t>
            </a:r>
            <a:r>
              <a:rPr lang="en-GB" sz="1300" b="1" baseline="30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834EF855-3B0D-6CB6-24C7-25BA97A88ECC}"/>
              </a:ext>
            </a:extLst>
          </p:cNvPr>
          <p:cNvSpPr/>
          <p:nvPr/>
        </p:nvSpPr>
        <p:spPr>
          <a:xfrm>
            <a:off x="2158939" y="1875386"/>
            <a:ext cx="2197306" cy="132715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Investigate with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CT or MRI angiography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7C2F216-9FD8-221F-595B-CFB879E184FB}"/>
              </a:ext>
            </a:extLst>
          </p:cNvPr>
          <p:cNvSpPr txBox="1"/>
          <p:nvPr/>
        </p:nvSpPr>
        <p:spPr>
          <a:xfrm>
            <a:off x="4274128" y="2123463"/>
            <a:ext cx="164899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sz="1200"/>
              <a:t>Antiplatelet therapy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sz="1200"/>
              <a:t>BP-lowering drugs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sz="1200"/>
              <a:t>Statin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sz="1200"/>
              <a:t>Surgery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42E8A01D-4EBB-49A8-C9BB-6C7E746734DB}"/>
              </a:ext>
            </a:extLst>
          </p:cNvPr>
          <p:cNvSpPr/>
          <p:nvPr/>
        </p:nvSpPr>
        <p:spPr>
          <a:xfrm>
            <a:off x="466436" y="2814970"/>
            <a:ext cx="1763056" cy="132715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Cardioembolism</a:t>
            </a:r>
            <a:b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20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leading to stroke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A2BC7B67-1990-27C5-A367-A3535734A9EF}"/>
              </a:ext>
            </a:extLst>
          </p:cNvPr>
          <p:cNvSpPr/>
          <p:nvPr/>
        </p:nvSpPr>
        <p:spPr>
          <a:xfrm>
            <a:off x="2158939" y="2814970"/>
            <a:ext cx="2197306" cy="132715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Investigate with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Holter recorder and echocardiography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26E4E7F-1476-5091-165F-7D2A08871188}"/>
              </a:ext>
            </a:extLst>
          </p:cNvPr>
          <p:cNvSpPr txBox="1"/>
          <p:nvPr/>
        </p:nvSpPr>
        <p:spPr>
          <a:xfrm>
            <a:off x="4274128" y="3063047"/>
            <a:ext cx="164899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sz="1200" dirty="0"/>
              <a:t>Anticoagulation therapy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sz="1200" dirty="0"/>
              <a:t>Surgery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sz="1200" dirty="0"/>
              <a:t>Antibiotics</a:t>
            </a:r>
          </a:p>
        </p:txBody>
      </p:sp>
      <p:pic>
        <p:nvPicPr>
          <p:cNvPr id="38" name="Graphic 37" descr="Test tubes with solid fill">
            <a:extLst>
              <a:ext uri="{FF2B5EF4-FFF2-40B4-BE49-F238E27FC236}">
                <a16:creationId xmlns:a16="http://schemas.microsoft.com/office/drawing/2014/main" id="{BD2FFBE3-A34E-A546-1F42-6EFE9408F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76044" y="1733592"/>
            <a:ext cx="479244" cy="479244"/>
          </a:xfrm>
          <a:prstGeom prst="rect">
            <a:avLst/>
          </a:prstGeom>
        </p:spPr>
      </p:pic>
      <p:pic>
        <p:nvPicPr>
          <p:cNvPr id="39" name="Graphic 38" descr="Microscope with solid fill">
            <a:extLst>
              <a:ext uri="{FF2B5EF4-FFF2-40B4-BE49-F238E27FC236}">
                <a16:creationId xmlns:a16="http://schemas.microsoft.com/office/drawing/2014/main" id="{DA471976-69D4-FEC6-FCF0-B9F6173A79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42085" y="1726202"/>
            <a:ext cx="479244" cy="479244"/>
          </a:xfrm>
          <a:prstGeom prst="rect">
            <a:avLst/>
          </a:prstGeom>
        </p:spPr>
      </p:pic>
      <p:pic>
        <p:nvPicPr>
          <p:cNvPr id="40" name="Graphic 39" descr="Medicine with solid fill">
            <a:extLst>
              <a:ext uri="{FF2B5EF4-FFF2-40B4-BE49-F238E27FC236}">
                <a16:creationId xmlns:a16="http://schemas.microsoft.com/office/drawing/2014/main" id="{9F6B6BB9-7289-4522-644E-F6CE1F84F3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37602" y="1705672"/>
            <a:ext cx="479244" cy="479244"/>
          </a:xfrm>
          <a:prstGeom prst="rect">
            <a:avLst/>
          </a:prstGeom>
        </p:spPr>
      </p:pic>
      <p:pic>
        <p:nvPicPr>
          <p:cNvPr id="41" name="Graphic 40" descr="Brain with solid fill">
            <a:extLst>
              <a:ext uri="{FF2B5EF4-FFF2-40B4-BE49-F238E27FC236}">
                <a16:creationId xmlns:a16="http://schemas.microsoft.com/office/drawing/2014/main" id="{3EABF5B7-67BF-FBDD-408F-F91884C08F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7090" y="1751328"/>
            <a:ext cx="479244" cy="479244"/>
          </a:xfrm>
          <a:prstGeom prst="rect">
            <a:avLst/>
          </a:prstGeom>
        </p:spPr>
      </p:pic>
      <p:sp>
        <p:nvSpPr>
          <p:cNvPr id="42" name="Arrow: Right 41">
            <a:extLst>
              <a:ext uri="{FF2B5EF4-FFF2-40B4-BE49-F238E27FC236}">
                <a16:creationId xmlns:a16="http://schemas.microsoft.com/office/drawing/2014/main" id="{F29F613B-66C8-B3B1-C0EE-EC2217B20866}"/>
              </a:ext>
            </a:extLst>
          </p:cNvPr>
          <p:cNvSpPr/>
          <p:nvPr/>
        </p:nvSpPr>
        <p:spPr>
          <a:xfrm>
            <a:off x="466436" y="3754554"/>
            <a:ext cx="1763056" cy="132715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Small vessel disease </a:t>
            </a:r>
            <a:r>
              <a:rPr kumimoji="0" lang="en-GB" sz="120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leading to stroke</a:t>
            </a:r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D303757A-05E3-C2C8-CDDE-A53066229E65}"/>
              </a:ext>
            </a:extLst>
          </p:cNvPr>
          <p:cNvSpPr/>
          <p:nvPr/>
        </p:nvSpPr>
        <p:spPr>
          <a:xfrm>
            <a:off x="2158939" y="3754554"/>
            <a:ext cx="2197306" cy="132715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Investigate with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brain MRI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682733C-A038-EBB3-F409-D75C915B23DC}"/>
              </a:ext>
            </a:extLst>
          </p:cNvPr>
          <p:cNvSpPr txBox="1"/>
          <p:nvPr/>
        </p:nvSpPr>
        <p:spPr>
          <a:xfrm>
            <a:off x="4274128" y="4094965"/>
            <a:ext cx="164899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sz="1200"/>
              <a:t>Antiplatelet therapy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sz="1200"/>
              <a:t>BP-lowering drugs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sz="1200"/>
              <a:t>Statin</a:t>
            </a:r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D42DB4D8-A61D-9E6D-6319-12E1A1991A84}"/>
              </a:ext>
            </a:extLst>
          </p:cNvPr>
          <p:cNvSpPr/>
          <p:nvPr/>
        </p:nvSpPr>
        <p:spPr>
          <a:xfrm>
            <a:off x="466436" y="4694138"/>
            <a:ext cx="1763056" cy="132715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Cerebral vasculitis </a:t>
            </a:r>
            <a:r>
              <a:rPr kumimoji="0" lang="en-GB" sz="120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leading to stroke</a:t>
            </a: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9185B40B-7600-DC6C-A76B-6DF6697665D8}"/>
              </a:ext>
            </a:extLst>
          </p:cNvPr>
          <p:cNvSpPr/>
          <p:nvPr/>
        </p:nvSpPr>
        <p:spPr>
          <a:xfrm>
            <a:off x="2158939" y="4694138"/>
            <a:ext cx="2197306" cy="132715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Investigate with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angiography, CSF examination, or biopsy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A0ED374-1467-3601-6A24-B9236AF45EB4}"/>
              </a:ext>
            </a:extLst>
          </p:cNvPr>
          <p:cNvSpPr txBox="1"/>
          <p:nvPr/>
        </p:nvSpPr>
        <p:spPr>
          <a:xfrm>
            <a:off x="4274128" y="5126881"/>
            <a:ext cx="1648995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sz="1200"/>
              <a:t>High-dose steroids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sz="1200"/>
              <a:t>Cyclophosphamide</a:t>
            </a:r>
          </a:p>
        </p:txBody>
      </p:sp>
    </p:spTree>
    <p:extLst>
      <p:ext uri="{BB962C8B-B14F-4D97-AF65-F5344CB8AC3E}">
        <p14:creationId xmlns:p14="http://schemas.microsoft.com/office/powerpoint/2010/main" val="4042620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556810E-450E-4FFF-BBB0-0621B79749EA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5265</TotalTime>
  <Words>481</Words>
  <Application>Microsoft Office PowerPoint</Application>
  <PresentationFormat>Widescreen</PresentationFormat>
  <Paragraphs>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Prevention of stroke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Cecilie Rørdam</cp:lastModifiedBy>
  <cp:revision>13</cp:revision>
  <cp:lastPrinted>2022-09-28T10:51:32Z</cp:lastPrinted>
  <dcterms:created xsi:type="dcterms:W3CDTF">2022-02-04T12:28:06Z</dcterms:created>
  <dcterms:modified xsi:type="dcterms:W3CDTF">2024-04-10T11:46:07Z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