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15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5B70F"/>
    <a:srgbClr val="F0ECDF"/>
    <a:srgbClr val="FFFFFF"/>
    <a:srgbClr val="D9D1CC"/>
    <a:srgbClr val="989E97"/>
    <a:srgbClr val="EBF0EE"/>
    <a:srgbClr val="0000FF"/>
    <a:srgbClr val="717171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70" autoAdjust="0"/>
    <p:restoredTop sz="75908" autoAdjust="0"/>
  </p:normalViewPr>
  <p:slideViewPr>
    <p:cSldViewPr snapToGrid="0">
      <p:cViewPr varScale="1">
        <p:scale>
          <a:sx n="63" d="100"/>
          <a:sy n="63" d="100"/>
        </p:scale>
        <p:origin x="10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76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solidFill>
                <a:schemeClr val="accent3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30-48C8-BB17-3D14F4419D20}"/>
              </c:ext>
            </c:extLst>
          </c:dPt>
          <c:dPt>
            <c:idx val="1"/>
            <c:bubble3D val="0"/>
            <c:spPr>
              <a:noFill/>
              <a:ln w="9525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30-48C8-BB17-3D14F4419D20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0.54166666666666663</c:v>
                </c:pt>
                <c:pt idx="1">
                  <c:v>0.45833333333333337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30-48C8-BB17-3D14F4419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671-4AE1-B8C9-E98B49832E3D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71-4AE1-B8C9-E98B49832E3D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0.78947368421052633</c:v>
                </c:pt>
                <c:pt idx="1">
                  <c:v>0.21052631578947367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71-4AE1-B8C9-E98B49832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FC-423C-BF80-5246C2CF7E2A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FC-423C-BF80-5246C2CF7E2A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0.89473684210526316</c:v>
                </c:pt>
                <c:pt idx="1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FC-423C-BF80-5246C2CF7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9C-45FB-A684-0504606105B9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9C-45FB-A684-0504606105B9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0.94736842105263153</c:v>
                </c:pt>
                <c:pt idx="1">
                  <c:v>5.2631578947368474E-2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C-45FB-A684-050460610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33-4C48-81ED-7F51D36BB1D2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33-4C48-81ED-7F51D36BB1D2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0.45833333333333331</c:v>
                </c:pt>
                <c:pt idx="1">
                  <c:v>0.54166666666666674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33-4C48-81ED-7F51D36BB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89-449F-B187-81E6737141C9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89-449F-B187-81E6737141C9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0.52631578947368418</c:v>
                </c:pt>
                <c:pt idx="1">
                  <c:v>0.47368421052631582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89-449F-B187-81E673714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solidFill>
                <a:schemeClr val="accent3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D8-4A18-A0A9-58883CA70983}"/>
              </c:ext>
            </c:extLst>
          </c:dPt>
          <c:dPt>
            <c:idx val="1"/>
            <c:bubble3D val="0"/>
            <c:spPr>
              <a:noFill/>
              <a:ln w="9525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D8-4A18-A0A9-58883CA70983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0.875</c:v>
                </c:pt>
                <c:pt idx="1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D8-4A18-A0A9-58883CA70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3E-4E84-8B00-C06637AB82E9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3E-4E84-8B00-C06637AB82E9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0.625</c:v>
                </c:pt>
                <c:pt idx="1">
                  <c:v>0.375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3E-4E84-8B00-C06637AB8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BC-4A59-9DD4-04C94F823BDA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BC-4A59-9DD4-04C94F823BDA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BC-4A59-9DD4-04C94F823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071616827628972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AE-4B8B-A53F-52716C5660F0}"/>
              </c:ext>
            </c:extLst>
          </c:dPt>
          <c:dPt>
            <c:idx val="1"/>
            <c:bubble3D val="0"/>
            <c:spPr>
              <a:noFill/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AE-4B8B-A53F-52716C5660F0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AE-4B8B-A53F-52716C566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systematic review aimed to investigate the quality of stroke-specific guidelines used in low- and middle-income countries compared with those from high-income countries.</a:t>
            </a:r>
            <a:r>
              <a:rPr lang="en-GB" baseline="30000" dirty="0"/>
              <a:t>1</a:t>
            </a:r>
            <a:r>
              <a:rPr lang="en-GB" dirty="0"/>
              <a:t> A total of 108 guidelines were identified and compared, from 47 different countries – 4 low-income, 24 middle-income, and 19 high-income countries.</a:t>
            </a:r>
            <a:r>
              <a:rPr lang="en-GB" baseline="30000" dirty="0"/>
              <a:t>1</a:t>
            </a:r>
            <a:r>
              <a:rPr lang="en-GB" dirty="0"/>
              <a:t> The review found that most guidelines available in low- and middle-income countries were generally less thorough, and were less transparent, than guidelines from high-income countries.</a:t>
            </a:r>
            <a:r>
              <a:rPr lang="en-GB" baseline="30000" dirty="0"/>
              <a:t>1</a:t>
            </a:r>
            <a:r>
              <a:rPr lang="en-GB" dirty="0"/>
              <a:t> The authors call for guidelines to be developed for low- and middle-income countries that are translatable into the relevant languages for those countries, and that consider the context of stroke treatment in those countries.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Yaria</a:t>
            </a:r>
            <a:r>
              <a:rPr lang="en-GB" dirty="0"/>
              <a:t> J, Gil A, </a:t>
            </a:r>
            <a:r>
              <a:rPr lang="en-GB" dirty="0" err="1"/>
              <a:t>Makanjuola</a:t>
            </a:r>
            <a:r>
              <a:rPr lang="en-GB" dirty="0"/>
              <a:t> A, et al.; Stroke Experts Collaboration Group. Quality of stroke guidelines in low- and middle-income countries: a systematic review. Bull World Health Organ 2021; 99 (9): 640–652E.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026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chart" Target="../charts/chart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51E696-53F9-7038-B857-A15462D27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50767" y="1416785"/>
            <a:ext cx="2941234" cy="4415215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Most </a:t>
            </a:r>
            <a:r>
              <a:rPr lang="en-US" dirty="0">
                <a:solidFill>
                  <a:schemeClr val="tx1"/>
                </a:solidFill>
              </a:rPr>
              <a:t>guidelines that are available in low- and middle-income countries are generally </a:t>
            </a:r>
            <a:r>
              <a:rPr lang="en-US" b="1" dirty="0">
                <a:solidFill>
                  <a:schemeClr val="tx1"/>
                </a:solidFill>
              </a:rPr>
              <a:t>less thorough</a:t>
            </a:r>
            <a:r>
              <a:rPr lang="en-US" dirty="0">
                <a:solidFill>
                  <a:schemeClr val="tx1"/>
                </a:solidFill>
              </a:rPr>
              <a:t>, and were </a:t>
            </a:r>
            <a:r>
              <a:rPr lang="en-US" b="1" dirty="0">
                <a:solidFill>
                  <a:schemeClr val="tx1"/>
                </a:solidFill>
              </a:rPr>
              <a:t>less transparent</a:t>
            </a:r>
            <a:r>
              <a:rPr lang="en-US" dirty="0">
                <a:solidFill>
                  <a:schemeClr val="tx1"/>
                </a:solidFill>
              </a:rPr>
              <a:t>, than guidelines from high-income countries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4AF95E-3A17-8444-4B2F-C7DF6D059F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Overview of stroke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494A1F-13DE-41FD-43F3-A0157ED6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Stroke management across the world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42EDD0-018C-A194-FFBE-9B621352EF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Yaria et al. Bull World Health Organ 2021;99(9):640–652E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C8BC6-B432-690C-1A3A-DEB5CBC77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E73D8C-6D1C-4360-8101-83ED279A0FF1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B2DBE-0F5D-72E8-1707-B996EDF73B1C}"/>
              </a:ext>
            </a:extLst>
          </p:cNvPr>
          <p:cNvSpPr/>
          <p:nvPr/>
        </p:nvSpPr>
        <p:spPr>
          <a:xfrm>
            <a:off x="1180939" y="4907280"/>
            <a:ext cx="7291325" cy="7053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88B60A-6C6B-05C9-1A45-7E314802E106}"/>
              </a:ext>
            </a:extLst>
          </p:cNvPr>
          <p:cNvSpPr/>
          <p:nvPr/>
        </p:nvSpPr>
        <p:spPr>
          <a:xfrm>
            <a:off x="1180939" y="3705079"/>
            <a:ext cx="7291325" cy="7053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A2252C0-687C-9CAD-AD45-57B5C527A0D4}"/>
              </a:ext>
            </a:extLst>
          </p:cNvPr>
          <p:cNvSpPr/>
          <p:nvPr/>
        </p:nvSpPr>
        <p:spPr>
          <a:xfrm>
            <a:off x="4286602" y="3517736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56DA32-C146-97F6-A1B0-554F444AC869}"/>
              </a:ext>
            </a:extLst>
          </p:cNvPr>
          <p:cNvSpPr/>
          <p:nvPr/>
        </p:nvSpPr>
        <p:spPr>
          <a:xfrm>
            <a:off x="4286602" y="4719937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B36F354-E97D-4590-1FF9-E4903A955E0C}"/>
              </a:ext>
            </a:extLst>
          </p:cNvPr>
          <p:cNvSpPr/>
          <p:nvPr/>
        </p:nvSpPr>
        <p:spPr>
          <a:xfrm>
            <a:off x="5751346" y="4719937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361384F-F506-E6E4-3143-3240031300A4}"/>
              </a:ext>
            </a:extLst>
          </p:cNvPr>
          <p:cNvSpPr/>
          <p:nvPr/>
        </p:nvSpPr>
        <p:spPr>
          <a:xfrm>
            <a:off x="7212358" y="4719937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A38139-6C3A-8028-D250-926715CD0279}"/>
              </a:ext>
            </a:extLst>
          </p:cNvPr>
          <p:cNvSpPr/>
          <p:nvPr/>
        </p:nvSpPr>
        <p:spPr>
          <a:xfrm>
            <a:off x="1180939" y="2502878"/>
            <a:ext cx="7291325" cy="705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FD22F342-A786-DD17-A57E-5BC12E796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9428745"/>
              </p:ext>
            </p:extLst>
          </p:nvPr>
        </p:nvGraphicFramePr>
        <p:xfrm>
          <a:off x="4286602" y="3517736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F0A110D-1F1F-AFBD-B87C-3C5FE1E5C3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3513497"/>
              </p:ext>
            </p:extLst>
          </p:nvPr>
        </p:nvGraphicFramePr>
        <p:xfrm>
          <a:off x="4286602" y="4719937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731AC7CB-1495-2C6F-7794-C382CD1E4B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8518478"/>
              </p:ext>
            </p:extLst>
          </p:nvPr>
        </p:nvGraphicFramePr>
        <p:xfrm>
          <a:off x="5751346" y="4719937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8FAEB653-A3BE-30F2-C64D-38F0E5B9B6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8100364"/>
              </p:ext>
            </p:extLst>
          </p:nvPr>
        </p:nvGraphicFramePr>
        <p:xfrm>
          <a:off x="7212358" y="4719937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7CAD0049-50FE-5E1F-DE90-DF01290A6F7D}"/>
              </a:ext>
            </a:extLst>
          </p:cNvPr>
          <p:cNvSpPr/>
          <p:nvPr/>
        </p:nvSpPr>
        <p:spPr>
          <a:xfrm>
            <a:off x="2821858" y="3517736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2CB188-DF44-2AC4-B156-7C40280CBC5E}"/>
              </a:ext>
            </a:extLst>
          </p:cNvPr>
          <p:cNvSpPr/>
          <p:nvPr/>
        </p:nvSpPr>
        <p:spPr>
          <a:xfrm>
            <a:off x="2821858" y="4719937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9918C1-88C2-3D3A-5494-6900C94F40FD}"/>
              </a:ext>
            </a:extLst>
          </p:cNvPr>
          <p:cNvSpPr/>
          <p:nvPr/>
        </p:nvSpPr>
        <p:spPr>
          <a:xfrm>
            <a:off x="5751346" y="3517736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53C8DAE-F735-F371-0BF6-8188A805DDBA}"/>
              </a:ext>
            </a:extLst>
          </p:cNvPr>
          <p:cNvSpPr/>
          <p:nvPr/>
        </p:nvSpPr>
        <p:spPr>
          <a:xfrm>
            <a:off x="7212358" y="3517736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65C23B0C-C113-5269-2172-173D70382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1520589"/>
              </p:ext>
            </p:extLst>
          </p:nvPr>
        </p:nvGraphicFramePr>
        <p:xfrm>
          <a:off x="2821858" y="3517736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264A804B-7DBF-815A-13EC-8EECED83C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752643"/>
              </p:ext>
            </p:extLst>
          </p:nvPr>
        </p:nvGraphicFramePr>
        <p:xfrm>
          <a:off x="2821858" y="4719937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D78E049E-7174-38C9-A2F7-EC749D1BF4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033880"/>
              </p:ext>
            </p:extLst>
          </p:nvPr>
        </p:nvGraphicFramePr>
        <p:xfrm>
          <a:off x="5751346" y="3517736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C6C068BB-6E67-C195-3879-B16966C126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303266"/>
              </p:ext>
            </p:extLst>
          </p:nvPr>
        </p:nvGraphicFramePr>
        <p:xfrm>
          <a:off x="7212358" y="3517736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Oval 27">
            <a:extLst>
              <a:ext uri="{FF2B5EF4-FFF2-40B4-BE49-F238E27FC236}">
                <a16:creationId xmlns:a16="http://schemas.microsoft.com/office/drawing/2014/main" id="{56A1892D-C3E2-4B10-3056-3EB806529557}"/>
              </a:ext>
            </a:extLst>
          </p:cNvPr>
          <p:cNvSpPr/>
          <p:nvPr/>
        </p:nvSpPr>
        <p:spPr>
          <a:xfrm>
            <a:off x="5751346" y="2315535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544E6E52-4B9B-2D65-4B47-9D7E08A9E2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1261189"/>
              </p:ext>
            </p:extLst>
          </p:nvPr>
        </p:nvGraphicFramePr>
        <p:xfrm>
          <a:off x="5751346" y="2315535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0" name="Oval 29">
            <a:extLst>
              <a:ext uri="{FF2B5EF4-FFF2-40B4-BE49-F238E27FC236}">
                <a16:creationId xmlns:a16="http://schemas.microsoft.com/office/drawing/2014/main" id="{94C19010-C68D-B8C1-674C-D2ADEF930BD2}"/>
              </a:ext>
            </a:extLst>
          </p:cNvPr>
          <p:cNvSpPr/>
          <p:nvPr/>
        </p:nvSpPr>
        <p:spPr>
          <a:xfrm>
            <a:off x="4286602" y="2315535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90AE57B0-7AF5-11CE-2F18-9BC95B246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676928"/>
              </p:ext>
            </p:extLst>
          </p:nvPr>
        </p:nvGraphicFramePr>
        <p:xfrm>
          <a:off x="4286602" y="2315535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10B881B-3DFE-F33F-A14B-05C1DE426AFC}"/>
              </a:ext>
            </a:extLst>
          </p:cNvPr>
          <p:cNvSpPr txBox="1"/>
          <p:nvPr/>
        </p:nvSpPr>
        <p:spPr>
          <a:xfrm>
            <a:off x="703256" y="1416785"/>
            <a:ext cx="7769008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Proportion of countries with guidelines covering various components of stroke care</a:t>
            </a:r>
            <a:endParaRPr lang="en-GB" sz="1400" b="1" baseline="30000" dirty="0">
              <a:solidFill>
                <a:schemeClr val="bg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E041B9B-49CA-AF0E-4D65-63F69AF622D8}"/>
              </a:ext>
            </a:extLst>
          </p:cNvPr>
          <p:cNvSpPr/>
          <p:nvPr/>
        </p:nvSpPr>
        <p:spPr>
          <a:xfrm>
            <a:off x="1357114" y="2315535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884CF0-80DF-098C-11FE-10F07A1B910F}"/>
              </a:ext>
            </a:extLst>
          </p:cNvPr>
          <p:cNvSpPr txBox="1"/>
          <p:nvPr/>
        </p:nvSpPr>
        <p:spPr>
          <a:xfrm rot="16200000">
            <a:off x="355427" y="2624703"/>
            <a:ext cx="1157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Low-income countries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D70FD2-AB7A-69D6-1482-17EA71D0389B}"/>
              </a:ext>
            </a:extLst>
          </p:cNvPr>
          <p:cNvSpPr txBox="1"/>
          <p:nvPr/>
        </p:nvSpPr>
        <p:spPr>
          <a:xfrm rot="16200000">
            <a:off x="298916" y="3826904"/>
            <a:ext cx="127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accent3">
                    <a:lumMod val="50000"/>
                  </a:schemeClr>
                </a:solidFill>
              </a:rPr>
              <a:t>Middle-income countries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4B627-9E31-7113-E628-44B0904B5C90}"/>
              </a:ext>
            </a:extLst>
          </p:cNvPr>
          <p:cNvSpPr txBox="1"/>
          <p:nvPr/>
        </p:nvSpPr>
        <p:spPr>
          <a:xfrm rot="16200000">
            <a:off x="355426" y="5029105"/>
            <a:ext cx="1157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High-income countries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CBB3E35-ABBB-89BF-B79E-4AB07A0FC936}"/>
              </a:ext>
            </a:extLst>
          </p:cNvPr>
          <p:cNvSpPr/>
          <p:nvPr/>
        </p:nvSpPr>
        <p:spPr>
          <a:xfrm>
            <a:off x="1357114" y="3517736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2841EDF-73C1-2D30-2629-3D9B3D7A73E6}"/>
              </a:ext>
            </a:extLst>
          </p:cNvPr>
          <p:cNvSpPr/>
          <p:nvPr/>
        </p:nvSpPr>
        <p:spPr>
          <a:xfrm>
            <a:off x="1357114" y="4719937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03E758-9D33-B351-49C6-84F8DB081F08}"/>
              </a:ext>
            </a:extLst>
          </p:cNvPr>
          <p:cNvSpPr txBox="1"/>
          <p:nvPr/>
        </p:nvSpPr>
        <p:spPr>
          <a:xfrm>
            <a:off x="1180939" y="1815207"/>
            <a:ext cx="1432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/>
              <a:t>Surveillance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E833FDB-2BD1-CA1B-F82B-A35666B8F3E7}"/>
              </a:ext>
            </a:extLst>
          </p:cNvPr>
          <p:cNvSpPr/>
          <p:nvPr/>
        </p:nvSpPr>
        <p:spPr>
          <a:xfrm>
            <a:off x="2821858" y="2315535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36B9944-15B2-E8C2-AA5D-549A71B58EFC}"/>
              </a:ext>
            </a:extLst>
          </p:cNvPr>
          <p:cNvSpPr txBox="1"/>
          <p:nvPr/>
        </p:nvSpPr>
        <p:spPr>
          <a:xfrm>
            <a:off x="2645683" y="1815207"/>
            <a:ext cx="143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/>
              <a:t>Primary prevention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D48C4E-A2C4-2295-3DC1-527B59EDF272}"/>
              </a:ext>
            </a:extLst>
          </p:cNvPr>
          <p:cNvSpPr txBox="1"/>
          <p:nvPr/>
        </p:nvSpPr>
        <p:spPr>
          <a:xfrm>
            <a:off x="4110427" y="1815207"/>
            <a:ext cx="143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/>
              <a:t>Secondary prevention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B3239E-54F0-A6DB-7EBA-F1172EDFDF48}"/>
              </a:ext>
            </a:extLst>
          </p:cNvPr>
          <p:cNvSpPr txBox="1"/>
          <p:nvPr/>
        </p:nvSpPr>
        <p:spPr>
          <a:xfrm>
            <a:off x="5575171" y="1815207"/>
            <a:ext cx="1432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/>
              <a:t>Acute care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3A7DC3E-5D29-8940-6F08-1C87E48CE7E4}"/>
              </a:ext>
            </a:extLst>
          </p:cNvPr>
          <p:cNvSpPr/>
          <p:nvPr/>
        </p:nvSpPr>
        <p:spPr>
          <a:xfrm>
            <a:off x="7212358" y="2315535"/>
            <a:ext cx="1080000" cy="10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812D70-E844-377F-990F-72B334FC3548}"/>
              </a:ext>
            </a:extLst>
          </p:cNvPr>
          <p:cNvSpPr txBox="1"/>
          <p:nvPr/>
        </p:nvSpPr>
        <p:spPr>
          <a:xfrm>
            <a:off x="7039914" y="1815207"/>
            <a:ext cx="1432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/>
              <a:t>Rehabilitation 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B9FB5A-5A28-F1F2-413F-D38FEFCB5B7D}"/>
              </a:ext>
            </a:extLst>
          </p:cNvPr>
          <p:cNvSpPr/>
          <p:nvPr/>
        </p:nvSpPr>
        <p:spPr>
          <a:xfrm>
            <a:off x="1851684" y="2810105"/>
            <a:ext cx="90860" cy="908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33D7A8-DA16-232F-7121-647375223EF6}"/>
              </a:ext>
            </a:extLst>
          </p:cNvPr>
          <p:cNvSpPr/>
          <p:nvPr/>
        </p:nvSpPr>
        <p:spPr>
          <a:xfrm>
            <a:off x="1851684" y="4012306"/>
            <a:ext cx="90860" cy="908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9631267-1849-5C60-1D60-A0F8C25B0BC3}"/>
              </a:ext>
            </a:extLst>
          </p:cNvPr>
          <p:cNvSpPr/>
          <p:nvPr/>
        </p:nvSpPr>
        <p:spPr>
          <a:xfrm>
            <a:off x="1851684" y="5214507"/>
            <a:ext cx="90860" cy="908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884F89C-AA2A-4CE1-4E04-84E0B8B407E8}"/>
              </a:ext>
            </a:extLst>
          </p:cNvPr>
          <p:cNvSpPr/>
          <p:nvPr/>
        </p:nvSpPr>
        <p:spPr>
          <a:xfrm>
            <a:off x="3316428" y="2810105"/>
            <a:ext cx="90860" cy="908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8227220-1823-39D5-4AFD-975522F371B7}"/>
              </a:ext>
            </a:extLst>
          </p:cNvPr>
          <p:cNvSpPr/>
          <p:nvPr/>
        </p:nvSpPr>
        <p:spPr>
          <a:xfrm>
            <a:off x="7706928" y="2810105"/>
            <a:ext cx="90860" cy="908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F20AD73-FB42-3546-0725-82C90195241B}"/>
              </a:ext>
            </a:extLst>
          </p:cNvPr>
          <p:cNvSpPr/>
          <p:nvPr/>
        </p:nvSpPr>
        <p:spPr>
          <a:xfrm>
            <a:off x="1357114" y="2315535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744B3AC-C7D6-B3FE-EC1D-09837C366E64}"/>
              </a:ext>
            </a:extLst>
          </p:cNvPr>
          <p:cNvSpPr/>
          <p:nvPr/>
        </p:nvSpPr>
        <p:spPr>
          <a:xfrm>
            <a:off x="2821858" y="2315535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730D621-08D8-0A34-2F69-62652FBFE3D3}"/>
              </a:ext>
            </a:extLst>
          </p:cNvPr>
          <p:cNvSpPr/>
          <p:nvPr/>
        </p:nvSpPr>
        <p:spPr>
          <a:xfrm>
            <a:off x="7212358" y="2315535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A0A5479-4AFD-ADDD-10C5-F0D9F6658108}"/>
              </a:ext>
            </a:extLst>
          </p:cNvPr>
          <p:cNvSpPr/>
          <p:nvPr/>
        </p:nvSpPr>
        <p:spPr>
          <a:xfrm>
            <a:off x="4286602" y="2315535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F61537D-DB62-0545-2F5E-BEEE4B780F6A}"/>
              </a:ext>
            </a:extLst>
          </p:cNvPr>
          <p:cNvSpPr/>
          <p:nvPr/>
        </p:nvSpPr>
        <p:spPr>
          <a:xfrm>
            <a:off x="5751346" y="2315535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1C41D02-E5AF-B0F7-EF19-CA70D24F66FA}"/>
              </a:ext>
            </a:extLst>
          </p:cNvPr>
          <p:cNvSpPr/>
          <p:nvPr/>
        </p:nvSpPr>
        <p:spPr>
          <a:xfrm>
            <a:off x="1357114" y="3517736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B1BE6F7-B347-3CDA-B559-12432804EDAE}"/>
              </a:ext>
            </a:extLst>
          </p:cNvPr>
          <p:cNvSpPr/>
          <p:nvPr/>
        </p:nvSpPr>
        <p:spPr>
          <a:xfrm>
            <a:off x="2821858" y="3517736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4D075AB-FE23-9570-2059-21DABAABFF31}"/>
              </a:ext>
            </a:extLst>
          </p:cNvPr>
          <p:cNvSpPr/>
          <p:nvPr/>
        </p:nvSpPr>
        <p:spPr>
          <a:xfrm>
            <a:off x="7212358" y="3517736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1DC1332-9E42-2674-DCDD-ECBFF8C58E3F}"/>
              </a:ext>
            </a:extLst>
          </p:cNvPr>
          <p:cNvSpPr/>
          <p:nvPr/>
        </p:nvSpPr>
        <p:spPr>
          <a:xfrm>
            <a:off x="4286602" y="3517736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9D49DAC-C946-77DF-A652-2E7BD2D67A44}"/>
              </a:ext>
            </a:extLst>
          </p:cNvPr>
          <p:cNvSpPr/>
          <p:nvPr/>
        </p:nvSpPr>
        <p:spPr>
          <a:xfrm>
            <a:off x="5751346" y="3517736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8C83E1D-AF64-7F3E-D05B-E316B9751276}"/>
              </a:ext>
            </a:extLst>
          </p:cNvPr>
          <p:cNvSpPr/>
          <p:nvPr/>
        </p:nvSpPr>
        <p:spPr>
          <a:xfrm>
            <a:off x="1357114" y="4719937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8794958-2658-D9C7-1444-E0FB85D26799}"/>
              </a:ext>
            </a:extLst>
          </p:cNvPr>
          <p:cNvSpPr/>
          <p:nvPr/>
        </p:nvSpPr>
        <p:spPr>
          <a:xfrm>
            <a:off x="2821858" y="4719937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78701C0-82E3-F7EE-3418-0399F23C4C5D}"/>
              </a:ext>
            </a:extLst>
          </p:cNvPr>
          <p:cNvSpPr/>
          <p:nvPr/>
        </p:nvSpPr>
        <p:spPr>
          <a:xfrm>
            <a:off x="7212358" y="4719937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4EB3F5-E4D0-A463-0A55-7488009A3B57}"/>
              </a:ext>
            </a:extLst>
          </p:cNvPr>
          <p:cNvSpPr/>
          <p:nvPr/>
        </p:nvSpPr>
        <p:spPr>
          <a:xfrm>
            <a:off x="4286602" y="4719937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8119E1C-1E56-9350-3FF0-4AB5D30A1CF6}"/>
              </a:ext>
            </a:extLst>
          </p:cNvPr>
          <p:cNvSpPr/>
          <p:nvPr/>
        </p:nvSpPr>
        <p:spPr>
          <a:xfrm>
            <a:off x="5751346" y="4719937"/>
            <a:ext cx="1080000" cy="108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AE3A6E0-602E-A563-9037-D1F6D0B23E8C}"/>
              </a:ext>
            </a:extLst>
          </p:cNvPr>
          <p:cNvSpPr txBox="1"/>
          <p:nvPr/>
        </p:nvSpPr>
        <p:spPr>
          <a:xfrm>
            <a:off x="4853894" y="254415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2069CF-6444-45AA-6C18-4A2257C09F58}"/>
              </a:ext>
            </a:extLst>
          </p:cNvPr>
          <p:cNvSpPr txBox="1"/>
          <p:nvPr/>
        </p:nvSpPr>
        <p:spPr>
          <a:xfrm>
            <a:off x="6312344" y="254415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074CC7B-8E20-3740-00C5-065E7294A2FC}"/>
              </a:ext>
            </a:extLst>
          </p:cNvPr>
          <p:cNvSpPr txBox="1"/>
          <p:nvPr/>
        </p:nvSpPr>
        <p:spPr>
          <a:xfrm>
            <a:off x="3399001" y="394239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46%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2EC451D-A329-33EC-6BC2-AE321B3808D3}"/>
              </a:ext>
            </a:extLst>
          </p:cNvPr>
          <p:cNvSpPr txBox="1"/>
          <p:nvPr/>
        </p:nvSpPr>
        <p:spPr>
          <a:xfrm>
            <a:off x="4865568" y="394239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54%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BF0E357-9E54-B358-E393-ADDC9ED5DF6E}"/>
              </a:ext>
            </a:extLst>
          </p:cNvPr>
          <p:cNvSpPr txBox="1"/>
          <p:nvPr/>
        </p:nvSpPr>
        <p:spPr>
          <a:xfrm>
            <a:off x="6312344" y="394239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88%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B6C123A-71B4-A30B-D727-ECA8137B9A34}"/>
              </a:ext>
            </a:extLst>
          </p:cNvPr>
          <p:cNvSpPr txBox="1"/>
          <p:nvPr/>
        </p:nvSpPr>
        <p:spPr>
          <a:xfrm>
            <a:off x="7797788" y="394239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63%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E3043DC-1C4A-FACA-2313-538CFC0C564D}"/>
              </a:ext>
            </a:extLst>
          </p:cNvPr>
          <p:cNvSpPr txBox="1"/>
          <p:nvPr/>
        </p:nvSpPr>
        <p:spPr>
          <a:xfrm>
            <a:off x="3407288" y="5144156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53%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44E54C3-EC54-711E-AA94-857373A1DB59}"/>
              </a:ext>
            </a:extLst>
          </p:cNvPr>
          <p:cNvSpPr txBox="1"/>
          <p:nvPr/>
        </p:nvSpPr>
        <p:spPr>
          <a:xfrm>
            <a:off x="4873855" y="5144156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79%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32659C8-2FA9-0F83-37D4-C38A71314E59}"/>
              </a:ext>
            </a:extLst>
          </p:cNvPr>
          <p:cNvSpPr txBox="1"/>
          <p:nvPr/>
        </p:nvSpPr>
        <p:spPr>
          <a:xfrm>
            <a:off x="6320631" y="5144156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89%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B43C66A-19F1-19CC-0D16-9AF827F89B5C}"/>
              </a:ext>
            </a:extLst>
          </p:cNvPr>
          <p:cNvSpPr txBox="1"/>
          <p:nvPr/>
        </p:nvSpPr>
        <p:spPr>
          <a:xfrm>
            <a:off x="7806075" y="5144156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>
                <a:solidFill>
                  <a:schemeClr val="bg1"/>
                </a:solidFill>
              </a:rPr>
              <a:t>95%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85220-1C2B-B155-1478-87505F9CA7E4}"/>
              </a:ext>
            </a:extLst>
          </p:cNvPr>
          <p:cNvSpPr txBox="1"/>
          <p:nvPr/>
        </p:nvSpPr>
        <p:spPr>
          <a:xfrm>
            <a:off x="4932847" y="6403334"/>
            <a:ext cx="6681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Quality of stroke guidelines in low- and middle-income countries: a systematic review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Yaria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al., used under CC BY 3.0-IGO. This work is licensed under Creative Commons license CC 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4293581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purl.org/dc/dcmitype/"/>
    <ds:schemaRef ds:uri="08562aa6-c0ad-4fb9-8a82-15409d3a28b4"/>
    <ds:schemaRef ds:uri="http://purl.org/dc/elements/1.1/"/>
    <ds:schemaRef ds:uri="28627d7c-4416-4bc1-86cf-ca6c3a42a8f2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5313</TotalTime>
  <Words>305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Stroke management across the world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Cecilie Rørdam</cp:lastModifiedBy>
  <cp:revision>16</cp:revision>
  <cp:lastPrinted>2022-09-28T10:51:32Z</cp:lastPrinted>
  <dcterms:created xsi:type="dcterms:W3CDTF">2022-02-04T12:28:06Z</dcterms:created>
  <dcterms:modified xsi:type="dcterms:W3CDTF">2024-04-10T10:44:46Z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