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33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5B70F"/>
    <a:srgbClr val="F0ECDF"/>
    <a:srgbClr val="FFFFFF"/>
    <a:srgbClr val="D9D1CC"/>
    <a:srgbClr val="989E97"/>
    <a:srgbClr val="EBF0EE"/>
    <a:srgbClr val="0000FF"/>
    <a:srgbClr val="717171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0" autoAdjust="0"/>
    <p:restoredTop sz="75908" autoAdjust="0"/>
  </p:normalViewPr>
  <p:slideViewPr>
    <p:cSldViewPr snapToGrid="0">
      <p:cViewPr varScale="1">
        <p:scale>
          <a:sx n="63" d="100"/>
          <a:sy n="63" d="100"/>
        </p:scale>
        <p:origin x="10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768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A87B90A1-DAC1-4B48-9343-061E3A0A1ED9}"/>
    <pc:docChg chg="custSel delSld modSld">
      <pc:chgData name="Cecilie Rørdam" userId="9e6ed0df-47b2-4b0e-a5a5-8ff8555efc23" providerId="ADAL" clId="{A87B90A1-DAC1-4B48-9343-061E3A0A1ED9}" dt="2024-04-10T12:03:51.958" v="33" actId="478"/>
      <pc:docMkLst>
        <pc:docMk/>
      </pc:docMkLst>
      <pc:sldChg chg="del">
        <pc:chgData name="Cecilie Rørdam" userId="9e6ed0df-47b2-4b0e-a5a5-8ff8555efc23" providerId="ADAL" clId="{A87B90A1-DAC1-4B48-9343-061E3A0A1ED9}" dt="2024-04-10T12:03:19.741" v="0" actId="47"/>
        <pc:sldMkLst>
          <pc:docMk/>
          <pc:sldMk cId="1226472582" sldId="980"/>
        </pc:sldMkLst>
      </pc:sldChg>
      <pc:sldChg chg="del">
        <pc:chgData name="Cecilie Rørdam" userId="9e6ed0df-47b2-4b0e-a5a5-8ff8555efc23" providerId="ADAL" clId="{A87B90A1-DAC1-4B48-9343-061E3A0A1ED9}" dt="2024-04-10T12:03:47.384" v="32" actId="47"/>
        <pc:sldMkLst>
          <pc:docMk/>
          <pc:sldMk cId="3878279412" sldId="1063"/>
        </pc:sldMkLst>
      </pc:sldChg>
      <pc:sldChg chg="del">
        <pc:chgData name="Cecilie Rørdam" userId="9e6ed0df-47b2-4b0e-a5a5-8ff8555efc23" providerId="ADAL" clId="{A87B90A1-DAC1-4B48-9343-061E3A0A1ED9}" dt="2024-04-10T12:03:46.470" v="30" actId="47"/>
        <pc:sldMkLst>
          <pc:docMk/>
          <pc:sldMk cId="1590399365" sldId="1085"/>
        </pc:sldMkLst>
      </pc:sldChg>
      <pc:sldChg chg="del">
        <pc:chgData name="Cecilie Rørdam" userId="9e6ed0df-47b2-4b0e-a5a5-8ff8555efc23" providerId="ADAL" clId="{A87B90A1-DAC1-4B48-9343-061E3A0A1ED9}" dt="2024-04-10T12:03:46.906" v="31" actId="47"/>
        <pc:sldMkLst>
          <pc:docMk/>
          <pc:sldMk cId="3621622273" sldId="1086"/>
        </pc:sldMkLst>
      </pc:sldChg>
      <pc:sldChg chg="del">
        <pc:chgData name="Cecilie Rørdam" userId="9e6ed0df-47b2-4b0e-a5a5-8ff8555efc23" providerId="ADAL" clId="{A87B90A1-DAC1-4B48-9343-061E3A0A1ED9}" dt="2024-04-10T12:03:32.277" v="25" actId="47"/>
        <pc:sldMkLst>
          <pc:docMk/>
          <pc:sldMk cId="448934443" sldId="1099"/>
        </pc:sldMkLst>
      </pc:sldChg>
      <pc:sldChg chg="del">
        <pc:chgData name="Cecilie Rørdam" userId="9e6ed0df-47b2-4b0e-a5a5-8ff8555efc23" providerId="ADAL" clId="{A87B90A1-DAC1-4B48-9343-061E3A0A1ED9}" dt="2024-04-10T12:03:19.930" v="1" actId="47"/>
        <pc:sldMkLst>
          <pc:docMk/>
          <pc:sldMk cId="3203905920" sldId="1100"/>
        </pc:sldMkLst>
      </pc:sldChg>
      <pc:sldChg chg="del">
        <pc:chgData name="Cecilie Rørdam" userId="9e6ed0df-47b2-4b0e-a5a5-8ff8555efc23" providerId="ADAL" clId="{A87B90A1-DAC1-4B48-9343-061E3A0A1ED9}" dt="2024-04-10T12:03:20.725" v="5" actId="47"/>
        <pc:sldMkLst>
          <pc:docMk/>
          <pc:sldMk cId="3219915911" sldId="1102"/>
        </pc:sldMkLst>
      </pc:sldChg>
      <pc:sldChg chg="del">
        <pc:chgData name="Cecilie Rørdam" userId="9e6ed0df-47b2-4b0e-a5a5-8ff8555efc23" providerId="ADAL" clId="{A87B90A1-DAC1-4B48-9343-061E3A0A1ED9}" dt="2024-04-10T12:03:21.387" v="9" actId="47"/>
        <pc:sldMkLst>
          <pc:docMk/>
          <pc:sldMk cId="3709457969" sldId="1103"/>
        </pc:sldMkLst>
      </pc:sldChg>
      <pc:sldChg chg="del">
        <pc:chgData name="Cecilie Rørdam" userId="9e6ed0df-47b2-4b0e-a5a5-8ff8555efc23" providerId="ADAL" clId="{A87B90A1-DAC1-4B48-9343-061E3A0A1ED9}" dt="2024-04-10T12:03:23.579" v="16" actId="47"/>
        <pc:sldMkLst>
          <pc:docMk/>
          <pc:sldMk cId="3801760399" sldId="1105"/>
        </pc:sldMkLst>
      </pc:sldChg>
      <pc:sldChg chg="del">
        <pc:chgData name="Cecilie Rørdam" userId="9e6ed0df-47b2-4b0e-a5a5-8ff8555efc23" providerId="ADAL" clId="{A87B90A1-DAC1-4B48-9343-061E3A0A1ED9}" dt="2024-04-10T12:03:24.164" v="22" actId="47"/>
        <pc:sldMkLst>
          <pc:docMk/>
          <pc:sldMk cId="2949873680" sldId="1106"/>
        </pc:sldMkLst>
      </pc:sldChg>
      <pc:sldChg chg="del">
        <pc:chgData name="Cecilie Rørdam" userId="9e6ed0df-47b2-4b0e-a5a5-8ff8555efc23" providerId="ADAL" clId="{A87B90A1-DAC1-4B48-9343-061E3A0A1ED9}" dt="2024-04-10T12:03:20.235" v="2" actId="47"/>
        <pc:sldMkLst>
          <pc:docMk/>
          <pc:sldMk cId="1084391173" sldId="1107"/>
        </pc:sldMkLst>
      </pc:sldChg>
      <pc:sldChg chg="del">
        <pc:chgData name="Cecilie Rørdam" userId="9e6ed0df-47b2-4b0e-a5a5-8ff8555efc23" providerId="ADAL" clId="{A87B90A1-DAC1-4B48-9343-061E3A0A1ED9}" dt="2024-04-10T12:03:20.364" v="3" actId="47"/>
        <pc:sldMkLst>
          <pc:docMk/>
          <pc:sldMk cId="2390977137" sldId="1108"/>
        </pc:sldMkLst>
      </pc:sldChg>
      <pc:sldChg chg="del">
        <pc:chgData name="Cecilie Rørdam" userId="9e6ed0df-47b2-4b0e-a5a5-8ff8555efc23" providerId="ADAL" clId="{A87B90A1-DAC1-4B48-9343-061E3A0A1ED9}" dt="2024-04-10T12:03:21.652" v="10" actId="47"/>
        <pc:sldMkLst>
          <pc:docMk/>
          <pc:sldMk cId="1203519323" sldId="1112"/>
        </pc:sldMkLst>
      </pc:sldChg>
      <pc:sldChg chg="del">
        <pc:chgData name="Cecilie Rørdam" userId="9e6ed0df-47b2-4b0e-a5a5-8ff8555efc23" providerId="ADAL" clId="{A87B90A1-DAC1-4B48-9343-061E3A0A1ED9}" dt="2024-04-10T12:03:22.758" v="12" actId="47"/>
        <pc:sldMkLst>
          <pc:docMk/>
          <pc:sldMk cId="3776959253" sldId="1113"/>
        </pc:sldMkLst>
      </pc:sldChg>
      <pc:sldChg chg="del">
        <pc:chgData name="Cecilie Rørdam" userId="9e6ed0df-47b2-4b0e-a5a5-8ff8555efc23" providerId="ADAL" clId="{A87B90A1-DAC1-4B48-9343-061E3A0A1ED9}" dt="2024-04-10T12:03:33.694" v="26" actId="47"/>
        <pc:sldMkLst>
          <pc:docMk/>
          <pc:sldMk cId="4293581588" sldId="1115"/>
        </pc:sldMkLst>
      </pc:sldChg>
      <pc:sldChg chg="del">
        <pc:chgData name="Cecilie Rørdam" userId="9e6ed0df-47b2-4b0e-a5a5-8ff8555efc23" providerId="ADAL" clId="{A87B90A1-DAC1-4B48-9343-061E3A0A1ED9}" dt="2024-04-10T12:03:20.948" v="6" actId="47"/>
        <pc:sldMkLst>
          <pc:docMk/>
          <pc:sldMk cId="1888755812" sldId="1116"/>
        </pc:sldMkLst>
      </pc:sldChg>
      <pc:sldChg chg="del">
        <pc:chgData name="Cecilie Rørdam" userId="9e6ed0df-47b2-4b0e-a5a5-8ff8555efc23" providerId="ADAL" clId="{A87B90A1-DAC1-4B48-9343-061E3A0A1ED9}" dt="2024-04-10T12:03:21.045" v="7" actId="47"/>
        <pc:sldMkLst>
          <pc:docMk/>
          <pc:sldMk cId="1753695429" sldId="1118"/>
        </pc:sldMkLst>
      </pc:sldChg>
      <pc:sldChg chg="del">
        <pc:chgData name="Cecilie Rørdam" userId="9e6ed0df-47b2-4b0e-a5a5-8ff8555efc23" providerId="ADAL" clId="{A87B90A1-DAC1-4B48-9343-061E3A0A1ED9}" dt="2024-04-10T12:03:22.316" v="11" actId="47"/>
        <pc:sldMkLst>
          <pc:docMk/>
          <pc:sldMk cId="147178911" sldId="1119"/>
        </pc:sldMkLst>
      </pc:sldChg>
      <pc:sldChg chg="del">
        <pc:chgData name="Cecilie Rørdam" userId="9e6ed0df-47b2-4b0e-a5a5-8ff8555efc23" providerId="ADAL" clId="{A87B90A1-DAC1-4B48-9343-061E3A0A1ED9}" dt="2024-04-10T12:03:23.114" v="13" actId="47"/>
        <pc:sldMkLst>
          <pc:docMk/>
          <pc:sldMk cId="1815739508" sldId="1120"/>
        </pc:sldMkLst>
      </pc:sldChg>
      <pc:sldChg chg="del">
        <pc:chgData name="Cecilie Rørdam" userId="9e6ed0df-47b2-4b0e-a5a5-8ff8555efc23" providerId="ADAL" clId="{A87B90A1-DAC1-4B48-9343-061E3A0A1ED9}" dt="2024-04-10T12:03:23.482" v="14" actId="47"/>
        <pc:sldMkLst>
          <pc:docMk/>
          <pc:sldMk cId="4197772273" sldId="1123"/>
        </pc:sldMkLst>
      </pc:sldChg>
      <pc:sldChg chg="del">
        <pc:chgData name="Cecilie Rørdam" userId="9e6ed0df-47b2-4b0e-a5a5-8ff8555efc23" providerId="ADAL" clId="{A87B90A1-DAC1-4B48-9343-061E3A0A1ED9}" dt="2024-04-10T12:03:23.905" v="19" actId="47"/>
        <pc:sldMkLst>
          <pc:docMk/>
          <pc:sldMk cId="3712797150" sldId="1129"/>
        </pc:sldMkLst>
      </pc:sldChg>
      <pc:sldChg chg="del">
        <pc:chgData name="Cecilie Rørdam" userId="9e6ed0df-47b2-4b0e-a5a5-8ff8555efc23" providerId="ADAL" clId="{A87B90A1-DAC1-4B48-9343-061E3A0A1ED9}" dt="2024-04-10T12:03:24.095" v="21" actId="47"/>
        <pc:sldMkLst>
          <pc:docMk/>
          <pc:sldMk cId="4042620341" sldId="1130"/>
        </pc:sldMkLst>
      </pc:sldChg>
      <pc:sldChg chg="delSp mod">
        <pc:chgData name="Cecilie Rørdam" userId="9e6ed0df-47b2-4b0e-a5a5-8ff8555efc23" providerId="ADAL" clId="{A87B90A1-DAC1-4B48-9343-061E3A0A1ED9}" dt="2024-04-10T12:03:51.958" v="33" actId="478"/>
        <pc:sldMkLst>
          <pc:docMk/>
          <pc:sldMk cId="3493796115" sldId="1133"/>
        </pc:sldMkLst>
        <pc:spChg chg="del">
          <ac:chgData name="Cecilie Rørdam" userId="9e6ed0df-47b2-4b0e-a5a5-8ff8555efc23" providerId="ADAL" clId="{A87B90A1-DAC1-4B48-9343-061E3A0A1ED9}" dt="2024-04-10T12:03:51.958" v="33" actId="478"/>
          <ac:spMkLst>
            <pc:docMk/>
            <pc:sldMk cId="3493796115" sldId="1133"/>
            <ac:spMk id="6" creationId="{3A168DF6-77D5-230B-3FD7-9205CEE15183}"/>
          </ac:spMkLst>
        </pc:spChg>
      </pc:sldChg>
      <pc:sldChg chg="del">
        <pc:chgData name="Cecilie Rørdam" userId="9e6ed0df-47b2-4b0e-a5a5-8ff8555efc23" providerId="ADAL" clId="{A87B90A1-DAC1-4B48-9343-061E3A0A1ED9}" dt="2024-04-10T12:03:46.113" v="29" actId="47"/>
        <pc:sldMkLst>
          <pc:docMk/>
          <pc:sldMk cId="2775468708" sldId="1134"/>
        </pc:sldMkLst>
      </pc:sldChg>
      <pc:sldChg chg="del">
        <pc:chgData name="Cecilie Rørdam" userId="9e6ed0df-47b2-4b0e-a5a5-8ff8555efc23" providerId="ADAL" clId="{A87B90A1-DAC1-4B48-9343-061E3A0A1ED9}" dt="2024-04-10T12:03:23.528" v="15" actId="47"/>
        <pc:sldMkLst>
          <pc:docMk/>
          <pc:sldMk cId="3948310751" sldId="1135"/>
        </pc:sldMkLst>
      </pc:sldChg>
      <pc:sldChg chg="del">
        <pc:chgData name="Cecilie Rørdam" userId="9e6ed0df-47b2-4b0e-a5a5-8ff8555efc23" providerId="ADAL" clId="{A87B90A1-DAC1-4B48-9343-061E3A0A1ED9}" dt="2024-04-10T12:03:20.470" v="4" actId="47"/>
        <pc:sldMkLst>
          <pc:docMk/>
          <pc:sldMk cId="3417128293" sldId="1136"/>
        </pc:sldMkLst>
      </pc:sldChg>
      <pc:sldChg chg="del">
        <pc:chgData name="Cecilie Rørdam" userId="9e6ed0df-47b2-4b0e-a5a5-8ff8555efc23" providerId="ADAL" clId="{A87B90A1-DAC1-4B48-9343-061E3A0A1ED9}" dt="2024-04-10T12:03:23.694" v="17" actId="47"/>
        <pc:sldMkLst>
          <pc:docMk/>
          <pc:sldMk cId="2261646772" sldId="1137"/>
        </pc:sldMkLst>
      </pc:sldChg>
      <pc:sldChg chg="del">
        <pc:chgData name="Cecilie Rørdam" userId="9e6ed0df-47b2-4b0e-a5a5-8ff8555efc23" providerId="ADAL" clId="{A87B90A1-DAC1-4B48-9343-061E3A0A1ED9}" dt="2024-04-10T12:03:24.032" v="20" actId="47"/>
        <pc:sldMkLst>
          <pc:docMk/>
          <pc:sldMk cId="795070096" sldId="1138"/>
        </pc:sldMkLst>
      </pc:sldChg>
      <pc:sldChg chg="del">
        <pc:chgData name="Cecilie Rørdam" userId="9e6ed0df-47b2-4b0e-a5a5-8ff8555efc23" providerId="ADAL" clId="{A87B90A1-DAC1-4B48-9343-061E3A0A1ED9}" dt="2024-04-10T12:03:27.409" v="24" actId="47"/>
        <pc:sldMkLst>
          <pc:docMk/>
          <pc:sldMk cId="3145130878" sldId="1140"/>
        </pc:sldMkLst>
      </pc:sldChg>
      <pc:sldChg chg="del">
        <pc:chgData name="Cecilie Rørdam" userId="9e6ed0df-47b2-4b0e-a5a5-8ff8555efc23" providerId="ADAL" clId="{A87B90A1-DAC1-4B48-9343-061E3A0A1ED9}" dt="2024-04-10T12:03:23.802" v="18" actId="47"/>
        <pc:sldMkLst>
          <pc:docMk/>
          <pc:sldMk cId="3573157743" sldId="1143"/>
        </pc:sldMkLst>
      </pc:sldChg>
      <pc:sldChg chg="del">
        <pc:chgData name="Cecilie Rørdam" userId="9e6ed0df-47b2-4b0e-a5a5-8ff8555efc23" providerId="ADAL" clId="{A87B90A1-DAC1-4B48-9343-061E3A0A1ED9}" dt="2024-04-10T12:03:35.396" v="27" actId="47"/>
        <pc:sldMkLst>
          <pc:docMk/>
          <pc:sldMk cId="2043404256" sldId="1144"/>
        </pc:sldMkLst>
      </pc:sldChg>
      <pc:sldChg chg="del">
        <pc:chgData name="Cecilie Rørdam" userId="9e6ed0df-47b2-4b0e-a5a5-8ff8555efc23" providerId="ADAL" clId="{A87B90A1-DAC1-4B48-9343-061E3A0A1ED9}" dt="2024-04-10T12:03:21.164" v="8" actId="47"/>
        <pc:sldMkLst>
          <pc:docMk/>
          <pc:sldMk cId="577581" sldId="1145"/>
        </pc:sldMkLst>
      </pc:sldChg>
      <pc:sldChg chg="del">
        <pc:chgData name="Cecilie Rørdam" userId="9e6ed0df-47b2-4b0e-a5a5-8ff8555efc23" providerId="ADAL" clId="{A87B90A1-DAC1-4B48-9343-061E3A0A1ED9}" dt="2024-04-10T12:03:45.874" v="28" actId="47"/>
        <pc:sldMkLst>
          <pc:docMk/>
          <pc:sldMk cId="2359199982" sldId="1146"/>
        </pc:sldMkLst>
      </pc:sldChg>
      <pc:sldChg chg="del">
        <pc:chgData name="Cecilie Rørdam" userId="9e6ed0df-47b2-4b0e-a5a5-8ff8555efc23" providerId="ADAL" clId="{A87B90A1-DAC1-4B48-9343-061E3A0A1ED9}" dt="2024-04-10T12:03:26.253" v="23" actId="47"/>
        <pc:sldMkLst>
          <pc:docMk/>
          <pc:sldMk cId="4218042352" sldId="6363"/>
        </pc:sldMkLst>
      </pc:sldChg>
    </pc:docChg>
  </pc:docChgLst>
  <pc:docChgLst>
    <pc:chgData name="Rachel Jagger" userId="cf4acb15-657a-45e0-bad4-d602a69c1922" providerId="ADAL" clId="{63BB961F-EA99-43A7-8C91-55B50DF0FD94}"/>
    <pc:docChg chg="">
      <pc:chgData name="Rachel Jagger" userId="cf4acb15-657a-45e0-bad4-d602a69c1922" providerId="ADAL" clId="{63BB961F-EA99-43A7-8C91-55B50DF0FD94}" dt="2024-04-05T19:26:58.894" v="0"/>
      <pc:docMkLst>
        <pc:docMk/>
      </pc:docMkLst>
      <pc:sldChg chg="delCm">
        <pc:chgData name="Rachel Jagger" userId="cf4acb15-657a-45e0-bad4-d602a69c1922" providerId="ADAL" clId="{63BB961F-EA99-43A7-8C91-55B50DF0FD94}" dt="2024-04-05T19:26:58.894" v="0"/>
        <pc:sldMkLst>
          <pc:docMk/>
          <pc:sldMk cId="1203519323" sldId="111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1203519323" sldId="1112"/>
                <pc2:cmMk id="{25CF30DF-D3DD-4BC7-A902-E5209FBA688A}"/>
              </pc2:cmMkLst>
            </pc226:cmChg>
          </p:ext>
        </pc:extLst>
      </pc:sldChg>
      <pc:sldChg chg="delCm">
        <pc:chgData name="Rachel Jagger" userId="cf4acb15-657a-45e0-bad4-d602a69c1922" providerId="ADAL" clId="{63BB961F-EA99-43A7-8C91-55B50DF0FD94}" dt="2024-04-05T19:26:58.894" v="0"/>
        <pc:sldMkLst>
          <pc:docMk/>
          <pc:sldMk cId="3573157743" sldId="11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A0C20730-B819-424C-B64C-C8A264A4E8D9}"/>
              </pc2:cmMkLst>
            </pc226:cmChg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54CD74B7-1226-417C-8594-8674B5CCE8CA}"/>
              </pc2:cmMkLst>
            </pc226:cmChg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5FB757EA-86C3-4957-8299-FDF891A56A06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Stroke Investigative Research and Educational Network (SIREN) study was a large multi-centre study over 15 sites in Nigeria and Ghana.</a:t>
            </a:r>
            <a:r>
              <a:rPr lang="en-GB" baseline="30000" dirty="0"/>
              <a:t>2</a:t>
            </a:r>
            <a:r>
              <a:rPr lang="en-GB" dirty="0"/>
              <a:t> The study shown on the slide was part of the SIREN study, using data from 2,118 case–control pairs to test for associations between various risk factors and incidence of stroke.</a:t>
            </a:r>
            <a:r>
              <a:rPr lang="en-GB" baseline="30000" dirty="0"/>
              <a:t>2</a:t>
            </a:r>
            <a:r>
              <a:rPr lang="en-GB" dirty="0"/>
              <a:t> Several risk factors were associated with stroke, both haemorrhagic and ischaemic stroke.</a:t>
            </a:r>
            <a:r>
              <a:rPr lang="en-GB" baseline="30000" dirty="0"/>
              <a:t>2</a:t>
            </a:r>
            <a:r>
              <a:rPr lang="en-GB" dirty="0"/>
              <a:t> Interventions to address these risk factors are needed across Africa, to help prevent the incidence of stroke and reduce the burden on patients and healthcare systems.</a:t>
            </a:r>
            <a:r>
              <a:rPr lang="en-GB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Kalkonde</a:t>
            </a:r>
            <a:r>
              <a:rPr lang="en-GB" dirty="0"/>
              <a:t> YV, Alladi S, Kaul S, </a:t>
            </a:r>
            <a:r>
              <a:rPr lang="en-GB" dirty="0" err="1"/>
              <a:t>Hachinski</a:t>
            </a:r>
            <a:r>
              <a:rPr lang="en-GB" dirty="0"/>
              <a:t> V. Stroke prevention strategies in the developing world. Stroke 2018; 49 (12): 3092–3097.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Owolabi MO, Sarfo F, Akinyemi R, et al.; SIREN Team; as part of H3Africa Consortium. Dominant modifiable risk factors for stroke in Ghana and Nigeria (SIREN): a case-control study. Lancet Glob Health 2018; 6 (4): e436–e446.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Akpa OM, </a:t>
            </a:r>
            <a:r>
              <a:rPr lang="en-GB" dirty="0" err="1"/>
              <a:t>Okekunle</a:t>
            </a:r>
            <a:r>
              <a:rPr lang="en-GB" dirty="0"/>
              <a:t> AP, </a:t>
            </a:r>
            <a:r>
              <a:rPr lang="en-GB" dirty="0" err="1"/>
              <a:t>Asowata</a:t>
            </a:r>
            <a:r>
              <a:rPr lang="en-GB" dirty="0"/>
              <a:t> OJ, et al. Frequent vegetable consumption is inversely associated with hypertension among indigenous Africans. </a:t>
            </a:r>
            <a:r>
              <a:rPr lang="en-GB" dirty="0" err="1"/>
              <a:t>Eur</a:t>
            </a:r>
            <a:r>
              <a:rPr lang="en-GB" dirty="0"/>
              <a:t> J Prev </a:t>
            </a:r>
            <a:r>
              <a:rPr lang="en-GB" dirty="0" err="1"/>
              <a:t>Cardiol</a:t>
            </a:r>
            <a:r>
              <a:rPr lang="en-GB" dirty="0"/>
              <a:t> 2022; 29 (18): 2359–2371.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Owolabi M, </a:t>
            </a:r>
            <a:r>
              <a:rPr lang="en-GB" dirty="0" err="1"/>
              <a:t>Olowoyo</a:t>
            </a:r>
            <a:r>
              <a:rPr lang="en-GB" dirty="0"/>
              <a:t> P, Mocumbi A, et al. African Control of Hypertension through Innovative Epidemiology and a Vibrant Ecosystem (ACHIEVE): novel strategies for accelerating hypertension control in Africa. J Hum </a:t>
            </a:r>
            <a:r>
              <a:rPr lang="en-GB" dirty="0" err="1"/>
              <a:t>Hypertens</a:t>
            </a:r>
            <a:r>
              <a:rPr lang="en-GB" dirty="0"/>
              <a:t> 2023; </a:t>
            </a:r>
            <a:r>
              <a:rPr lang="en-GB" dirty="0" err="1"/>
              <a:t>doi</a:t>
            </a:r>
            <a:r>
              <a:rPr lang="en-GB" dirty="0"/>
              <a:t>: 10.1038/s41371-023-00828-8. </a:t>
            </a:r>
          </a:p>
          <a:p>
            <a:pPr marL="228600" indent="-228600">
              <a:buFont typeface="+mj-lt"/>
              <a:buAutoNum type="arabicPeriod"/>
            </a:pPr>
            <a:r>
              <a:rPr lang="en-GB" b="0" i="0" dirty="0" err="1">
                <a:solidFill>
                  <a:srgbClr val="212121"/>
                </a:solidFill>
                <a:effectLst/>
              </a:rPr>
              <a:t>Olowoyo</a:t>
            </a:r>
            <a:r>
              <a:rPr lang="en-GB" b="0" i="0" dirty="0">
                <a:solidFill>
                  <a:srgbClr val="212121"/>
                </a:solidFill>
                <a:effectLst/>
              </a:rPr>
              <a:t> P, </a:t>
            </a:r>
            <a:r>
              <a:rPr lang="en-GB" b="0" i="0" dirty="0" err="1">
                <a:solidFill>
                  <a:srgbClr val="212121"/>
                </a:solidFill>
                <a:effectLst/>
              </a:rPr>
              <a:t>Barango</a:t>
            </a:r>
            <a:r>
              <a:rPr lang="en-GB" b="0" i="0" dirty="0">
                <a:solidFill>
                  <a:srgbClr val="212121"/>
                </a:solidFill>
                <a:effectLst/>
              </a:rPr>
              <a:t> P, Moran A, et al.; ACHIEVE. Priorities to reduce the burden of hypertension in Africa through ACHIEVE. Lancet Glob Health 2024; 12 (2): e192–e193.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953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thelancet.com/journals/langlo/article/PIIS2214-109X(18)30002-0/full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DC4A26-0A92-F856-75EA-DDD2438620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Overview of stroke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3FBEE6-C25D-50AE-D84C-8E25A3BC3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Stroke prevention in Africa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04092C-B97C-FAC4-1510-9DD075769668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31851" y="1182658"/>
            <a:ext cx="5419725" cy="4415215"/>
          </a:xfrm>
        </p:spPr>
        <p:txBody>
          <a:bodyPr/>
          <a:lstStyle/>
          <a:p>
            <a:pPr lvl="0"/>
            <a:r>
              <a:rPr lang="en-GB"/>
              <a:t>The increasing burden of stroke in Africa has led to a call for better strategies for prevention of stroke</a:t>
            </a:r>
            <a:r>
              <a:rPr lang="en-GB" baseline="30000"/>
              <a:t>1,2</a:t>
            </a:r>
            <a:endParaRPr lang="en-GB"/>
          </a:p>
          <a:p>
            <a:pPr lvl="0"/>
            <a:r>
              <a:rPr lang="en-GB"/>
              <a:t>As well as improving patients’ quality of life, prevention of stroke would reduce the financial cost of stroke in Africa</a:t>
            </a:r>
            <a:r>
              <a:rPr lang="en-GB" baseline="30000"/>
              <a:t>1</a:t>
            </a:r>
            <a:endParaRPr lang="en-GB"/>
          </a:p>
          <a:p>
            <a:pPr lvl="0"/>
            <a:r>
              <a:rPr lang="en-GB"/>
              <a:t>The SIREN study identified several stroke risk factors among an African population, including hypertension, dyslipidaemia, and various lifestyle factors</a:t>
            </a:r>
            <a:r>
              <a:rPr lang="en-GB" baseline="30000"/>
              <a:t>2</a:t>
            </a:r>
            <a:endParaRPr lang="en-GB"/>
          </a:p>
          <a:p>
            <a:pPr lvl="0"/>
            <a:r>
              <a:rPr lang="en-GB"/>
              <a:t>Frequent vegetable </a:t>
            </a:r>
            <a:r>
              <a:rPr lang="en-GB" err="1"/>
              <a:t>consumption</a:t>
            </a:r>
            <a:r>
              <a:rPr lang="en-GB" baseline="30000" err="1"/>
              <a:t>a</a:t>
            </a:r>
            <a:r>
              <a:rPr lang="en-GB"/>
              <a:t> appears to be inversely proportional to the risk of hypertension in African people, and also shows a dose response protective effect against stroke</a:t>
            </a:r>
            <a:r>
              <a:rPr lang="en-GB" baseline="30000"/>
              <a:t>2,3</a:t>
            </a:r>
            <a:endParaRPr lang="en-GB"/>
          </a:p>
          <a:p>
            <a:pPr lvl="0"/>
            <a:r>
              <a:rPr lang="en-GB"/>
              <a:t>Efforts are underway to improve stroke risk factors in Africa, e.g., the ACHIEVE programme to address hypertension</a:t>
            </a:r>
            <a:r>
              <a:rPr lang="en-GB" baseline="30000"/>
              <a:t>4,5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4EC326-EC59-C007-A64B-D41F1DABEB1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092754" cy="619200"/>
          </a:xfrm>
        </p:spPr>
        <p:txBody>
          <a:bodyPr/>
          <a:lstStyle/>
          <a:p>
            <a:r>
              <a:rPr lang="en-GB" baseline="30000" dirty="0"/>
              <a:t>a</a:t>
            </a:r>
            <a:r>
              <a:rPr lang="en-GB" dirty="0"/>
              <a:t>≥12 servings of vegetables per week</a:t>
            </a:r>
          </a:p>
          <a:p>
            <a:r>
              <a:rPr lang="en-GB" dirty="0"/>
              <a:t>ACHIEVE=</a:t>
            </a:r>
            <a:r>
              <a:rPr lang="en-US" dirty="0"/>
              <a:t>African Control of Hypertension through Innovative Epidemiology and a Vibrant Ecosystem; </a:t>
            </a:r>
            <a:br>
              <a:rPr lang="en-US" dirty="0"/>
            </a:br>
            <a:r>
              <a:rPr lang="en-US" dirty="0"/>
              <a:t>CI=confidence interval; OR=odds ratio; SIREN=Stroke Investigative Research and Educational Network </a:t>
            </a:r>
            <a:endParaRPr lang="en-GB" dirty="0"/>
          </a:p>
          <a:p>
            <a:endParaRPr lang="en-GB" dirty="0"/>
          </a:p>
          <a:p>
            <a:r>
              <a:rPr lang="en-GB" dirty="0"/>
              <a:t>1. </a:t>
            </a:r>
            <a:r>
              <a:rPr lang="en-US" dirty="0" err="1"/>
              <a:t>Kalkonde</a:t>
            </a:r>
            <a:r>
              <a:rPr lang="en-US" dirty="0"/>
              <a:t> et al. Stroke 2018;49(12):3092–3097; </a:t>
            </a:r>
            <a:r>
              <a:rPr lang="en-GB" dirty="0"/>
              <a:t>2. Owolabi et al. Lancet Glob Health 2018;6(4):e436–e446; 3. Akpa et al. </a:t>
            </a:r>
            <a:r>
              <a:rPr lang="en-GB" dirty="0" err="1"/>
              <a:t>Eur</a:t>
            </a:r>
            <a:r>
              <a:rPr lang="en-GB" dirty="0"/>
              <a:t> J Prev </a:t>
            </a:r>
            <a:r>
              <a:rPr lang="en-GB" dirty="0" err="1"/>
              <a:t>Cardiol</a:t>
            </a:r>
            <a:r>
              <a:rPr lang="en-GB" dirty="0"/>
              <a:t> 2022;29(18):2359–2371; </a:t>
            </a:r>
            <a:br>
              <a:rPr lang="en-GB" dirty="0"/>
            </a:br>
            <a:r>
              <a:rPr lang="en-GB" dirty="0"/>
              <a:t>4. Owolabi et al. </a:t>
            </a:r>
            <a:r>
              <a:rPr lang="pt-BR" dirty="0"/>
              <a:t>J Hum Hypertens 2023; doi: 10.1038/s41371-023-00828-8</a:t>
            </a:r>
            <a:r>
              <a:rPr lang="en-GB" dirty="0"/>
              <a:t>; 5. </a:t>
            </a:r>
            <a:r>
              <a:rPr lang="en-US" dirty="0" err="1"/>
              <a:t>Olowoyo</a:t>
            </a:r>
            <a:r>
              <a:rPr lang="en-US" dirty="0"/>
              <a:t> et al. Lancet Glob Health 2024;12(2):e192–e193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07DCC5-05D5-5C60-A2A4-2DE3D43496A3}"/>
              </a:ext>
            </a:extLst>
          </p:cNvPr>
          <p:cNvSpPr txBox="1"/>
          <p:nvPr/>
        </p:nvSpPr>
        <p:spPr>
          <a:xfrm>
            <a:off x="6472719" y="1023202"/>
            <a:ext cx="4931596" cy="49244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</a:rPr>
              <a:t>Dose–response relationships between risk factors </a:t>
            </a:r>
            <a:br>
              <a:rPr lang="en-US" sz="1300" b="1" dirty="0">
                <a:solidFill>
                  <a:schemeClr val="bg1"/>
                </a:solidFill>
              </a:rPr>
            </a:br>
            <a:r>
              <a:rPr lang="en-US" sz="1300" b="1" dirty="0">
                <a:solidFill>
                  <a:schemeClr val="bg1"/>
                </a:solidFill>
              </a:rPr>
              <a:t>and incidence of stroke in Africa</a:t>
            </a:r>
            <a:r>
              <a:rPr lang="en-US" sz="1300" b="1" baseline="30000" dirty="0">
                <a:solidFill>
                  <a:schemeClr val="bg1"/>
                </a:solidFill>
              </a:rPr>
              <a:t>2</a:t>
            </a:r>
            <a:endParaRPr lang="en-GB" sz="1300" b="1" baseline="30000" dirty="0">
              <a:solidFill>
                <a:schemeClr val="bg1"/>
              </a:solidFill>
            </a:endParaRPr>
          </a:p>
        </p:txBody>
      </p:sp>
      <p:pic>
        <p:nvPicPr>
          <p:cNvPr id="15" name="Main graphic">
            <a:extLst>
              <a:ext uri="{FF2B5EF4-FFF2-40B4-BE49-F238E27FC236}">
                <a16:creationId xmlns:a16="http://schemas.microsoft.com/office/drawing/2014/main" id="{02680C5A-0168-1BC4-E449-302CF7E0C92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563234" y="1555292"/>
            <a:ext cx="4714016" cy="4262658"/>
          </a:xfrm>
          <a:prstGeom prst="rect">
            <a:avLst/>
          </a:prstGeom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60CFF2-AA63-8A15-68BE-368ADB311C97}"/>
              </a:ext>
            </a:extLst>
          </p:cNvPr>
          <p:cNvSpPr txBox="1"/>
          <p:nvPr/>
        </p:nvSpPr>
        <p:spPr>
          <a:xfrm>
            <a:off x="6368578" y="5882503"/>
            <a:ext cx="555342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from Owolabi et al. Lancet Glob Health 2018, licensed under CC BY-NC-ND.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Published by Elsevier Ltd. The work cannot be changed in any way or used commercially without permission from the journal.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www.thelancet.com/journals/langlo/article/PIIS2214-109X(18)30002-0/fulltext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3796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5263</TotalTime>
  <Words>615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Stroke prevention in Africa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Cecilie Rørdam</cp:lastModifiedBy>
  <cp:revision>13</cp:revision>
  <cp:lastPrinted>2022-09-28T10:51:32Z</cp:lastPrinted>
  <dcterms:created xsi:type="dcterms:W3CDTF">2022-02-04T12:28:06Z</dcterms:created>
  <dcterms:modified xsi:type="dcterms:W3CDTF">2024-04-10T12:03:56Z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