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21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3946956"/>
          </a:xfrm>
        </p:spPr>
        <p:txBody>
          <a:bodyPr/>
          <a:lstStyle/>
          <a:p>
            <a:r>
              <a:rPr lang="en-GB" dirty="0"/>
              <a:t>As shown on the slide, there are different paths of recovery that a patient can take after a stroke, which range from some degree of cognitive recovery to a steep decline and recurrent strokes.</a:t>
            </a:r>
            <a:r>
              <a:rPr lang="en-GB" baseline="30000" dirty="0"/>
              <a:t>1,3</a:t>
            </a:r>
            <a:r>
              <a:rPr lang="en-GB" dirty="0"/>
              <a:t> Patients can show some early recovery,</a:t>
            </a:r>
            <a:r>
              <a:rPr lang="en-GB" baseline="30000" dirty="0"/>
              <a:t>1-3</a:t>
            </a:r>
            <a:r>
              <a:rPr lang="en-GB" dirty="0"/>
              <a:t> but this is reduced in patients with: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greater small vessel disease burden</a:t>
            </a:r>
            <a:r>
              <a:rPr lang="en-GB" baseline="30000" dirty="0"/>
              <a:t>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diabetes mellitus, older age</a:t>
            </a:r>
            <a:r>
              <a:rPr lang="en-GB" baseline="30000" dirty="0"/>
              <a:t>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early executive dysfunction.</a:t>
            </a:r>
            <a:r>
              <a:rPr lang="en-GB" baseline="30000" dirty="0"/>
              <a:t>6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Rost</a:t>
            </a:r>
            <a:r>
              <a:rPr lang="en-GB" dirty="0"/>
              <a:t> NS, </a:t>
            </a:r>
            <a:r>
              <a:rPr lang="en-GB" dirty="0" err="1"/>
              <a:t>Brodtmann</a:t>
            </a:r>
            <a:r>
              <a:rPr lang="en-GB" dirty="0"/>
              <a:t> A, </a:t>
            </a:r>
            <a:r>
              <a:rPr lang="en-GB" dirty="0" err="1"/>
              <a:t>Pase</a:t>
            </a:r>
            <a:r>
              <a:rPr lang="en-GB" dirty="0"/>
              <a:t> MP, et al. Post-stroke cognitive impairment and dementia. </a:t>
            </a:r>
            <a:r>
              <a:rPr lang="en-GB" dirty="0" err="1"/>
              <a:t>Circ</a:t>
            </a:r>
            <a:r>
              <a:rPr lang="en-GB" dirty="0"/>
              <a:t> Res 2022; 130 (8): 1252–1271.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Mok VCT, Lam BYK, Wong A, et al. Early-onset and delayed-onset poststroke dementia – revisiting the mechanisms. Nat Rev </a:t>
            </a:r>
            <a:r>
              <a:rPr lang="en-GB" dirty="0" err="1"/>
              <a:t>Neurol</a:t>
            </a:r>
            <a:r>
              <a:rPr lang="en-GB" dirty="0"/>
              <a:t> 2017; 13 (3): 148–159.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Mijajlović</a:t>
            </a:r>
            <a:r>
              <a:rPr lang="en-GB" dirty="0"/>
              <a:t> MD, Pavlović A, </a:t>
            </a:r>
            <a:r>
              <a:rPr lang="en-GB" dirty="0" err="1"/>
              <a:t>Brainin</a:t>
            </a:r>
            <a:r>
              <a:rPr lang="en-GB" dirty="0"/>
              <a:t> M, et al. Post-stroke dementia – a comprehensive review. BMC Med 2017; 15 (1): 11.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Sagnier</a:t>
            </a:r>
            <a:r>
              <a:rPr lang="en-GB" dirty="0"/>
              <a:t> S, </a:t>
            </a:r>
            <a:r>
              <a:rPr lang="en-GB" dirty="0" err="1"/>
              <a:t>Catheline</a:t>
            </a:r>
            <a:r>
              <a:rPr lang="en-GB" dirty="0"/>
              <a:t> G, </a:t>
            </a:r>
            <a:r>
              <a:rPr lang="en-GB" dirty="0" err="1"/>
              <a:t>Munsch</a:t>
            </a:r>
            <a:r>
              <a:rPr lang="en-GB" dirty="0"/>
              <a:t> F, et al. Severity of small vessel disease biomarkers reduces the magnitude of cognitive recovery after ischemic stroke. </a:t>
            </a:r>
            <a:r>
              <a:rPr lang="en-GB" dirty="0" err="1"/>
              <a:t>Cerebrovasc</a:t>
            </a:r>
            <a:r>
              <a:rPr lang="en-GB" dirty="0"/>
              <a:t> Dis 2021; 50 (4): 456–463.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Nys</a:t>
            </a:r>
            <a:r>
              <a:rPr lang="en-GB" dirty="0"/>
              <a:t> GMS, van </a:t>
            </a:r>
            <a:r>
              <a:rPr lang="en-GB" dirty="0" err="1"/>
              <a:t>Zandvoort</a:t>
            </a:r>
            <a:r>
              <a:rPr lang="en-GB" dirty="0"/>
              <a:t> MJE, De </a:t>
            </a:r>
            <a:r>
              <a:rPr lang="en-GB" dirty="0" err="1"/>
              <a:t>Kort</a:t>
            </a:r>
            <a:r>
              <a:rPr lang="en-GB" dirty="0"/>
              <a:t> PLM, et al. Domain-specific cognitive recovery after first-ever stroke: a follow-up study of 111 cases. J Int </a:t>
            </a:r>
            <a:r>
              <a:rPr lang="en-GB" dirty="0" err="1"/>
              <a:t>Neuropsychol</a:t>
            </a:r>
            <a:r>
              <a:rPr lang="en-GB" dirty="0"/>
              <a:t> Soc 2005; 11 (7): 795–806.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Nys</a:t>
            </a:r>
            <a:r>
              <a:rPr lang="en-GB" dirty="0"/>
              <a:t> GMS, van </a:t>
            </a:r>
            <a:r>
              <a:rPr lang="en-GB" dirty="0" err="1"/>
              <a:t>Zandvoort</a:t>
            </a:r>
            <a:r>
              <a:rPr lang="en-GB" dirty="0"/>
              <a:t> MJE, de </a:t>
            </a:r>
            <a:r>
              <a:rPr lang="en-GB" dirty="0" err="1"/>
              <a:t>Kort</a:t>
            </a:r>
            <a:r>
              <a:rPr lang="en-GB" dirty="0"/>
              <a:t> PLM, et al. The prognostic value of domain-specific cognitive abilities in acute first-ever stroke. Neurology 2005; 64 (5): 821–827.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4369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E984C7B-A721-6E9C-6617-7F92986B6A97}"/>
              </a:ext>
            </a:extLst>
          </p:cNvPr>
          <p:cNvCxnSpPr>
            <a:cxnSpLocks/>
          </p:cNvCxnSpPr>
          <p:nvPr/>
        </p:nvCxnSpPr>
        <p:spPr>
          <a:xfrm>
            <a:off x="9574053" y="4529299"/>
            <a:ext cx="309569" cy="31498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611E2D3-8A0C-27BE-AF5D-9C9750B49455}"/>
              </a:ext>
            </a:extLst>
          </p:cNvPr>
          <p:cNvCxnSpPr>
            <a:cxnSpLocks/>
          </p:cNvCxnSpPr>
          <p:nvPr/>
        </p:nvCxnSpPr>
        <p:spPr>
          <a:xfrm>
            <a:off x="7166610" y="3788542"/>
            <a:ext cx="2412206" cy="74313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4EACFA-2461-F2D0-FA2C-699AAB6F7B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AC140A-0157-8443-5614-9C7F2FC88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trajectories after stroke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63D5F7-DE9E-15F4-FF9A-74E32A03A54C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/>
              <a:t>Some patients show cognitive recovery, evident in the months following a stroke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However, some patients develop dementia with delayed onset after stroke – years after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The risk factors associated with </a:t>
            </a:r>
            <a:br>
              <a:rPr lang="en-GB" dirty="0"/>
            </a:br>
            <a:r>
              <a:rPr lang="en-GB" dirty="0"/>
              <a:t>delayed-onset versus early-onset post-stroke dementia are only partly understood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42EA48-66EE-AFF6-6727-06196A72D5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Rost</a:t>
            </a:r>
            <a:r>
              <a:rPr lang="en-US" dirty="0"/>
              <a:t> et al. Circ Res 2022;130(8):1252–1271; 2. </a:t>
            </a:r>
            <a:r>
              <a:rPr lang="en-GB" dirty="0"/>
              <a:t>Mok et al. Nat Rev </a:t>
            </a:r>
            <a:r>
              <a:rPr lang="en-GB" dirty="0" err="1"/>
              <a:t>Neurol</a:t>
            </a:r>
            <a:r>
              <a:rPr lang="en-GB" dirty="0"/>
              <a:t> 2017;13(3):148–159; 3. </a:t>
            </a:r>
            <a:r>
              <a:rPr lang="en-GB" dirty="0" err="1"/>
              <a:t>Mijajlović</a:t>
            </a:r>
            <a:r>
              <a:rPr lang="en-GB" dirty="0"/>
              <a:t> et al. BMC Med 2017;15(1):11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154DA8-140E-D1F0-FA54-42D750E2FA16}"/>
              </a:ext>
            </a:extLst>
          </p:cNvPr>
          <p:cNvSpPr txBox="1"/>
          <p:nvPr/>
        </p:nvSpPr>
        <p:spPr>
          <a:xfrm>
            <a:off x="3416300" y="1416785"/>
            <a:ext cx="8309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Cognitive trajectories after stroke</a:t>
            </a:r>
            <a:r>
              <a:rPr lang="en-US" sz="16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81EE19C-087C-E980-F888-DB091760630C}"/>
              </a:ext>
            </a:extLst>
          </p:cNvPr>
          <p:cNvCxnSpPr>
            <a:cxnSpLocks/>
          </p:cNvCxnSpPr>
          <p:nvPr/>
        </p:nvCxnSpPr>
        <p:spPr>
          <a:xfrm flipV="1">
            <a:off x="4129021" y="2700867"/>
            <a:ext cx="0" cy="2226733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736641-EA7C-376B-5E26-BB92708CC6AC}"/>
              </a:ext>
            </a:extLst>
          </p:cNvPr>
          <p:cNvCxnSpPr>
            <a:cxnSpLocks/>
          </p:cNvCxnSpPr>
          <p:nvPr/>
        </p:nvCxnSpPr>
        <p:spPr>
          <a:xfrm>
            <a:off x="4047067" y="4844286"/>
            <a:ext cx="6418737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C00FCB-CF2F-1F68-F4C9-1A3EE1B21CB6}"/>
              </a:ext>
            </a:extLst>
          </p:cNvPr>
          <p:cNvCxnSpPr>
            <a:cxnSpLocks/>
          </p:cNvCxnSpPr>
          <p:nvPr/>
        </p:nvCxnSpPr>
        <p:spPr>
          <a:xfrm>
            <a:off x="4441031" y="3106283"/>
            <a:ext cx="1944529" cy="38698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AF880C-28A7-9B7F-B2D7-797B0ED18A8B}"/>
              </a:ext>
            </a:extLst>
          </p:cNvPr>
          <p:cNvCxnSpPr>
            <a:cxnSpLocks/>
          </p:cNvCxnSpPr>
          <p:nvPr/>
        </p:nvCxnSpPr>
        <p:spPr>
          <a:xfrm>
            <a:off x="4558315" y="3363090"/>
            <a:ext cx="1822483" cy="14446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2BE785-A00E-1B2D-4E36-92877ED253FA}"/>
              </a:ext>
            </a:extLst>
          </p:cNvPr>
          <p:cNvCxnSpPr>
            <a:cxnSpLocks/>
          </p:cNvCxnSpPr>
          <p:nvPr/>
        </p:nvCxnSpPr>
        <p:spPr>
          <a:xfrm>
            <a:off x="4484539" y="3583781"/>
            <a:ext cx="1905449" cy="19409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DFCE2CE-1C3E-5B31-C676-6A4982362D6C}"/>
              </a:ext>
            </a:extLst>
          </p:cNvPr>
          <p:cNvCxnSpPr>
            <a:cxnSpLocks/>
          </p:cNvCxnSpPr>
          <p:nvPr/>
        </p:nvCxnSpPr>
        <p:spPr>
          <a:xfrm>
            <a:off x="6389987" y="3493267"/>
            <a:ext cx="0" cy="53177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A3CCE3-9B03-B529-77E6-86232C672E93}"/>
              </a:ext>
            </a:extLst>
          </p:cNvPr>
          <p:cNvCxnSpPr>
            <a:cxnSpLocks/>
          </p:cNvCxnSpPr>
          <p:nvPr/>
        </p:nvCxnSpPr>
        <p:spPr>
          <a:xfrm>
            <a:off x="6389987" y="3136075"/>
            <a:ext cx="0" cy="242888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28E479C-6F6C-9E03-02B9-711508DEC810}"/>
              </a:ext>
            </a:extLst>
          </p:cNvPr>
          <p:cNvSpPr txBox="1"/>
          <p:nvPr/>
        </p:nvSpPr>
        <p:spPr>
          <a:xfrm>
            <a:off x="5978657" y="2818088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tx2"/>
                </a:solidFill>
              </a:rPr>
              <a:t>Stroke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563D5B1-9C47-A775-DEED-5E9EAFC86737}"/>
              </a:ext>
            </a:extLst>
          </p:cNvPr>
          <p:cNvCxnSpPr>
            <a:cxnSpLocks/>
          </p:cNvCxnSpPr>
          <p:nvPr/>
        </p:nvCxnSpPr>
        <p:spPr>
          <a:xfrm flipV="1">
            <a:off x="6389989" y="3540919"/>
            <a:ext cx="1515406" cy="48214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4EE28AA-912B-F3A9-F7D0-272B07EF8B8A}"/>
              </a:ext>
            </a:extLst>
          </p:cNvPr>
          <p:cNvCxnSpPr>
            <a:cxnSpLocks/>
          </p:cNvCxnSpPr>
          <p:nvPr/>
        </p:nvCxnSpPr>
        <p:spPr>
          <a:xfrm>
            <a:off x="4538663" y="3880907"/>
            <a:ext cx="1851325" cy="8507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62E19E28-25FC-8ED6-AA0F-96D277D6C78F}"/>
              </a:ext>
            </a:extLst>
          </p:cNvPr>
          <p:cNvSpPr/>
          <p:nvPr/>
        </p:nvSpPr>
        <p:spPr>
          <a:xfrm>
            <a:off x="7129704" y="3743776"/>
            <a:ext cx="64290" cy="6429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DB7A4BF-E46E-640D-B2ED-5B3756EB5BDA}"/>
              </a:ext>
            </a:extLst>
          </p:cNvPr>
          <p:cNvSpPr/>
          <p:nvPr/>
        </p:nvSpPr>
        <p:spPr>
          <a:xfrm>
            <a:off x="6357842" y="3990187"/>
            <a:ext cx="64290" cy="6429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C31E9D4-B0B9-9AA2-B6AA-7433E9177BCE}"/>
              </a:ext>
            </a:extLst>
          </p:cNvPr>
          <p:cNvCxnSpPr>
            <a:cxnSpLocks/>
          </p:cNvCxnSpPr>
          <p:nvPr/>
        </p:nvCxnSpPr>
        <p:spPr>
          <a:xfrm>
            <a:off x="7892891" y="3541467"/>
            <a:ext cx="2414588" cy="11095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92729C4-6AF5-E130-9D2F-EBD729A67053}"/>
              </a:ext>
            </a:extLst>
          </p:cNvPr>
          <p:cNvCxnSpPr>
            <a:cxnSpLocks/>
          </p:cNvCxnSpPr>
          <p:nvPr/>
        </p:nvCxnSpPr>
        <p:spPr>
          <a:xfrm>
            <a:off x="7167756" y="3773096"/>
            <a:ext cx="3123054" cy="1487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844071B-A381-3E6B-A2E9-FA2795C116CA}"/>
              </a:ext>
            </a:extLst>
          </p:cNvPr>
          <p:cNvCxnSpPr>
            <a:cxnSpLocks/>
          </p:cNvCxnSpPr>
          <p:nvPr/>
        </p:nvCxnSpPr>
        <p:spPr>
          <a:xfrm>
            <a:off x="7161848" y="3783780"/>
            <a:ext cx="3149157" cy="42835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65EF96A0-B509-2886-61BB-5548440BB656}"/>
              </a:ext>
            </a:extLst>
          </p:cNvPr>
          <p:cNvSpPr txBox="1"/>
          <p:nvPr/>
        </p:nvSpPr>
        <p:spPr>
          <a:xfrm>
            <a:off x="6452540" y="4137757"/>
            <a:ext cx="1260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Initial recovery and early cognitive issues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CDD824E-037E-BF3F-F94C-26084FFF5D49}"/>
              </a:ext>
            </a:extLst>
          </p:cNvPr>
          <p:cNvSpPr txBox="1"/>
          <p:nvPr/>
        </p:nvSpPr>
        <p:spPr>
          <a:xfrm>
            <a:off x="8704452" y="2604034"/>
            <a:ext cx="1869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Varying recovery and cognitive trajectories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A299A7-2584-9A61-328D-261DCC3F8AEE}"/>
              </a:ext>
            </a:extLst>
          </p:cNvPr>
          <p:cNvSpPr txBox="1"/>
          <p:nvPr/>
        </p:nvSpPr>
        <p:spPr>
          <a:xfrm>
            <a:off x="8228231" y="4968935"/>
            <a:ext cx="1260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Increased decline with further insult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E2033BE-F9B5-213D-C8A6-FB470BA04A3B}"/>
              </a:ext>
            </a:extLst>
          </p:cNvPr>
          <p:cNvCxnSpPr>
            <a:cxnSpLocks/>
          </p:cNvCxnSpPr>
          <p:nvPr/>
        </p:nvCxnSpPr>
        <p:spPr>
          <a:xfrm flipV="1">
            <a:off x="9277350" y="4595498"/>
            <a:ext cx="266700" cy="4953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4A554ED-1DF7-7802-5D89-3AB368A0182A}"/>
              </a:ext>
            </a:extLst>
          </p:cNvPr>
          <p:cNvCxnSpPr>
            <a:cxnSpLocks/>
          </p:cNvCxnSpPr>
          <p:nvPr/>
        </p:nvCxnSpPr>
        <p:spPr>
          <a:xfrm flipH="1" flipV="1">
            <a:off x="6945860" y="3919753"/>
            <a:ext cx="98830" cy="218545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87EEEC2-1B27-CF4E-8EBF-1E68A4341B4F}"/>
              </a:ext>
            </a:extLst>
          </p:cNvPr>
          <p:cNvCxnSpPr>
            <a:cxnSpLocks/>
          </p:cNvCxnSpPr>
          <p:nvPr/>
        </p:nvCxnSpPr>
        <p:spPr>
          <a:xfrm flipH="1">
            <a:off x="9574053" y="3081633"/>
            <a:ext cx="65391" cy="411634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4285BCC5-0CE1-9074-5CFE-46E57D02C6BD}"/>
              </a:ext>
            </a:extLst>
          </p:cNvPr>
          <p:cNvSpPr txBox="1"/>
          <p:nvPr/>
        </p:nvSpPr>
        <p:spPr>
          <a:xfrm>
            <a:off x="4047067" y="2020701"/>
            <a:ext cx="1941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Varying baseline cognition and pre-stroke cognitive decline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7D857C9-5828-19CC-D037-759144136AAD}"/>
              </a:ext>
            </a:extLst>
          </p:cNvPr>
          <p:cNvSpPr txBox="1"/>
          <p:nvPr/>
        </p:nvSpPr>
        <p:spPr>
          <a:xfrm>
            <a:off x="4129022" y="4906043"/>
            <a:ext cx="6276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tx2"/>
                </a:solidFill>
              </a:rPr>
              <a:t>Time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54DA38E-CFA9-053B-9D87-833958192439}"/>
              </a:ext>
            </a:extLst>
          </p:cNvPr>
          <p:cNvSpPr txBox="1"/>
          <p:nvPr/>
        </p:nvSpPr>
        <p:spPr>
          <a:xfrm rot="16200000">
            <a:off x="2785547" y="3611324"/>
            <a:ext cx="2127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tx2"/>
                </a:solidFill>
              </a:rPr>
              <a:t>Cognitive function</a:t>
            </a:r>
          </a:p>
        </p:txBody>
      </p:sp>
      <p:pic>
        <p:nvPicPr>
          <p:cNvPr id="78" name="Graphic 77" descr="Man with solid fill">
            <a:extLst>
              <a:ext uri="{FF2B5EF4-FFF2-40B4-BE49-F238E27FC236}">
                <a16:creationId xmlns:a16="http://schemas.microsoft.com/office/drawing/2014/main" id="{CDDF6922-102D-5FD8-134D-77F05168A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8129" y="2908058"/>
            <a:ext cx="386418" cy="386418"/>
          </a:xfrm>
          <a:prstGeom prst="rect">
            <a:avLst/>
          </a:prstGeom>
        </p:spPr>
      </p:pic>
      <p:pic>
        <p:nvPicPr>
          <p:cNvPr id="79" name="Graphic 78" descr="Man with solid fill">
            <a:extLst>
              <a:ext uri="{FF2B5EF4-FFF2-40B4-BE49-F238E27FC236}">
                <a16:creationId xmlns:a16="http://schemas.microsoft.com/office/drawing/2014/main" id="{EBA2A615-4F04-5366-D84A-C2595319E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9885" y="3149658"/>
            <a:ext cx="386418" cy="386418"/>
          </a:xfrm>
          <a:prstGeom prst="rect">
            <a:avLst/>
          </a:prstGeom>
        </p:spPr>
      </p:pic>
      <p:pic>
        <p:nvPicPr>
          <p:cNvPr id="80" name="Graphic 79" descr="Man with solid fill">
            <a:extLst>
              <a:ext uri="{FF2B5EF4-FFF2-40B4-BE49-F238E27FC236}">
                <a16:creationId xmlns:a16="http://schemas.microsoft.com/office/drawing/2014/main" id="{A78FA3C9-5108-833B-238E-91979ACA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8129" y="3383398"/>
            <a:ext cx="386418" cy="386418"/>
          </a:xfrm>
          <a:prstGeom prst="rect">
            <a:avLst/>
          </a:prstGeom>
        </p:spPr>
      </p:pic>
      <p:pic>
        <p:nvPicPr>
          <p:cNvPr id="81" name="Graphic 80" descr="Man with solid fill">
            <a:extLst>
              <a:ext uri="{FF2B5EF4-FFF2-40B4-BE49-F238E27FC236}">
                <a16:creationId xmlns:a16="http://schemas.microsoft.com/office/drawing/2014/main" id="{6057310B-F608-F881-F0EC-F2B44337A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9885" y="3663229"/>
            <a:ext cx="386418" cy="386418"/>
          </a:xfrm>
          <a:prstGeom prst="rect">
            <a:avLst/>
          </a:prstGeom>
        </p:spPr>
      </p:pic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06D3A91E-5DEC-5755-A7AB-20E6D5A287E2}"/>
              </a:ext>
            </a:extLst>
          </p:cNvPr>
          <p:cNvCxnSpPr>
            <a:cxnSpLocks/>
          </p:cNvCxnSpPr>
          <p:nvPr/>
        </p:nvCxnSpPr>
        <p:spPr>
          <a:xfrm flipH="1">
            <a:off x="9484519" y="3088659"/>
            <a:ext cx="113036" cy="430829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D79140F-FD15-4692-1834-CBC19980A22F}"/>
              </a:ext>
            </a:extLst>
          </p:cNvPr>
          <p:cNvCxnSpPr>
            <a:cxnSpLocks/>
          </p:cNvCxnSpPr>
          <p:nvPr/>
        </p:nvCxnSpPr>
        <p:spPr>
          <a:xfrm flipH="1">
            <a:off x="9658350" y="3095019"/>
            <a:ext cx="27910" cy="424469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D586875-2263-30F1-ACFF-82897BA4DEF8}"/>
              </a:ext>
            </a:extLst>
          </p:cNvPr>
          <p:cNvGrpSpPr/>
          <p:nvPr/>
        </p:nvGrpSpPr>
        <p:grpSpPr>
          <a:xfrm flipH="1">
            <a:off x="5084511" y="2709894"/>
            <a:ext cx="201741" cy="437855"/>
            <a:chOff x="10879975" y="3437943"/>
            <a:chExt cx="201741" cy="437855"/>
          </a:xfrm>
        </p:grpSpPr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EF1B3261-87AE-AEA3-8E80-BA9B010083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69509" y="3437943"/>
              <a:ext cx="65391" cy="411634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192DEE5-3D43-A21D-1226-DA447E1154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79975" y="3444969"/>
              <a:ext cx="113036" cy="430829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0C968E00-7E73-FA35-2667-9B4DE9778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3806" y="3451329"/>
              <a:ext cx="27910" cy="424469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67B75C7-9BC6-ED01-3811-56A9853C7A53}"/>
              </a:ext>
            </a:extLst>
          </p:cNvPr>
          <p:cNvSpPr txBox="1"/>
          <p:nvPr/>
        </p:nvSpPr>
        <p:spPr>
          <a:xfrm>
            <a:off x="4264612" y="5851486"/>
            <a:ext cx="6005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lang="en-GB" sz="800" dirty="0"/>
              <a:t>Post-stroke dementia – a comprehensive review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Mijajlović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al., used under CC-BY-4.0.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3251042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20678</TotalTime>
  <Words>434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Cognitive trajectories after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52</cp:revision>
  <cp:lastPrinted>2022-09-28T10:51:32Z</cp:lastPrinted>
  <dcterms:created xsi:type="dcterms:W3CDTF">2022-02-04T12:28:06Z</dcterms:created>
  <dcterms:modified xsi:type="dcterms:W3CDTF">2024-04-15T07:10:22Z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