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6"/>
  </p:notesMasterIdLst>
  <p:sldIdLst>
    <p:sldId id="1123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4F7599"/>
    <a:srgbClr val="F0F0F0"/>
    <a:srgbClr val="FFFFFF"/>
    <a:srgbClr val="5E512C"/>
    <a:srgbClr val="E5EBF1"/>
    <a:srgbClr val="000000"/>
    <a:srgbClr val="D9D1CC"/>
    <a:srgbClr val="EBF0EE"/>
    <a:srgbClr val="F5F7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57" autoAdjust="0"/>
    <p:restoredTop sz="82446" autoAdjust="0"/>
  </p:normalViewPr>
  <p:slideViewPr>
    <p:cSldViewPr snapToGrid="0">
      <p:cViewPr varScale="1">
        <p:scale>
          <a:sx n="86" d="100"/>
          <a:sy n="86" d="100"/>
        </p:scale>
        <p:origin x="1458" y="7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-774"/>
    </p:cViewPr>
  </p:sorterViewPr>
  <p:notesViewPr>
    <p:cSldViewPr snapToGrid="0">
      <p:cViewPr varScale="1">
        <p:scale>
          <a:sx n="116" d="100"/>
          <a:sy n="116" d="100"/>
        </p:scale>
        <p:origin x="340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15-04-2024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As detailed on the slide, diabetes and higher cumulative glucose levels in the blood appear to contribute to greater risk of cognitive decline and dementia in patients after stroke.</a:t>
            </a:r>
            <a:r>
              <a:rPr lang="en-GB" baseline="30000" dirty="0"/>
              <a:t>1-3</a:t>
            </a:r>
            <a:r>
              <a:rPr lang="en-GB" dirty="0"/>
              <a:t> This association represents a point of intervention for healthcare professionals, to help patients to preserve cognitive functions after stroke.</a:t>
            </a:r>
            <a:r>
              <a:rPr lang="en-GB" baseline="30000" dirty="0"/>
              <a:t>2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Hadley G, Zhang J, Harris-Skillman E, et al. Cognitive decline and diabetes: a systematic review of the neuropathological correlates accounting for cognition at death. J </a:t>
            </a:r>
            <a:r>
              <a:rPr lang="en-GB" dirty="0" err="1"/>
              <a:t>Neurol</a:t>
            </a:r>
            <a:r>
              <a:rPr lang="en-GB" dirty="0"/>
              <a:t> </a:t>
            </a:r>
            <a:r>
              <a:rPr lang="en-GB" dirty="0" err="1"/>
              <a:t>Neurosurg</a:t>
            </a:r>
            <a:r>
              <a:rPr lang="en-GB" dirty="0"/>
              <a:t> Psychiatry 2022; 93 (3): 246–253.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Levine DA, Chen B, </a:t>
            </a:r>
            <a:r>
              <a:rPr lang="en-GB" dirty="0" err="1"/>
              <a:t>Galecki</a:t>
            </a:r>
            <a:r>
              <a:rPr lang="en-GB" dirty="0"/>
              <a:t> AT, et al. Associations between vascular risk factor levels and cognitive decline among stroke survivors. JAMA </a:t>
            </a:r>
            <a:r>
              <a:rPr lang="en-GB" dirty="0" err="1"/>
              <a:t>Netw</a:t>
            </a:r>
            <a:r>
              <a:rPr lang="en-GB" dirty="0"/>
              <a:t> Open 2023; 6 (5): e2313879.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Pendlebury ST, Rothwell PM; Oxford Vascular Study. Incidence and prevalence of dementia associated with transient ischaemic attack and stroke: analysis of the population-based Oxford Vascular Study. Lancet </a:t>
            </a:r>
            <a:r>
              <a:rPr lang="en-GB" dirty="0" err="1"/>
              <a:t>Neurol</a:t>
            </a:r>
            <a:r>
              <a:rPr lang="en-GB" dirty="0"/>
              <a:t> 2019; 18 (3): 248–258.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37883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4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3C41DD0-02C0-EBF4-6ADE-F3702B1F41B1}"/>
              </a:ext>
            </a:extLst>
          </p:cNvPr>
          <p:cNvCxnSpPr>
            <a:cxnSpLocks/>
          </p:cNvCxnSpPr>
          <p:nvPr/>
        </p:nvCxnSpPr>
        <p:spPr>
          <a:xfrm>
            <a:off x="6854560" y="2406015"/>
            <a:ext cx="3942019" cy="20320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06336A43-6CDF-16A5-5561-FD508B1001C3}"/>
              </a:ext>
            </a:extLst>
          </p:cNvPr>
          <p:cNvCxnSpPr>
            <a:cxnSpLocks/>
          </p:cNvCxnSpPr>
          <p:nvPr/>
        </p:nvCxnSpPr>
        <p:spPr>
          <a:xfrm>
            <a:off x="6854560" y="2406015"/>
            <a:ext cx="3938654" cy="1844675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2BBAD9B8-979B-6404-DD30-EAFDD6BCFEBF}"/>
              </a:ext>
            </a:extLst>
          </p:cNvPr>
          <p:cNvCxnSpPr>
            <a:cxnSpLocks/>
          </p:cNvCxnSpPr>
          <p:nvPr/>
        </p:nvCxnSpPr>
        <p:spPr>
          <a:xfrm>
            <a:off x="6854560" y="2406015"/>
            <a:ext cx="3941829" cy="167005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9C2138E8-943F-A1AB-C6B2-F53A5C1927F2}"/>
              </a:ext>
            </a:extLst>
          </p:cNvPr>
          <p:cNvCxnSpPr>
            <a:cxnSpLocks/>
          </p:cNvCxnSpPr>
          <p:nvPr/>
        </p:nvCxnSpPr>
        <p:spPr>
          <a:xfrm>
            <a:off x="6854560" y="2406015"/>
            <a:ext cx="3936273" cy="1446213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31E3656A-E856-2448-965D-492EC1A22187}"/>
              </a:ext>
            </a:extLst>
          </p:cNvPr>
          <p:cNvCxnSpPr>
            <a:cxnSpLocks/>
          </p:cNvCxnSpPr>
          <p:nvPr/>
        </p:nvCxnSpPr>
        <p:spPr>
          <a:xfrm>
            <a:off x="6854560" y="2406015"/>
            <a:ext cx="3935479" cy="12319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95A3557-C280-6985-5A15-FAFC91E7CFB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Neurobehavioural consequences of stroke – </a:t>
            </a:r>
            <a:r>
              <a:rPr lang="en-US" dirty="0"/>
              <a:t>Post-stroke cognitive impairment and dementia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18E7FAF-B3FA-6347-0FA2-F3C1F8B9D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factors for </a:t>
            </a:r>
            <a:r>
              <a:rPr lang="en-GB" dirty="0"/>
              <a:t>PSCI &amp; PSD: </a:t>
            </a:r>
            <a:r>
              <a:rPr lang="en-US" dirty="0"/>
              <a:t>diabetes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5F33BA-BDE1-B7A2-E0A4-73CDAF1A5C27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US" dirty="0"/>
              <a:t>Studies investigating the effect of diabetes on the risk of cognitive decline have generated conflicting results</a:t>
            </a:r>
            <a:r>
              <a:rPr lang="en-US" baseline="30000" dirty="0"/>
              <a:t>1</a:t>
            </a:r>
            <a:endParaRPr lang="en-US" dirty="0"/>
          </a:p>
          <a:p>
            <a:r>
              <a:rPr lang="en-US" dirty="0"/>
              <a:t>Whilst there appears to be no association between diabetes and AD pathology, there does appear to be an association between diabetes and vascular disease</a:t>
            </a:r>
            <a:r>
              <a:rPr lang="en-US" baseline="30000" dirty="0"/>
              <a:t>1</a:t>
            </a:r>
            <a:endParaRPr lang="en-US" dirty="0"/>
          </a:p>
          <a:p>
            <a:r>
              <a:rPr lang="en-US" dirty="0"/>
              <a:t>After stroke, diabetes increases the risk of cognitive impairment: </a:t>
            </a:r>
          </a:p>
          <a:p>
            <a:pPr lvl="1"/>
            <a:r>
              <a:rPr lang="en-US" dirty="0"/>
              <a:t>In a cohort study of 982 patients after stroke, a higher cumulative mean glucose level was significantly associated with a faster decline in global cognition</a:t>
            </a:r>
            <a:r>
              <a:rPr lang="en-US" baseline="30000" dirty="0"/>
              <a:t>2</a:t>
            </a:r>
          </a:p>
          <a:p>
            <a:pPr lvl="1"/>
            <a:r>
              <a:rPr lang="en-US" dirty="0"/>
              <a:t>In the </a:t>
            </a:r>
            <a:r>
              <a:rPr lang="en-US" dirty="0" err="1"/>
              <a:t>OxVasc</a:t>
            </a:r>
            <a:r>
              <a:rPr lang="en-US" dirty="0"/>
              <a:t> study, which included 2,305 patients after stroke or TIA, diabetes was significantly associated with 5-year risk of dementia</a:t>
            </a:r>
            <a:r>
              <a:rPr lang="en-US" baseline="30000" dirty="0"/>
              <a:t>3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820360C-2DD2-7CFD-BA2E-A4950EB8EB5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AD=Alzheimer’s disease; </a:t>
            </a:r>
            <a:r>
              <a:rPr lang="en-GB" dirty="0" err="1"/>
              <a:t>OxVasc</a:t>
            </a:r>
            <a:r>
              <a:rPr lang="en-GB" dirty="0"/>
              <a:t>=Oxford Vascular Study; </a:t>
            </a:r>
            <a:br>
              <a:rPr lang="en-GB" dirty="0"/>
            </a:br>
            <a:r>
              <a:rPr lang="en-GB" dirty="0"/>
              <a:t>PSCI=post-stroke cognitive impairment; PSD=post-stroke dementia TIA=transient ischaemic attack</a:t>
            </a:r>
          </a:p>
          <a:p>
            <a:endParaRPr lang="en-GB" dirty="0"/>
          </a:p>
          <a:p>
            <a:r>
              <a:rPr lang="en-GB" dirty="0"/>
              <a:t>1. Hadley et al. J </a:t>
            </a:r>
            <a:r>
              <a:rPr lang="en-GB" dirty="0" err="1"/>
              <a:t>Neurol</a:t>
            </a:r>
            <a:r>
              <a:rPr lang="en-GB" dirty="0"/>
              <a:t> </a:t>
            </a:r>
            <a:r>
              <a:rPr lang="en-GB" dirty="0" err="1"/>
              <a:t>Neurosurg</a:t>
            </a:r>
            <a:r>
              <a:rPr lang="en-GB" dirty="0"/>
              <a:t> Psychiatry 2022;93(3):246–253; 2. Levine et al. JAMA </a:t>
            </a:r>
            <a:r>
              <a:rPr lang="en-GB" dirty="0" err="1"/>
              <a:t>Netw</a:t>
            </a:r>
            <a:r>
              <a:rPr lang="en-GB" dirty="0"/>
              <a:t> Open 2023;6(5):e2313879; 3. Pendlebury et al. Lancet </a:t>
            </a:r>
            <a:r>
              <a:rPr lang="en-GB" dirty="0" err="1"/>
              <a:t>Neurol</a:t>
            </a:r>
            <a:r>
              <a:rPr lang="en-GB" dirty="0"/>
              <a:t> 2019;18(3):248–258</a:t>
            </a:r>
          </a:p>
        </p:txBody>
      </p:sp>
      <p:sp>
        <p:nvSpPr>
          <p:cNvPr id="17" name="Content Placeholder 10">
            <a:extLst>
              <a:ext uri="{FF2B5EF4-FFF2-40B4-BE49-F238E27FC236}">
                <a16:creationId xmlns:a16="http://schemas.microsoft.com/office/drawing/2014/main" id="{A638FC3B-6590-97C7-0A94-3335F65A16E3}"/>
              </a:ext>
            </a:extLst>
          </p:cNvPr>
          <p:cNvSpPr txBox="1">
            <a:spLocks/>
          </p:cNvSpPr>
          <p:nvPr/>
        </p:nvSpPr>
        <p:spPr>
          <a:xfrm>
            <a:off x="6791204" y="1462706"/>
            <a:ext cx="4323080" cy="48456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Modelled relationship between fasting glucose</a:t>
            </a:r>
            <a:b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and decline in global cognition after stroke</a:t>
            </a:r>
            <a:r>
              <a:rPr lang="en-GB" sz="1400" b="1" baseline="30000" dirty="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C1D5A13-A094-2D0F-003A-C38FF52AFCB8}"/>
              </a:ext>
            </a:extLst>
          </p:cNvPr>
          <p:cNvCxnSpPr>
            <a:cxnSpLocks/>
          </p:cNvCxnSpPr>
          <p:nvPr/>
        </p:nvCxnSpPr>
        <p:spPr>
          <a:xfrm flipV="1">
            <a:off x="6854560" y="2095500"/>
            <a:ext cx="0" cy="2560845"/>
          </a:xfrm>
          <a:prstGeom prst="straightConnector1">
            <a:avLst/>
          </a:prstGeom>
          <a:ln w="19050">
            <a:solidFill>
              <a:schemeClr val="tx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C62774F-C377-1C0F-A61E-2821424E4D2A}"/>
              </a:ext>
            </a:extLst>
          </p:cNvPr>
          <p:cNvCxnSpPr>
            <a:cxnSpLocks/>
          </p:cNvCxnSpPr>
          <p:nvPr/>
        </p:nvCxnSpPr>
        <p:spPr>
          <a:xfrm>
            <a:off x="6772797" y="4584936"/>
            <a:ext cx="4023783" cy="0"/>
          </a:xfrm>
          <a:prstGeom prst="straightConnector1">
            <a:avLst/>
          </a:prstGeom>
          <a:ln w="1905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5FBBFAA-80BB-8366-1AC7-A02033E107AD}"/>
              </a:ext>
            </a:extLst>
          </p:cNvPr>
          <p:cNvSpPr txBox="1"/>
          <p:nvPr/>
        </p:nvSpPr>
        <p:spPr>
          <a:xfrm>
            <a:off x="6854561" y="4876083"/>
            <a:ext cx="3942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tx2"/>
                </a:solidFill>
              </a:rPr>
              <a:t>Time since stroke (years)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83D4AC-B1DD-834B-DD0F-F98E6B478FF5}"/>
              </a:ext>
            </a:extLst>
          </p:cNvPr>
          <p:cNvSpPr txBox="1"/>
          <p:nvPr/>
        </p:nvSpPr>
        <p:spPr>
          <a:xfrm rot="16200000">
            <a:off x="5235246" y="3019951"/>
            <a:ext cx="28368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tx2"/>
                </a:solidFill>
              </a:rPr>
              <a:t>Cognition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848A13D-42E0-AA51-F86D-8BAE70698328}"/>
              </a:ext>
            </a:extLst>
          </p:cNvPr>
          <p:cNvCxnSpPr>
            <a:cxnSpLocks/>
          </p:cNvCxnSpPr>
          <p:nvPr/>
        </p:nvCxnSpPr>
        <p:spPr>
          <a:xfrm rot="5400000">
            <a:off x="7475563" y="4620345"/>
            <a:ext cx="72000" cy="0"/>
          </a:xfrm>
          <a:prstGeom prst="straightConnector1">
            <a:avLst/>
          </a:prstGeom>
          <a:ln w="1905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03B2F91-6844-FD94-7007-88889011B450}"/>
              </a:ext>
            </a:extLst>
          </p:cNvPr>
          <p:cNvCxnSpPr>
            <a:cxnSpLocks/>
          </p:cNvCxnSpPr>
          <p:nvPr/>
        </p:nvCxnSpPr>
        <p:spPr>
          <a:xfrm rot="5400000">
            <a:off x="8132566" y="4620345"/>
            <a:ext cx="72000" cy="0"/>
          </a:xfrm>
          <a:prstGeom prst="straightConnector1">
            <a:avLst/>
          </a:prstGeom>
          <a:ln w="1905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763B0CC-39A7-F198-2CE5-C3499CEBB5E5}"/>
              </a:ext>
            </a:extLst>
          </p:cNvPr>
          <p:cNvCxnSpPr>
            <a:cxnSpLocks/>
          </p:cNvCxnSpPr>
          <p:nvPr/>
        </p:nvCxnSpPr>
        <p:spPr>
          <a:xfrm rot="5400000">
            <a:off x="8789569" y="4620345"/>
            <a:ext cx="72000" cy="0"/>
          </a:xfrm>
          <a:prstGeom prst="straightConnector1">
            <a:avLst/>
          </a:prstGeom>
          <a:ln w="1905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3E83E8C-5094-6874-AEDB-F626351E418D}"/>
              </a:ext>
            </a:extLst>
          </p:cNvPr>
          <p:cNvCxnSpPr>
            <a:cxnSpLocks/>
          </p:cNvCxnSpPr>
          <p:nvPr/>
        </p:nvCxnSpPr>
        <p:spPr>
          <a:xfrm rot="5400000">
            <a:off x="9446572" y="4620345"/>
            <a:ext cx="72000" cy="0"/>
          </a:xfrm>
          <a:prstGeom prst="straightConnector1">
            <a:avLst/>
          </a:prstGeom>
          <a:ln w="1905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960B699-C9D8-58DF-CD50-7A115E6EFC56}"/>
              </a:ext>
            </a:extLst>
          </p:cNvPr>
          <p:cNvCxnSpPr>
            <a:cxnSpLocks/>
          </p:cNvCxnSpPr>
          <p:nvPr/>
        </p:nvCxnSpPr>
        <p:spPr>
          <a:xfrm rot="5400000">
            <a:off x="10103575" y="4620345"/>
            <a:ext cx="72000" cy="0"/>
          </a:xfrm>
          <a:prstGeom prst="straightConnector1">
            <a:avLst/>
          </a:prstGeom>
          <a:ln w="1905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E3D5E87-DBC7-93A7-4188-1063DFC71B6A}"/>
              </a:ext>
            </a:extLst>
          </p:cNvPr>
          <p:cNvCxnSpPr>
            <a:cxnSpLocks/>
          </p:cNvCxnSpPr>
          <p:nvPr/>
        </p:nvCxnSpPr>
        <p:spPr>
          <a:xfrm>
            <a:off x="10796580" y="4578509"/>
            <a:ext cx="0" cy="77836"/>
          </a:xfrm>
          <a:prstGeom prst="straightConnector1">
            <a:avLst/>
          </a:prstGeom>
          <a:ln w="1905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A7037433-F1A1-0DA2-CC69-038C1FEF78C1}"/>
              </a:ext>
            </a:extLst>
          </p:cNvPr>
          <p:cNvSpPr txBox="1"/>
          <p:nvPr/>
        </p:nvSpPr>
        <p:spPr>
          <a:xfrm>
            <a:off x="7229753" y="4643667"/>
            <a:ext cx="563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6323B61-5A82-BE6A-3A86-04C4E6A8AB96}"/>
              </a:ext>
            </a:extLst>
          </p:cNvPr>
          <p:cNvSpPr txBox="1"/>
          <p:nvPr/>
        </p:nvSpPr>
        <p:spPr>
          <a:xfrm>
            <a:off x="7886757" y="4643667"/>
            <a:ext cx="563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67B99A1-E4FE-9696-CDC1-1D11A1D59607}"/>
              </a:ext>
            </a:extLst>
          </p:cNvPr>
          <p:cNvSpPr txBox="1"/>
          <p:nvPr/>
        </p:nvSpPr>
        <p:spPr>
          <a:xfrm>
            <a:off x="8543761" y="4643667"/>
            <a:ext cx="563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6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1BC944B-C68E-0951-215A-403807F263D2}"/>
              </a:ext>
            </a:extLst>
          </p:cNvPr>
          <p:cNvSpPr txBox="1"/>
          <p:nvPr/>
        </p:nvSpPr>
        <p:spPr>
          <a:xfrm>
            <a:off x="9200765" y="4643667"/>
            <a:ext cx="563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8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DEBCE41-8FD5-07D9-977E-17C1A4C85579}"/>
              </a:ext>
            </a:extLst>
          </p:cNvPr>
          <p:cNvSpPr txBox="1"/>
          <p:nvPr/>
        </p:nvSpPr>
        <p:spPr>
          <a:xfrm>
            <a:off x="9857769" y="4643667"/>
            <a:ext cx="563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10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5730994-8563-D59D-95A1-93D5644AD1D1}"/>
              </a:ext>
            </a:extLst>
          </p:cNvPr>
          <p:cNvSpPr txBox="1"/>
          <p:nvPr/>
        </p:nvSpPr>
        <p:spPr>
          <a:xfrm>
            <a:off x="10514772" y="4643667"/>
            <a:ext cx="563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12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D0BC649-0641-4324-7BA3-5A9A5DC06117}"/>
              </a:ext>
            </a:extLst>
          </p:cNvPr>
          <p:cNvSpPr txBox="1"/>
          <p:nvPr/>
        </p:nvSpPr>
        <p:spPr>
          <a:xfrm>
            <a:off x="6572749" y="4643667"/>
            <a:ext cx="563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0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EB49745F-F73E-A2A9-2848-1E89DC8C4EEB}"/>
              </a:ext>
            </a:extLst>
          </p:cNvPr>
          <p:cNvCxnSpPr>
            <a:cxnSpLocks/>
          </p:cNvCxnSpPr>
          <p:nvPr/>
        </p:nvCxnSpPr>
        <p:spPr>
          <a:xfrm>
            <a:off x="10797374" y="3497421"/>
            <a:ext cx="0" cy="1068437"/>
          </a:xfrm>
          <a:prstGeom prst="straightConnector1">
            <a:avLst/>
          </a:prstGeom>
          <a:ln w="1905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DB244336-40CF-9F01-B24F-590F2ADE9234}"/>
              </a:ext>
            </a:extLst>
          </p:cNvPr>
          <p:cNvSpPr txBox="1"/>
          <p:nvPr/>
        </p:nvSpPr>
        <p:spPr>
          <a:xfrm>
            <a:off x="9813690" y="3029876"/>
            <a:ext cx="18449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Mean cumulative fasting glucose level: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89FB6C2-2D1C-1BF8-CC1F-08D21DA53111}"/>
              </a:ext>
            </a:extLst>
          </p:cNvPr>
          <p:cNvSpPr txBox="1"/>
          <p:nvPr/>
        </p:nvSpPr>
        <p:spPr>
          <a:xfrm>
            <a:off x="10793367" y="3497421"/>
            <a:ext cx="8653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86 mg/dl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DB8F88F-254C-ADB2-DC1A-8870120DA2D7}"/>
              </a:ext>
            </a:extLst>
          </p:cNvPr>
          <p:cNvSpPr txBox="1"/>
          <p:nvPr/>
        </p:nvSpPr>
        <p:spPr>
          <a:xfrm>
            <a:off x="10793367" y="3715392"/>
            <a:ext cx="8653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106 mg/dl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F2ECFCA-3AB7-70C8-45AD-F17EEBF1890D}"/>
              </a:ext>
            </a:extLst>
          </p:cNvPr>
          <p:cNvSpPr txBox="1"/>
          <p:nvPr/>
        </p:nvSpPr>
        <p:spPr>
          <a:xfrm>
            <a:off x="10793367" y="3925630"/>
            <a:ext cx="8653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126 mg/dl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74D1A42-3404-9125-AB4E-A95EA7ECD732}"/>
              </a:ext>
            </a:extLst>
          </p:cNvPr>
          <p:cNvSpPr txBox="1"/>
          <p:nvPr/>
        </p:nvSpPr>
        <p:spPr>
          <a:xfrm>
            <a:off x="10793367" y="4108013"/>
            <a:ext cx="8653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146 mg/dl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56F35CD-177D-19F5-CA76-7C9A85390569}"/>
              </a:ext>
            </a:extLst>
          </p:cNvPr>
          <p:cNvSpPr txBox="1"/>
          <p:nvPr/>
        </p:nvSpPr>
        <p:spPr>
          <a:xfrm>
            <a:off x="10793367" y="4310005"/>
            <a:ext cx="8653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166 mg/dl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01A539-2725-D781-505F-BEFA87E97C29}"/>
              </a:ext>
            </a:extLst>
          </p:cNvPr>
          <p:cNvSpPr txBox="1"/>
          <p:nvPr/>
        </p:nvSpPr>
        <p:spPr>
          <a:xfrm>
            <a:off x="6791204" y="5446920"/>
            <a:ext cx="4644304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This work is adapted from ‘</a:t>
            </a:r>
            <a:r>
              <a:rPr lang="en-GB" sz="900" dirty="0"/>
              <a:t>Associations between vascular risk factor levels and cognitive decline among stroke survivors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' by </a:t>
            </a:r>
            <a:r>
              <a:rPr lang="en-GB" sz="900" dirty="0"/>
              <a:t>Levine et al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., used under CC-BY. This work is licensed under Creative Commons license CC-BY-SA by The Lundbeck Foundation.</a:t>
            </a:r>
          </a:p>
        </p:txBody>
      </p:sp>
    </p:spTree>
    <p:extLst>
      <p:ext uri="{BB962C8B-B14F-4D97-AF65-F5344CB8AC3E}">
        <p14:creationId xmlns:p14="http://schemas.microsoft.com/office/powerpoint/2010/main" val="8893307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CA62404-9371-48EB-9918-AAF4CB681C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http://www.w3.org/XML/1998/namespace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terms/"/>
    <ds:schemaRef ds:uri="http://schemas.microsoft.com/office/2006/documentManagement/types"/>
    <ds:schemaRef ds:uri="08562aa6-c0ad-4fb9-8a82-15409d3a28b4"/>
    <ds:schemaRef ds:uri="28627d7c-4416-4bc1-86cf-ca6c3a42a8f2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20680</TotalTime>
  <Words>455</Words>
  <Application>Microsoft Office PowerPoint</Application>
  <PresentationFormat>Widescreen</PresentationFormat>
  <Paragraphs>34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Risk factors for PSCI &amp; PSD: diabetes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59</cp:revision>
  <cp:lastPrinted>2022-09-28T10:51:32Z</cp:lastPrinted>
  <dcterms:created xsi:type="dcterms:W3CDTF">2022-02-04T12:28:06Z</dcterms:created>
  <dcterms:modified xsi:type="dcterms:W3CDTF">2024-04-15T07:12:39Z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