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115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4F7599"/>
    <a:srgbClr val="F0F0F0"/>
    <a:srgbClr val="FFFFFF"/>
    <a:srgbClr val="5E512C"/>
    <a:srgbClr val="E5EBF1"/>
    <a:srgbClr val="000000"/>
    <a:srgbClr val="D9D1CC"/>
    <a:srgbClr val="EBF0EE"/>
    <a:srgbClr val="F5F7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57" autoAdjust="0"/>
    <p:restoredTop sz="82446" autoAdjust="0"/>
  </p:normalViewPr>
  <p:slideViewPr>
    <p:cSldViewPr snapToGrid="0">
      <p:cViewPr varScale="1">
        <p:scale>
          <a:sx n="86" d="100"/>
          <a:sy n="86" d="100"/>
        </p:scale>
        <p:origin x="1458" y="7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774"/>
    </p:cViewPr>
  </p:sorterViewPr>
  <p:notesViewPr>
    <p:cSldViewPr snapToGrid="0">
      <p:cViewPr varScale="1">
        <p:scale>
          <a:sx n="116" d="100"/>
          <a:sy n="116" d="100"/>
        </p:scale>
        <p:origin x="340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slide outlines some </a:t>
            </a:r>
            <a:r>
              <a:rPr lang="en-US" dirty="0"/>
              <a:t>factors that should be considered during assessment of a patient after stroke, and the multidisciplinary evaluation of post-stroke cognitive impairment.</a:t>
            </a:r>
            <a:r>
              <a:rPr lang="en-US" baseline="30000" dirty="0"/>
              <a:t>1</a:t>
            </a:r>
            <a:endParaRPr lang="en-US" dirty="0"/>
          </a:p>
          <a:p>
            <a:endParaRPr lang="en-US" dirty="0"/>
          </a:p>
          <a:p>
            <a:r>
              <a:rPr lang="en-US" dirty="0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El Husseini N, </a:t>
            </a:r>
            <a:r>
              <a:rPr lang="en-GB" dirty="0" err="1"/>
              <a:t>Katzan</a:t>
            </a:r>
            <a:r>
              <a:rPr lang="en-GB" dirty="0"/>
              <a:t> IL, </a:t>
            </a:r>
            <a:r>
              <a:rPr lang="en-GB" dirty="0" err="1"/>
              <a:t>Rost</a:t>
            </a:r>
            <a:r>
              <a:rPr lang="en-GB" dirty="0"/>
              <a:t> NS, et al.; American Heart Association Stroke Council; Council on Cardiovascular and Stroke Nursing; Council on Cardiovascular Radiology and Intervention; Council on Hypertension; and Council on Lifestyle and Cardiometabolic Health. Cognitive impairment after ischemic and </a:t>
            </a:r>
            <a:r>
              <a:rPr lang="en-GB" dirty="0" err="1"/>
              <a:t>hemorrhagic</a:t>
            </a:r>
            <a:r>
              <a:rPr lang="en-GB" dirty="0"/>
              <a:t> stroke: a scientific statement from the American Heart Association/American Stroke Association. Stroke 2023; 54 (6): e272–e291.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4555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B200E3DF-BBFC-4F75-47B1-74B8E042EA4F}"/>
              </a:ext>
            </a:extLst>
          </p:cNvPr>
          <p:cNvGrpSpPr/>
          <p:nvPr/>
        </p:nvGrpSpPr>
        <p:grpSpPr>
          <a:xfrm rot="9893798">
            <a:off x="9116678" y="3277483"/>
            <a:ext cx="862392" cy="947499"/>
            <a:chOff x="8513159" y="2591676"/>
            <a:chExt cx="862392" cy="947499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7574242B-828D-AC52-AE4F-2A61B4C20FD7}"/>
                </a:ext>
              </a:extLst>
            </p:cNvPr>
            <p:cNvCxnSpPr>
              <a:cxnSpLocks/>
            </p:cNvCxnSpPr>
            <p:nvPr/>
          </p:nvCxnSpPr>
          <p:spPr>
            <a:xfrm rot="11706202">
              <a:off x="8639939" y="3284083"/>
              <a:ext cx="733590" cy="0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CBB8AA70-52B7-0933-6074-3B3F51802B43}"/>
                </a:ext>
              </a:extLst>
            </p:cNvPr>
            <p:cNvCxnSpPr>
              <a:cxnSpLocks/>
            </p:cNvCxnSpPr>
            <p:nvPr/>
          </p:nvCxnSpPr>
          <p:spPr>
            <a:xfrm rot="20700000" flipH="1">
              <a:off x="8513159" y="3539175"/>
              <a:ext cx="862392" cy="0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7633D294-B98E-020E-8640-7BA31F981E08}"/>
                </a:ext>
              </a:extLst>
            </p:cNvPr>
            <p:cNvCxnSpPr>
              <a:cxnSpLocks/>
            </p:cNvCxnSpPr>
            <p:nvPr/>
          </p:nvCxnSpPr>
          <p:spPr>
            <a:xfrm rot="2700000" flipH="1">
              <a:off x="8618283" y="3022872"/>
              <a:ext cx="862392" cy="0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9485FD8-4B0A-6EB1-0C3D-D0ECF82758E8}"/>
              </a:ext>
            </a:extLst>
          </p:cNvPr>
          <p:cNvGrpSpPr/>
          <p:nvPr/>
        </p:nvGrpSpPr>
        <p:grpSpPr>
          <a:xfrm>
            <a:off x="3552497" y="4561139"/>
            <a:ext cx="5637607" cy="966888"/>
            <a:chOff x="3953764" y="4711615"/>
            <a:chExt cx="5637607" cy="96688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3DC973F-E08A-9DFA-5D8F-7AF329E26F90}"/>
                </a:ext>
              </a:extLst>
            </p:cNvPr>
            <p:cNvGrpSpPr/>
            <p:nvPr/>
          </p:nvGrpSpPr>
          <p:grpSpPr>
            <a:xfrm rot="216896">
              <a:off x="6676276" y="5058323"/>
              <a:ext cx="862393" cy="271121"/>
              <a:chOff x="8513159" y="3268054"/>
              <a:chExt cx="862393" cy="271121"/>
            </a:xfrm>
          </p:grpSpPr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F8E206B5-6F4A-2FAA-850F-6CB952AD4601}"/>
                  </a:ext>
                </a:extLst>
              </p:cNvPr>
              <p:cNvCxnSpPr>
                <a:cxnSpLocks/>
              </p:cNvCxnSpPr>
              <p:nvPr/>
            </p:nvCxnSpPr>
            <p:spPr>
              <a:xfrm rot="900000" flipH="1">
                <a:off x="8513160" y="3268054"/>
                <a:ext cx="862392" cy="0"/>
              </a:xfrm>
              <a:prstGeom prst="straightConnector1">
                <a:avLst/>
              </a:prstGeom>
              <a:ln w="19050">
                <a:solidFill>
                  <a:schemeClr val="accent2">
                    <a:lumMod val="50000"/>
                  </a:schemeClr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A0585C1F-C47A-9193-E491-F6E49BA9ABED}"/>
                  </a:ext>
                </a:extLst>
              </p:cNvPr>
              <p:cNvCxnSpPr>
                <a:cxnSpLocks/>
              </p:cNvCxnSpPr>
              <p:nvPr/>
            </p:nvCxnSpPr>
            <p:spPr>
              <a:xfrm rot="20700000" flipH="1">
                <a:off x="8513159" y="3539175"/>
                <a:ext cx="862392" cy="0"/>
              </a:xfrm>
              <a:prstGeom prst="straightConnector1">
                <a:avLst/>
              </a:prstGeom>
              <a:ln w="19050">
                <a:solidFill>
                  <a:schemeClr val="accent2">
                    <a:lumMod val="50000"/>
                  </a:schemeClr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Content Placeholder 12">
              <a:extLst>
                <a:ext uri="{FF2B5EF4-FFF2-40B4-BE49-F238E27FC236}">
                  <a16:creationId xmlns:a16="http://schemas.microsoft.com/office/drawing/2014/main" id="{39A37F95-3EBE-E890-99B3-FF11878080CE}"/>
                </a:ext>
              </a:extLst>
            </p:cNvPr>
            <p:cNvSpPr txBox="1">
              <a:spLocks/>
            </p:cNvSpPr>
            <p:nvPr/>
          </p:nvSpPr>
          <p:spPr>
            <a:xfrm>
              <a:off x="7410779" y="4795357"/>
              <a:ext cx="2180592" cy="883146"/>
            </a:xfrm>
            <a:prstGeom prst="round2DiagRect">
              <a:avLst>
                <a:gd name="adj1" fmla="val 0"/>
                <a:gd name="adj2" fmla="val 24380"/>
              </a:avLst>
            </a:prstGeom>
            <a:solidFill>
              <a:srgbClr val="D9D1CC"/>
            </a:solidFill>
            <a:ln>
              <a:noFill/>
            </a:ln>
          </p:spPr>
          <p:txBody>
            <a:bodyPr anchor="ctr"/>
            <a:lstStyle>
              <a:lvl1pPr marL="180000" indent="-18000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rgbClr val="3F1A01"/>
                  </a:solidFill>
                  <a:latin typeface="+mn-lt"/>
                  <a:ea typeface="+mn-ea"/>
                  <a:cs typeface="+mn-cs"/>
                </a:defRPr>
              </a:lvl1pPr>
              <a:lvl2pPr marL="36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rgbClr val="3F1A01"/>
                  </a:solidFill>
                  <a:latin typeface="+mn-lt"/>
                  <a:ea typeface="+mn-ea"/>
                  <a:cs typeface="+mn-cs"/>
                </a:defRPr>
              </a:lvl2pPr>
              <a:lvl3pPr marL="54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rgbClr val="3F1A01"/>
                  </a:solidFill>
                  <a:latin typeface="+mn-lt"/>
                  <a:ea typeface="+mn-ea"/>
                  <a:cs typeface="+mn-cs"/>
                </a:defRPr>
              </a:lvl3pPr>
              <a:lvl4pPr marL="72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000" kern="1200">
                  <a:solidFill>
                    <a:srgbClr val="3F1A01"/>
                  </a:solidFill>
                  <a:latin typeface="+mn-lt"/>
                  <a:ea typeface="+mn-ea"/>
                  <a:cs typeface="+mn-cs"/>
                </a:defRPr>
              </a:lvl4pPr>
              <a:lvl5pPr marL="90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800" kern="1200">
                  <a:solidFill>
                    <a:srgbClr val="3F1A0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sz="1400" b="1" dirty="0">
                  <a:solidFill>
                    <a:schemeClr val="accent2">
                      <a:lumMod val="50000"/>
                    </a:schemeClr>
                  </a:solidFill>
                </a:rPr>
                <a:t>Refer to appropriate health professional</a:t>
              </a:r>
              <a:endParaRPr lang="en-GB" sz="1400" b="1" baseline="300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6" name="Content Placeholder 12">
              <a:extLst>
                <a:ext uri="{FF2B5EF4-FFF2-40B4-BE49-F238E27FC236}">
                  <a16:creationId xmlns:a16="http://schemas.microsoft.com/office/drawing/2014/main" id="{96CF3804-6EB2-4E82-0407-6477FE69C875}"/>
                </a:ext>
              </a:extLst>
            </p:cNvPr>
            <p:cNvSpPr txBox="1">
              <a:spLocks/>
            </p:cNvSpPr>
            <p:nvPr/>
          </p:nvSpPr>
          <p:spPr>
            <a:xfrm>
              <a:off x="3953764" y="4711615"/>
              <a:ext cx="2752351" cy="416155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marL="180000" indent="-18000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rgbClr val="3F1A01"/>
                  </a:solidFill>
                  <a:latin typeface="+mn-lt"/>
                  <a:ea typeface="+mn-ea"/>
                  <a:cs typeface="+mn-cs"/>
                </a:defRPr>
              </a:lvl1pPr>
              <a:lvl2pPr marL="36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rgbClr val="3F1A01"/>
                  </a:solidFill>
                  <a:latin typeface="+mn-lt"/>
                  <a:ea typeface="+mn-ea"/>
                  <a:cs typeface="+mn-cs"/>
                </a:defRPr>
              </a:lvl2pPr>
              <a:lvl3pPr marL="54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rgbClr val="3F1A01"/>
                  </a:solidFill>
                  <a:latin typeface="+mn-lt"/>
                  <a:ea typeface="+mn-ea"/>
                  <a:cs typeface="+mn-cs"/>
                </a:defRPr>
              </a:lvl3pPr>
              <a:lvl4pPr marL="72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000" kern="1200">
                  <a:solidFill>
                    <a:srgbClr val="3F1A01"/>
                  </a:solidFill>
                  <a:latin typeface="+mn-lt"/>
                  <a:ea typeface="+mn-ea"/>
                  <a:cs typeface="+mn-cs"/>
                </a:defRPr>
              </a:lvl4pPr>
              <a:lvl5pPr marL="90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800" kern="1200">
                  <a:solidFill>
                    <a:srgbClr val="3F1A0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GB" sz="1400" b="1" dirty="0">
                  <a:solidFill>
                    <a:schemeClr val="accent2">
                      <a:lumMod val="50000"/>
                    </a:schemeClr>
                  </a:solidFill>
                </a:rPr>
                <a:t>Speech language pathology</a:t>
              </a:r>
              <a:endParaRPr lang="en-GB" sz="1400" b="1" baseline="300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7" name="Content Placeholder 12">
              <a:extLst>
                <a:ext uri="{FF2B5EF4-FFF2-40B4-BE49-F238E27FC236}">
                  <a16:creationId xmlns:a16="http://schemas.microsoft.com/office/drawing/2014/main" id="{B436350E-6A33-C9A8-0F6C-805C3D3C7112}"/>
                </a:ext>
              </a:extLst>
            </p:cNvPr>
            <p:cNvSpPr txBox="1">
              <a:spLocks/>
            </p:cNvSpPr>
            <p:nvPr/>
          </p:nvSpPr>
          <p:spPr>
            <a:xfrm>
              <a:off x="4227225" y="5203111"/>
              <a:ext cx="2478890" cy="416155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marL="180000" indent="-18000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rgbClr val="3F1A01"/>
                  </a:solidFill>
                  <a:latin typeface="+mn-lt"/>
                  <a:ea typeface="+mn-ea"/>
                  <a:cs typeface="+mn-cs"/>
                </a:defRPr>
              </a:lvl1pPr>
              <a:lvl2pPr marL="36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rgbClr val="3F1A01"/>
                  </a:solidFill>
                  <a:latin typeface="+mn-lt"/>
                  <a:ea typeface="+mn-ea"/>
                  <a:cs typeface="+mn-cs"/>
                </a:defRPr>
              </a:lvl2pPr>
              <a:lvl3pPr marL="54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rgbClr val="3F1A01"/>
                  </a:solidFill>
                  <a:latin typeface="+mn-lt"/>
                  <a:ea typeface="+mn-ea"/>
                  <a:cs typeface="+mn-cs"/>
                </a:defRPr>
              </a:lvl3pPr>
              <a:lvl4pPr marL="72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000" kern="1200">
                  <a:solidFill>
                    <a:srgbClr val="3F1A01"/>
                  </a:solidFill>
                  <a:latin typeface="+mn-lt"/>
                  <a:ea typeface="+mn-ea"/>
                  <a:cs typeface="+mn-cs"/>
                </a:defRPr>
              </a:lvl4pPr>
              <a:lvl5pPr marL="90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800" kern="1200">
                  <a:solidFill>
                    <a:srgbClr val="3F1A0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GB" sz="1400" b="1" dirty="0">
                  <a:solidFill>
                    <a:schemeClr val="accent2">
                      <a:lumMod val="50000"/>
                    </a:schemeClr>
                  </a:solidFill>
                </a:rPr>
                <a:t>Occupational therapy</a:t>
              </a:r>
              <a:endParaRPr lang="en-GB" sz="1400" b="1" baseline="300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sp>
        <p:nvSpPr>
          <p:cNvPr id="22" name="Arrow: Down 21">
            <a:extLst>
              <a:ext uri="{FF2B5EF4-FFF2-40B4-BE49-F238E27FC236}">
                <a16:creationId xmlns:a16="http://schemas.microsoft.com/office/drawing/2014/main" id="{10E906CC-5E6B-000E-10CB-83DAE88032A6}"/>
              </a:ext>
            </a:extLst>
          </p:cNvPr>
          <p:cNvSpPr/>
          <p:nvPr/>
        </p:nvSpPr>
        <p:spPr>
          <a:xfrm>
            <a:off x="7907025" y="3895595"/>
            <a:ext cx="499446" cy="883146"/>
          </a:xfrm>
          <a:prstGeom prst="downArrow">
            <a:avLst/>
          </a:prstGeom>
          <a:solidFill>
            <a:schemeClr val="bg1"/>
          </a:solidFill>
          <a:ln>
            <a:solidFill>
              <a:srgbClr val="D9D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GB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3EB6878E-1A08-BF22-B196-8B3E87F4FAD5}"/>
              </a:ext>
            </a:extLst>
          </p:cNvPr>
          <p:cNvSpPr txBox="1">
            <a:spLocks/>
          </p:cNvSpPr>
          <p:nvPr/>
        </p:nvSpPr>
        <p:spPr>
          <a:xfrm>
            <a:off x="3683686" y="1671434"/>
            <a:ext cx="2180592" cy="883146"/>
          </a:xfrm>
          <a:prstGeom prst="round2DiagRect">
            <a:avLst>
              <a:gd name="adj1" fmla="val 0"/>
              <a:gd name="adj2" fmla="val 24380"/>
            </a:avLst>
          </a:prstGeom>
          <a:solidFill>
            <a:srgbClr val="D9D1CC"/>
          </a:solidFill>
          <a:ln>
            <a:noFill/>
          </a:ln>
        </p:spPr>
        <p:txBody>
          <a:bodyPr anchor="ctr"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Further cognitive evaluation probably not indicated</a:t>
            </a:r>
            <a:endParaRPr lang="en-GB" sz="1400" b="1" baseline="30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41415722-A5E2-B821-23D1-178797DF7B6F}"/>
              </a:ext>
            </a:extLst>
          </p:cNvPr>
          <p:cNvSpPr/>
          <p:nvPr/>
        </p:nvSpPr>
        <p:spPr>
          <a:xfrm rot="5400000">
            <a:off x="6099208" y="1525726"/>
            <a:ext cx="499446" cy="1174562"/>
          </a:xfrm>
          <a:prstGeom prst="downArrow">
            <a:avLst/>
          </a:prstGeom>
          <a:solidFill>
            <a:schemeClr val="bg1"/>
          </a:solidFill>
          <a:ln>
            <a:solidFill>
              <a:srgbClr val="D9D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No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234583-2078-FE93-421F-2086B46E775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Neurobehavioural consequences of stroke – </a:t>
            </a:r>
            <a:r>
              <a:rPr lang="en-US" dirty="0"/>
              <a:t>Post-stroke cognitive impairment and dementia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D06F7D9-637F-DD74-EA89-AFC1112B8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Management of patients with PSCI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B87067-5832-DA24-A90A-BCA88B0F7111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r>
              <a:rPr lang="en-US" dirty="0"/>
              <a:t>Good collaboration among different healthcare professionals is important during the post-stroke phase, to ensure the best management and treatment of cognitive problems after stroke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79D0775-022D-999B-DCC9-C549151B384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it-IT" dirty="0"/>
              <a:t>PSCI=post-stroke cognitive impairment</a:t>
            </a:r>
          </a:p>
          <a:p>
            <a:endParaRPr lang="it-IT" dirty="0"/>
          </a:p>
          <a:p>
            <a:r>
              <a:rPr lang="it-IT" dirty="0"/>
              <a:t>El Husseini et al. Stroke 2023;54(6):e272–e291</a:t>
            </a:r>
            <a:endParaRPr lang="en-GB" dirty="0"/>
          </a:p>
        </p:txBody>
      </p:sp>
      <p:sp>
        <p:nvSpPr>
          <p:cNvPr id="4" name="Content Placeholder 12">
            <a:extLst>
              <a:ext uri="{FF2B5EF4-FFF2-40B4-BE49-F238E27FC236}">
                <a16:creationId xmlns:a16="http://schemas.microsoft.com/office/drawing/2014/main" id="{209C54EB-B325-98AD-5303-77885102CC6C}"/>
              </a:ext>
            </a:extLst>
          </p:cNvPr>
          <p:cNvSpPr txBox="1">
            <a:spLocks/>
          </p:cNvSpPr>
          <p:nvPr/>
        </p:nvSpPr>
        <p:spPr>
          <a:xfrm>
            <a:off x="6847283" y="1671434"/>
            <a:ext cx="2505050" cy="883146"/>
          </a:xfrm>
          <a:prstGeom prst="round2DiagRect">
            <a:avLst>
              <a:gd name="adj1" fmla="val 0"/>
              <a:gd name="adj2" fmla="val 2438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300" b="1" dirty="0">
                <a:solidFill>
                  <a:schemeClr val="bg1"/>
                </a:solidFill>
              </a:rPr>
              <a:t>Evidence of cognitive impairment (from screening or an informant)?</a:t>
            </a:r>
            <a:endParaRPr lang="en-GB" sz="1300" b="1" baseline="30000" dirty="0">
              <a:solidFill>
                <a:schemeClr val="bg1"/>
              </a:solidFill>
            </a:endParaRPr>
          </a:p>
        </p:txBody>
      </p:sp>
      <p:sp>
        <p:nvSpPr>
          <p:cNvPr id="12" name="Content Placeholder 12">
            <a:extLst>
              <a:ext uri="{FF2B5EF4-FFF2-40B4-BE49-F238E27FC236}">
                <a16:creationId xmlns:a16="http://schemas.microsoft.com/office/drawing/2014/main" id="{F365DA0E-8E4C-E067-B3A5-A6A19A556115}"/>
              </a:ext>
            </a:extLst>
          </p:cNvPr>
          <p:cNvSpPr txBox="1">
            <a:spLocks/>
          </p:cNvSpPr>
          <p:nvPr/>
        </p:nvSpPr>
        <p:spPr>
          <a:xfrm>
            <a:off x="7009512" y="3082949"/>
            <a:ext cx="2180592" cy="883146"/>
          </a:xfrm>
          <a:prstGeom prst="round2DiagRect">
            <a:avLst>
              <a:gd name="adj1" fmla="val 0"/>
              <a:gd name="adj2" fmla="val 24380"/>
            </a:avLst>
          </a:prstGeom>
          <a:solidFill>
            <a:srgbClr val="D9D1CC"/>
          </a:solidFill>
          <a:ln>
            <a:noFill/>
          </a:ln>
        </p:spPr>
        <p:txBody>
          <a:bodyPr anchor="ctr"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Further neuropsychological evaluation</a:t>
            </a:r>
            <a:endParaRPr lang="en-GB" sz="1400" b="1" baseline="30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7F922B8A-F723-2D00-2A66-7EFDD525A0CE}"/>
              </a:ext>
            </a:extLst>
          </p:cNvPr>
          <p:cNvSpPr/>
          <p:nvPr/>
        </p:nvSpPr>
        <p:spPr>
          <a:xfrm>
            <a:off x="7850085" y="2473376"/>
            <a:ext cx="499446" cy="745906"/>
          </a:xfrm>
          <a:prstGeom prst="downArrow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400" b="1" dirty="0">
                <a:solidFill>
                  <a:schemeClr val="accent5">
                    <a:lumMod val="50000"/>
                  </a:schemeClr>
                </a:solidFill>
              </a:rPr>
              <a:t>Yes</a:t>
            </a:r>
          </a:p>
        </p:txBody>
      </p:sp>
      <p:sp>
        <p:nvSpPr>
          <p:cNvPr id="24" name="Content Placeholder 12">
            <a:extLst>
              <a:ext uri="{FF2B5EF4-FFF2-40B4-BE49-F238E27FC236}">
                <a16:creationId xmlns:a16="http://schemas.microsoft.com/office/drawing/2014/main" id="{46D15647-96BB-C4FA-38AE-F20A5FB67AD6}"/>
              </a:ext>
            </a:extLst>
          </p:cNvPr>
          <p:cNvSpPr txBox="1">
            <a:spLocks/>
          </p:cNvSpPr>
          <p:nvPr/>
        </p:nvSpPr>
        <p:spPr>
          <a:xfrm>
            <a:off x="9802556" y="2728955"/>
            <a:ext cx="1920530" cy="41615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dirty="0">
                <a:solidFill>
                  <a:schemeClr val="accent2">
                    <a:lumMod val="50000"/>
                  </a:schemeClr>
                </a:solidFill>
              </a:rPr>
              <a:t>Is there evidence of communication deficits?</a:t>
            </a:r>
            <a:endParaRPr lang="en-GB" sz="1200" baseline="30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5" name="Content Placeholder 12">
            <a:extLst>
              <a:ext uri="{FF2B5EF4-FFF2-40B4-BE49-F238E27FC236}">
                <a16:creationId xmlns:a16="http://schemas.microsoft.com/office/drawing/2014/main" id="{C8DD4AE2-F0A2-8A4D-9874-1E89EDB1B023}"/>
              </a:ext>
            </a:extLst>
          </p:cNvPr>
          <p:cNvSpPr txBox="1">
            <a:spLocks/>
          </p:cNvSpPr>
          <p:nvPr/>
        </p:nvSpPr>
        <p:spPr>
          <a:xfrm>
            <a:off x="9802556" y="3346747"/>
            <a:ext cx="1797227" cy="41615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dirty="0">
                <a:solidFill>
                  <a:schemeClr val="accent2">
                    <a:lumMod val="50000"/>
                  </a:schemeClr>
                </a:solidFill>
              </a:rPr>
              <a:t>Is there evidence of cognitive impairment?</a:t>
            </a:r>
            <a:endParaRPr lang="en-GB" sz="1200" baseline="30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6" name="Content Placeholder 12">
            <a:extLst>
              <a:ext uri="{FF2B5EF4-FFF2-40B4-BE49-F238E27FC236}">
                <a16:creationId xmlns:a16="http://schemas.microsoft.com/office/drawing/2014/main" id="{4F46DFF1-0F54-3A7C-34F1-AB009EF64C54}"/>
              </a:ext>
            </a:extLst>
          </p:cNvPr>
          <p:cNvSpPr txBox="1">
            <a:spLocks/>
          </p:cNvSpPr>
          <p:nvPr/>
        </p:nvSpPr>
        <p:spPr>
          <a:xfrm>
            <a:off x="9802556" y="3970980"/>
            <a:ext cx="2066254" cy="41615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dirty="0">
                <a:solidFill>
                  <a:schemeClr val="accent2">
                    <a:lumMod val="50000"/>
                  </a:schemeClr>
                </a:solidFill>
              </a:rPr>
              <a:t>Does cognitive impairment impact on functioning?</a:t>
            </a:r>
            <a:endParaRPr lang="en-GB" sz="1200" baseline="30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373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CA62404-9371-48EB-9918-AAF4CB681C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purl.org/dc/dcmitype/"/>
    <ds:schemaRef ds:uri="08562aa6-c0ad-4fb9-8a82-15409d3a28b4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www.w3.org/XML/1998/namespace"/>
    <ds:schemaRef ds:uri="http://schemas.microsoft.com/office/infopath/2007/PartnerControls"/>
    <ds:schemaRef ds:uri="28627d7c-4416-4bc1-86cf-ca6c3a42a8f2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20683</TotalTime>
  <Words>216</Words>
  <Application>Microsoft Office PowerPoint</Application>
  <PresentationFormat>Widescreen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Management of patients with PSCI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67</cp:revision>
  <cp:lastPrinted>2022-09-28T10:51:32Z</cp:lastPrinted>
  <dcterms:created xsi:type="dcterms:W3CDTF">2022-02-04T12:28:06Z</dcterms:created>
  <dcterms:modified xsi:type="dcterms:W3CDTF">2024-04-15T07:15:20Z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