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03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F7599"/>
    <a:srgbClr val="F0F0F0"/>
    <a:srgbClr val="FFFFFF"/>
    <a:srgbClr val="5E512C"/>
    <a:srgbClr val="E5EBF1"/>
    <a:srgbClr val="000000"/>
    <a:srgbClr val="D9D1CC"/>
    <a:srgbClr val="EBF0EE"/>
    <a:srgbClr val="F5F7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7" autoAdjust="0"/>
    <p:restoredTop sz="82446" autoAdjust="0"/>
  </p:normalViewPr>
  <p:slideViewPr>
    <p:cSldViewPr snapToGrid="0">
      <p:cViewPr varScale="1">
        <p:scale>
          <a:sx n="86" d="100"/>
          <a:sy n="86" d="100"/>
        </p:scale>
        <p:origin x="534" y="9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774"/>
    </p:cViewPr>
  </p:sorterViewPr>
  <p:notesViewPr>
    <p:cSldViewPr snapToGrid="0">
      <p:cViewPr varScale="1">
        <p:scale>
          <a:sx n="116" d="100"/>
          <a:sy n="116" d="100"/>
        </p:scale>
        <p:origin x="340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slide presents some key definitions of the cognitive impairment that can occur with stroke: vascular cognitive impairment (VCI), post-stroke cognitive impairment (PSCI), and post-stroke dementia (PSD), taken from a consensus statement from the </a:t>
            </a:r>
            <a:r>
              <a:rPr lang="en-US" dirty="0"/>
              <a:t>American Heart Association and the American Stroke Association</a:t>
            </a:r>
            <a:r>
              <a:rPr lang="en-GB" dirty="0"/>
              <a:t>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El Husseini N, </a:t>
            </a:r>
            <a:r>
              <a:rPr lang="en-GB" dirty="0" err="1"/>
              <a:t>Katzan</a:t>
            </a:r>
            <a:r>
              <a:rPr lang="en-GB" dirty="0"/>
              <a:t> IL, </a:t>
            </a:r>
            <a:r>
              <a:rPr lang="en-GB" dirty="0" err="1"/>
              <a:t>Rost</a:t>
            </a:r>
            <a:r>
              <a:rPr lang="en-GB" dirty="0"/>
              <a:t> NS, et al.; American Heart Association Stroke Council; Council on Cardiovascular and Stroke Nursing; Council on Cardiovascular Radiology and Intervention; Council on Hypertension; and Council on Lifestyle and Cardiometabolic Health. Cognitive impairment after ischemic and </a:t>
            </a:r>
            <a:r>
              <a:rPr lang="en-GB" dirty="0" err="1"/>
              <a:t>hemorrhagic</a:t>
            </a:r>
            <a:r>
              <a:rPr lang="en-GB" dirty="0"/>
              <a:t> stroke: a scientific statement from the American Heart Association/American Stroke Association. Stroke 2023; 54 (6): e272–e291.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5616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7A7CB1D-DB98-0082-ADC2-60E3C06409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</a:t>
            </a:r>
            <a:r>
              <a:rPr lang="en-US" dirty="0"/>
              <a:t>Post-stroke cognitive impairment and dementia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4B232E-7294-6524-556F-BCB6F4B30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ADF700-BAA8-354B-F28D-3A3AA2C02FE7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</a:rPr>
              <a:t>Vascular cognitive impairment (VCI)</a:t>
            </a:r>
            <a:r>
              <a:rPr lang="en-US" sz="18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800" dirty="0"/>
              <a:t>– cognitive impairment of any severity associated with cerebrovascular disease regardless of the occurrence of stroke symptoms</a:t>
            </a:r>
          </a:p>
          <a:p>
            <a:pPr lvl="1">
              <a:buClr>
                <a:schemeClr val="tx1"/>
              </a:buClr>
            </a:pPr>
            <a:r>
              <a:rPr lang="en-US" sz="1800" dirty="0">
                <a:solidFill>
                  <a:srgbClr val="3F1A01"/>
                </a:solidFill>
              </a:rPr>
              <a:t>Various injuries can lead to VCI, ranging from progressive microvascular pathologies to a stroke causing large damage to an area of the brain</a:t>
            </a:r>
          </a:p>
          <a:p>
            <a:pPr>
              <a:buClr>
                <a:schemeClr val="tx1"/>
              </a:buClr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</a:rPr>
              <a:t>Post-stroke cognitive impairment (PSCI) </a:t>
            </a:r>
            <a:r>
              <a:rPr lang="en-US" sz="1800" dirty="0"/>
              <a:t>– any severity of cognitive impairment, regardless of cause, noted after an overt stroke</a:t>
            </a:r>
          </a:p>
          <a:p>
            <a:pPr lvl="1">
              <a:buClr>
                <a:schemeClr val="tx1"/>
              </a:buClr>
            </a:pPr>
            <a:r>
              <a:rPr lang="en-US" sz="1800" dirty="0">
                <a:solidFill>
                  <a:srgbClr val="3F1A01"/>
                </a:solidFill>
              </a:rPr>
              <a:t>Some degree of cognitive impairment after stroke is common</a:t>
            </a:r>
            <a:endParaRPr lang="en-GB" sz="1800" dirty="0">
              <a:solidFill>
                <a:srgbClr val="3F1A01"/>
              </a:solidFill>
            </a:endParaRPr>
          </a:p>
          <a:p>
            <a:pPr lvl="1">
              <a:buClr>
                <a:schemeClr val="tx1"/>
              </a:buClr>
            </a:pPr>
            <a:r>
              <a:rPr lang="en-US" sz="1800" dirty="0">
                <a:solidFill>
                  <a:srgbClr val="3F1A01"/>
                </a:solidFill>
              </a:rPr>
              <a:t>PSCI can be seen as a spectrum from mild to severe</a:t>
            </a:r>
          </a:p>
          <a:p>
            <a:pPr>
              <a:buClr>
                <a:schemeClr val="tx1"/>
              </a:buClr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</a:rPr>
              <a:t>Post-stroke dementia (PSD) </a:t>
            </a:r>
            <a:r>
              <a:rPr lang="en-US" sz="1800" dirty="0"/>
              <a:t>– all types of dementia after stroke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F8CDA4-DB1D-0076-5B20-9E467584FF0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PSCI=post-stroke cognitive impairment; PSD=post-stroke dementia; VCI=vascular cognitive impairment</a:t>
            </a:r>
          </a:p>
          <a:p>
            <a:endParaRPr lang="en-GB" dirty="0"/>
          </a:p>
          <a:p>
            <a:r>
              <a:rPr lang="en-GB" dirty="0"/>
              <a:t>El Husseini et al. Stroke 2023;54(6):e272–e291</a:t>
            </a:r>
          </a:p>
        </p:txBody>
      </p:sp>
    </p:spTree>
    <p:extLst>
      <p:ext uri="{BB962C8B-B14F-4D97-AF65-F5344CB8AC3E}">
        <p14:creationId xmlns:p14="http://schemas.microsoft.com/office/powerpoint/2010/main" val="3061447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A62404-9371-48EB-9918-AAF4CB681C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documentManagement/types"/>
    <ds:schemaRef ds:uri="08562aa6-c0ad-4fb9-8a82-15409d3a28b4"/>
    <ds:schemaRef ds:uri="28627d7c-4416-4bc1-86cf-ca6c3a42a8f2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20671</TotalTime>
  <Words>270</Words>
  <Application>Microsoft Office PowerPoint</Application>
  <PresentationFormat>Widescreen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Definitions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44</cp:revision>
  <cp:lastPrinted>2022-09-28T10:51:32Z</cp:lastPrinted>
  <dcterms:created xsi:type="dcterms:W3CDTF">2022-02-04T12:28:06Z</dcterms:created>
  <dcterms:modified xsi:type="dcterms:W3CDTF">2024-04-15T07:03:43Z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