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6"/>
  </p:notesMasterIdLst>
  <p:sldIdLst>
    <p:sldId id="1105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F12B644-C23D-6891-9B98-7E843A51D0A0}" name="Terry Quinn" initials="TQ" userId="S::Terry.Quinn@glasgow.ac.uk::d3276c42-adef-4085-8787-0a30b87ac44e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4F7599"/>
    <a:srgbClr val="F0F0F0"/>
    <a:srgbClr val="FFFFFF"/>
    <a:srgbClr val="5E512C"/>
    <a:srgbClr val="E5EBF1"/>
    <a:srgbClr val="000000"/>
    <a:srgbClr val="D9D1CC"/>
    <a:srgbClr val="EBF0EE"/>
    <a:srgbClr val="F5F7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157" autoAdjust="0"/>
    <p:restoredTop sz="82446" autoAdjust="0"/>
  </p:normalViewPr>
  <p:slideViewPr>
    <p:cSldViewPr snapToGrid="0">
      <p:cViewPr varScale="1">
        <p:scale>
          <a:sx n="86" d="100"/>
          <a:sy n="86" d="100"/>
        </p:scale>
        <p:origin x="1458" y="7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-774"/>
    </p:cViewPr>
  </p:sorterViewPr>
  <p:notesViewPr>
    <p:cSldViewPr snapToGrid="0">
      <p:cViewPr varScale="1">
        <p:scale>
          <a:sx n="116" d="100"/>
          <a:sy n="116" d="100"/>
        </p:scale>
        <p:origin x="340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</c:spPr>
          <c:dPt>
            <c:idx val="0"/>
            <c:bubble3D val="0"/>
            <c:spPr>
              <a:solidFill>
                <a:schemeClr val="accent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D69-426D-858C-EA2477855275}"/>
              </c:ext>
            </c:extLst>
          </c:dPt>
          <c:dPt>
            <c:idx val="1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7AF-4782-83DE-720FEA279506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38</c:v>
                </c:pt>
                <c:pt idx="1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69-426D-858C-EA24778552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15-04-2024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 this meta-analysis, which took data from 21 studies, the prevalence of cognitive impairment but not dementia in the year after stroke ranged from 17.5–54.9%.</a:t>
            </a:r>
            <a:r>
              <a:rPr lang="en-GB" baseline="30000" dirty="0"/>
              <a:t>1</a:t>
            </a:r>
            <a:r>
              <a:rPr lang="en-GB" dirty="0"/>
              <a:t> The pooled prevalence in this study was 38%; in other words, approximately four patients out of every ten will experience some degree of cognitive impairment in the year after stroke.</a:t>
            </a:r>
            <a:r>
              <a:rPr lang="en-GB" baseline="30000" dirty="0"/>
              <a:t>1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Sexton E, McLoughlin A, Williams DJ, et al. Systematic review and meta-analysis of the prevalence of cognitive impairment no dementia in the first year post-stroke. </a:t>
            </a:r>
            <a:r>
              <a:rPr lang="en-GB" dirty="0" err="1"/>
              <a:t>Eur</a:t>
            </a:r>
            <a:r>
              <a:rPr lang="en-GB" dirty="0"/>
              <a:t> Stroke J 2019; 4 (2): 160–171.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Pendlebury ST, Rothwell PM. Prevalence, incidence, and factors associated with pre-stroke and post-stroke dementia: a systematic review and meta-analysis. Lancet Neurol 2009; 8 (11): 1006–1018.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42476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4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:a16="http://schemas.microsoft.com/office/drawing/2014/main" id="{4EFB2EFD-9741-0327-02E9-9BAAFDA86FCA}"/>
              </a:ext>
            </a:extLst>
          </p:cNvPr>
          <p:cNvSpPr/>
          <p:nvPr/>
        </p:nvSpPr>
        <p:spPr>
          <a:xfrm>
            <a:off x="1023369" y="2579761"/>
            <a:ext cx="2623598" cy="2623598"/>
          </a:xfrm>
          <a:prstGeom prst="ellipse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02A00E7C-B0C2-00A2-6414-52753982C89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prevalence of PSCI differs according to the type of stroke, diagnostic criteria for cognitive impairment used, and the timing of cognitive assessment – resulting in substantial heterogeneity in reported estimates across different studies</a:t>
            </a:r>
            <a:r>
              <a:rPr lang="en-US" baseline="30000" dirty="0"/>
              <a:t>1,2</a:t>
            </a:r>
            <a:endParaRPr lang="en-GB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5AFBF6-15E0-DCA4-3CF8-0E754AB1A11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Neurobehavioural consequences of stroke – </a:t>
            </a:r>
            <a:r>
              <a:rPr lang="en-US" dirty="0"/>
              <a:t>Post-stroke cognitive impairment and dementia</a:t>
            </a: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26DEE5-28AA-78A9-27F7-F05F68D3A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Prevalence of post-stroke cognitive impairment (PSCI)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70C2641-A3D0-4155-FC0D-9C7A41E5F20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CI=confidence interval; PSCI=post-stroke cognitive impairment; </a:t>
            </a:r>
            <a:r>
              <a:rPr lang="en-GB" dirty="0"/>
              <a:t>TIA=transient ischaemic attack</a:t>
            </a:r>
            <a:endParaRPr lang="en-US" dirty="0"/>
          </a:p>
          <a:p>
            <a:endParaRPr lang="en-US" dirty="0"/>
          </a:p>
          <a:p>
            <a:r>
              <a:rPr lang="en-US" dirty="0"/>
              <a:t>1. Sexton et al. </a:t>
            </a:r>
            <a:r>
              <a:rPr lang="en-US" dirty="0" err="1"/>
              <a:t>Eur</a:t>
            </a:r>
            <a:r>
              <a:rPr lang="en-US" dirty="0"/>
              <a:t> Stroke J 2019;4(2):160–171; 2. Pendlebury &amp; Rothwell. et al. Lancet Neurol 2009;8(11):1006–1018</a:t>
            </a:r>
          </a:p>
        </p:txBody>
      </p:sp>
      <p:sp>
        <p:nvSpPr>
          <p:cNvPr id="18" name="Content Placeholder 9">
            <a:extLst>
              <a:ext uri="{FF2B5EF4-FFF2-40B4-BE49-F238E27FC236}">
                <a16:creationId xmlns:a16="http://schemas.microsoft.com/office/drawing/2014/main" id="{1B4EC0AA-11CB-9836-E521-837AEE113358}"/>
              </a:ext>
            </a:extLst>
          </p:cNvPr>
          <p:cNvSpPr txBox="1">
            <a:spLocks/>
          </p:cNvSpPr>
          <p:nvPr/>
        </p:nvSpPr>
        <p:spPr>
          <a:xfrm>
            <a:off x="764044" y="1787627"/>
            <a:ext cx="7668550" cy="31032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1800" b="1" dirty="0">
                <a:solidFill>
                  <a:schemeClr val="accent2">
                    <a:lumMod val="50000"/>
                  </a:schemeClr>
                </a:solidFill>
              </a:rPr>
              <a:t>Pooled prevalence of PSCI in the year after stroke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E179FDCF-199B-954A-B726-DF4B1FF8D6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2630025"/>
              </p:ext>
            </p:extLst>
          </p:nvPr>
        </p:nvGraphicFramePr>
        <p:xfrm>
          <a:off x="779417" y="2662507"/>
          <a:ext cx="3111501" cy="24581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8D72F22C-6F76-1275-785C-B1F372FE6E65}"/>
              </a:ext>
            </a:extLst>
          </p:cNvPr>
          <p:cNvSpPr txBox="1"/>
          <p:nvPr/>
        </p:nvSpPr>
        <p:spPr>
          <a:xfrm>
            <a:off x="2779490" y="350331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38%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7EEF58-6A87-C406-1D7D-02ECBE3BE541}"/>
              </a:ext>
            </a:extLst>
          </p:cNvPr>
          <p:cNvSpPr txBox="1"/>
          <p:nvPr/>
        </p:nvSpPr>
        <p:spPr>
          <a:xfrm>
            <a:off x="3425821" y="3503310"/>
            <a:ext cx="2069797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b="1" dirty="0"/>
              <a:t>of patients</a:t>
            </a:r>
            <a:br>
              <a:rPr lang="en-GB" b="1" dirty="0"/>
            </a:br>
            <a:r>
              <a:rPr lang="en-GB" b="1" dirty="0"/>
              <a:t>(95% CI: 32, 43%)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F00EE3-5BF1-CA32-2EC5-B5E049EF85A5}"/>
              </a:ext>
            </a:extLst>
          </p:cNvPr>
          <p:cNvSpPr txBox="1"/>
          <p:nvPr/>
        </p:nvSpPr>
        <p:spPr>
          <a:xfrm>
            <a:off x="4976037" y="2374955"/>
            <a:ext cx="3639366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Meta-analysis of 21 studies, including patients with ischaemic stroke, or a mixture of ischaemic or haemorrhagic stroke or TIA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F02921A-88BD-D00F-D8BD-46A95DB95E4D}"/>
              </a:ext>
            </a:extLst>
          </p:cNvPr>
          <p:cNvSpPr txBox="1"/>
          <p:nvPr/>
        </p:nvSpPr>
        <p:spPr>
          <a:xfrm>
            <a:off x="4976037" y="4417340"/>
            <a:ext cx="3456557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In studies of patients with ischaemic stroke, the pooled prevalence of PSCI was higher: </a:t>
            </a:r>
            <a:br>
              <a:rPr lang="en-GB" dirty="0"/>
            </a:br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45% (95% CI%: 41, 50%)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F69989B-E10F-9A03-7042-D084E1F42AFE}"/>
              </a:ext>
            </a:extLst>
          </p:cNvPr>
          <p:cNvCxnSpPr>
            <a:cxnSpLocks/>
          </p:cNvCxnSpPr>
          <p:nvPr/>
        </p:nvCxnSpPr>
        <p:spPr>
          <a:xfrm flipH="1">
            <a:off x="3327991" y="2594344"/>
            <a:ext cx="1616149" cy="41467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63270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CA62404-9371-48EB-9918-AAF4CB681C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http://www.w3.org/XML/1998/namespace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terms/"/>
    <ds:schemaRef ds:uri="http://schemas.microsoft.com/office/2006/documentManagement/types"/>
    <ds:schemaRef ds:uri="08562aa6-c0ad-4fb9-8a82-15409d3a28b4"/>
    <ds:schemaRef ds:uri="28627d7c-4416-4bc1-86cf-ca6c3a42a8f2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20676</TotalTime>
  <Words>311</Words>
  <Application>Microsoft Office PowerPoint</Application>
  <PresentationFormat>Widescreen</PresentationFormat>
  <Paragraphs>17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Prevalence of post-stroke cognitive impairment (PSCI)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46</cp:revision>
  <cp:lastPrinted>2022-09-28T10:51:32Z</cp:lastPrinted>
  <dcterms:created xsi:type="dcterms:W3CDTF">2022-02-04T12:28:06Z</dcterms:created>
  <dcterms:modified xsi:type="dcterms:W3CDTF">2024-04-15T07:08:20Z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