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06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F7599"/>
    <a:srgbClr val="F0F0F0"/>
    <a:srgbClr val="FFFFFF"/>
    <a:srgbClr val="5E512C"/>
    <a:srgbClr val="E5EBF1"/>
    <a:srgbClr val="000000"/>
    <a:srgbClr val="D9D1CC"/>
    <a:srgbClr val="EBF0EE"/>
    <a:srgbClr val="F5F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7" autoAdjust="0"/>
    <p:restoredTop sz="82446" autoAdjust="0"/>
  </p:normalViewPr>
  <p:slideViewPr>
    <p:cSldViewPr snapToGrid="0">
      <p:cViewPr varScale="1">
        <p:scale>
          <a:sx n="86" d="100"/>
          <a:sy n="86" d="100"/>
        </p:scale>
        <p:origin x="1458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774"/>
    </p:cViewPr>
  </p:sorterViewPr>
  <p:notesViewPr>
    <p:cSldViewPr snapToGrid="0">
      <p:cViewPr varScale="1">
        <p:scale>
          <a:sx n="116" d="100"/>
          <a:sy n="116" d="100"/>
        </p:scale>
        <p:origin x="34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shown on the slide, the rates of dementia in the first year after stroke ranged as high as 41.3% (in hospital-based studies of recurrent stroke in which pre-stroke dementia was included).</a:t>
            </a:r>
            <a:r>
              <a:rPr lang="en-US" baseline="30000" dirty="0"/>
              <a:t>1</a:t>
            </a:r>
            <a:r>
              <a:rPr lang="en-US" dirty="0"/>
              <a:t> The factors associated with dementia after stroke are similar to those associated with dementia before stroke, and include older age, and female sex.</a:t>
            </a:r>
            <a:r>
              <a:rPr lang="en-US" baseline="30000" dirty="0"/>
              <a:t>1</a:t>
            </a:r>
            <a:endParaRPr lang="en-GB" baseline="30000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Pendlebury ST. Dementia in patients hospitalized with stroke: rates, time course, and </a:t>
            </a:r>
            <a:r>
              <a:rPr lang="en-US" dirty="0" err="1"/>
              <a:t>clinico</a:t>
            </a:r>
            <a:r>
              <a:rPr lang="en-US" dirty="0"/>
              <a:t>-pathologic factors. Int J Stroke 2012; 7 (7): 570–581.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733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BD9E94-B2BC-86C1-50D4-D88F6E6531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</a:t>
            </a:r>
            <a:r>
              <a:rPr lang="en-US" dirty="0"/>
              <a:t>Post-stroke cognitive impairment and dementia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B19C90-CAD8-D2C8-5934-C8674CE48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 of post-stroke dementia (PSD)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BD8011-3DC4-226C-66F7-C3F64354E0F5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Approximately 1 in 10 patients have dementia before their first stroke, another 1 in 10 will develop dementia after their first stroke, and more than one-third have dementia after recurrent stroke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AF8650-E26D-8743-08A3-6B75E50C2E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CI=confidence interval; PSD=post-stroke dementia </a:t>
            </a:r>
          </a:p>
          <a:p>
            <a:endParaRPr lang="en-US" dirty="0"/>
          </a:p>
          <a:p>
            <a:r>
              <a:rPr lang="en-US" dirty="0"/>
              <a:t>Pendlebury et al. Int J Stroke 2012;7(7):570–581</a:t>
            </a:r>
            <a:endParaRPr lang="en-GB" dirty="0"/>
          </a:p>
        </p:txBody>
      </p:sp>
      <p:sp>
        <p:nvSpPr>
          <p:cNvPr id="55" name="Content Placeholder 3">
            <a:extLst>
              <a:ext uri="{FF2B5EF4-FFF2-40B4-BE49-F238E27FC236}">
                <a16:creationId xmlns:a16="http://schemas.microsoft.com/office/drawing/2014/main" id="{80AC8D12-4733-299E-363C-F752E59A664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9658" y="1774717"/>
            <a:ext cx="8279999" cy="244583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Rates of PSD in different clinical settings</a:t>
            </a:r>
          </a:p>
        </p:txBody>
      </p:sp>
      <p:graphicFrame>
        <p:nvGraphicFramePr>
          <p:cNvPr id="56" name="Table 11">
            <a:extLst>
              <a:ext uri="{FF2B5EF4-FFF2-40B4-BE49-F238E27FC236}">
                <a16:creationId xmlns:a16="http://schemas.microsoft.com/office/drawing/2014/main" id="{F2A9684D-CC97-1CDD-45B2-AE3BE72157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9393160"/>
              </p:ext>
            </p:extLst>
          </p:nvPr>
        </p:nvGraphicFramePr>
        <p:xfrm>
          <a:off x="3983657" y="2145031"/>
          <a:ext cx="7092000" cy="3230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60000">
                  <a:extLst>
                    <a:ext uri="{9D8B030D-6E8A-4147-A177-3AD203B41FA5}">
                      <a16:colId xmlns:a16="http://schemas.microsoft.com/office/drawing/2014/main" val="211284293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115950565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469006754"/>
                    </a:ext>
                  </a:extLst>
                </a:gridCol>
              </a:tblGrid>
              <a:tr h="198022">
                <a:tc>
                  <a:txBody>
                    <a:bodyPr/>
                    <a:lstStyle/>
                    <a:p>
                      <a:pPr algn="l" fontAlgn="b"/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Rate of PSD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95% CI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149425"/>
                  </a:ext>
                </a:extLst>
              </a:tr>
              <a:tr h="19802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cs typeface="Times New Roman" pitchFamily="18" charset="0"/>
                        </a:rPr>
                        <a:t>Hospital-based, recurrent stroke, </a:t>
                      </a:r>
                      <a:br>
                        <a:rPr lang="en-US" sz="1600" b="0" dirty="0">
                          <a:solidFill>
                            <a:schemeClr val="tx1"/>
                          </a:solidFill>
                          <a:cs typeface="Times New Roman" pitchFamily="18" charset="0"/>
                        </a:rPr>
                      </a:br>
                      <a:r>
                        <a:rPr lang="en-US" sz="1600" b="0" dirty="0">
                          <a:solidFill>
                            <a:schemeClr val="tx1"/>
                          </a:solidFill>
                          <a:cs typeface="Times New Roman" pitchFamily="18" charset="0"/>
                        </a:rPr>
                        <a:t>including pre-stroke dementia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41.3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29.6, 53.1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473892"/>
                  </a:ext>
                </a:extLst>
              </a:tr>
              <a:tr h="1980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Hospital-based, any stroke, </a:t>
                      </a:r>
                      <a:b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including pre-stroke dementia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26.5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24.3, 28.7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67199"/>
                  </a:ext>
                </a:extLst>
              </a:tr>
              <a:tr h="1980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Hospital-based, first ever stroke, </a:t>
                      </a:r>
                      <a:b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including pre-stroke dementia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23.0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21.4, 24.7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756731"/>
                  </a:ext>
                </a:extLst>
              </a:tr>
              <a:tr h="1980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Hospital-based, any stroke, </a:t>
                      </a:r>
                      <a:b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excluding pre-stroke dementia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20.3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18.2, 22.5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08190"/>
                  </a:ext>
                </a:extLst>
              </a:tr>
              <a:tr h="1980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Hospital-based, first ever stroke, </a:t>
                      </a:r>
                      <a:b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excluding pre-stroke dementia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12.0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9.6, 14.4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84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001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62404-9371-48EB-9918-AAF4CB681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20676</TotalTime>
  <Words>247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Prevalence of post-stroke dementia (PSD)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47</cp:revision>
  <cp:lastPrinted>2022-09-28T10:51:32Z</cp:lastPrinted>
  <dcterms:created xsi:type="dcterms:W3CDTF">2022-02-04T12:28:06Z</dcterms:created>
  <dcterms:modified xsi:type="dcterms:W3CDTF">2024-04-15T07:08:40Z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