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134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4F7599"/>
    <a:srgbClr val="F0F0F0"/>
    <a:srgbClr val="FFFFFF"/>
    <a:srgbClr val="5E512C"/>
    <a:srgbClr val="E5EBF1"/>
    <a:srgbClr val="000000"/>
    <a:srgbClr val="D9D1CC"/>
    <a:srgbClr val="EBF0EE"/>
    <a:srgbClr val="F5F7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57" autoAdjust="0"/>
    <p:restoredTop sz="82446" autoAdjust="0"/>
  </p:normalViewPr>
  <p:slideViewPr>
    <p:cSldViewPr snapToGrid="0">
      <p:cViewPr varScale="1">
        <p:scale>
          <a:sx n="86" d="100"/>
          <a:sy n="86" d="100"/>
        </p:scale>
        <p:origin x="1458" y="7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774"/>
    </p:cViewPr>
  </p:sorterViewPr>
  <p:notesViewPr>
    <p:cSldViewPr snapToGrid="0">
      <p:cViewPr varScale="1">
        <p:scale>
          <a:sx n="116" d="100"/>
          <a:sy n="116" d="100"/>
        </p:scale>
        <p:origin x="340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c:spPr>
          <c:dPt>
            <c:idx val="0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accent2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875-491A-935C-F6D7EDC2F07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accent2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875-491A-935C-F6D7EDC2F070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28.3</c:v>
                </c:pt>
                <c:pt idx="1">
                  <c:v>71.7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75-491A-935C-F6D7EDC2F0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study was undertaken because there was a lack of good evidence about the risk of dementia after haemorrhagic stroke.</a:t>
            </a:r>
            <a:r>
              <a:rPr lang="en-GB" baseline="30000" dirty="0"/>
              <a:t>1</a:t>
            </a:r>
            <a:r>
              <a:rPr lang="en-GB" dirty="0"/>
              <a:t> Patients from the Prognosis of Intracerebral Haemorrhage (PITCH) cohort were included in the study if they were aged ≥18 years and older and had a parenchymal haemorrhage on their first CT scan.</a:t>
            </a:r>
            <a:r>
              <a:rPr lang="en-GB" baseline="30000" dirty="0"/>
              <a:t>1</a:t>
            </a:r>
            <a:r>
              <a:rPr lang="en-GB" dirty="0"/>
              <a:t> Patients were followed for a median of six years, and monitored for the development of dementia, based on the National Institute on Aging – Alzheimer’s Association criteria.</a:t>
            </a:r>
            <a:r>
              <a:rPr lang="en-GB" baseline="30000" dirty="0"/>
              <a:t>1</a:t>
            </a:r>
            <a:r>
              <a:rPr lang="en-GB" dirty="0"/>
              <a:t> In this group of patients who experienced haemorrhagic stroke there was a substantial risk of developing dementia.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Moulin S, </a:t>
            </a:r>
            <a:r>
              <a:rPr lang="en-GB" dirty="0" err="1"/>
              <a:t>Labreuche</a:t>
            </a:r>
            <a:r>
              <a:rPr lang="en-GB" dirty="0"/>
              <a:t> J, </a:t>
            </a:r>
            <a:r>
              <a:rPr lang="en-GB" dirty="0" err="1"/>
              <a:t>Bombois</a:t>
            </a:r>
            <a:r>
              <a:rPr lang="en-GB" dirty="0"/>
              <a:t> S, et al. Dementia risk after spontaneous intracerebral haemorrhage: a prospective cohort study. Lancet </a:t>
            </a:r>
            <a:r>
              <a:rPr lang="en-GB" dirty="0" err="1"/>
              <a:t>Neurol</a:t>
            </a:r>
            <a:r>
              <a:rPr lang="en-GB" dirty="0"/>
              <a:t> 2016; 15 (8): 820–829.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5471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5FE32AA-6CE1-B023-C85E-C4888750124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In this study, the incidence of new-onset dementia was more than two-times higher in patients with lobar intracerebral haemorrhage compared with patients with non-lobar intracerebral haemorrhage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35E37B8-AF2F-90DF-7512-876941862F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</a:t>
            </a:r>
            <a:r>
              <a:rPr lang="en-US" dirty="0"/>
              <a:t>Post-stroke cognitive impairment and dementia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EEAB88C-ED15-EB48-DFF9-79B2E31EA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Post-stroke dementia after haemorrhagic stroke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41400B-452F-43F5-5212-BF2FA2E8B482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This prospective observational study included patients from the PITCH cohort in France, following patients after haemorrhagic stroke for 6 years for the occurrence of dementia</a:t>
            </a:r>
          </a:p>
          <a:p>
            <a:r>
              <a:rPr lang="en-GB" dirty="0">
                <a:solidFill>
                  <a:schemeClr val="tx1"/>
                </a:solidFill>
              </a:rPr>
              <a:t>There were 560 people who experienced spontaneous cerebral haemorrhage, of whom 218 had no dementia at baseline</a:t>
            </a:r>
          </a:p>
          <a:p>
            <a:r>
              <a:rPr lang="en-GB" dirty="0">
                <a:solidFill>
                  <a:schemeClr val="tx1"/>
                </a:solidFill>
              </a:rPr>
              <a:t>After 1 year, </a:t>
            </a:r>
            <a:r>
              <a:rPr lang="en-GB" b="1" dirty="0">
                <a:solidFill>
                  <a:schemeClr val="tx1"/>
                </a:solidFill>
              </a:rPr>
              <a:t>14.2%</a:t>
            </a:r>
            <a:r>
              <a:rPr lang="en-GB" dirty="0">
                <a:solidFill>
                  <a:schemeClr val="tx1"/>
                </a:solidFill>
              </a:rPr>
              <a:t> had developed dementia</a:t>
            </a:r>
          </a:p>
          <a:p>
            <a:r>
              <a:rPr lang="en-GB" dirty="0">
                <a:solidFill>
                  <a:schemeClr val="tx1"/>
                </a:solidFill>
              </a:rPr>
              <a:t>After 4 years, </a:t>
            </a:r>
            <a:r>
              <a:rPr lang="en-GB" b="1" dirty="0">
                <a:solidFill>
                  <a:schemeClr val="tx1"/>
                </a:solidFill>
              </a:rPr>
              <a:t>28.3%</a:t>
            </a:r>
            <a:r>
              <a:rPr lang="en-GB" dirty="0">
                <a:solidFill>
                  <a:schemeClr val="tx1"/>
                </a:solidFill>
              </a:rPr>
              <a:t> had developed dementia</a:t>
            </a:r>
          </a:p>
          <a:p>
            <a:r>
              <a:rPr lang="en-GB" dirty="0">
                <a:solidFill>
                  <a:schemeClr val="tx1"/>
                </a:solidFill>
              </a:rPr>
              <a:t>Risk factors for dementia after stroke included:</a:t>
            </a: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Disseminated superficial siderosis</a:t>
            </a: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Higher cortical atrophy score</a:t>
            </a: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Higher number of cerebral microbleeds</a:t>
            </a: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Older age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91AAE0-C2C3-7FE6-D1A5-9063460C4A5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PITCH=prognosis of intracerebral haemorrhage</a:t>
            </a:r>
          </a:p>
          <a:p>
            <a:endParaRPr lang="en-GB" dirty="0"/>
          </a:p>
          <a:p>
            <a:r>
              <a:rPr lang="en-GB" dirty="0"/>
              <a:t>Moulin et al. Lancet </a:t>
            </a:r>
            <a:r>
              <a:rPr lang="en-GB" dirty="0" err="1"/>
              <a:t>Neurol</a:t>
            </a:r>
            <a:r>
              <a:rPr lang="en-GB" dirty="0"/>
              <a:t> 2016;15(8):820–829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C47A9F4-D7BD-732B-E890-7742593469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7240547"/>
              </p:ext>
            </p:extLst>
          </p:nvPr>
        </p:nvGraphicFramePr>
        <p:xfrm>
          <a:off x="4896090" y="2545548"/>
          <a:ext cx="3111501" cy="2458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81944934-0AFB-607E-EB69-FAFABF9B838E}"/>
              </a:ext>
            </a:extLst>
          </p:cNvPr>
          <p:cNvSpPr txBox="1"/>
          <p:nvPr/>
        </p:nvSpPr>
        <p:spPr>
          <a:xfrm>
            <a:off x="6596578" y="325506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28.3%</a:t>
            </a:r>
          </a:p>
        </p:txBody>
      </p:sp>
    </p:spTree>
    <p:extLst>
      <p:ext uri="{BB962C8B-B14F-4D97-AF65-F5344CB8AC3E}">
        <p14:creationId xmlns:p14="http://schemas.microsoft.com/office/powerpoint/2010/main" val="1653651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CA62404-9371-48EB-9918-AAF4CB681C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terms/"/>
    <ds:schemaRef ds:uri="http://schemas.microsoft.com/office/2006/documentManagement/types"/>
    <ds:schemaRef ds:uri="08562aa6-c0ad-4fb9-8a82-15409d3a28b4"/>
    <ds:schemaRef ds:uri="28627d7c-4416-4bc1-86cf-ca6c3a42a8f2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20677</TotalTime>
  <Words>289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Post-stroke dementia after haemorrhagic stroke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49</cp:revision>
  <cp:lastPrinted>2022-09-28T10:51:32Z</cp:lastPrinted>
  <dcterms:created xsi:type="dcterms:W3CDTF">2022-02-04T12:28:06Z</dcterms:created>
  <dcterms:modified xsi:type="dcterms:W3CDTF">2024-04-15T07:09:17Z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