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4"/>
  </p:sldMasterIdLst>
  <p:notesMasterIdLst>
    <p:notesMasterId r:id="rId6"/>
  </p:notesMasterIdLst>
  <p:sldIdLst>
    <p:sldId id="1119" r:id="rId5"/>
  </p:sldIdLst>
  <p:sldSz cx="12192000" cy="6858000"/>
  <p:notesSz cx="6881813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F12B644-C23D-6891-9B98-7E843A51D0A0}" name="Terry Quinn" initials="TQ" userId="S::Terry.Quinn@glasgow.ac.uk::d3276c42-adef-4085-8787-0a30b87ac44e" providerId="AD"/>
  <p188:author id="{E2833B56-E688-C873-AF40-6846034F7AEE}" name="Laura Edwards-Ingram" initials="LEI" userId="S::Laura.Edwards-Ingram@primeglobalpeople.com::e4f8a1d5-4dcf-4866-90cf-c2cbd767f4bb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1DC4547F-01D2-3AE7-8668-DE8AD62223C8}" name="Morgan, Celia" initials="MC" userId="S::celia.morgan@exeter.ac.uk::29bcb0e8-5fe3-4c38-a669-f58f3a61a3c4" providerId="AD"/>
  <p188:author id="{6A4B1B89-2A99-0175-EF1A-D4380BFB499F}" name="Liz Kelly" initials="LK" userId="S::Liz.Kelly@primeglobalpeople.com::1665768a-a9f2-46a1-98e1-9ec4752cde79" providerId="AD"/>
  <p188:author id="{E2F8E9A7-71B6-7FCF-57AD-4D32A54E2D27}" name="Maria Nordfang" initials="MN" userId="S::mno@lundbeckfonden.com::e583feeb-07ad-4ed7-a8f6-7e310be5d8a8" providerId="AD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62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63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6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4F7599"/>
    <a:srgbClr val="F0F0F0"/>
    <a:srgbClr val="FFFFFF"/>
    <a:srgbClr val="5E512C"/>
    <a:srgbClr val="E5EBF1"/>
    <a:srgbClr val="000000"/>
    <a:srgbClr val="D9D1CC"/>
    <a:srgbClr val="EBF0EE"/>
    <a:srgbClr val="F5F7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157" autoAdjust="0"/>
    <p:restoredTop sz="82446" autoAdjust="0"/>
  </p:normalViewPr>
  <p:slideViewPr>
    <p:cSldViewPr snapToGrid="0">
      <p:cViewPr varScale="1">
        <p:scale>
          <a:sx n="86" d="100"/>
          <a:sy n="86" d="100"/>
        </p:scale>
        <p:origin x="1458" y="78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-774"/>
    </p:cViewPr>
  </p:sorterViewPr>
  <p:notesViewPr>
    <p:cSldViewPr snapToGrid="0">
      <p:cViewPr varScale="1">
        <p:scale>
          <a:sx n="116" d="100"/>
          <a:sy n="116" d="100"/>
        </p:scale>
        <p:origin x="340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15-04-2024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Framingham study is an observational study that began monitoring people for incident stroke in the 1950s.</a:t>
            </a:r>
            <a:r>
              <a:rPr lang="en-GB" baseline="30000" dirty="0"/>
              <a:t>1</a:t>
            </a:r>
            <a:r>
              <a:rPr lang="en-GB" dirty="0"/>
              <a:t> The subset of patients used for the analysis presented on the slide included 212 people who were dementia free in 1982, experienced a stroke after this date, and their risk of developing dementia thereafter was compared with 1,060 control individuals.</a:t>
            </a:r>
            <a:r>
              <a:rPr lang="en-GB" baseline="30000" dirty="0"/>
              <a:t>1</a:t>
            </a:r>
            <a:r>
              <a:rPr lang="en-GB" dirty="0"/>
              <a:t> Stroke doubled the risk of developing dementia, after adjustment for age, sex, education, and exposure to certain risk factors.</a:t>
            </a:r>
            <a:r>
              <a:rPr lang="en-GB" baseline="30000" dirty="0"/>
              <a:t>1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Ivan CS, Seshadri S, </a:t>
            </a:r>
            <a:r>
              <a:rPr lang="en-GB" dirty="0" err="1"/>
              <a:t>Beiser</a:t>
            </a:r>
            <a:r>
              <a:rPr lang="en-GB" dirty="0"/>
              <a:t> A, et al. Dementia after stroke: the Framingham Study. Stroke 2004; 35 (6): 1264–1268.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Pendlebury ST, Rothwell PM; Oxford Vascular Study. Incidence and prevalence of dementia associated with transient ischaemic attack and stroke: analysis of the population-based Oxford Vascular Study. Lancet </a:t>
            </a:r>
            <a:r>
              <a:rPr lang="en-GB" dirty="0" err="1"/>
              <a:t>Neurol</a:t>
            </a:r>
            <a:r>
              <a:rPr lang="en-GB" dirty="0"/>
              <a:t> 2019; 18 (3): 248–258.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26819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4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1FC5A0E6-FFBC-6128-2129-5F9A0B689FEE}"/>
              </a:ext>
            </a:extLst>
          </p:cNvPr>
          <p:cNvCxnSpPr>
            <a:cxnSpLocks/>
          </p:cNvCxnSpPr>
          <p:nvPr/>
        </p:nvCxnSpPr>
        <p:spPr>
          <a:xfrm>
            <a:off x="7157971" y="4665211"/>
            <a:ext cx="3960000" cy="0"/>
          </a:xfrm>
          <a:prstGeom prst="straightConnector1">
            <a:avLst/>
          </a:prstGeom>
          <a:ln w="9525">
            <a:solidFill>
              <a:schemeClr val="bg2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0646B663-A152-4A02-4F82-9C594706D9BD}"/>
              </a:ext>
            </a:extLst>
          </p:cNvPr>
          <p:cNvCxnSpPr>
            <a:cxnSpLocks/>
          </p:cNvCxnSpPr>
          <p:nvPr/>
        </p:nvCxnSpPr>
        <p:spPr>
          <a:xfrm>
            <a:off x="7157971" y="4192400"/>
            <a:ext cx="3960000" cy="0"/>
          </a:xfrm>
          <a:prstGeom prst="straightConnector1">
            <a:avLst/>
          </a:prstGeom>
          <a:ln w="9525">
            <a:solidFill>
              <a:schemeClr val="bg2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5E18EE8C-A939-D784-CADE-07599BF04F2E}"/>
              </a:ext>
            </a:extLst>
          </p:cNvPr>
          <p:cNvCxnSpPr>
            <a:cxnSpLocks/>
          </p:cNvCxnSpPr>
          <p:nvPr/>
        </p:nvCxnSpPr>
        <p:spPr>
          <a:xfrm>
            <a:off x="7148208" y="3719589"/>
            <a:ext cx="3960000" cy="0"/>
          </a:xfrm>
          <a:prstGeom prst="straightConnector1">
            <a:avLst/>
          </a:prstGeom>
          <a:ln w="9525">
            <a:solidFill>
              <a:schemeClr val="bg2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5FBB9E98-3187-B39C-D38B-2CDEF6681162}"/>
              </a:ext>
            </a:extLst>
          </p:cNvPr>
          <p:cNvCxnSpPr>
            <a:cxnSpLocks/>
          </p:cNvCxnSpPr>
          <p:nvPr/>
        </p:nvCxnSpPr>
        <p:spPr>
          <a:xfrm>
            <a:off x="7157971" y="3248607"/>
            <a:ext cx="3960000" cy="0"/>
          </a:xfrm>
          <a:prstGeom prst="straightConnector1">
            <a:avLst/>
          </a:prstGeom>
          <a:ln w="9525">
            <a:solidFill>
              <a:schemeClr val="bg2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F2841E51-F0E4-73F0-6878-054C04D16854}"/>
              </a:ext>
            </a:extLst>
          </p:cNvPr>
          <p:cNvCxnSpPr>
            <a:cxnSpLocks/>
          </p:cNvCxnSpPr>
          <p:nvPr/>
        </p:nvCxnSpPr>
        <p:spPr>
          <a:xfrm>
            <a:off x="7148208" y="2773967"/>
            <a:ext cx="3960000" cy="0"/>
          </a:xfrm>
          <a:prstGeom prst="straightConnector1">
            <a:avLst/>
          </a:prstGeom>
          <a:ln w="9525">
            <a:solidFill>
              <a:schemeClr val="bg2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50EBB541-3C09-CF5D-C379-914020C34D78}"/>
              </a:ext>
            </a:extLst>
          </p:cNvPr>
          <p:cNvCxnSpPr>
            <a:cxnSpLocks/>
          </p:cNvCxnSpPr>
          <p:nvPr/>
        </p:nvCxnSpPr>
        <p:spPr>
          <a:xfrm>
            <a:off x="7157971" y="2290763"/>
            <a:ext cx="3960000" cy="0"/>
          </a:xfrm>
          <a:prstGeom prst="straightConnector1">
            <a:avLst/>
          </a:prstGeom>
          <a:ln w="9525">
            <a:solidFill>
              <a:schemeClr val="bg2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>
            <a:extLst>
              <a:ext uri="{FF2B5EF4-FFF2-40B4-BE49-F238E27FC236}">
                <a16:creationId xmlns:a16="http://schemas.microsoft.com/office/drawing/2014/main" id="{EF341641-4843-A438-04BF-C28D8C59D317}"/>
              </a:ext>
            </a:extLst>
          </p:cNvPr>
          <p:cNvSpPr/>
          <p:nvPr/>
        </p:nvSpPr>
        <p:spPr>
          <a:xfrm>
            <a:off x="8064494" y="5076826"/>
            <a:ext cx="108374" cy="59018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0B4E29D4-2165-AA3B-0C4D-568B05FDB3F1}"/>
              </a:ext>
            </a:extLst>
          </p:cNvPr>
          <p:cNvSpPr/>
          <p:nvPr/>
        </p:nvSpPr>
        <p:spPr>
          <a:xfrm>
            <a:off x="7948499" y="4491038"/>
            <a:ext cx="108374" cy="64480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E74102E0-55C9-556F-342F-8BBEC49311F3}"/>
              </a:ext>
            </a:extLst>
          </p:cNvPr>
          <p:cNvSpPr/>
          <p:nvPr/>
        </p:nvSpPr>
        <p:spPr>
          <a:xfrm>
            <a:off x="7387271" y="4117182"/>
            <a:ext cx="108374" cy="101866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3B300293-24D4-E05A-A116-E1CEE5D5A6F8}"/>
              </a:ext>
            </a:extLst>
          </p:cNvPr>
          <p:cNvSpPr/>
          <p:nvPr/>
        </p:nvSpPr>
        <p:spPr>
          <a:xfrm>
            <a:off x="7272945" y="5090124"/>
            <a:ext cx="108374" cy="4571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397DAC61-A21B-1E00-7392-30FD4D07C938}"/>
              </a:ext>
            </a:extLst>
          </p:cNvPr>
          <p:cNvSpPr/>
          <p:nvPr/>
        </p:nvSpPr>
        <p:spPr>
          <a:xfrm>
            <a:off x="8626807" y="5014914"/>
            <a:ext cx="108374" cy="12093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F9E13A45-0B0D-30F7-7B8E-9821F474C7CB}"/>
              </a:ext>
            </a:extLst>
          </p:cNvPr>
          <p:cNvSpPr/>
          <p:nvPr/>
        </p:nvSpPr>
        <p:spPr>
          <a:xfrm>
            <a:off x="8510812" y="3990976"/>
            <a:ext cx="108374" cy="114486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C4941717-4CA5-B184-54E3-C1524C57A32A}"/>
              </a:ext>
            </a:extLst>
          </p:cNvPr>
          <p:cNvSpPr/>
          <p:nvPr/>
        </p:nvSpPr>
        <p:spPr>
          <a:xfrm>
            <a:off x="8396486" y="4933950"/>
            <a:ext cx="108374" cy="20189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FE5B943B-DD7B-CF7F-8F8C-5C5D6C7A093C}"/>
              </a:ext>
            </a:extLst>
          </p:cNvPr>
          <p:cNvSpPr/>
          <p:nvPr/>
        </p:nvSpPr>
        <p:spPr>
          <a:xfrm>
            <a:off x="9189946" y="4874420"/>
            <a:ext cx="108374" cy="2614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8C945BFE-C626-1DD2-8D54-7ECEDBC719DB}"/>
              </a:ext>
            </a:extLst>
          </p:cNvPr>
          <p:cNvSpPr/>
          <p:nvPr/>
        </p:nvSpPr>
        <p:spPr>
          <a:xfrm>
            <a:off x="9073951" y="3405188"/>
            <a:ext cx="108374" cy="173065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785C6E60-A886-33AF-5EA9-11E3F2ECABD8}"/>
              </a:ext>
            </a:extLst>
          </p:cNvPr>
          <p:cNvSpPr/>
          <p:nvPr/>
        </p:nvSpPr>
        <p:spPr>
          <a:xfrm>
            <a:off x="8959625" y="4833938"/>
            <a:ext cx="108374" cy="30190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B1BA0F14-9CB2-E683-C172-97F137B9C6CC}"/>
              </a:ext>
            </a:extLst>
          </p:cNvPr>
          <p:cNvSpPr/>
          <p:nvPr/>
        </p:nvSpPr>
        <p:spPr>
          <a:xfrm>
            <a:off x="9755109" y="4667250"/>
            <a:ext cx="108374" cy="468593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BB5F5C5-7251-178E-B759-BB54BC313FBC}"/>
              </a:ext>
            </a:extLst>
          </p:cNvPr>
          <p:cNvSpPr/>
          <p:nvPr/>
        </p:nvSpPr>
        <p:spPr>
          <a:xfrm>
            <a:off x="9639114" y="3321844"/>
            <a:ext cx="108374" cy="181399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AFBC12D9-6777-7256-F617-47B0B6C3F114}"/>
              </a:ext>
            </a:extLst>
          </p:cNvPr>
          <p:cNvSpPr/>
          <p:nvPr/>
        </p:nvSpPr>
        <p:spPr>
          <a:xfrm>
            <a:off x="9524788" y="4600576"/>
            <a:ext cx="108374" cy="535268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BA44B645-DFBB-25F4-637F-F087881EAD5C}"/>
              </a:ext>
            </a:extLst>
          </p:cNvPr>
          <p:cNvSpPr/>
          <p:nvPr/>
        </p:nvSpPr>
        <p:spPr>
          <a:xfrm>
            <a:off x="10316647" y="4381500"/>
            <a:ext cx="108374" cy="754343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E900BB38-7705-1292-03A2-B38732ABCD4E}"/>
              </a:ext>
            </a:extLst>
          </p:cNvPr>
          <p:cNvSpPr/>
          <p:nvPr/>
        </p:nvSpPr>
        <p:spPr>
          <a:xfrm>
            <a:off x="10200652" y="3119438"/>
            <a:ext cx="108374" cy="201640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FF774F94-D026-14A6-4EEF-FD6A606747F8}"/>
              </a:ext>
            </a:extLst>
          </p:cNvPr>
          <p:cNvSpPr/>
          <p:nvPr/>
        </p:nvSpPr>
        <p:spPr>
          <a:xfrm>
            <a:off x="10086326" y="4310064"/>
            <a:ext cx="108374" cy="82578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71660750-9A22-AD8E-58C3-474304BF206D}"/>
              </a:ext>
            </a:extLst>
          </p:cNvPr>
          <p:cNvSpPr/>
          <p:nvPr/>
        </p:nvSpPr>
        <p:spPr>
          <a:xfrm>
            <a:off x="10879372" y="3655220"/>
            <a:ext cx="108374" cy="14806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52553593-2A40-D2A9-6C91-6333F29CD7F3}"/>
              </a:ext>
            </a:extLst>
          </p:cNvPr>
          <p:cNvSpPr/>
          <p:nvPr/>
        </p:nvSpPr>
        <p:spPr>
          <a:xfrm>
            <a:off x="10763377" y="2440781"/>
            <a:ext cx="108374" cy="269506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A397755C-4690-BF43-F985-993099FC5CEE}"/>
              </a:ext>
            </a:extLst>
          </p:cNvPr>
          <p:cNvSpPr/>
          <p:nvPr/>
        </p:nvSpPr>
        <p:spPr>
          <a:xfrm>
            <a:off x="10649051" y="3817144"/>
            <a:ext cx="108374" cy="131869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4ABD74D-E639-37F7-5D0F-B21EC41FA7D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Neurobehavioural consequences of stroke – </a:t>
            </a:r>
            <a:r>
              <a:rPr lang="en-US" dirty="0"/>
              <a:t>Post-stroke cognitive impairment and dementia</a:t>
            </a: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826CF2C-193B-A85C-CE51-C17A8E85D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Rates of PSD compared with the background population</a:t>
            </a:r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5F3096F-32C2-2C5B-8891-E8F884025B87}"/>
              </a:ext>
            </a:extLst>
          </p:cNvPr>
          <p:cNvSpPr>
            <a:spLocks noGrp="1"/>
          </p:cNvSpPr>
          <p:nvPr>
            <p:ph idx="20"/>
          </p:nvPr>
        </p:nvSpPr>
        <p:spPr/>
        <p:txBody>
          <a:bodyPr/>
          <a:lstStyle/>
          <a:p>
            <a:r>
              <a:rPr lang="en-US" dirty="0"/>
              <a:t>In the population-based observational Framingham Study, incident stroke doubled the risk of dementia:</a:t>
            </a:r>
            <a:r>
              <a:rPr lang="en-US" baseline="30000" dirty="0"/>
              <a:t>1</a:t>
            </a:r>
            <a:endParaRPr lang="en-US" dirty="0"/>
          </a:p>
          <a:p>
            <a:pPr lvl="1"/>
            <a:r>
              <a:rPr lang="en-US" sz="1600" b="1" dirty="0"/>
              <a:t>HR: 2.0 </a:t>
            </a:r>
            <a:r>
              <a:rPr lang="en-US" sz="1600" dirty="0"/>
              <a:t>(95% CI: 1.5, 3.1)</a:t>
            </a:r>
          </a:p>
          <a:p>
            <a:pPr lvl="1"/>
            <a:r>
              <a:rPr lang="en-US" sz="1600" dirty="0"/>
              <a:t>At 10 years post stroke, the cumulative incidence of dementia was estimated to be ~</a:t>
            </a:r>
            <a:r>
              <a:rPr lang="en-US" sz="1600" b="1" dirty="0">
                <a:solidFill>
                  <a:schemeClr val="tx1"/>
                </a:solidFill>
              </a:rPr>
              <a:t>35% in people with stroke compared </a:t>
            </a:r>
            <a:r>
              <a:rPr lang="en-US" sz="1600" dirty="0"/>
              <a:t>with ~20% for the general population</a:t>
            </a:r>
            <a:endParaRPr lang="en-US" dirty="0"/>
          </a:p>
          <a:p>
            <a:r>
              <a:rPr lang="en-US" dirty="0">
                <a:solidFill>
                  <a:schemeClr val="tx1"/>
                </a:solidFill>
              </a:rPr>
              <a:t>The prevalence of dementia is brought forward by:</a:t>
            </a:r>
            <a:r>
              <a:rPr lang="en-US" baseline="30000" dirty="0">
                <a:solidFill>
                  <a:schemeClr val="tx1"/>
                </a:solidFill>
              </a:rPr>
              <a:t>2</a:t>
            </a:r>
            <a:endParaRPr lang="en-US" dirty="0">
              <a:solidFill>
                <a:schemeClr val="tx1"/>
              </a:solidFill>
            </a:endParaRPr>
          </a:p>
          <a:p>
            <a:pPr marL="1619250" lvl="1" indent="-179388">
              <a:buClr>
                <a:schemeClr val="tx1"/>
              </a:buClr>
            </a:pPr>
            <a:r>
              <a:rPr lang="en-US" sz="1600" b="1" dirty="0">
                <a:solidFill>
                  <a:schemeClr val="tx1"/>
                </a:solidFill>
              </a:rPr>
              <a:t>2 years </a:t>
            </a:r>
            <a:r>
              <a:rPr lang="en-US" sz="1600" dirty="0">
                <a:solidFill>
                  <a:schemeClr val="tx1"/>
                </a:solidFill>
              </a:rPr>
              <a:t>for TIA</a:t>
            </a:r>
          </a:p>
          <a:p>
            <a:pPr marL="1971675" lvl="1" indent="-179388">
              <a:buClr>
                <a:schemeClr val="tx1"/>
              </a:buClr>
            </a:pPr>
            <a:r>
              <a:rPr lang="en-US" sz="1600" b="1" dirty="0">
                <a:solidFill>
                  <a:schemeClr val="tx1"/>
                </a:solidFill>
              </a:rPr>
              <a:t>4 years </a:t>
            </a:r>
            <a:r>
              <a:rPr lang="en-US" sz="1600" dirty="0">
                <a:solidFill>
                  <a:schemeClr val="tx1"/>
                </a:solidFill>
              </a:rPr>
              <a:t>for minor stroke</a:t>
            </a:r>
          </a:p>
          <a:p>
            <a:pPr marL="2333625" lvl="1" indent="-179388">
              <a:buClr>
                <a:schemeClr val="tx1"/>
              </a:buClr>
            </a:pPr>
            <a:r>
              <a:rPr lang="en-US" sz="1600" b="1" dirty="0">
                <a:solidFill>
                  <a:schemeClr val="tx1"/>
                </a:solidFill>
              </a:rPr>
              <a:t>25 years </a:t>
            </a:r>
            <a:r>
              <a:rPr lang="en-US" sz="1600" dirty="0">
                <a:solidFill>
                  <a:schemeClr val="tx1"/>
                </a:solidFill>
              </a:rPr>
              <a:t>for severe stroke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CE550C4-F455-A03B-1CCA-C7E31E65F3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CI=confidence interval; HR=hazard ratio; PSD=post-stroke dementia; </a:t>
            </a:r>
            <a:r>
              <a:rPr lang="en-GB" dirty="0"/>
              <a:t>TIA=transient ischaemic attack</a:t>
            </a:r>
          </a:p>
          <a:p>
            <a:endParaRPr lang="en-GB" dirty="0"/>
          </a:p>
          <a:p>
            <a:r>
              <a:rPr lang="en-GB" dirty="0"/>
              <a:t>1. Ivan et al. Stroke 2004;35(6):1264–1268; 2. Pendlebury et al. Lancet </a:t>
            </a:r>
            <a:r>
              <a:rPr lang="en-GB" dirty="0" err="1"/>
              <a:t>Neurol</a:t>
            </a:r>
            <a:r>
              <a:rPr lang="en-GB" dirty="0"/>
              <a:t> 2019;18(3):248–258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8FE75A-15A6-79BE-3617-8341E0E2A8A8}"/>
              </a:ext>
            </a:extLst>
          </p:cNvPr>
          <p:cNvSpPr txBox="1"/>
          <p:nvPr/>
        </p:nvSpPr>
        <p:spPr>
          <a:xfrm>
            <a:off x="6230938" y="1416785"/>
            <a:ext cx="541972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accent2">
                    <a:lumMod val="50000"/>
                  </a:schemeClr>
                </a:solidFill>
              </a:rPr>
              <a:t>Prevalence of dementia in patients 1 year after stroke compared with the general population</a:t>
            </a:r>
            <a:r>
              <a:rPr lang="en-US" sz="1600" b="1" baseline="30000" dirty="0">
                <a:solidFill>
                  <a:schemeClr val="accent2">
                    <a:lumMod val="50000"/>
                  </a:schemeClr>
                </a:solidFill>
              </a:rPr>
              <a:t>2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3B361F01-DF68-0783-25CF-9642ADDA2B42}"/>
              </a:ext>
            </a:extLst>
          </p:cNvPr>
          <p:cNvCxnSpPr>
            <a:cxnSpLocks/>
          </p:cNvCxnSpPr>
          <p:nvPr/>
        </p:nvCxnSpPr>
        <p:spPr>
          <a:xfrm flipV="1">
            <a:off x="7157971" y="2290763"/>
            <a:ext cx="0" cy="2918667"/>
          </a:xfrm>
          <a:prstGeom prst="straightConnector1">
            <a:avLst/>
          </a:prstGeom>
          <a:ln w="19050">
            <a:solidFill>
              <a:schemeClr val="tx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AD3D541-0B28-66A2-23AE-B573FE2F5E67}"/>
              </a:ext>
            </a:extLst>
          </p:cNvPr>
          <p:cNvCxnSpPr>
            <a:cxnSpLocks/>
          </p:cNvCxnSpPr>
          <p:nvPr/>
        </p:nvCxnSpPr>
        <p:spPr>
          <a:xfrm>
            <a:off x="7076208" y="5138021"/>
            <a:ext cx="4023783" cy="0"/>
          </a:xfrm>
          <a:prstGeom prst="straightConnector1">
            <a:avLst/>
          </a:prstGeom>
          <a:ln w="19050">
            <a:solidFill>
              <a:schemeClr val="tx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94962904-2F76-859E-BE0F-D8B478E2B30F}"/>
              </a:ext>
            </a:extLst>
          </p:cNvPr>
          <p:cNvSpPr txBox="1"/>
          <p:nvPr/>
        </p:nvSpPr>
        <p:spPr>
          <a:xfrm>
            <a:off x="7157972" y="5391068"/>
            <a:ext cx="39420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chemeClr val="tx2"/>
                </a:solidFill>
              </a:rPr>
              <a:t>Age (years)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1135D1A-971A-F5D5-36E5-F28FF35C0587}"/>
              </a:ext>
            </a:extLst>
          </p:cNvPr>
          <p:cNvSpPr txBox="1"/>
          <p:nvPr/>
        </p:nvSpPr>
        <p:spPr>
          <a:xfrm rot="16200000">
            <a:off x="5278927" y="3581087"/>
            <a:ext cx="28368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chemeClr val="tx2"/>
                </a:solidFill>
              </a:rPr>
              <a:t>Prevalence (%)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6FC647C-3C27-733A-68B6-2345635579B0}"/>
              </a:ext>
            </a:extLst>
          </p:cNvPr>
          <p:cNvCxnSpPr>
            <a:cxnSpLocks/>
          </p:cNvCxnSpPr>
          <p:nvPr/>
        </p:nvCxnSpPr>
        <p:spPr>
          <a:xfrm>
            <a:off x="7076208" y="2294383"/>
            <a:ext cx="72000" cy="0"/>
          </a:xfrm>
          <a:prstGeom prst="straightConnector1">
            <a:avLst/>
          </a:prstGeom>
          <a:ln w="19050">
            <a:solidFill>
              <a:schemeClr val="tx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A0B7587C-93BC-27B3-FB1A-A0FA9E1C6062}"/>
              </a:ext>
            </a:extLst>
          </p:cNvPr>
          <p:cNvCxnSpPr>
            <a:cxnSpLocks/>
          </p:cNvCxnSpPr>
          <p:nvPr/>
        </p:nvCxnSpPr>
        <p:spPr>
          <a:xfrm>
            <a:off x="7076208" y="2773967"/>
            <a:ext cx="72000" cy="0"/>
          </a:xfrm>
          <a:prstGeom prst="straightConnector1">
            <a:avLst/>
          </a:prstGeom>
          <a:ln w="19050">
            <a:solidFill>
              <a:schemeClr val="tx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4F0EDBBA-70D7-CAF3-11DB-06EE31DA8E00}"/>
              </a:ext>
            </a:extLst>
          </p:cNvPr>
          <p:cNvCxnSpPr>
            <a:cxnSpLocks/>
          </p:cNvCxnSpPr>
          <p:nvPr/>
        </p:nvCxnSpPr>
        <p:spPr>
          <a:xfrm>
            <a:off x="7076208" y="3246778"/>
            <a:ext cx="72000" cy="0"/>
          </a:xfrm>
          <a:prstGeom prst="straightConnector1">
            <a:avLst/>
          </a:prstGeom>
          <a:ln w="19050">
            <a:solidFill>
              <a:schemeClr val="tx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F612F948-A75A-4809-3DFB-752CCFBA9CA3}"/>
              </a:ext>
            </a:extLst>
          </p:cNvPr>
          <p:cNvCxnSpPr>
            <a:cxnSpLocks/>
          </p:cNvCxnSpPr>
          <p:nvPr/>
        </p:nvCxnSpPr>
        <p:spPr>
          <a:xfrm>
            <a:off x="7076208" y="3719589"/>
            <a:ext cx="72000" cy="0"/>
          </a:xfrm>
          <a:prstGeom prst="straightConnector1">
            <a:avLst/>
          </a:prstGeom>
          <a:ln w="19050">
            <a:solidFill>
              <a:schemeClr val="tx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70233451-2DB5-0775-059E-C22E8D762743}"/>
              </a:ext>
            </a:extLst>
          </p:cNvPr>
          <p:cNvCxnSpPr>
            <a:cxnSpLocks/>
          </p:cNvCxnSpPr>
          <p:nvPr/>
        </p:nvCxnSpPr>
        <p:spPr>
          <a:xfrm>
            <a:off x="7076208" y="4192400"/>
            <a:ext cx="72000" cy="0"/>
          </a:xfrm>
          <a:prstGeom prst="straightConnector1">
            <a:avLst/>
          </a:prstGeom>
          <a:ln w="19050">
            <a:solidFill>
              <a:schemeClr val="tx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7C1FA499-087B-7EEF-FF2A-99660FD9B275}"/>
              </a:ext>
            </a:extLst>
          </p:cNvPr>
          <p:cNvCxnSpPr>
            <a:cxnSpLocks/>
          </p:cNvCxnSpPr>
          <p:nvPr/>
        </p:nvCxnSpPr>
        <p:spPr>
          <a:xfrm>
            <a:off x="7076208" y="4665211"/>
            <a:ext cx="72000" cy="0"/>
          </a:xfrm>
          <a:prstGeom prst="straightConnector1">
            <a:avLst/>
          </a:prstGeom>
          <a:ln w="19050">
            <a:solidFill>
              <a:schemeClr val="tx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FD1F3EA3-0BA9-FF20-86A6-654D55022808}"/>
              </a:ext>
            </a:extLst>
          </p:cNvPr>
          <p:cNvCxnSpPr>
            <a:cxnSpLocks/>
          </p:cNvCxnSpPr>
          <p:nvPr/>
        </p:nvCxnSpPr>
        <p:spPr>
          <a:xfrm rot="5400000">
            <a:off x="7685117" y="5173430"/>
            <a:ext cx="72000" cy="0"/>
          </a:xfrm>
          <a:prstGeom prst="straightConnector1">
            <a:avLst/>
          </a:prstGeom>
          <a:ln w="19050">
            <a:solidFill>
              <a:schemeClr val="tx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7565F901-8C26-AE58-C900-F7BB61617B63}"/>
              </a:ext>
            </a:extLst>
          </p:cNvPr>
          <p:cNvCxnSpPr>
            <a:cxnSpLocks/>
          </p:cNvCxnSpPr>
          <p:nvPr/>
        </p:nvCxnSpPr>
        <p:spPr>
          <a:xfrm rot="5400000">
            <a:off x="8248263" y="5173430"/>
            <a:ext cx="72000" cy="0"/>
          </a:xfrm>
          <a:prstGeom prst="straightConnector1">
            <a:avLst/>
          </a:prstGeom>
          <a:ln w="19050">
            <a:solidFill>
              <a:schemeClr val="tx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8A3C576C-9E36-CBB3-5A85-48B74A248641}"/>
              </a:ext>
            </a:extLst>
          </p:cNvPr>
          <p:cNvCxnSpPr>
            <a:cxnSpLocks/>
          </p:cNvCxnSpPr>
          <p:nvPr/>
        </p:nvCxnSpPr>
        <p:spPr>
          <a:xfrm rot="5400000">
            <a:off x="8811409" y="5173430"/>
            <a:ext cx="72000" cy="0"/>
          </a:xfrm>
          <a:prstGeom prst="straightConnector1">
            <a:avLst/>
          </a:prstGeom>
          <a:ln w="19050">
            <a:solidFill>
              <a:schemeClr val="tx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8E1A1216-531C-0A4E-B829-AA95262AA0EA}"/>
              </a:ext>
            </a:extLst>
          </p:cNvPr>
          <p:cNvCxnSpPr>
            <a:cxnSpLocks/>
          </p:cNvCxnSpPr>
          <p:nvPr/>
        </p:nvCxnSpPr>
        <p:spPr>
          <a:xfrm rot="5400000">
            <a:off x="9374555" y="5173430"/>
            <a:ext cx="72000" cy="0"/>
          </a:xfrm>
          <a:prstGeom prst="straightConnector1">
            <a:avLst/>
          </a:prstGeom>
          <a:ln w="19050">
            <a:solidFill>
              <a:schemeClr val="tx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DB57320F-EC4C-15A3-6A1F-23567BC58AB0}"/>
              </a:ext>
            </a:extLst>
          </p:cNvPr>
          <p:cNvCxnSpPr>
            <a:cxnSpLocks/>
          </p:cNvCxnSpPr>
          <p:nvPr/>
        </p:nvCxnSpPr>
        <p:spPr>
          <a:xfrm rot="5400000">
            <a:off x="9937701" y="5173430"/>
            <a:ext cx="72000" cy="0"/>
          </a:xfrm>
          <a:prstGeom prst="straightConnector1">
            <a:avLst/>
          </a:prstGeom>
          <a:ln w="19050">
            <a:solidFill>
              <a:schemeClr val="tx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6A5B5876-FA2E-C75A-BC49-D8BBFED2CCA6}"/>
              </a:ext>
            </a:extLst>
          </p:cNvPr>
          <p:cNvCxnSpPr>
            <a:cxnSpLocks/>
          </p:cNvCxnSpPr>
          <p:nvPr/>
        </p:nvCxnSpPr>
        <p:spPr>
          <a:xfrm rot="5400000">
            <a:off x="10500847" y="5173430"/>
            <a:ext cx="72000" cy="0"/>
          </a:xfrm>
          <a:prstGeom prst="straightConnector1">
            <a:avLst/>
          </a:prstGeom>
          <a:ln w="19050">
            <a:solidFill>
              <a:schemeClr val="tx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4F263B00-8979-EE28-F70C-B428C25B2F8E}"/>
              </a:ext>
            </a:extLst>
          </p:cNvPr>
          <p:cNvCxnSpPr>
            <a:cxnSpLocks/>
          </p:cNvCxnSpPr>
          <p:nvPr/>
        </p:nvCxnSpPr>
        <p:spPr>
          <a:xfrm rot="5400000">
            <a:off x="11063991" y="5173430"/>
            <a:ext cx="72000" cy="0"/>
          </a:xfrm>
          <a:prstGeom prst="straightConnector1">
            <a:avLst/>
          </a:prstGeom>
          <a:ln w="19050">
            <a:solidFill>
              <a:schemeClr val="tx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D359EEC0-903B-A8A9-706E-B0CF5C1EE2BF}"/>
              </a:ext>
            </a:extLst>
          </p:cNvPr>
          <p:cNvSpPr txBox="1"/>
          <p:nvPr/>
        </p:nvSpPr>
        <p:spPr>
          <a:xfrm>
            <a:off x="7109259" y="5158290"/>
            <a:ext cx="644907" cy="2600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chemeClr val="tx2"/>
                </a:solidFill>
              </a:rPr>
              <a:t>&lt;65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6D04D03-E1A1-383A-D379-63BF89A6FBF4}"/>
              </a:ext>
            </a:extLst>
          </p:cNvPr>
          <p:cNvSpPr txBox="1"/>
          <p:nvPr/>
        </p:nvSpPr>
        <p:spPr>
          <a:xfrm>
            <a:off x="7661385" y="5158290"/>
            <a:ext cx="64490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chemeClr val="tx2"/>
                </a:solidFill>
              </a:rPr>
              <a:t>65–69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F28C7F9-2B78-16E8-7DC7-C670B3DBCB42}"/>
              </a:ext>
            </a:extLst>
          </p:cNvPr>
          <p:cNvSpPr txBox="1"/>
          <p:nvPr/>
        </p:nvSpPr>
        <p:spPr>
          <a:xfrm>
            <a:off x="8224533" y="5158290"/>
            <a:ext cx="64490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chemeClr val="tx2"/>
                </a:solidFill>
              </a:rPr>
              <a:t>70–74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FC0F92D-B300-BC32-8824-68C7F54BDD6C}"/>
              </a:ext>
            </a:extLst>
          </p:cNvPr>
          <p:cNvSpPr txBox="1"/>
          <p:nvPr/>
        </p:nvSpPr>
        <p:spPr>
          <a:xfrm>
            <a:off x="8798688" y="5158290"/>
            <a:ext cx="64490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chemeClr val="tx2"/>
                </a:solidFill>
              </a:rPr>
              <a:t>75–79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B4E0DC3-0DF8-B772-0BA0-A8247131E2A7}"/>
              </a:ext>
            </a:extLst>
          </p:cNvPr>
          <p:cNvSpPr txBox="1"/>
          <p:nvPr/>
        </p:nvSpPr>
        <p:spPr>
          <a:xfrm>
            <a:off x="9361832" y="5158290"/>
            <a:ext cx="64490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chemeClr val="tx2"/>
                </a:solidFill>
              </a:rPr>
              <a:t>80–84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44D3FD2-FEB8-8766-DE52-806FB3B4A7C1}"/>
              </a:ext>
            </a:extLst>
          </p:cNvPr>
          <p:cNvSpPr txBox="1"/>
          <p:nvPr/>
        </p:nvSpPr>
        <p:spPr>
          <a:xfrm>
            <a:off x="9924970" y="5158290"/>
            <a:ext cx="64490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chemeClr val="tx2"/>
                </a:solidFill>
              </a:rPr>
              <a:t>85–89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D3AAD3C-06FD-A109-26EC-7648FC882E89}"/>
              </a:ext>
            </a:extLst>
          </p:cNvPr>
          <p:cNvSpPr txBox="1"/>
          <p:nvPr/>
        </p:nvSpPr>
        <p:spPr>
          <a:xfrm>
            <a:off x="10455063" y="5158290"/>
            <a:ext cx="644907" cy="2600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chemeClr val="tx2"/>
                </a:solidFill>
              </a:rPr>
              <a:t>&gt;90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6D5BCDF-4659-6122-75EF-AEDE86BBB02E}"/>
              </a:ext>
            </a:extLst>
          </p:cNvPr>
          <p:cNvSpPr txBox="1"/>
          <p:nvPr/>
        </p:nvSpPr>
        <p:spPr>
          <a:xfrm>
            <a:off x="6782025" y="4539880"/>
            <a:ext cx="3375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dirty="0">
                <a:solidFill>
                  <a:schemeClr val="tx2"/>
                </a:solidFill>
              </a:rPr>
              <a:t>10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7FDD675-6618-FC84-F259-58423E2E5DCB}"/>
              </a:ext>
            </a:extLst>
          </p:cNvPr>
          <p:cNvSpPr txBox="1"/>
          <p:nvPr/>
        </p:nvSpPr>
        <p:spPr>
          <a:xfrm>
            <a:off x="6782025" y="5012690"/>
            <a:ext cx="3375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>
                <a:solidFill>
                  <a:schemeClr val="tx2"/>
                </a:solidFill>
              </a:rPr>
              <a:t>0</a:t>
            </a:r>
            <a:endParaRPr lang="en-GB" sz="1000" dirty="0">
              <a:solidFill>
                <a:schemeClr val="tx2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C372703-AD6E-F77F-88FC-35A887EF1C6C}"/>
              </a:ext>
            </a:extLst>
          </p:cNvPr>
          <p:cNvSpPr txBox="1"/>
          <p:nvPr/>
        </p:nvSpPr>
        <p:spPr>
          <a:xfrm>
            <a:off x="6782025" y="4067904"/>
            <a:ext cx="3375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>
                <a:solidFill>
                  <a:schemeClr val="tx2"/>
                </a:solidFill>
              </a:rPr>
              <a:t>20</a:t>
            </a:r>
            <a:endParaRPr lang="en-GB" sz="1000" dirty="0">
              <a:solidFill>
                <a:schemeClr val="tx2"/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240C3A2-3317-9246-E2F5-CD461097EE79}"/>
              </a:ext>
            </a:extLst>
          </p:cNvPr>
          <p:cNvSpPr txBox="1"/>
          <p:nvPr/>
        </p:nvSpPr>
        <p:spPr>
          <a:xfrm>
            <a:off x="6782025" y="3594257"/>
            <a:ext cx="3375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dirty="0">
                <a:solidFill>
                  <a:schemeClr val="tx2"/>
                </a:solidFill>
              </a:rPr>
              <a:t>30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708BB7F-BD0A-0C32-F2FA-861EC501C8FE}"/>
              </a:ext>
            </a:extLst>
          </p:cNvPr>
          <p:cNvSpPr txBox="1"/>
          <p:nvPr/>
        </p:nvSpPr>
        <p:spPr>
          <a:xfrm>
            <a:off x="6782025" y="3128107"/>
            <a:ext cx="3375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dirty="0">
                <a:solidFill>
                  <a:schemeClr val="tx2"/>
                </a:solidFill>
              </a:rPr>
              <a:t>40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DD885FA-FE67-1D49-921F-E4874064F13C}"/>
              </a:ext>
            </a:extLst>
          </p:cNvPr>
          <p:cNvSpPr txBox="1"/>
          <p:nvPr/>
        </p:nvSpPr>
        <p:spPr>
          <a:xfrm>
            <a:off x="6782025" y="2648635"/>
            <a:ext cx="3375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>
                <a:solidFill>
                  <a:schemeClr val="tx2"/>
                </a:solidFill>
              </a:rPr>
              <a:t>50</a:t>
            </a:r>
            <a:endParaRPr lang="en-GB" sz="1000" dirty="0">
              <a:solidFill>
                <a:schemeClr val="tx2"/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1099520-E7E3-CA21-DD25-19024079D9A5}"/>
              </a:ext>
            </a:extLst>
          </p:cNvPr>
          <p:cNvSpPr txBox="1"/>
          <p:nvPr/>
        </p:nvSpPr>
        <p:spPr>
          <a:xfrm>
            <a:off x="6782025" y="2176762"/>
            <a:ext cx="3375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>
                <a:solidFill>
                  <a:schemeClr val="tx2"/>
                </a:solidFill>
              </a:rPr>
              <a:t>60</a:t>
            </a:r>
            <a:endParaRPr lang="en-GB" sz="1000" dirty="0">
              <a:solidFill>
                <a:schemeClr val="tx2"/>
              </a:solidFill>
            </a:endParaRPr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DF5E2A3F-80F8-016A-2E2B-923C7CF6957F}"/>
              </a:ext>
            </a:extLst>
          </p:cNvPr>
          <p:cNvGrpSpPr/>
          <p:nvPr/>
        </p:nvGrpSpPr>
        <p:grpSpPr>
          <a:xfrm>
            <a:off x="7423149" y="2410105"/>
            <a:ext cx="1641026" cy="812952"/>
            <a:chOff x="7423149" y="2410105"/>
            <a:chExt cx="1420436" cy="812952"/>
          </a:xfrm>
        </p:grpSpPr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69B578FD-6DDB-45CB-0E9D-ED170E4934C6}"/>
                </a:ext>
              </a:extLst>
            </p:cNvPr>
            <p:cNvSpPr/>
            <p:nvPr/>
          </p:nvSpPr>
          <p:spPr>
            <a:xfrm>
              <a:off x="7423149" y="2701528"/>
              <a:ext cx="1273175" cy="1431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/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C0CAACB4-F3A4-08CA-B3B6-2DF9D5FB3345}"/>
                </a:ext>
              </a:extLst>
            </p:cNvPr>
            <p:cNvSpPr/>
            <p:nvPr/>
          </p:nvSpPr>
          <p:spPr>
            <a:xfrm>
              <a:off x="7455704" y="2951527"/>
              <a:ext cx="108374" cy="108000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/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91DF244A-8FED-C124-580A-7A249EB6BA44}"/>
                </a:ext>
              </a:extLst>
            </p:cNvPr>
            <p:cNvSpPr/>
            <p:nvPr/>
          </p:nvSpPr>
          <p:spPr>
            <a:xfrm>
              <a:off x="7457932" y="2721567"/>
              <a:ext cx="108374" cy="108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/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77997AFB-A0BC-B5D1-CEA7-B6E3164499B4}"/>
                </a:ext>
              </a:extLst>
            </p:cNvPr>
            <p:cNvSpPr/>
            <p:nvPr/>
          </p:nvSpPr>
          <p:spPr>
            <a:xfrm>
              <a:off x="7455704" y="2491607"/>
              <a:ext cx="108374" cy="10800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298623FE-B624-6EA2-675F-AEEDB0BAACC3}"/>
                </a:ext>
              </a:extLst>
            </p:cNvPr>
            <p:cNvSpPr txBox="1"/>
            <p:nvPr/>
          </p:nvSpPr>
          <p:spPr>
            <a:xfrm>
              <a:off x="7507654" y="2410105"/>
              <a:ext cx="753109" cy="2616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GB" sz="1100" dirty="0">
                  <a:solidFill>
                    <a:schemeClr val="tx2"/>
                  </a:solidFill>
                </a:rPr>
                <a:t>TIA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58B6175F-6BAC-3CBA-686D-EAAABC3B884C}"/>
                </a:ext>
              </a:extLst>
            </p:cNvPr>
            <p:cNvSpPr txBox="1"/>
            <p:nvPr/>
          </p:nvSpPr>
          <p:spPr>
            <a:xfrm>
              <a:off x="7507654" y="2649581"/>
              <a:ext cx="1042972" cy="2616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GB" sz="1100" dirty="0">
                  <a:solidFill>
                    <a:schemeClr val="tx2"/>
                  </a:solidFill>
                </a:rPr>
                <a:t>Major stroke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039B63C2-151A-D073-013D-7A0EB609CC7F}"/>
                </a:ext>
              </a:extLst>
            </p:cNvPr>
            <p:cNvSpPr txBox="1"/>
            <p:nvPr/>
          </p:nvSpPr>
          <p:spPr>
            <a:xfrm>
              <a:off x="7507654" y="2792170"/>
              <a:ext cx="1335931" cy="43088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GB" sz="1100" dirty="0">
                  <a:solidFill>
                    <a:schemeClr val="tx2"/>
                  </a:solidFill>
                </a:rPr>
                <a:t>General population</a:t>
              </a: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3F32DA09-FC19-237E-854B-55705A020AE7}"/>
              </a:ext>
            </a:extLst>
          </p:cNvPr>
          <p:cNvGrpSpPr/>
          <p:nvPr/>
        </p:nvGrpSpPr>
        <p:grpSpPr>
          <a:xfrm>
            <a:off x="636028" y="3786963"/>
            <a:ext cx="1371327" cy="1371327"/>
            <a:chOff x="-1951779" y="4248286"/>
            <a:chExt cx="1371327" cy="1371327"/>
          </a:xfrm>
        </p:grpSpPr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626700AF-12FD-55C7-C121-DD4ACB2BFF0E}"/>
                </a:ext>
              </a:extLst>
            </p:cNvPr>
            <p:cNvSpPr/>
            <p:nvPr/>
          </p:nvSpPr>
          <p:spPr>
            <a:xfrm>
              <a:off x="-1759744" y="4493385"/>
              <a:ext cx="985837" cy="8784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00" name="Graphic 99" descr="Monthly calendar with solid fill">
              <a:extLst>
                <a:ext uri="{FF2B5EF4-FFF2-40B4-BE49-F238E27FC236}">
                  <a16:creationId xmlns:a16="http://schemas.microsoft.com/office/drawing/2014/main" id="{705E0630-3637-A71E-2127-F90479B325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951779" y="4248286"/>
              <a:ext cx="1371327" cy="1371327"/>
            </a:xfrm>
            <a:prstGeom prst="rect">
              <a:avLst/>
            </a:prstGeom>
          </p:spPr>
        </p:pic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DA074D97-2ED9-B93C-A03A-4AA0F7887411}"/>
              </a:ext>
            </a:extLst>
          </p:cNvPr>
          <p:cNvGrpSpPr/>
          <p:nvPr/>
        </p:nvGrpSpPr>
        <p:grpSpPr>
          <a:xfrm>
            <a:off x="909369" y="4073393"/>
            <a:ext cx="1371327" cy="1371327"/>
            <a:chOff x="-1951779" y="4248286"/>
            <a:chExt cx="1371327" cy="1371327"/>
          </a:xfrm>
        </p:grpSpPr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544383AE-BEE0-1DA3-7B43-B352CC660889}"/>
                </a:ext>
              </a:extLst>
            </p:cNvPr>
            <p:cNvSpPr/>
            <p:nvPr/>
          </p:nvSpPr>
          <p:spPr>
            <a:xfrm>
              <a:off x="-1759744" y="4493385"/>
              <a:ext cx="985837" cy="8784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16" name="Graphic 115" descr="Monthly calendar with solid fill">
              <a:extLst>
                <a:ext uri="{FF2B5EF4-FFF2-40B4-BE49-F238E27FC236}">
                  <a16:creationId xmlns:a16="http://schemas.microsoft.com/office/drawing/2014/main" id="{CEA47CC6-4959-95A8-27DF-902A924222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951779" y="4248286"/>
              <a:ext cx="1371327" cy="1371327"/>
            </a:xfrm>
            <a:prstGeom prst="rect">
              <a:avLst/>
            </a:prstGeom>
          </p:spPr>
        </p:pic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D3C99803-57AF-F381-861C-6F2EFAE3FE08}"/>
              </a:ext>
            </a:extLst>
          </p:cNvPr>
          <p:cNvGrpSpPr/>
          <p:nvPr/>
        </p:nvGrpSpPr>
        <p:grpSpPr>
          <a:xfrm>
            <a:off x="1182710" y="4359822"/>
            <a:ext cx="1371327" cy="1371327"/>
            <a:chOff x="-1951779" y="4248286"/>
            <a:chExt cx="1371327" cy="1371327"/>
          </a:xfrm>
        </p:grpSpPr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FA4F3D07-C53F-9BCF-5D72-DBFDF61F8699}"/>
                </a:ext>
              </a:extLst>
            </p:cNvPr>
            <p:cNvSpPr/>
            <p:nvPr/>
          </p:nvSpPr>
          <p:spPr>
            <a:xfrm>
              <a:off x="-1759744" y="4493385"/>
              <a:ext cx="985837" cy="8784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19" name="Graphic 118" descr="Monthly calendar with solid fill">
              <a:extLst>
                <a:ext uri="{FF2B5EF4-FFF2-40B4-BE49-F238E27FC236}">
                  <a16:creationId xmlns:a16="http://schemas.microsoft.com/office/drawing/2014/main" id="{AC811727-2DE9-9D8A-E299-6CE9B8BD19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951779" y="4248286"/>
              <a:ext cx="1371327" cy="1371327"/>
            </a:xfrm>
            <a:prstGeom prst="rect">
              <a:avLst/>
            </a:prstGeom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46EA01AC-585D-E1D3-71FD-D52798154002}"/>
              </a:ext>
            </a:extLst>
          </p:cNvPr>
          <p:cNvSpPr txBox="1"/>
          <p:nvPr/>
        </p:nvSpPr>
        <p:spPr>
          <a:xfrm>
            <a:off x="6096000" y="5772047"/>
            <a:ext cx="5751833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This work is adapted from ‘</a:t>
            </a:r>
            <a:r>
              <a:rPr lang="en-US" sz="900" dirty="0"/>
              <a:t>Incidence and prevalence of dementia associated with transient </a:t>
            </a:r>
            <a:r>
              <a:rPr lang="en-US" sz="900" dirty="0" err="1"/>
              <a:t>ischaemic</a:t>
            </a:r>
            <a:r>
              <a:rPr lang="en-US" sz="900" dirty="0"/>
              <a:t> attack and stroke: analysis of the population-based Oxford Vascular Study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' by Pendlebury et al., used under CC-BY-4.0. This work is licensed under Creative Commons license CC-BY-SA by The Lundbeck Foundation.</a:t>
            </a:r>
          </a:p>
        </p:txBody>
      </p:sp>
    </p:spTree>
    <p:extLst>
      <p:ext uri="{BB962C8B-B14F-4D97-AF65-F5344CB8AC3E}">
        <p14:creationId xmlns:p14="http://schemas.microsoft.com/office/powerpoint/2010/main" val="38020614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CA62404-9371-48EB-9918-AAF4CB681C3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EAD98DE-715D-4218-A8DC-58DC603D87D7}">
  <ds:schemaRefs>
    <ds:schemaRef ds:uri="http://www.w3.org/XML/1998/namespace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terms/"/>
    <ds:schemaRef ds:uri="http://schemas.microsoft.com/office/2006/documentManagement/types"/>
    <ds:schemaRef ds:uri="08562aa6-c0ad-4fb9-8a82-15409d3a28b4"/>
    <ds:schemaRef ds:uri="28627d7c-4416-4bc1-86cf-ca6c3a42a8f2"/>
    <ds:schemaRef ds:uri="http://schemas.microsoft.com/office/2006/metadata/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20677</TotalTime>
  <Words>395</Words>
  <Application>Microsoft Office PowerPoint</Application>
  <PresentationFormat>Widescreen</PresentationFormat>
  <Paragraphs>39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Rates of PSD compared with the background population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Viktoria-Maria Hvidtfelt Lykke</cp:lastModifiedBy>
  <cp:revision>50</cp:revision>
  <cp:lastPrinted>2022-09-28T10:51:32Z</cp:lastPrinted>
  <dcterms:created xsi:type="dcterms:W3CDTF">2022-02-04T12:28:06Z</dcterms:created>
  <dcterms:modified xsi:type="dcterms:W3CDTF">2024-04-15T07:09:39Z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Order">
    <vt:lpwstr>60400.0000000000</vt:lpwstr>
  </property>
  <property fmtid="{D5CDD505-2E9C-101B-9397-08002B2CF9AE}" pid="4" name="MediaServiceImageTags">
    <vt:lpwstr/>
  </property>
</Properties>
</file>