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37"/>
  </p:notesMasterIdLst>
  <p:sldIdLst>
    <p:sldId id="980" r:id="rId5"/>
    <p:sldId id="1097" r:id="rId6"/>
    <p:sldId id="1103" r:id="rId7"/>
    <p:sldId id="1104" r:id="rId8"/>
    <p:sldId id="1105" r:id="rId9"/>
    <p:sldId id="1106" r:id="rId10"/>
    <p:sldId id="1117" r:id="rId11"/>
    <p:sldId id="1134" r:id="rId12"/>
    <p:sldId id="1119" r:id="rId13"/>
    <p:sldId id="1135" r:id="rId14"/>
    <p:sldId id="1121" r:id="rId15"/>
    <p:sldId id="1109" r:id="rId16"/>
    <p:sldId id="1110" r:id="rId17"/>
    <p:sldId id="1111" r:id="rId18"/>
    <p:sldId id="1132" r:id="rId19"/>
    <p:sldId id="1124" r:id="rId20"/>
    <p:sldId id="1125" r:id="rId21"/>
    <p:sldId id="1123" r:id="rId22"/>
    <p:sldId id="1126" r:id="rId23"/>
    <p:sldId id="1127" r:id="rId24"/>
    <p:sldId id="1136" r:id="rId25"/>
    <p:sldId id="1113" r:id="rId26"/>
    <p:sldId id="1114" r:id="rId27"/>
    <p:sldId id="1116" r:id="rId28"/>
    <p:sldId id="1133" r:id="rId29"/>
    <p:sldId id="1115" r:id="rId30"/>
    <p:sldId id="1108" r:id="rId31"/>
    <p:sldId id="1130" r:id="rId32"/>
    <p:sldId id="1131" r:id="rId33"/>
    <p:sldId id="1102" r:id="rId34"/>
    <p:sldId id="1086" r:id="rId35"/>
    <p:sldId id="1063" r:id="rId36"/>
  </p:sldIdLst>
  <p:sldSz cx="12192000" cy="6858000"/>
  <p:notesSz cx="6881813" cy="92964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12B644-C23D-6891-9B98-7E843A51D0A0}" name="Terry Quinn" initials="TQ" userId="S::Terry.Quinn@glasgow.ac.uk::d3276c42-adef-4085-8787-0a30b87ac44e" providerId="AD"/>
  <p188:author id="{E2833B56-E688-C873-AF40-6846034F7AEE}" name="Laura Edwards-Ingram" initials="LEI" userId="S::Laura.Edwards-Ingram@primeglobalpeople.com::e4f8a1d5-4dcf-4866-90cf-c2cbd767f4bb"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1DC4547F-01D2-3AE7-8668-DE8AD62223C8}" name="Morgan, Celia" initials="MC" userId="S::celia.morgan@exeter.ac.uk::29bcb0e8-5fe3-4c38-a669-f58f3a61a3c4" providerId="AD"/>
  <p188:author id="{6A4B1B89-2A99-0175-EF1A-D4380BFB499F}" name="Liz Kelly" initials="LK" userId="S::Liz.Kelly@primeglobalpeople.com::1665768a-a9f2-46a1-98e1-9ec4752cde79" providerId="AD"/>
  <p188:author id="{E2F8E9A7-71B6-7FCF-57AD-4D32A54E2D27}" name="Maria Nordfang" initials="MN" userId="S::mno@lundbeckfonden.com::e583feeb-07ad-4ed7-a8f6-7e310be5d8a8" providerId="AD"/>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 Edge" initials="CE" lastIdx="62" clrIdx="0">
    <p:extLst>
      <p:ext uri="{19B8F6BF-5375-455C-9EA6-DF929625EA0E}">
        <p15:presenceInfo xmlns:p15="http://schemas.microsoft.com/office/powerpoint/2012/main" userId="S::Chris.Edge@primeglobalpeople.com::9878e1fe-fc43-4c11-846c-29f97c46eb4b" providerId="AD"/>
      </p:ext>
    </p:extLst>
  </p:cmAuthor>
  <p:cmAuthor id="2" name="Maria Nordfang" initials="MN" lastIdx="63" clrIdx="1">
    <p:extLst>
      <p:ext uri="{19B8F6BF-5375-455C-9EA6-DF929625EA0E}">
        <p15:presenceInfo xmlns:p15="http://schemas.microsoft.com/office/powerpoint/2012/main" userId="S::mno@lundbeckfonden.com::e583feeb-07ad-4ed7-a8f6-7e310be5d8a8" providerId="AD"/>
      </p:ext>
    </p:extLst>
  </p:cmAuthor>
  <p:cmAuthor id="3" name="Liz Kelly" initials="LK" lastIdx="6" clrIdx="2">
    <p:extLst>
      <p:ext uri="{19B8F6BF-5375-455C-9EA6-DF929625EA0E}">
        <p15:presenceInfo xmlns:p15="http://schemas.microsoft.com/office/powerpoint/2012/main" userId="S::Liz.Kelly@primeglobalpeople.com::ea0208fa-6df2-415d-becb-429db93c62ca" providerId="AD"/>
      </p:ext>
    </p:extLst>
  </p:cmAuthor>
  <p:cmAuthor id="4" name="Liz Kelly" initials="LK [2]" lastIdx="6" clrIdx="3">
    <p:extLst>
      <p:ext uri="{19B8F6BF-5375-455C-9EA6-DF929625EA0E}">
        <p15:presenceInfo xmlns:p15="http://schemas.microsoft.com/office/powerpoint/2012/main" userId="S::Liz.Kelly@primeglobalpeople.com::1665768a-a9f2-46a1-98e1-9ec4752cde79" providerId="AD"/>
      </p:ext>
    </p:extLst>
  </p:cmAuthor>
  <p:cmAuthor id="5" name="Maria Nordfang" initials="MN [2]" lastIdx="4" clrIdx="4">
    <p:extLst>
      <p:ext uri="{19B8F6BF-5375-455C-9EA6-DF929625EA0E}">
        <p15:presenceInfo xmlns:p15="http://schemas.microsoft.com/office/powerpoint/2012/main" userId="Maria Nordfa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4F7599"/>
    <a:srgbClr val="F0F0F0"/>
    <a:srgbClr val="FFFFFF"/>
    <a:srgbClr val="5E512C"/>
    <a:srgbClr val="E5EBF1"/>
    <a:srgbClr val="000000"/>
    <a:srgbClr val="D9D1CC"/>
    <a:srgbClr val="EBF0EE"/>
    <a:srgbClr val="F5F7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57" autoAdjust="0"/>
    <p:restoredTop sz="82446" autoAdjust="0"/>
  </p:normalViewPr>
  <p:slideViewPr>
    <p:cSldViewPr snapToGrid="0">
      <p:cViewPr varScale="1">
        <p:scale>
          <a:sx n="131" d="100"/>
          <a:sy n="131" d="100"/>
        </p:scale>
        <p:origin x="1986" y="120"/>
      </p:cViewPr>
      <p:guideLst/>
    </p:cSldViewPr>
  </p:slideViewPr>
  <p:notesTextViewPr>
    <p:cViewPr>
      <p:scale>
        <a:sx n="100" d="100"/>
        <a:sy n="100" d="100"/>
      </p:scale>
      <p:origin x="0" y="0"/>
    </p:cViewPr>
  </p:notesTextViewPr>
  <p:sorterViewPr>
    <p:cViewPr>
      <p:scale>
        <a:sx n="90" d="100"/>
        <a:sy n="90" d="100"/>
      </p:scale>
      <p:origin x="0" y="-774"/>
    </p:cViewPr>
  </p:sorterViewPr>
  <p:notesViewPr>
    <p:cSldViewPr snapToGrid="0">
      <p:cViewPr varScale="1">
        <p:scale>
          <a:sx n="116" d="100"/>
          <a:sy n="116" d="100"/>
        </p:scale>
        <p:origin x="3402"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Jagger" userId="cf4acb15-657a-45e0-bad4-d602a69c1922" providerId="ADAL" clId="{98863AF1-33ED-444A-9AA9-C098D12632B4}"/>
    <pc:docChg chg="">
      <pc:chgData name="Rachel Jagger" userId="cf4acb15-657a-45e0-bad4-d602a69c1922" providerId="ADAL" clId="{98863AF1-33ED-444A-9AA9-C098D12632B4}" dt="2024-04-08T19:27:43.689" v="0"/>
      <pc:docMkLst>
        <pc:docMk/>
      </pc:docMkLst>
      <pc:sldChg chg="delCm">
        <pc:chgData name="Rachel Jagger" userId="cf4acb15-657a-45e0-bad4-d602a69c1922" providerId="ADAL" clId="{98863AF1-33ED-444A-9AA9-C098D12632B4}" dt="2024-04-08T19:27:43.689" v="0"/>
        <pc:sldMkLst>
          <pc:docMk/>
          <pc:sldMk cId="1226472582" sldId="980"/>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1226472582" sldId="980"/>
                <pc2:cmMk id="{0CE15569-6580-4CEA-AE1A-188DD487D7E3}"/>
              </pc2:cmMkLst>
            </pc226:cmChg>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1226472582" sldId="980"/>
                <pc2:cmMk id="{EB351E6F-6A40-40A0-BA2C-1B4BEADEDC39}"/>
              </pc2:cmMkLst>
            </pc226:cmChg>
          </p:ext>
        </pc:extLst>
      </pc:sldChg>
      <pc:sldChg chg="delCm">
        <pc:chgData name="Rachel Jagger" userId="cf4acb15-657a-45e0-bad4-d602a69c1922" providerId="ADAL" clId="{98863AF1-33ED-444A-9AA9-C098D12632B4}" dt="2024-04-08T19:27:43.689" v="0"/>
        <pc:sldMkLst>
          <pc:docMk/>
          <pc:sldMk cId="3061447350" sldId="1103"/>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3061447350" sldId="1103"/>
                <pc2:cmMk id="{3F7E5937-8F58-4B7B-9115-59E35FD86FCD}"/>
              </pc2:cmMkLst>
            </pc226:cmChg>
          </p:ext>
        </pc:extLst>
      </pc:sldChg>
      <pc:sldChg chg="delCm">
        <pc:chgData name="Rachel Jagger" userId="cf4acb15-657a-45e0-bad4-d602a69c1922" providerId="ADAL" clId="{98863AF1-33ED-444A-9AA9-C098D12632B4}" dt="2024-04-08T19:27:43.689" v="0"/>
        <pc:sldMkLst>
          <pc:docMk/>
          <pc:sldMk cId="4235444665" sldId="1104"/>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4235444665" sldId="1104"/>
                <pc2:cmMk id="{9ACCED0B-BD08-4FCF-8FD5-00CB303B3EE0}"/>
              </pc2:cmMkLst>
            </pc226:cmChg>
          </p:ext>
        </pc:extLst>
      </pc:sldChg>
      <pc:sldChg chg="delCm">
        <pc:chgData name="Rachel Jagger" userId="cf4acb15-657a-45e0-bad4-d602a69c1922" providerId="ADAL" clId="{98863AF1-33ED-444A-9AA9-C098D12632B4}" dt="2024-04-08T19:27:43.689" v="0"/>
        <pc:sldMkLst>
          <pc:docMk/>
          <pc:sldMk cId="1736327006" sldId="1105"/>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1736327006" sldId="1105"/>
                <pc2:cmMk id="{B0453B72-22DE-4623-A9C0-193658373C82}"/>
              </pc2:cmMkLst>
            </pc226:cmChg>
          </p:ext>
        </pc:extLst>
      </pc:sldChg>
      <pc:sldChg chg="delCm">
        <pc:chgData name="Rachel Jagger" userId="cf4acb15-657a-45e0-bad4-d602a69c1922" providerId="ADAL" clId="{98863AF1-33ED-444A-9AA9-C098D12632B4}" dt="2024-04-08T19:27:43.689" v="0"/>
        <pc:sldMkLst>
          <pc:docMk/>
          <pc:sldMk cId="1603120084" sldId="1108"/>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1603120084" sldId="1108"/>
                <pc2:cmMk id="{9EDEBBBD-2750-4544-96D3-F4FB9739AD4F}"/>
              </pc2:cmMkLst>
            </pc226:cmChg>
          </p:ext>
        </pc:extLst>
      </pc:sldChg>
      <pc:sldChg chg="delCm">
        <pc:chgData name="Rachel Jagger" userId="cf4acb15-657a-45e0-bad4-d602a69c1922" providerId="ADAL" clId="{98863AF1-33ED-444A-9AA9-C098D12632B4}" dt="2024-04-08T19:27:43.689" v="0"/>
        <pc:sldMkLst>
          <pc:docMk/>
          <pc:sldMk cId="4204954861" sldId="1109"/>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4204954861" sldId="1109"/>
                <pc2:cmMk id="{F8AB49A8-C8F0-4970-811F-60060475E0FA}"/>
              </pc2:cmMkLst>
            </pc226:cmChg>
          </p:ext>
        </pc:extLst>
      </pc:sldChg>
      <pc:sldChg chg="delCm">
        <pc:chgData name="Rachel Jagger" userId="cf4acb15-657a-45e0-bad4-d602a69c1922" providerId="ADAL" clId="{98863AF1-33ED-444A-9AA9-C098D12632B4}" dt="2024-04-08T19:27:43.689" v="0"/>
        <pc:sldMkLst>
          <pc:docMk/>
          <pc:sldMk cId="1209846202" sldId="1111"/>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1209846202" sldId="1111"/>
                <pc2:cmMk id="{B301BAC7-B86F-49D4-BDD8-EC7C3FCF44C0}"/>
              </pc2:cmMkLst>
            </pc226:cmChg>
          </p:ext>
        </pc:extLst>
      </pc:sldChg>
      <pc:sldChg chg="delCm">
        <pc:chgData name="Rachel Jagger" userId="cf4acb15-657a-45e0-bad4-d602a69c1922" providerId="ADAL" clId="{98863AF1-33ED-444A-9AA9-C098D12632B4}" dt="2024-04-08T19:27:43.689" v="0"/>
        <pc:sldMkLst>
          <pc:docMk/>
          <pc:sldMk cId="1327727952" sldId="1114"/>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1327727952" sldId="1114"/>
                <pc2:cmMk id="{BD60B39F-3C81-4705-ACA1-561B01FC918D}"/>
              </pc2:cmMkLst>
            </pc226:cmChg>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1327727952" sldId="1114"/>
                <pc2:cmMk id="{692117B2-E822-48A6-92F1-5F6381F04F3F}"/>
              </pc2:cmMkLst>
            </pc226:cmChg>
          </p:ext>
        </pc:extLst>
      </pc:sldChg>
      <pc:sldChg chg="delCm">
        <pc:chgData name="Rachel Jagger" userId="cf4acb15-657a-45e0-bad4-d602a69c1922" providerId="ADAL" clId="{98863AF1-33ED-444A-9AA9-C098D12632B4}" dt="2024-04-08T19:27:43.689" v="0"/>
        <pc:sldMkLst>
          <pc:docMk/>
          <pc:sldMk cId="2717373561" sldId="1115"/>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2717373561" sldId="1115"/>
                <pc2:cmMk id="{A8CE932C-E7A1-4DB8-AE84-93356051DED6}"/>
              </pc2:cmMkLst>
            </pc226:cmChg>
          </p:ext>
        </pc:extLst>
      </pc:sldChg>
      <pc:sldChg chg="delCm">
        <pc:chgData name="Rachel Jagger" userId="cf4acb15-657a-45e0-bad4-d602a69c1922" providerId="ADAL" clId="{98863AF1-33ED-444A-9AA9-C098D12632B4}" dt="2024-04-08T19:27:43.689" v="0"/>
        <pc:sldMkLst>
          <pc:docMk/>
          <pc:sldMk cId="4108958335" sldId="1117"/>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4108958335" sldId="1117"/>
                <pc2:cmMk id="{E12BDF88-B537-4D50-8AC0-D0072063E1BD}"/>
              </pc2:cmMkLst>
            </pc226:cmChg>
          </p:ext>
        </pc:extLst>
      </pc:sldChg>
      <pc:sldChg chg="delCm">
        <pc:chgData name="Rachel Jagger" userId="cf4acb15-657a-45e0-bad4-d602a69c1922" providerId="ADAL" clId="{98863AF1-33ED-444A-9AA9-C098D12632B4}" dt="2024-04-08T19:27:43.689" v="0"/>
        <pc:sldMkLst>
          <pc:docMk/>
          <pc:sldMk cId="3802061405" sldId="1119"/>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3802061405" sldId="1119"/>
                <pc2:cmMk id="{5273EE01-51B0-4B20-BF49-C380BEB83D35}"/>
              </pc2:cmMkLst>
            </pc226:cmChg>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3802061405" sldId="1119"/>
                <pc2:cmMk id="{39B465FD-4653-402F-89A6-8AA1F215260A}"/>
              </pc2:cmMkLst>
            </pc226:cmChg>
          </p:ext>
        </pc:extLst>
      </pc:sldChg>
      <pc:sldChg chg="delCm">
        <pc:chgData name="Rachel Jagger" userId="cf4acb15-657a-45e0-bad4-d602a69c1922" providerId="ADAL" clId="{98863AF1-33ED-444A-9AA9-C098D12632B4}" dt="2024-04-08T19:27:43.689" v="0"/>
        <pc:sldMkLst>
          <pc:docMk/>
          <pc:sldMk cId="3251042210" sldId="1121"/>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3251042210" sldId="1121"/>
                <pc2:cmMk id="{C3832B38-1D03-4584-81A3-F591B577D03F}"/>
              </pc2:cmMkLst>
            </pc226:cmChg>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3251042210" sldId="1121"/>
                <pc2:cmMk id="{552567BB-88BE-4E25-B3D7-89AE32A51A24}"/>
              </pc2:cmMkLst>
            </pc226:cmChg>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3251042210" sldId="1121"/>
                <pc2:cmMk id="{56BF8FEB-9BD0-4C02-BD16-CC64540D0BA2}"/>
              </pc2:cmMkLst>
            </pc226:cmChg>
          </p:ext>
        </pc:extLst>
      </pc:sldChg>
      <pc:sldChg chg="delCm">
        <pc:chgData name="Rachel Jagger" userId="cf4acb15-657a-45e0-bad4-d602a69c1922" providerId="ADAL" clId="{98863AF1-33ED-444A-9AA9-C098D12632B4}" dt="2024-04-08T19:27:43.689" v="0"/>
        <pc:sldMkLst>
          <pc:docMk/>
          <pc:sldMk cId="889330767" sldId="1123"/>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889330767" sldId="1123"/>
                <pc2:cmMk id="{1C038F25-A4D2-4DCD-B85D-E693D2070C1D}"/>
              </pc2:cmMkLst>
            </pc226:cmChg>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889330767" sldId="1123"/>
                <pc2:cmMk id="{DB2A747E-672C-4C33-9750-32F885B2408C}"/>
              </pc2:cmMkLst>
            </pc226:cmChg>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889330767" sldId="1123"/>
                <pc2:cmMk id="{0A4A2682-3339-4477-A277-53268C0A9BB5}"/>
              </pc2:cmMkLst>
            </pc226:cmChg>
          </p:ext>
        </pc:extLst>
      </pc:sldChg>
      <pc:sldChg chg="delCm">
        <pc:chgData name="Rachel Jagger" userId="cf4acb15-657a-45e0-bad4-d602a69c1922" providerId="ADAL" clId="{98863AF1-33ED-444A-9AA9-C098D12632B4}" dt="2024-04-08T19:27:43.689" v="0"/>
        <pc:sldMkLst>
          <pc:docMk/>
          <pc:sldMk cId="2691247242" sldId="1124"/>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2691247242" sldId="1124"/>
                <pc2:cmMk id="{4B319A1A-CBF8-4016-A95D-7A03AE83FECD}"/>
              </pc2:cmMkLst>
            </pc226:cmChg>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2691247242" sldId="1124"/>
                <pc2:cmMk id="{969FD542-DED8-4A1D-97D5-B35889D3E49C}"/>
              </pc2:cmMkLst>
            </pc226:cmChg>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2691247242" sldId="1124"/>
                <pc2:cmMk id="{1B4B775E-1D2F-4E5D-A104-44D0A7AD062D}"/>
              </pc2:cmMkLst>
            </pc226:cmChg>
          </p:ext>
        </pc:extLst>
      </pc:sldChg>
      <pc:sldChg chg="delCm">
        <pc:chgData name="Rachel Jagger" userId="cf4acb15-657a-45e0-bad4-d602a69c1922" providerId="ADAL" clId="{98863AF1-33ED-444A-9AA9-C098D12632B4}" dt="2024-04-08T19:27:43.689" v="0"/>
        <pc:sldMkLst>
          <pc:docMk/>
          <pc:sldMk cId="3844112719" sldId="1125"/>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3844112719" sldId="1125"/>
                <pc2:cmMk id="{B3C0FA70-D56C-476F-A185-CE8A8B4A4A88}"/>
              </pc2:cmMkLst>
            </pc226:cmChg>
          </p:ext>
        </pc:extLst>
      </pc:sldChg>
      <pc:sldChg chg="delCm">
        <pc:chgData name="Rachel Jagger" userId="cf4acb15-657a-45e0-bad4-d602a69c1922" providerId="ADAL" clId="{98863AF1-33ED-444A-9AA9-C098D12632B4}" dt="2024-04-08T19:27:43.689" v="0"/>
        <pc:sldMkLst>
          <pc:docMk/>
          <pc:sldMk cId="3953981830" sldId="1127"/>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3953981830" sldId="1127"/>
                <pc2:cmMk id="{51F11522-894B-4177-B3B8-08E3CF292BA6}"/>
              </pc2:cmMkLst>
            </pc226:cmChg>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3953981830" sldId="1127"/>
                <pc2:cmMk id="{0468FC84-071F-45A4-8CED-BF460EBDA54F}"/>
              </pc2:cmMkLst>
            </pc226:cmChg>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3953981830" sldId="1127"/>
                <pc2:cmMk id="{9C0FDCB3-918A-4011-B3CF-3DB5AB6CFD17}"/>
              </pc2:cmMkLst>
            </pc226:cmChg>
          </p:ext>
        </pc:extLst>
      </pc:sldChg>
      <pc:sldChg chg="delCm">
        <pc:chgData name="Rachel Jagger" userId="cf4acb15-657a-45e0-bad4-d602a69c1922" providerId="ADAL" clId="{98863AF1-33ED-444A-9AA9-C098D12632B4}" dt="2024-04-08T19:27:43.689" v="0"/>
        <pc:sldMkLst>
          <pc:docMk/>
          <pc:sldMk cId="2343361712" sldId="1131"/>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2343361712" sldId="1131"/>
                <pc2:cmMk id="{9E108558-B34A-411D-B4D4-CF8392E01727}"/>
              </pc2:cmMkLst>
            </pc226:cmChg>
          </p:ext>
        </pc:extLst>
      </pc:sldChg>
      <pc:sldChg chg="delCm">
        <pc:chgData name="Rachel Jagger" userId="cf4acb15-657a-45e0-bad4-d602a69c1922" providerId="ADAL" clId="{98863AF1-33ED-444A-9AA9-C098D12632B4}" dt="2024-04-08T19:27:43.689" v="0"/>
        <pc:sldMkLst>
          <pc:docMk/>
          <pc:sldMk cId="3500841169" sldId="1133"/>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3500841169" sldId="1133"/>
                <pc2:cmMk id="{603BBA43-8E05-4773-8EEE-654CF475A1CE}"/>
              </pc2:cmMkLst>
            </pc226:cmChg>
          </p:ext>
        </pc:extLst>
      </pc:sldChg>
      <pc:sldChg chg="delCm">
        <pc:chgData name="Rachel Jagger" userId="cf4acb15-657a-45e0-bad4-d602a69c1922" providerId="ADAL" clId="{98863AF1-33ED-444A-9AA9-C098D12632B4}" dt="2024-04-08T19:27:43.689" v="0"/>
        <pc:sldMkLst>
          <pc:docMk/>
          <pc:sldMk cId="1653651205" sldId="1134"/>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1653651205" sldId="1134"/>
                <pc2:cmMk id="{7FE44095-FBFD-4E05-8C8A-0106EA86C26A}"/>
              </pc2:cmMkLst>
            </pc226:cmChg>
          </p:ext>
        </pc:extLst>
      </pc:sldChg>
      <pc:sldChg chg="delCm">
        <pc:chgData name="Rachel Jagger" userId="cf4acb15-657a-45e0-bad4-d602a69c1922" providerId="ADAL" clId="{98863AF1-33ED-444A-9AA9-C098D12632B4}" dt="2024-04-08T19:27:43.689" v="0"/>
        <pc:sldMkLst>
          <pc:docMk/>
          <pc:sldMk cId="1419646422" sldId="1135"/>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1419646422" sldId="1135"/>
                <pc2:cmMk id="{F49F7C92-930E-4E22-BFAF-128652ADAC18}"/>
              </pc2:cmMkLst>
            </pc226:cmChg>
          </p:ext>
        </pc:extLst>
      </pc:sldChg>
      <pc:sldChg chg="delCm">
        <pc:chgData name="Rachel Jagger" userId="cf4acb15-657a-45e0-bad4-d602a69c1922" providerId="ADAL" clId="{98863AF1-33ED-444A-9AA9-C098D12632B4}" dt="2024-04-08T19:27:43.689" v="0"/>
        <pc:sldMkLst>
          <pc:docMk/>
          <pc:sldMk cId="955508126" sldId="1136"/>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98863AF1-33ED-444A-9AA9-C098D12632B4}" dt="2024-04-08T19:27:43.689" v="0"/>
              <pc2:cmMkLst xmlns:pc2="http://schemas.microsoft.com/office/powerpoint/2019/9/main/command">
                <pc:docMk/>
                <pc:sldMk cId="955508126" sldId="1136"/>
                <pc2:cmMk id="{C9B12D75-D1C2-4E19-928A-E2948F557090}"/>
              </pc2:cmMkLst>
            </pc226:cmChg>
          </p:ext>
        </pc:ext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chemeClr val="accent2">
                <a:lumMod val="20000"/>
                <a:lumOff val="80000"/>
              </a:schemeClr>
            </a:solidFill>
          </c:spPr>
          <c:dPt>
            <c:idx val="0"/>
            <c:bubble3D val="0"/>
            <c:spPr>
              <a:solidFill>
                <a:schemeClr val="accent2">
                  <a:lumMod val="50000"/>
                </a:schemeClr>
              </a:solidFill>
              <a:ln w="19050">
                <a:solidFill>
                  <a:schemeClr val="lt1"/>
                </a:solidFill>
              </a:ln>
              <a:effectLst/>
            </c:spPr>
            <c:extLst>
              <c:ext xmlns:c16="http://schemas.microsoft.com/office/drawing/2014/chart" uri="{C3380CC4-5D6E-409C-BE32-E72D297353CC}">
                <c16:uniqueId val="{00000001-BD69-426D-858C-EA2477855275}"/>
              </c:ext>
            </c:extLst>
          </c:dPt>
          <c:dPt>
            <c:idx val="1"/>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3-67AF-4782-83DE-720FEA279506}"/>
              </c:ext>
            </c:extLst>
          </c:dPt>
          <c:cat>
            <c:numRef>
              <c:f>Sheet1!$A$2:$A$3</c:f>
              <c:numCache>
                <c:formatCode>General</c:formatCode>
                <c:ptCount val="2"/>
              </c:numCache>
            </c:numRef>
          </c:cat>
          <c:val>
            <c:numRef>
              <c:f>Sheet1!$B$2:$B$3</c:f>
              <c:numCache>
                <c:formatCode>General</c:formatCode>
                <c:ptCount val="2"/>
                <c:pt idx="0">
                  <c:v>38</c:v>
                </c:pt>
                <c:pt idx="1">
                  <c:v>62</c:v>
                </c:pt>
              </c:numCache>
            </c:numRef>
          </c:val>
          <c:extLst>
            <c:ext xmlns:c16="http://schemas.microsoft.com/office/drawing/2014/chart" uri="{C3380CC4-5D6E-409C-BE32-E72D297353CC}">
              <c16:uniqueId val="{00000000-BD69-426D-858C-EA247785527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chemeClr val="accent2">
                <a:lumMod val="20000"/>
                <a:lumOff val="80000"/>
              </a:schemeClr>
            </a:solidFill>
            <a:ln>
              <a:solidFill>
                <a:schemeClr val="accent2">
                  <a:lumMod val="50000"/>
                </a:schemeClr>
              </a:solidFill>
            </a:ln>
          </c:spPr>
          <c:dPt>
            <c:idx val="0"/>
            <c:bubble3D val="0"/>
            <c:spPr>
              <a:solidFill>
                <a:schemeClr val="accent2">
                  <a:lumMod val="50000"/>
                </a:schemeClr>
              </a:solidFill>
              <a:ln w="19050">
                <a:solidFill>
                  <a:schemeClr val="accent2">
                    <a:lumMod val="50000"/>
                  </a:schemeClr>
                </a:solidFill>
              </a:ln>
              <a:effectLst/>
            </c:spPr>
            <c:extLst>
              <c:ext xmlns:c16="http://schemas.microsoft.com/office/drawing/2014/chart" uri="{C3380CC4-5D6E-409C-BE32-E72D297353CC}">
                <c16:uniqueId val="{00000001-B875-491A-935C-F6D7EDC2F070}"/>
              </c:ext>
            </c:extLst>
          </c:dPt>
          <c:dPt>
            <c:idx val="1"/>
            <c:bubble3D val="0"/>
            <c:spPr>
              <a:solidFill>
                <a:schemeClr val="bg1"/>
              </a:solidFill>
              <a:ln w="19050">
                <a:solidFill>
                  <a:schemeClr val="accent2">
                    <a:lumMod val="50000"/>
                  </a:schemeClr>
                </a:solidFill>
              </a:ln>
              <a:effectLst/>
            </c:spPr>
            <c:extLst>
              <c:ext xmlns:c16="http://schemas.microsoft.com/office/drawing/2014/chart" uri="{C3380CC4-5D6E-409C-BE32-E72D297353CC}">
                <c16:uniqueId val="{00000003-B875-491A-935C-F6D7EDC2F070}"/>
              </c:ext>
            </c:extLst>
          </c:dPt>
          <c:cat>
            <c:numRef>
              <c:f>Sheet1!$A$2:$A$3</c:f>
              <c:numCache>
                <c:formatCode>General</c:formatCode>
                <c:ptCount val="2"/>
              </c:numCache>
            </c:numRef>
          </c:cat>
          <c:val>
            <c:numRef>
              <c:f>Sheet1!$B$2:$B$3</c:f>
              <c:numCache>
                <c:formatCode>General</c:formatCode>
                <c:ptCount val="2"/>
                <c:pt idx="0">
                  <c:v>28.3</c:v>
                </c:pt>
                <c:pt idx="1">
                  <c:v>71.7</c:v>
                </c:pt>
              </c:numCache>
            </c:numRef>
          </c:val>
          <c:extLst>
            <c:ext xmlns:c16="http://schemas.microsoft.com/office/drawing/2014/chart" uri="{C3380CC4-5D6E-409C-BE32-E72D297353CC}">
              <c16:uniqueId val="{00000004-B875-491A-935C-F6D7EDC2F07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ln>
              <a:solidFill>
                <a:schemeClr val="accent1"/>
              </a:solidFill>
            </a:ln>
          </c:spPr>
          <c:dPt>
            <c:idx val="0"/>
            <c:bubble3D val="0"/>
            <c:spPr>
              <a:solidFill>
                <a:schemeClr val="accent3">
                  <a:lumMod val="50000"/>
                </a:schemeClr>
              </a:solidFill>
              <a:ln w="19050">
                <a:solidFill>
                  <a:schemeClr val="accent1"/>
                </a:solidFill>
              </a:ln>
              <a:effectLst/>
            </c:spPr>
            <c:extLst>
              <c:ext xmlns:c16="http://schemas.microsoft.com/office/drawing/2014/chart" uri="{C3380CC4-5D6E-409C-BE32-E72D297353CC}">
                <c16:uniqueId val="{00000001-7654-47DE-9FAE-04845D731790}"/>
              </c:ext>
            </c:extLst>
          </c:dPt>
          <c:dPt>
            <c:idx val="1"/>
            <c:bubble3D val="0"/>
            <c:spPr>
              <a:solidFill>
                <a:schemeClr val="bg1"/>
              </a:solidFill>
              <a:ln w="19050">
                <a:solidFill>
                  <a:schemeClr val="accent1"/>
                </a:solidFill>
              </a:ln>
              <a:effectLst/>
            </c:spPr>
            <c:extLst>
              <c:ext xmlns:c16="http://schemas.microsoft.com/office/drawing/2014/chart" uri="{C3380CC4-5D6E-409C-BE32-E72D297353CC}">
                <c16:uniqueId val="{00000002-7654-47DE-9FAE-04845D731790}"/>
              </c:ext>
            </c:extLst>
          </c:dPt>
          <c:cat>
            <c:strRef>
              <c:f>Sheet1!$A$2:$A$3</c:f>
              <c:strCache>
                <c:ptCount val="2"/>
                <c:pt idx="0">
                  <c:v>Stroke</c:v>
                </c:pt>
                <c:pt idx="1">
                  <c:v>Remaining</c:v>
                </c:pt>
              </c:strCache>
            </c:strRef>
          </c:cat>
          <c:val>
            <c:numRef>
              <c:f>Sheet1!$B$2:$B$3</c:f>
              <c:numCache>
                <c:formatCode>General</c:formatCode>
                <c:ptCount val="2"/>
                <c:pt idx="0">
                  <c:v>34.4</c:v>
                </c:pt>
                <c:pt idx="1">
                  <c:v>65.599999999999994</c:v>
                </c:pt>
              </c:numCache>
            </c:numRef>
          </c:val>
          <c:extLst>
            <c:ext xmlns:c16="http://schemas.microsoft.com/office/drawing/2014/chart" uri="{C3380CC4-5D6E-409C-BE32-E72D297353CC}">
              <c16:uniqueId val="{00000000-7654-47DE-9FAE-04845D73179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ln>
              <a:solidFill>
                <a:schemeClr val="accent1"/>
              </a:solidFill>
            </a:ln>
          </c:spPr>
          <c:dPt>
            <c:idx val="0"/>
            <c:bubble3D val="0"/>
            <c:spPr>
              <a:solidFill>
                <a:schemeClr val="accent3">
                  <a:lumMod val="50000"/>
                </a:schemeClr>
              </a:solidFill>
              <a:ln w="19050">
                <a:solidFill>
                  <a:schemeClr val="accent1"/>
                </a:solidFill>
              </a:ln>
              <a:effectLst/>
            </c:spPr>
            <c:extLst>
              <c:ext xmlns:c16="http://schemas.microsoft.com/office/drawing/2014/chart" uri="{C3380CC4-5D6E-409C-BE32-E72D297353CC}">
                <c16:uniqueId val="{00000001-7654-47DE-9FAE-04845D731790}"/>
              </c:ext>
            </c:extLst>
          </c:dPt>
          <c:dPt>
            <c:idx val="1"/>
            <c:bubble3D val="0"/>
            <c:spPr>
              <a:solidFill>
                <a:schemeClr val="bg1"/>
              </a:solidFill>
              <a:ln w="19050">
                <a:solidFill>
                  <a:schemeClr val="accent1"/>
                </a:solidFill>
              </a:ln>
              <a:effectLst/>
            </c:spPr>
            <c:extLst>
              <c:ext xmlns:c16="http://schemas.microsoft.com/office/drawing/2014/chart" uri="{C3380CC4-5D6E-409C-BE32-E72D297353CC}">
                <c16:uniqueId val="{00000003-FB8F-4409-B517-FB486A763401}"/>
              </c:ext>
            </c:extLst>
          </c:dPt>
          <c:cat>
            <c:strRef>
              <c:f>Sheet1!$A$2:$A$3</c:f>
              <c:strCache>
                <c:ptCount val="2"/>
                <c:pt idx="0">
                  <c:v>Stroke</c:v>
                </c:pt>
                <c:pt idx="1">
                  <c:v>Remaining</c:v>
                </c:pt>
              </c:strCache>
            </c:strRef>
          </c:cat>
          <c:val>
            <c:numRef>
              <c:f>Sheet1!$B$2:$B$3</c:f>
              <c:numCache>
                <c:formatCode>General</c:formatCode>
                <c:ptCount val="2"/>
                <c:pt idx="0">
                  <c:v>8.1999999999999993</c:v>
                </c:pt>
                <c:pt idx="1">
                  <c:v>91.8</c:v>
                </c:pt>
              </c:numCache>
            </c:numRef>
          </c:val>
          <c:extLst>
            <c:ext xmlns:c16="http://schemas.microsoft.com/office/drawing/2014/chart" uri="{C3380CC4-5D6E-409C-BE32-E72D297353CC}">
              <c16:uniqueId val="{00000000-7654-47DE-9FAE-04845D73179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ln>
              <a:solidFill>
                <a:schemeClr val="accent1"/>
              </a:solidFill>
            </a:ln>
          </c:spPr>
          <c:dPt>
            <c:idx val="0"/>
            <c:bubble3D val="0"/>
            <c:spPr>
              <a:solidFill>
                <a:schemeClr val="accent3">
                  <a:lumMod val="50000"/>
                </a:schemeClr>
              </a:solidFill>
              <a:ln w="19050">
                <a:solidFill>
                  <a:schemeClr val="accent1"/>
                </a:solidFill>
              </a:ln>
              <a:effectLst/>
            </c:spPr>
            <c:extLst>
              <c:ext xmlns:c16="http://schemas.microsoft.com/office/drawing/2014/chart" uri="{C3380CC4-5D6E-409C-BE32-E72D297353CC}">
                <c16:uniqueId val="{00000001-18D6-48DA-9EC4-EF379ACE342D}"/>
              </c:ext>
            </c:extLst>
          </c:dPt>
          <c:dPt>
            <c:idx val="1"/>
            <c:bubble3D val="0"/>
            <c:spPr>
              <a:solidFill>
                <a:schemeClr val="bg1"/>
              </a:solidFill>
              <a:ln w="19050">
                <a:solidFill>
                  <a:schemeClr val="accent1"/>
                </a:solidFill>
              </a:ln>
              <a:effectLst/>
            </c:spPr>
            <c:extLst>
              <c:ext xmlns:c16="http://schemas.microsoft.com/office/drawing/2014/chart" uri="{C3380CC4-5D6E-409C-BE32-E72D297353CC}">
                <c16:uniqueId val="{00000003-18D6-48DA-9EC4-EF379ACE342D}"/>
              </c:ext>
            </c:extLst>
          </c:dPt>
          <c:cat>
            <c:strRef>
              <c:f>Sheet1!$A$2:$A$3</c:f>
              <c:strCache>
                <c:ptCount val="2"/>
                <c:pt idx="0">
                  <c:v>Stroke</c:v>
                </c:pt>
                <c:pt idx="1">
                  <c:v>Remaining</c:v>
                </c:pt>
              </c:strCache>
            </c:strRef>
          </c:cat>
          <c:val>
            <c:numRef>
              <c:f>Sheet1!$B$2:$B$3</c:f>
              <c:numCache>
                <c:formatCode>General</c:formatCode>
                <c:ptCount val="2"/>
                <c:pt idx="0">
                  <c:v>5.2</c:v>
                </c:pt>
                <c:pt idx="1">
                  <c:v>94.8</c:v>
                </c:pt>
              </c:numCache>
            </c:numRef>
          </c:val>
          <c:extLst>
            <c:ext xmlns:c16="http://schemas.microsoft.com/office/drawing/2014/chart" uri="{C3380CC4-5D6E-409C-BE32-E72D297353CC}">
              <c16:uniqueId val="{00000004-18D6-48DA-9EC4-EF379ACE342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ln>
              <a:solidFill>
                <a:schemeClr val="accent2">
                  <a:lumMod val="50000"/>
                </a:schemeClr>
              </a:solidFill>
            </a:ln>
          </c:spPr>
          <c:dPt>
            <c:idx val="0"/>
            <c:bubble3D val="0"/>
            <c:spPr>
              <a:solidFill>
                <a:schemeClr val="accent2">
                  <a:lumMod val="50000"/>
                </a:schemeClr>
              </a:solidFill>
              <a:ln w="19050">
                <a:solidFill>
                  <a:schemeClr val="accent2">
                    <a:lumMod val="50000"/>
                  </a:schemeClr>
                </a:solidFill>
              </a:ln>
              <a:effectLst/>
            </c:spPr>
            <c:extLst>
              <c:ext xmlns:c16="http://schemas.microsoft.com/office/drawing/2014/chart" uri="{C3380CC4-5D6E-409C-BE32-E72D297353CC}">
                <c16:uniqueId val="{00000001-C5AE-4D7C-A2E6-409D89E40352}"/>
              </c:ext>
            </c:extLst>
          </c:dPt>
          <c:dPt>
            <c:idx val="1"/>
            <c:bubble3D val="0"/>
            <c:spPr>
              <a:solidFill>
                <a:schemeClr val="bg1"/>
              </a:solidFill>
              <a:ln w="19050">
                <a:solidFill>
                  <a:schemeClr val="accent2">
                    <a:lumMod val="50000"/>
                  </a:schemeClr>
                </a:solidFill>
              </a:ln>
              <a:effectLst/>
            </c:spPr>
            <c:extLst>
              <c:ext xmlns:c16="http://schemas.microsoft.com/office/drawing/2014/chart" uri="{C3380CC4-5D6E-409C-BE32-E72D297353CC}">
                <c16:uniqueId val="{00000003-C5AE-4D7C-A2E6-409D89E40352}"/>
              </c:ext>
            </c:extLst>
          </c:dPt>
          <c:cat>
            <c:strRef>
              <c:f>Sheet1!$A$2:$A$3</c:f>
              <c:strCache>
                <c:ptCount val="2"/>
                <c:pt idx="0">
                  <c:v>Stroke</c:v>
                </c:pt>
                <c:pt idx="1">
                  <c:v>Remaining</c:v>
                </c:pt>
              </c:strCache>
            </c:strRef>
          </c:cat>
          <c:val>
            <c:numRef>
              <c:f>Sheet1!$B$2:$B$3</c:f>
              <c:numCache>
                <c:formatCode>General</c:formatCode>
                <c:ptCount val="2"/>
                <c:pt idx="0">
                  <c:v>14.1</c:v>
                </c:pt>
                <c:pt idx="1">
                  <c:v>85.9</c:v>
                </c:pt>
              </c:numCache>
            </c:numRef>
          </c:val>
          <c:extLst>
            <c:ext xmlns:c16="http://schemas.microsoft.com/office/drawing/2014/chart" uri="{C3380CC4-5D6E-409C-BE32-E72D297353CC}">
              <c16:uniqueId val="{00000004-C5AE-4D7C-A2E6-409D89E4035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ln>
              <a:solidFill>
                <a:schemeClr val="accent1"/>
              </a:solidFill>
            </a:ln>
          </c:spPr>
          <c:dPt>
            <c:idx val="0"/>
            <c:bubble3D val="0"/>
            <c:spPr>
              <a:solidFill>
                <a:schemeClr val="accent2">
                  <a:lumMod val="50000"/>
                </a:schemeClr>
              </a:solidFill>
              <a:ln w="19050">
                <a:solidFill>
                  <a:schemeClr val="accent1"/>
                </a:solidFill>
              </a:ln>
              <a:effectLst/>
            </c:spPr>
            <c:extLst>
              <c:ext xmlns:c16="http://schemas.microsoft.com/office/drawing/2014/chart" uri="{C3380CC4-5D6E-409C-BE32-E72D297353CC}">
                <c16:uniqueId val="{00000001-B937-41BD-9901-2F971B57AE90}"/>
              </c:ext>
            </c:extLst>
          </c:dPt>
          <c:dPt>
            <c:idx val="1"/>
            <c:bubble3D val="0"/>
            <c:spPr>
              <a:solidFill>
                <a:schemeClr val="bg1"/>
              </a:solidFill>
              <a:ln w="19050">
                <a:solidFill>
                  <a:schemeClr val="accent2">
                    <a:lumMod val="50000"/>
                  </a:schemeClr>
                </a:solidFill>
              </a:ln>
              <a:effectLst/>
            </c:spPr>
            <c:extLst>
              <c:ext xmlns:c16="http://schemas.microsoft.com/office/drawing/2014/chart" uri="{C3380CC4-5D6E-409C-BE32-E72D297353CC}">
                <c16:uniqueId val="{00000003-B937-41BD-9901-2F971B57AE90}"/>
              </c:ext>
            </c:extLst>
          </c:dPt>
          <c:cat>
            <c:strRef>
              <c:f>Sheet1!$A$2:$A$3</c:f>
              <c:strCache>
                <c:ptCount val="2"/>
                <c:pt idx="0">
                  <c:v>Stroke</c:v>
                </c:pt>
                <c:pt idx="1">
                  <c:v>Remaining</c:v>
                </c:pt>
              </c:strCache>
            </c:strRef>
          </c:cat>
          <c:val>
            <c:numRef>
              <c:f>Sheet1!$B$2:$B$3</c:f>
              <c:numCache>
                <c:formatCode>General</c:formatCode>
                <c:ptCount val="2"/>
                <c:pt idx="0">
                  <c:v>30.1</c:v>
                </c:pt>
                <c:pt idx="1">
                  <c:v>69.900000000000006</c:v>
                </c:pt>
              </c:numCache>
            </c:numRef>
          </c:val>
          <c:extLst>
            <c:ext xmlns:c16="http://schemas.microsoft.com/office/drawing/2014/chart" uri="{C3380CC4-5D6E-409C-BE32-E72D297353CC}">
              <c16:uniqueId val="{00000004-B937-41BD-9901-2F971B57AE9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ln>
              <a:solidFill>
                <a:schemeClr val="accent1"/>
              </a:solidFill>
            </a:ln>
          </c:spPr>
          <c:dPt>
            <c:idx val="0"/>
            <c:bubble3D val="0"/>
            <c:spPr>
              <a:solidFill>
                <a:schemeClr val="accent2">
                  <a:lumMod val="50000"/>
                </a:schemeClr>
              </a:solidFill>
              <a:ln w="19050">
                <a:solidFill>
                  <a:schemeClr val="accent1"/>
                </a:solidFill>
              </a:ln>
              <a:effectLst/>
            </c:spPr>
            <c:extLst>
              <c:ext xmlns:c16="http://schemas.microsoft.com/office/drawing/2014/chart" uri="{C3380CC4-5D6E-409C-BE32-E72D297353CC}">
                <c16:uniqueId val="{00000001-3811-4E65-8331-5AF0C40E25D6}"/>
              </c:ext>
            </c:extLst>
          </c:dPt>
          <c:dPt>
            <c:idx val="1"/>
            <c:bubble3D val="0"/>
            <c:spPr>
              <a:solidFill>
                <a:schemeClr val="bg1"/>
              </a:solidFill>
              <a:ln w="19050">
                <a:solidFill>
                  <a:schemeClr val="accent2">
                    <a:lumMod val="50000"/>
                  </a:schemeClr>
                </a:solidFill>
              </a:ln>
              <a:effectLst/>
            </c:spPr>
            <c:extLst>
              <c:ext xmlns:c16="http://schemas.microsoft.com/office/drawing/2014/chart" uri="{C3380CC4-5D6E-409C-BE32-E72D297353CC}">
                <c16:uniqueId val="{00000003-3811-4E65-8331-5AF0C40E25D6}"/>
              </c:ext>
            </c:extLst>
          </c:dPt>
          <c:cat>
            <c:strRef>
              <c:f>Sheet1!$A$2:$A$3</c:f>
              <c:strCache>
                <c:ptCount val="2"/>
                <c:pt idx="0">
                  <c:v>Stroke</c:v>
                </c:pt>
                <c:pt idx="1">
                  <c:v>Remaining</c:v>
                </c:pt>
              </c:strCache>
            </c:strRef>
          </c:cat>
          <c:val>
            <c:numRef>
              <c:f>Sheet1!$B$2:$B$3</c:f>
              <c:numCache>
                <c:formatCode>General</c:formatCode>
                <c:ptCount val="2"/>
                <c:pt idx="0">
                  <c:v>55.8</c:v>
                </c:pt>
                <c:pt idx="1">
                  <c:v>44.2</c:v>
                </c:pt>
              </c:numCache>
            </c:numRef>
          </c:val>
          <c:extLst>
            <c:ext xmlns:c16="http://schemas.microsoft.com/office/drawing/2014/chart" uri="{C3380CC4-5D6E-409C-BE32-E72D297353CC}">
              <c16:uniqueId val="{00000004-3811-4E65-8331-5AF0C40E25D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da-DK"/>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165C1F25-C198-4B70-BD0D-E53FE2A6A47F}" type="datetimeFigureOut">
              <a:rPr lang="da-DK" smtClean="0"/>
              <a:t>11-04-2024</a:t>
            </a:fld>
            <a:endParaRPr lang="da-DK"/>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da-DK"/>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da-DK"/>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85263BDD-FA8D-4E6D-96A3-4835BF873E0B}" type="slidenum">
              <a:rPr lang="da-DK" smtClean="0"/>
              <a:t>‹#›</a:t>
            </a:fld>
            <a:endParaRPr lang="da-DK"/>
          </a:p>
        </p:txBody>
      </p:sp>
    </p:spTree>
    <p:extLst>
      <p:ext uri="{BB962C8B-B14F-4D97-AF65-F5344CB8AC3E}">
        <p14:creationId xmlns:p14="http://schemas.microsoft.com/office/powerpoint/2010/main" val="38250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1</a:t>
            </a:fld>
            <a:endParaRPr lang="da-DK"/>
          </a:p>
        </p:txBody>
      </p:sp>
    </p:spTree>
    <p:extLst>
      <p:ext uri="{BB962C8B-B14F-4D97-AF65-F5344CB8AC3E}">
        <p14:creationId xmlns:p14="http://schemas.microsoft.com/office/powerpoint/2010/main" val="3623972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2</a:t>
            </a:fld>
            <a:endParaRPr lang="da-DK"/>
          </a:p>
        </p:txBody>
      </p:sp>
    </p:spTree>
    <p:extLst>
      <p:ext uri="{BB962C8B-B14F-4D97-AF65-F5344CB8AC3E}">
        <p14:creationId xmlns:p14="http://schemas.microsoft.com/office/powerpoint/2010/main" val="829612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slide presents some key definitions of the cognitive impairment that can occur with stroke: vascular cognitive impairment (VCI), post-stroke cognitive impairment (PSCI), and post-stroke dementia (PSD), taken from a consensus statement from the </a:t>
            </a:r>
            <a:r>
              <a:rPr lang="en-US" dirty="0"/>
              <a:t>American Heart Association and the American Stroke Association</a:t>
            </a:r>
            <a:r>
              <a:rPr lang="en-GB" dirty="0"/>
              <a:t>.</a:t>
            </a:r>
            <a:r>
              <a:rPr lang="en-GB" baseline="30000" dirty="0"/>
              <a:t>1</a:t>
            </a:r>
            <a:endParaRPr lang="en-GB" dirty="0"/>
          </a:p>
          <a:p>
            <a:endParaRPr lang="en-GB" dirty="0"/>
          </a:p>
          <a:p>
            <a:r>
              <a:rPr lang="en-GB" dirty="0"/>
              <a:t>Reference:</a:t>
            </a:r>
          </a:p>
          <a:p>
            <a:pPr marL="228600" indent="-228600">
              <a:buFont typeface="+mj-lt"/>
              <a:buAutoNum type="arabicPeriod"/>
            </a:pPr>
            <a:r>
              <a:rPr lang="en-GB" dirty="0"/>
              <a:t>El Husseini N, </a:t>
            </a:r>
            <a:r>
              <a:rPr lang="en-GB" dirty="0" err="1"/>
              <a:t>Katzan</a:t>
            </a:r>
            <a:r>
              <a:rPr lang="en-GB" dirty="0"/>
              <a:t> IL, </a:t>
            </a:r>
            <a:r>
              <a:rPr lang="en-GB" dirty="0" err="1"/>
              <a:t>Rost</a:t>
            </a:r>
            <a:r>
              <a:rPr lang="en-GB" dirty="0"/>
              <a:t> NS, et al.; American Heart Association Stroke Council; Council on Cardiovascular and Stroke Nursing; Council on Cardiovascular Radiology and Intervention; Council on Hypertension; and Council on Lifestyle and Cardiometabolic Health. Cognitive impairment after ischemic and </a:t>
            </a:r>
            <a:r>
              <a:rPr lang="en-GB" dirty="0" err="1"/>
              <a:t>hemorrhagic</a:t>
            </a:r>
            <a:r>
              <a:rPr lang="en-GB" dirty="0"/>
              <a:t> stroke: a scientific statement from the American Heart Association/American Stroke Association. Stroke 2023; 54 (6): e272–e291.</a:t>
            </a:r>
          </a:p>
        </p:txBody>
      </p:sp>
      <p:sp>
        <p:nvSpPr>
          <p:cNvPr id="4" name="Slide Number Placeholder 3"/>
          <p:cNvSpPr>
            <a:spLocks noGrp="1"/>
          </p:cNvSpPr>
          <p:nvPr>
            <p:ph type="sldNum" sz="quarter" idx="5"/>
          </p:nvPr>
        </p:nvSpPr>
        <p:spPr/>
        <p:txBody>
          <a:bodyPr/>
          <a:lstStyle/>
          <a:p>
            <a:fld id="{85263BDD-FA8D-4E6D-96A3-4835BF873E0B}" type="slidenum">
              <a:rPr lang="da-DK" smtClean="0"/>
              <a:t>3</a:t>
            </a:fld>
            <a:endParaRPr lang="da-DK"/>
          </a:p>
        </p:txBody>
      </p:sp>
    </p:spTree>
    <p:extLst>
      <p:ext uri="{BB962C8B-B14F-4D97-AF65-F5344CB8AC3E}">
        <p14:creationId xmlns:p14="http://schemas.microsoft.com/office/powerpoint/2010/main" val="1565616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4</a:t>
            </a:fld>
            <a:endParaRPr lang="da-DK"/>
          </a:p>
        </p:txBody>
      </p:sp>
    </p:spTree>
    <p:extLst>
      <p:ext uri="{BB962C8B-B14F-4D97-AF65-F5344CB8AC3E}">
        <p14:creationId xmlns:p14="http://schemas.microsoft.com/office/powerpoint/2010/main" val="3664609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meta-analysis, which took data from 21 studies, the prevalence of cognitive impairment but not dementia in the year after stroke ranged from 17.5–54.9%.</a:t>
            </a:r>
            <a:r>
              <a:rPr lang="en-GB" baseline="30000" dirty="0"/>
              <a:t>1</a:t>
            </a:r>
            <a:r>
              <a:rPr lang="en-GB" dirty="0"/>
              <a:t> The pooled prevalence in this study was 38%; in other words, approximately four patients out of every ten will experience some degree of cognitive impairment in the year after stroke.</a:t>
            </a:r>
            <a:r>
              <a:rPr lang="en-GB" baseline="30000" dirty="0"/>
              <a:t>1</a:t>
            </a:r>
            <a:endParaRPr lang="en-GB" dirty="0"/>
          </a:p>
          <a:p>
            <a:endParaRPr lang="en-GB" dirty="0"/>
          </a:p>
          <a:p>
            <a:r>
              <a:rPr lang="en-GB" dirty="0"/>
              <a:t>References:</a:t>
            </a:r>
          </a:p>
          <a:p>
            <a:pPr marL="228600" indent="-228600">
              <a:buFont typeface="+mj-lt"/>
              <a:buAutoNum type="arabicPeriod"/>
            </a:pPr>
            <a:r>
              <a:rPr lang="en-GB" dirty="0"/>
              <a:t>Sexton E, McLoughlin A, Williams DJ, et al. Systematic review and meta-analysis of the prevalence of cognitive impairment no dementia in the first year post-stroke. </a:t>
            </a:r>
            <a:r>
              <a:rPr lang="en-GB" dirty="0" err="1"/>
              <a:t>Eur</a:t>
            </a:r>
            <a:r>
              <a:rPr lang="en-GB" dirty="0"/>
              <a:t> Stroke J 2019; 4 (2): 160–171.</a:t>
            </a:r>
          </a:p>
          <a:p>
            <a:pPr marL="228600" indent="-228600">
              <a:buFont typeface="+mj-lt"/>
              <a:buAutoNum type="arabicPeriod"/>
            </a:pPr>
            <a:r>
              <a:rPr lang="en-US" dirty="0"/>
              <a:t>Pendlebury ST, Rothwell PM. Prevalence, incidence, and factors associated with pre-stroke and post-stroke dementia: a systematic review and meta-analysis. Lancet Neurol 2009; 8 (11): 1006–1018.</a:t>
            </a:r>
          </a:p>
        </p:txBody>
      </p:sp>
      <p:sp>
        <p:nvSpPr>
          <p:cNvPr id="4" name="Slide Number Placeholder 3"/>
          <p:cNvSpPr>
            <a:spLocks noGrp="1"/>
          </p:cNvSpPr>
          <p:nvPr>
            <p:ph type="sldNum" sz="quarter" idx="5"/>
          </p:nvPr>
        </p:nvSpPr>
        <p:spPr/>
        <p:txBody>
          <a:bodyPr/>
          <a:lstStyle/>
          <a:p>
            <a:fld id="{85263BDD-FA8D-4E6D-96A3-4835BF873E0B}" type="slidenum">
              <a:rPr lang="da-DK" smtClean="0"/>
              <a:t>5</a:t>
            </a:fld>
            <a:endParaRPr lang="da-DK"/>
          </a:p>
        </p:txBody>
      </p:sp>
    </p:spTree>
    <p:extLst>
      <p:ext uri="{BB962C8B-B14F-4D97-AF65-F5344CB8AC3E}">
        <p14:creationId xmlns:p14="http://schemas.microsoft.com/office/powerpoint/2010/main" val="442476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shown on the slide, the rates of dementia in the first year after stroke ranged as high as 41.3% (in hospital-based studies of recurrent stroke in which pre-stroke dementia was included).</a:t>
            </a:r>
            <a:r>
              <a:rPr lang="en-US" baseline="30000" dirty="0"/>
              <a:t>1</a:t>
            </a:r>
            <a:r>
              <a:rPr lang="en-US" dirty="0"/>
              <a:t> The factors associated with dementia after stroke are similar to those associated with dementia before stroke, and include older age, and female sex.</a:t>
            </a:r>
            <a:r>
              <a:rPr lang="en-US" baseline="30000" dirty="0"/>
              <a:t>1</a:t>
            </a:r>
            <a:endParaRPr lang="en-GB" baseline="30000" dirty="0"/>
          </a:p>
          <a:p>
            <a:endParaRPr lang="en-GB" dirty="0"/>
          </a:p>
          <a:p>
            <a:r>
              <a:rPr lang="en-GB" dirty="0"/>
              <a:t>Reference:</a:t>
            </a:r>
          </a:p>
          <a:p>
            <a:pPr marL="228600" indent="-228600">
              <a:buFont typeface="+mj-lt"/>
              <a:buAutoNum type="arabicPeriod"/>
            </a:pPr>
            <a:r>
              <a:rPr lang="en-US" dirty="0"/>
              <a:t>Pendlebury ST. Dementia in patients hospitalized with stroke: rates, time course, and </a:t>
            </a:r>
            <a:r>
              <a:rPr lang="en-US" dirty="0" err="1"/>
              <a:t>clinico</a:t>
            </a:r>
            <a:r>
              <a:rPr lang="en-US" dirty="0"/>
              <a:t>-pathologic factors. Int J Stroke 2012; 7 (7): 570–581.</a:t>
            </a:r>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6</a:t>
            </a:fld>
            <a:endParaRPr lang="da-DK"/>
          </a:p>
        </p:txBody>
      </p:sp>
    </p:spTree>
    <p:extLst>
      <p:ext uri="{BB962C8B-B14F-4D97-AF65-F5344CB8AC3E}">
        <p14:creationId xmlns:p14="http://schemas.microsoft.com/office/powerpoint/2010/main" val="169733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Oxford Vascular Study was a prospective study which recruited 92,728 people between 2002–2012, living in Oxford, UK, and followed them for up to 10 years.</a:t>
            </a:r>
            <a:r>
              <a:rPr lang="en-GB" baseline="30000" dirty="0"/>
              <a:t>1</a:t>
            </a:r>
            <a:r>
              <a:rPr lang="en-GB" dirty="0"/>
              <a:t> Among the sample, 1,617 experienced a stroke and 688 experienced transient ischaemic attack, and were included in the analysis.</a:t>
            </a:r>
            <a:r>
              <a:rPr lang="en-GB" baseline="30000" dirty="0"/>
              <a:t>1</a:t>
            </a:r>
            <a:r>
              <a:rPr lang="en-GB" dirty="0"/>
              <a:t> As shown on the slide, the incidence of dementia after stroke appeared to increase according to the severity of the stroke.</a:t>
            </a:r>
            <a:r>
              <a:rPr lang="en-GB" baseline="30000" dirty="0"/>
              <a:t>1</a:t>
            </a:r>
            <a:endParaRPr lang="en-GB" dirty="0"/>
          </a:p>
          <a:p>
            <a:endParaRPr lang="en-GB" dirty="0"/>
          </a:p>
          <a:p>
            <a:r>
              <a:rPr lang="en-GB" dirty="0"/>
              <a:t>Reference:</a:t>
            </a:r>
          </a:p>
          <a:p>
            <a:pPr marL="228600" indent="-228600">
              <a:buFont typeface="+mj-lt"/>
              <a:buAutoNum type="arabicPeriod"/>
            </a:pPr>
            <a:r>
              <a:rPr lang="en-US" dirty="0"/>
              <a:t>Pendlebury ST, Rothwell PM; Oxford Vascular Study. Incidence and prevalence of dementia associated with transient </a:t>
            </a:r>
            <a:r>
              <a:rPr lang="en-US" dirty="0" err="1"/>
              <a:t>ischaemic</a:t>
            </a:r>
            <a:r>
              <a:rPr lang="en-US" dirty="0"/>
              <a:t> attack and stroke: analysis of the population-based Oxford Vascular Study. Lancet Neurol 2019; 18 (3): 248–258.</a:t>
            </a:r>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7</a:t>
            </a:fld>
            <a:endParaRPr lang="da-DK"/>
          </a:p>
        </p:txBody>
      </p:sp>
    </p:spTree>
    <p:extLst>
      <p:ext uri="{BB962C8B-B14F-4D97-AF65-F5344CB8AC3E}">
        <p14:creationId xmlns:p14="http://schemas.microsoft.com/office/powerpoint/2010/main" val="2356754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study was undertaken because there was a lack of good evidence about the risk of dementia after haemorrhagic stroke.</a:t>
            </a:r>
            <a:r>
              <a:rPr lang="en-GB" baseline="30000" dirty="0"/>
              <a:t>1</a:t>
            </a:r>
            <a:r>
              <a:rPr lang="en-GB" dirty="0"/>
              <a:t> Patients from the Prognosis of Intracerebral Haemorrhage (PITCH) cohort were included in the study if they were aged ≥18 years and older and had a parenchymal haemorrhage on their first CT scan.</a:t>
            </a:r>
            <a:r>
              <a:rPr lang="en-GB" baseline="30000" dirty="0"/>
              <a:t>1</a:t>
            </a:r>
            <a:r>
              <a:rPr lang="en-GB" dirty="0"/>
              <a:t> Patients were followed for a median of six years, and monitored for the development of dementia, based on the National Institute on Aging – Alzheimer’s Association criteria.</a:t>
            </a:r>
            <a:r>
              <a:rPr lang="en-GB" baseline="30000" dirty="0"/>
              <a:t>1</a:t>
            </a:r>
            <a:r>
              <a:rPr lang="en-GB" dirty="0"/>
              <a:t> In this group of patients who experienced haemorrhagic stroke there was a substantial risk of developing dementia.</a:t>
            </a:r>
            <a:r>
              <a:rPr lang="en-GB" baseline="30000" dirty="0"/>
              <a:t>1</a:t>
            </a:r>
            <a:endParaRPr lang="en-GB" dirty="0"/>
          </a:p>
          <a:p>
            <a:endParaRPr lang="en-GB" dirty="0"/>
          </a:p>
          <a:p>
            <a:r>
              <a:rPr lang="en-GB" dirty="0"/>
              <a:t>Reference:</a:t>
            </a:r>
          </a:p>
          <a:p>
            <a:pPr marL="228600" indent="-228600">
              <a:buFont typeface="+mj-lt"/>
              <a:buAutoNum type="arabicPeriod"/>
            </a:pPr>
            <a:r>
              <a:rPr lang="en-GB" dirty="0"/>
              <a:t>Moulin S, </a:t>
            </a:r>
            <a:r>
              <a:rPr lang="en-GB" dirty="0" err="1"/>
              <a:t>Labreuche</a:t>
            </a:r>
            <a:r>
              <a:rPr lang="en-GB" dirty="0"/>
              <a:t> J, </a:t>
            </a:r>
            <a:r>
              <a:rPr lang="en-GB" dirty="0" err="1"/>
              <a:t>Bombois</a:t>
            </a:r>
            <a:r>
              <a:rPr lang="en-GB" dirty="0"/>
              <a:t> S, et al. Dementia risk after spontaneous intracerebral haemorrhage: a prospective cohort study. Lancet </a:t>
            </a:r>
            <a:r>
              <a:rPr lang="en-GB" dirty="0" err="1"/>
              <a:t>Neurol</a:t>
            </a:r>
            <a:r>
              <a:rPr lang="en-GB" dirty="0"/>
              <a:t> 2016; 15 (8): 820–829.</a:t>
            </a:r>
          </a:p>
        </p:txBody>
      </p:sp>
      <p:sp>
        <p:nvSpPr>
          <p:cNvPr id="4" name="Slide Number Placeholder 3"/>
          <p:cNvSpPr>
            <a:spLocks noGrp="1"/>
          </p:cNvSpPr>
          <p:nvPr>
            <p:ph type="sldNum" sz="quarter" idx="5"/>
          </p:nvPr>
        </p:nvSpPr>
        <p:spPr/>
        <p:txBody>
          <a:bodyPr/>
          <a:lstStyle/>
          <a:p>
            <a:fld id="{85263BDD-FA8D-4E6D-96A3-4835BF873E0B}" type="slidenum">
              <a:rPr lang="da-DK" smtClean="0"/>
              <a:t>8</a:t>
            </a:fld>
            <a:endParaRPr lang="da-DK"/>
          </a:p>
        </p:txBody>
      </p:sp>
    </p:spTree>
    <p:extLst>
      <p:ext uri="{BB962C8B-B14F-4D97-AF65-F5344CB8AC3E}">
        <p14:creationId xmlns:p14="http://schemas.microsoft.com/office/powerpoint/2010/main" val="2475471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Framingham study is an observational study that began monitoring people for incident stroke in the 1950s.</a:t>
            </a:r>
            <a:r>
              <a:rPr lang="en-GB" baseline="30000" dirty="0"/>
              <a:t>1</a:t>
            </a:r>
            <a:r>
              <a:rPr lang="en-GB" dirty="0"/>
              <a:t> The subset of patients used for the analysis presented on the slide included 212 people who were dementia free in 1982, experienced a stroke after this date, and their risk of developing dementia thereafter was compared with 1,060 control individuals.</a:t>
            </a:r>
            <a:r>
              <a:rPr lang="en-GB" baseline="30000" dirty="0"/>
              <a:t>1</a:t>
            </a:r>
            <a:r>
              <a:rPr lang="en-GB" dirty="0"/>
              <a:t> Stroke doubled the risk of developing dementia, after adjustment for age, sex, education, and exposure to certain risk factors.</a:t>
            </a:r>
            <a:r>
              <a:rPr lang="en-GB" baseline="30000" dirty="0"/>
              <a:t>1</a:t>
            </a:r>
            <a:endParaRPr lang="en-GB" dirty="0"/>
          </a:p>
          <a:p>
            <a:endParaRPr lang="en-GB" dirty="0"/>
          </a:p>
          <a:p>
            <a:r>
              <a:rPr lang="en-GB" dirty="0"/>
              <a:t>References:</a:t>
            </a:r>
          </a:p>
          <a:p>
            <a:pPr marL="228600" indent="-228600">
              <a:buFont typeface="+mj-lt"/>
              <a:buAutoNum type="arabicPeriod"/>
            </a:pPr>
            <a:r>
              <a:rPr lang="en-GB" dirty="0"/>
              <a:t>Ivan CS, Seshadri S, </a:t>
            </a:r>
            <a:r>
              <a:rPr lang="en-GB" dirty="0" err="1"/>
              <a:t>Beiser</a:t>
            </a:r>
            <a:r>
              <a:rPr lang="en-GB" dirty="0"/>
              <a:t> A, et al. Dementia after stroke: the Framingham Study. Stroke 2004; 35 (6): 1264–1268.</a:t>
            </a:r>
          </a:p>
          <a:p>
            <a:pPr marL="228600" indent="-228600">
              <a:buFont typeface="+mj-lt"/>
              <a:buAutoNum type="arabicPeriod"/>
            </a:pPr>
            <a:r>
              <a:rPr lang="en-GB" dirty="0"/>
              <a:t>Pendlebury ST, Rothwell PM; Oxford Vascular Study. Incidence and prevalence of dementia associated with transient ischaemic attack and stroke: analysis of the population-based Oxford Vascular Study. Lancet </a:t>
            </a:r>
            <a:r>
              <a:rPr lang="en-GB" dirty="0" err="1"/>
              <a:t>Neurol</a:t>
            </a:r>
            <a:r>
              <a:rPr lang="en-GB" dirty="0"/>
              <a:t> 2019; 18 (3): 248–258.</a:t>
            </a:r>
          </a:p>
        </p:txBody>
      </p:sp>
      <p:sp>
        <p:nvSpPr>
          <p:cNvPr id="4" name="Slide Number Placeholder 3"/>
          <p:cNvSpPr>
            <a:spLocks noGrp="1"/>
          </p:cNvSpPr>
          <p:nvPr>
            <p:ph type="sldNum" sz="quarter" idx="5"/>
          </p:nvPr>
        </p:nvSpPr>
        <p:spPr/>
        <p:txBody>
          <a:bodyPr/>
          <a:lstStyle/>
          <a:p>
            <a:fld id="{85263BDD-FA8D-4E6D-96A3-4835BF873E0B}" type="slidenum">
              <a:rPr lang="da-DK" smtClean="0"/>
              <a:t>9</a:t>
            </a:fld>
            <a:endParaRPr lang="da-DK"/>
          </a:p>
        </p:txBody>
      </p:sp>
    </p:spTree>
    <p:extLst>
      <p:ext uri="{BB962C8B-B14F-4D97-AF65-F5344CB8AC3E}">
        <p14:creationId xmlns:p14="http://schemas.microsoft.com/office/powerpoint/2010/main" val="1426819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Stroke appears to accelerate the rate of cognitive decline.</a:t>
            </a:r>
            <a:r>
              <a:rPr lang="en-GB" baseline="30000" dirty="0"/>
              <a:t>1,2</a:t>
            </a:r>
            <a:r>
              <a:rPr lang="en-GB" dirty="0"/>
              <a:t> In the ‘</a:t>
            </a:r>
            <a:r>
              <a:rPr lang="en-US" dirty="0"/>
              <a:t>reasons for geographic and racial differences in stroke’ (</a:t>
            </a:r>
            <a:r>
              <a:rPr lang="en-GB" dirty="0"/>
              <a:t>REGARDS) study, 22,875 people without baseline cognitive impairment were followed, and stroke was associated with declines in </a:t>
            </a:r>
            <a:r>
              <a:rPr lang="en-US" dirty="0"/>
              <a:t>global cognition, as well as declines in new learning, verbal memory, and executive function.</a:t>
            </a:r>
            <a:r>
              <a:rPr lang="en-US" baseline="30000" dirty="0"/>
              <a:t>2</a:t>
            </a:r>
            <a:r>
              <a:rPr lang="en-US" dirty="0"/>
              <a:t> Faster declines were seen in patients who were Black, male, and who experienced cardioembolic or large artery stroke.</a:t>
            </a:r>
            <a:r>
              <a:rPr lang="en-US" baseline="30000" dirty="0"/>
              <a:t>2</a:t>
            </a:r>
            <a:endParaRPr lang="en-GB" dirty="0"/>
          </a:p>
          <a:p>
            <a:endParaRPr lang="en-GB" dirty="0"/>
          </a:p>
          <a:p>
            <a:r>
              <a:rPr lang="en-GB" dirty="0"/>
              <a:t>References:</a:t>
            </a:r>
          </a:p>
          <a:p>
            <a:pPr marL="228600" indent="-228600">
              <a:buFont typeface="+mj-lt"/>
              <a:buAutoNum type="arabicPeriod"/>
            </a:pPr>
            <a:r>
              <a:rPr lang="en-GB" dirty="0"/>
              <a:t>Lo JW, Crawford JD, Desmond DW, et al.; Stroke and Cognition (STROKOG) Collaboration. Long-term cognitive decline after stroke: an individual participant data meta-analysis. Stroke 2022; 53 (4): 1318–1327.</a:t>
            </a:r>
          </a:p>
          <a:p>
            <a:pPr marL="228600" indent="-228600">
              <a:buFont typeface="+mj-lt"/>
              <a:buAutoNum type="arabicPeriod"/>
            </a:pPr>
            <a:r>
              <a:rPr lang="en-US" dirty="0"/>
              <a:t>Levine DA, Wadley VG, </a:t>
            </a:r>
            <a:r>
              <a:rPr lang="en-US" dirty="0" err="1"/>
              <a:t>Langa</a:t>
            </a:r>
            <a:r>
              <a:rPr lang="en-US" dirty="0"/>
              <a:t> KM, et al. Risk factors for poststroke cognitive decline: the REGARDS study (reasons for geographic and racial differences in stroke). Stroke 2018; 49 (4): 987–994.</a:t>
            </a:r>
          </a:p>
        </p:txBody>
      </p:sp>
      <p:sp>
        <p:nvSpPr>
          <p:cNvPr id="4" name="Slide Number Placeholder 3"/>
          <p:cNvSpPr>
            <a:spLocks noGrp="1"/>
          </p:cNvSpPr>
          <p:nvPr>
            <p:ph type="sldNum" sz="quarter" idx="5"/>
          </p:nvPr>
        </p:nvSpPr>
        <p:spPr/>
        <p:txBody>
          <a:bodyPr/>
          <a:lstStyle/>
          <a:p>
            <a:fld id="{85263BDD-FA8D-4E6D-96A3-4835BF873E0B}" type="slidenum">
              <a:rPr lang="da-DK" smtClean="0"/>
              <a:t>10</a:t>
            </a:fld>
            <a:endParaRPr lang="da-DK"/>
          </a:p>
        </p:txBody>
      </p:sp>
    </p:spTree>
    <p:extLst>
      <p:ext uri="{BB962C8B-B14F-4D97-AF65-F5344CB8AC3E}">
        <p14:creationId xmlns:p14="http://schemas.microsoft.com/office/powerpoint/2010/main" val="1085410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73892"/>
            <a:ext cx="5505450" cy="3946956"/>
          </a:xfrm>
        </p:spPr>
        <p:txBody>
          <a:bodyPr/>
          <a:lstStyle/>
          <a:p>
            <a:r>
              <a:rPr lang="en-GB" dirty="0"/>
              <a:t>As shown on the slide, there are different paths of recovery that a patient can take after a stroke, which range from some degree of cognitive recovery to a steep decline and recurrent strokes.</a:t>
            </a:r>
            <a:r>
              <a:rPr lang="en-GB" baseline="30000" dirty="0"/>
              <a:t>1,3</a:t>
            </a:r>
            <a:r>
              <a:rPr lang="en-GB" dirty="0"/>
              <a:t> Patients can show some early recovery,</a:t>
            </a:r>
            <a:r>
              <a:rPr lang="en-GB" baseline="30000" dirty="0"/>
              <a:t>1-3</a:t>
            </a:r>
            <a:r>
              <a:rPr lang="en-GB" dirty="0"/>
              <a:t> but this is reduced in patients with:</a:t>
            </a:r>
          </a:p>
          <a:p>
            <a:pPr marL="171450" indent="-171450">
              <a:buFont typeface="Arial" panose="020B0604020202020204" pitchFamily="34" charset="0"/>
              <a:buChar char="•"/>
            </a:pPr>
            <a:r>
              <a:rPr lang="en-GB" dirty="0"/>
              <a:t>greater small vessel disease burden</a:t>
            </a:r>
            <a:r>
              <a:rPr lang="en-GB" baseline="30000" dirty="0"/>
              <a:t>4</a:t>
            </a:r>
          </a:p>
          <a:p>
            <a:pPr marL="171450" indent="-171450">
              <a:buFont typeface="Arial" panose="020B0604020202020204" pitchFamily="34" charset="0"/>
              <a:buChar char="•"/>
            </a:pPr>
            <a:r>
              <a:rPr lang="en-GB" dirty="0"/>
              <a:t>diabetes mellitus, older age</a:t>
            </a:r>
            <a:r>
              <a:rPr lang="en-GB" baseline="30000" dirty="0"/>
              <a:t>5</a:t>
            </a:r>
          </a:p>
          <a:p>
            <a:pPr marL="171450" indent="-171450">
              <a:buFont typeface="Arial" panose="020B0604020202020204" pitchFamily="34" charset="0"/>
              <a:buChar char="•"/>
            </a:pPr>
            <a:r>
              <a:rPr lang="en-GB" dirty="0"/>
              <a:t>early executive dysfunction.</a:t>
            </a:r>
            <a:r>
              <a:rPr lang="en-GB" baseline="30000" dirty="0"/>
              <a:t>6</a:t>
            </a:r>
          </a:p>
          <a:p>
            <a:endParaRPr lang="en-GB" dirty="0"/>
          </a:p>
          <a:p>
            <a:r>
              <a:rPr lang="en-GB" dirty="0"/>
              <a:t>References:</a:t>
            </a:r>
          </a:p>
          <a:p>
            <a:pPr marL="228600" indent="-228600">
              <a:buFont typeface="+mj-lt"/>
              <a:buAutoNum type="arabicPeriod"/>
            </a:pPr>
            <a:r>
              <a:rPr lang="en-GB" dirty="0" err="1"/>
              <a:t>Rost</a:t>
            </a:r>
            <a:r>
              <a:rPr lang="en-GB" dirty="0"/>
              <a:t> NS, </a:t>
            </a:r>
            <a:r>
              <a:rPr lang="en-GB" dirty="0" err="1"/>
              <a:t>Brodtmann</a:t>
            </a:r>
            <a:r>
              <a:rPr lang="en-GB" dirty="0"/>
              <a:t> A, </a:t>
            </a:r>
            <a:r>
              <a:rPr lang="en-GB" dirty="0" err="1"/>
              <a:t>Pase</a:t>
            </a:r>
            <a:r>
              <a:rPr lang="en-GB" dirty="0"/>
              <a:t> MP, et al. Post-stroke cognitive impairment and dementia. </a:t>
            </a:r>
            <a:r>
              <a:rPr lang="en-GB" dirty="0" err="1"/>
              <a:t>Circ</a:t>
            </a:r>
            <a:r>
              <a:rPr lang="en-GB" dirty="0"/>
              <a:t> Res 2022; 130 (8): 1252–1271.</a:t>
            </a:r>
          </a:p>
          <a:p>
            <a:pPr marL="228600" indent="-228600">
              <a:buFont typeface="+mj-lt"/>
              <a:buAutoNum type="arabicPeriod"/>
            </a:pPr>
            <a:r>
              <a:rPr lang="en-GB" dirty="0"/>
              <a:t>Mok VCT, Lam BYK, Wong A, et al. Early-onset and delayed-onset poststroke dementia – revisiting the mechanisms. Nat Rev </a:t>
            </a:r>
            <a:r>
              <a:rPr lang="en-GB" dirty="0" err="1"/>
              <a:t>Neurol</a:t>
            </a:r>
            <a:r>
              <a:rPr lang="en-GB" dirty="0"/>
              <a:t> 2017; 13 (3): 148–159.</a:t>
            </a:r>
          </a:p>
          <a:p>
            <a:pPr marL="228600" indent="-228600">
              <a:buFont typeface="+mj-lt"/>
              <a:buAutoNum type="arabicPeriod"/>
            </a:pPr>
            <a:r>
              <a:rPr lang="en-GB" dirty="0" err="1"/>
              <a:t>Mijajlović</a:t>
            </a:r>
            <a:r>
              <a:rPr lang="en-GB" dirty="0"/>
              <a:t> MD, Pavlović A, </a:t>
            </a:r>
            <a:r>
              <a:rPr lang="en-GB" dirty="0" err="1"/>
              <a:t>Brainin</a:t>
            </a:r>
            <a:r>
              <a:rPr lang="en-GB" dirty="0"/>
              <a:t> M, et al. Post-stroke dementia – a comprehensive review. BMC Med 2017; 15 (1): 11.</a:t>
            </a:r>
          </a:p>
          <a:p>
            <a:pPr marL="228600" indent="-228600">
              <a:buFont typeface="+mj-lt"/>
              <a:buAutoNum type="arabicPeriod"/>
            </a:pPr>
            <a:r>
              <a:rPr lang="en-GB" dirty="0" err="1"/>
              <a:t>Sagnier</a:t>
            </a:r>
            <a:r>
              <a:rPr lang="en-GB" dirty="0"/>
              <a:t> S, </a:t>
            </a:r>
            <a:r>
              <a:rPr lang="en-GB" dirty="0" err="1"/>
              <a:t>Catheline</a:t>
            </a:r>
            <a:r>
              <a:rPr lang="en-GB" dirty="0"/>
              <a:t> G, </a:t>
            </a:r>
            <a:r>
              <a:rPr lang="en-GB" dirty="0" err="1"/>
              <a:t>Munsch</a:t>
            </a:r>
            <a:r>
              <a:rPr lang="en-GB" dirty="0"/>
              <a:t> F, et al. Severity of small vessel disease biomarkers reduces the magnitude of cognitive recovery after ischemic stroke. </a:t>
            </a:r>
            <a:r>
              <a:rPr lang="en-GB" dirty="0" err="1"/>
              <a:t>Cerebrovasc</a:t>
            </a:r>
            <a:r>
              <a:rPr lang="en-GB" dirty="0"/>
              <a:t> Dis 2021; 50 (4): 456–463.</a:t>
            </a:r>
          </a:p>
          <a:p>
            <a:pPr marL="228600" indent="-228600">
              <a:buFont typeface="+mj-lt"/>
              <a:buAutoNum type="arabicPeriod"/>
            </a:pPr>
            <a:r>
              <a:rPr lang="en-GB" dirty="0" err="1"/>
              <a:t>Nys</a:t>
            </a:r>
            <a:r>
              <a:rPr lang="en-GB" dirty="0"/>
              <a:t> GMS, van </a:t>
            </a:r>
            <a:r>
              <a:rPr lang="en-GB" dirty="0" err="1"/>
              <a:t>Zandvoort</a:t>
            </a:r>
            <a:r>
              <a:rPr lang="en-GB" dirty="0"/>
              <a:t> MJE, De </a:t>
            </a:r>
            <a:r>
              <a:rPr lang="en-GB" dirty="0" err="1"/>
              <a:t>Kort</a:t>
            </a:r>
            <a:r>
              <a:rPr lang="en-GB" dirty="0"/>
              <a:t> PLM, et al. Domain-specific cognitive recovery after first-ever stroke: a follow-up study of 111 cases. J Int </a:t>
            </a:r>
            <a:r>
              <a:rPr lang="en-GB" dirty="0" err="1"/>
              <a:t>Neuropsychol</a:t>
            </a:r>
            <a:r>
              <a:rPr lang="en-GB" dirty="0"/>
              <a:t> Soc 2005; 11 (7): 795–806.</a:t>
            </a:r>
          </a:p>
          <a:p>
            <a:pPr marL="228600" indent="-228600">
              <a:buFont typeface="+mj-lt"/>
              <a:buAutoNum type="arabicPeriod"/>
            </a:pPr>
            <a:r>
              <a:rPr lang="en-GB" dirty="0" err="1"/>
              <a:t>Nys</a:t>
            </a:r>
            <a:r>
              <a:rPr lang="en-GB" dirty="0"/>
              <a:t> GMS, van </a:t>
            </a:r>
            <a:r>
              <a:rPr lang="en-GB" dirty="0" err="1"/>
              <a:t>Zandvoort</a:t>
            </a:r>
            <a:r>
              <a:rPr lang="en-GB" dirty="0"/>
              <a:t> MJE, de </a:t>
            </a:r>
            <a:r>
              <a:rPr lang="en-GB" dirty="0" err="1"/>
              <a:t>Kort</a:t>
            </a:r>
            <a:r>
              <a:rPr lang="en-GB" dirty="0"/>
              <a:t> PLM, et al. The prognostic value of domain-specific cognitive abilities in acute first-ever stroke. Neurology 2005; 64 (5): 821–827.</a:t>
            </a:r>
          </a:p>
        </p:txBody>
      </p:sp>
      <p:sp>
        <p:nvSpPr>
          <p:cNvPr id="4" name="Slide Number Placeholder 3"/>
          <p:cNvSpPr>
            <a:spLocks noGrp="1"/>
          </p:cNvSpPr>
          <p:nvPr>
            <p:ph type="sldNum" sz="quarter" idx="5"/>
          </p:nvPr>
        </p:nvSpPr>
        <p:spPr/>
        <p:txBody>
          <a:bodyPr/>
          <a:lstStyle/>
          <a:p>
            <a:fld id="{85263BDD-FA8D-4E6D-96A3-4835BF873E0B}" type="slidenum">
              <a:rPr lang="da-DK" smtClean="0"/>
              <a:t>11</a:t>
            </a:fld>
            <a:endParaRPr lang="da-DK" dirty="0"/>
          </a:p>
        </p:txBody>
      </p:sp>
    </p:spTree>
    <p:extLst>
      <p:ext uri="{BB962C8B-B14F-4D97-AF65-F5344CB8AC3E}">
        <p14:creationId xmlns:p14="http://schemas.microsoft.com/office/powerpoint/2010/main" val="1274369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12</a:t>
            </a:fld>
            <a:endParaRPr lang="da-DK"/>
          </a:p>
        </p:txBody>
      </p:sp>
    </p:spTree>
    <p:extLst>
      <p:ext uri="{BB962C8B-B14F-4D97-AF65-F5344CB8AC3E}">
        <p14:creationId xmlns:p14="http://schemas.microsoft.com/office/powerpoint/2010/main" val="3969825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individual’s brain reserve/resilience are important factors in determining the risk of cognitive impairment after stroke.</a:t>
            </a:r>
            <a:r>
              <a:rPr lang="en-US" baseline="30000" dirty="0"/>
              <a:t>1</a:t>
            </a:r>
            <a:endParaRPr lang="en-US" dirty="0"/>
          </a:p>
          <a:p>
            <a:pPr marL="171450" indent="-171450">
              <a:buFont typeface="Arial" panose="020B0604020202020204" pitchFamily="34" charset="0"/>
              <a:buChar char="•"/>
            </a:pPr>
            <a:r>
              <a:rPr lang="en-US" dirty="0"/>
              <a:t>Brain reserve is the difference between the degree of brain damage observed in an individual and the clinical manifestation of that damage.</a:t>
            </a:r>
          </a:p>
          <a:p>
            <a:pPr marL="171450" indent="-171450">
              <a:buFont typeface="Arial" panose="020B0604020202020204" pitchFamily="34" charset="0"/>
              <a:buChar char="•"/>
            </a:pPr>
            <a:r>
              <a:rPr lang="en-US" dirty="0"/>
              <a:t>Brain resilience is a combination of the capacity of the brain to mitigate the effects of damage accumulated over time.</a:t>
            </a:r>
          </a:p>
          <a:p>
            <a:endParaRPr lang="en-GB" dirty="0"/>
          </a:p>
          <a:p>
            <a:r>
              <a:rPr lang="en-GB" dirty="0"/>
              <a:t>Reference:</a:t>
            </a:r>
          </a:p>
          <a:p>
            <a:pPr marL="228600" indent="-228600">
              <a:buFont typeface="+mj-lt"/>
              <a:buAutoNum type="arabicPeriod"/>
            </a:pPr>
            <a:r>
              <a:rPr lang="en-GB" dirty="0"/>
              <a:t>El Husseini N, </a:t>
            </a:r>
            <a:r>
              <a:rPr lang="en-GB" dirty="0" err="1"/>
              <a:t>Katzan</a:t>
            </a:r>
            <a:r>
              <a:rPr lang="en-GB" dirty="0"/>
              <a:t> IL, </a:t>
            </a:r>
            <a:r>
              <a:rPr lang="en-GB" dirty="0" err="1"/>
              <a:t>Rost</a:t>
            </a:r>
            <a:r>
              <a:rPr lang="en-GB" dirty="0"/>
              <a:t> NS, et al.; American Heart Association Stroke Council; Council on Cardiovascular and Stroke Nursing; Council on Cardiovascular Radiology and Intervention; Council on Hypertension; and Council on Lifestyle and Cardiometabolic Health. Cognitive impairment after ischemic and </a:t>
            </a:r>
            <a:r>
              <a:rPr lang="en-GB" dirty="0" err="1"/>
              <a:t>hemorrhagic</a:t>
            </a:r>
            <a:r>
              <a:rPr lang="en-GB" dirty="0"/>
              <a:t> stroke: a scientific statement from the American Heart Association/American Stroke Association. Stroke 2023; 54 (6): e272–e291.</a:t>
            </a:r>
          </a:p>
        </p:txBody>
      </p:sp>
      <p:sp>
        <p:nvSpPr>
          <p:cNvPr id="4" name="Slide Number Placeholder 3"/>
          <p:cNvSpPr>
            <a:spLocks noGrp="1"/>
          </p:cNvSpPr>
          <p:nvPr>
            <p:ph type="sldNum" sz="quarter" idx="5"/>
          </p:nvPr>
        </p:nvSpPr>
        <p:spPr/>
        <p:txBody>
          <a:bodyPr/>
          <a:lstStyle/>
          <a:p>
            <a:fld id="{85263BDD-FA8D-4E6D-96A3-4835BF873E0B}" type="slidenum">
              <a:rPr lang="da-DK" smtClean="0"/>
              <a:t>13</a:t>
            </a:fld>
            <a:endParaRPr lang="da-DK"/>
          </a:p>
        </p:txBody>
      </p:sp>
    </p:spTree>
    <p:extLst>
      <p:ext uri="{BB962C8B-B14F-4D97-AF65-F5344CB8AC3E}">
        <p14:creationId xmlns:p14="http://schemas.microsoft.com/office/powerpoint/2010/main" val="2849361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 of the risk factors for cognitive impairment after stroke are general, imitating risk of cognitive impairment pre-stroke, and others are partly stroke specific.</a:t>
            </a:r>
            <a:r>
              <a:rPr lang="en-GB" baseline="30000" dirty="0"/>
              <a:t>1</a:t>
            </a:r>
            <a:r>
              <a:rPr lang="en-GB" dirty="0"/>
              <a:t> As shown on the slide, the risk factors for post-stroke cognitive impairment can be visualised as a collection of risks balanced against factors that protect the brain, i.e., the concept of brain reserve.</a:t>
            </a:r>
            <a:r>
              <a:rPr lang="en-GB" baseline="30000" dirty="0"/>
              <a:t>1</a:t>
            </a:r>
            <a:endParaRPr lang="en-GB" dirty="0"/>
          </a:p>
          <a:p>
            <a:endParaRPr lang="en-GB" dirty="0"/>
          </a:p>
          <a:p>
            <a:r>
              <a:rPr lang="en-GB" dirty="0"/>
              <a:t>Reference:</a:t>
            </a:r>
          </a:p>
          <a:p>
            <a:pPr marL="228600" indent="-228600">
              <a:buFont typeface="+mj-lt"/>
              <a:buAutoNum type="arabicPeriod"/>
            </a:pPr>
            <a:r>
              <a:rPr lang="en-GB" dirty="0"/>
              <a:t>El Husseini N, </a:t>
            </a:r>
            <a:r>
              <a:rPr lang="en-GB" dirty="0" err="1"/>
              <a:t>Katzan</a:t>
            </a:r>
            <a:r>
              <a:rPr lang="en-GB" dirty="0"/>
              <a:t> IL, </a:t>
            </a:r>
            <a:r>
              <a:rPr lang="en-GB" dirty="0" err="1"/>
              <a:t>Rost</a:t>
            </a:r>
            <a:r>
              <a:rPr lang="en-GB" dirty="0"/>
              <a:t> NS, et al.; American Heart Association Stroke Council; Council on Cardiovascular and Stroke Nursing; Council on Cardiovascular Radiology and Intervention; Council on Hypertension; and Council on Lifestyle and Cardiometabolic Health. Cognitive impairment after ischemic and </a:t>
            </a:r>
            <a:r>
              <a:rPr lang="en-GB" dirty="0" err="1"/>
              <a:t>hemorrhagic</a:t>
            </a:r>
            <a:r>
              <a:rPr lang="en-GB" dirty="0"/>
              <a:t> stroke: a scientific statement from the American Heart Association/American Stroke Association. Stroke 2023; 54 (6): e272–e291.</a:t>
            </a:r>
          </a:p>
        </p:txBody>
      </p:sp>
      <p:sp>
        <p:nvSpPr>
          <p:cNvPr id="4" name="Slide Number Placeholder 3"/>
          <p:cNvSpPr>
            <a:spLocks noGrp="1"/>
          </p:cNvSpPr>
          <p:nvPr>
            <p:ph type="sldNum" sz="quarter" idx="5"/>
          </p:nvPr>
        </p:nvSpPr>
        <p:spPr/>
        <p:txBody>
          <a:bodyPr/>
          <a:lstStyle/>
          <a:p>
            <a:fld id="{85263BDD-FA8D-4E6D-96A3-4835BF873E0B}" type="slidenum">
              <a:rPr lang="da-DK" smtClean="0"/>
              <a:t>14</a:t>
            </a:fld>
            <a:endParaRPr lang="da-DK"/>
          </a:p>
        </p:txBody>
      </p:sp>
    </p:spTree>
    <p:extLst>
      <p:ext uri="{BB962C8B-B14F-4D97-AF65-F5344CB8AC3E}">
        <p14:creationId xmlns:p14="http://schemas.microsoft.com/office/powerpoint/2010/main" val="458232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systematic literature review and meta-analysis </a:t>
            </a:r>
            <a:r>
              <a:rPr lang="en-US" dirty="0"/>
              <a:t>included data from 22 hospital-based cohorts, and 8 population-based cohorts, amounting to a total of 8,705 patients, described across 73 publications.</a:t>
            </a:r>
            <a:r>
              <a:rPr lang="en-US" baseline="30000" dirty="0"/>
              <a:t>1</a:t>
            </a:r>
            <a:r>
              <a:rPr lang="en-US" dirty="0"/>
              <a:t> Many different factors were identified as risk factors for dementia after stroke, as shown on the slide.</a:t>
            </a:r>
            <a:r>
              <a:rPr lang="en-US" baseline="30000" dirty="0"/>
              <a:t>1</a:t>
            </a:r>
            <a:r>
              <a:rPr lang="en-US" dirty="0"/>
              <a:t> Dementia appeared to be strongly associated with multiple strokes, reinforcing the importance of good management and patient care to reduce the later burden of dementia.</a:t>
            </a:r>
            <a:r>
              <a:rPr lang="en-US" baseline="30000" dirty="0"/>
              <a:t>1</a:t>
            </a:r>
            <a:endParaRPr lang="en-GB" dirty="0"/>
          </a:p>
          <a:p>
            <a:endParaRPr lang="en-GB" dirty="0"/>
          </a:p>
          <a:p>
            <a:r>
              <a:rPr lang="en-GB" dirty="0"/>
              <a:t>Reference:</a:t>
            </a:r>
          </a:p>
          <a:p>
            <a:pPr marL="228600" indent="-228600">
              <a:buFont typeface="+mj-lt"/>
              <a:buAutoNum type="arabicPeriod"/>
            </a:pPr>
            <a:r>
              <a:rPr lang="en-US" dirty="0"/>
              <a:t>Pendlebury ST, Rothwell PM. Prevalence, incidence, and factors associated with pre-stroke and post-stroke dementia: a systematic review and meta-analysis. Lancet Neurol 2009; 8 (11): 1006–1018.</a:t>
            </a:r>
          </a:p>
        </p:txBody>
      </p:sp>
      <p:sp>
        <p:nvSpPr>
          <p:cNvPr id="4" name="Slide Number Placeholder 3"/>
          <p:cNvSpPr>
            <a:spLocks noGrp="1"/>
          </p:cNvSpPr>
          <p:nvPr>
            <p:ph type="sldNum" sz="quarter" idx="5"/>
          </p:nvPr>
        </p:nvSpPr>
        <p:spPr/>
        <p:txBody>
          <a:bodyPr/>
          <a:lstStyle/>
          <a:p>
            <a:fld id="{85263BDD-FA8D-4E6D-96A3-4835BF873E0B}" type="slidenum">
              <a:rPr lang="da-DK" smtClean="0"/>
              <a:t>15</a:t>
            </a:fld>
            <a:endParaRPr lang="da-DK"/>
          </a:p>
        </p:txBody>
      </p:sp>
    </p:spTree>
    <p:extLst>
      <p:ext uri="{BB962C8B-B14F-4D97-AF65-F5344CB8AC3E}">
        <p14:creationId xmlns:p14="http://schemas.microsoft.com/office/powerpoint/2010/main" val="903032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Several factors relating to the characteristics of stroke can be grouped together, and form part of a person’s risk of dementia after stroke alongside their demographic and genetic makeup, and various modifiable risk factors (e.g., hypertension, diabetes).</a:t>
            </a:r>
            <a:r>
              <a:rPr lang="en-GB" baseline="30000" dirty="0"/>
              <a:t>1,2</a:t>
            </a:r>
            <a:endParaRPr lang="en-GB" dirty="0"/>
          </a:p>
          <a:p>
            <a:endParaRPr lang="en-GB" dirty="0"/>
          </a:p>
          <a:p>
            <a:r>
              <a:rPr lang="en-GB" dirty="0"/>
              <a:t>References:</a:t>
            </a:r>
          </a:p>
          <a:p>
            <a:pPr marL="228600" indent="-228600">
              <a:buFont typeface="+mj-lt"/>
              <a:buAutoNum type="arabicPeriod"/>
            </a:pPr>
            <a:r>
              <a:rPr lang="en-US" dirty="0"/>
              <a:t>Pendlebury ST, Rothwell PM; Oxford Vascular Study. Incidence and prevalence of dementia associated with transient </a:t>
            </a:r>
            <a:r>
              <a:rPr lang="en-US" dirty="0" err="1"/>
              <a:t>ischaemic</a:t>
            </a:r>
            <a:r>
              <a:rPr lang="en-US" dirty="0"/>
              <a:t> attack and stroke: analysis of the population-based Oxford Vascular Study. Lancet Neurol 2019; 18 (3): 248–258.</a:t>
            </a:r>
            <a:endParaRPr lang="en-GB" dirty="0"/>
          </a:p>
          <a:p>
            <a:pPr marL="228600" indent="-228600">
              <a:buFont typeface="+mj-lt"/>
              <a:buAutoNum type="arabicPeriod"/>
            </a:pPr>
            <a:r>
              <a:rPr lang="it-IT" b="0" i="0" dirty="0">
                <a:solidFill>
                  <a:srgbClr val="040C28"/>
                </a:solidFill>
                <a:effectLst/>
              </a:rPr>
              <a:t>Hu GC, Chen YM. </a:t>
            </a:r>
            <a:r>
              <a:rPr lang="en-GB" b="0" i="0" dirty="0">
                <a:solidFill>
                  <a:srgbClr val="040C28"/>
                </a:solidFill>
                <a:effectLst/>
              </a:rPr>
              <a:t>Post</a:t>
            </a:r>
            <a:r>
              <a:rPr lang="en-US" b="0" i="0" dirty="0">
                <a:solidFill>
                  <a:srgbClr val="040C28"/>
                </a:solidFill>
                <a:effectLst/>
              </a:rPr>
              <a:t>-stroke dementia: epidemiology, mechanisms and management. </a:t>
            </a:r>
            <a:r>
              <a:rPr lang="en-GB" b="0" i="0" dirty="0">
                <a:solidFill>
                  <a:srgbClr val="040C28"/>
                </a:solidFill>
                <a:effectLst/>
              </a:rPr>
              <a:t>Int</a:t>
            </a:r>
            <a:r>
              <a:rPr lang="en-GB" b="0" i="0" dirty="0">
                <a:solidFill>
                  <a:srgbClr val="202124"/>
                </a:solidFill>
                <a:effectLst/>
              </a:rPr>
              <a:t> </a:t>
            </a:r>
            <a:r>
              <a:rPr lang="en-GB" b="0" i="0" dirty="0">
                <a:solidFill>
                  <a:srgbClr val="040C28"/>
                </a:solidFill>
                <a:effectLst/>
              </a:rPr>
              <a:t>J</a:t>
            </a:r>
            <a:r>
              <a:rPr lang="en-GB" b="0" i="0" dirty="0">
                <a:solidFill>
                  <a:srgbClr val="202124"/>
                </a:solidFill>
                <a:effectLst/>
              </a:rPr>
              <a:t> </a:t>
            </a:r>
            <a:r>
              <a:rPr lang="en-GB" b="0" i="0" dirty="0" err="1">
                <a:solidFill>
                  <a:srgbClr val="040C28"/>
                </a:solidFill>
                <a:effectLst/>
              </a:rPr>
              <a:t>Gerontol</a:t>
            </a:r>
            <a:r>
              <a:rPr lang="en-GB" b="0" i="0" dirty="0">
                <a:solidFill>
                  <a:srgbClr val="040C28"/>
                </a:solidFill>
                <a:effectLst/>
              </a:rPr>
              <a:t> 2017; 11 (4): 210–214.</a:t>
            </a:r>
            <a:endParaRPr lang="en-US" dirty="0"/>
          </a:p>
        </p:txBody>
      </p:sp>
      <p:sp>
        <p:nvSpPr>
          <p:cNvPr id="4" name="Slide Number Placeholder 3"/>
          <p:cNvSpPr>
            <a:spLocks noGrp="1"/>
          </p:cNvSpPr>
          <p:nvPr>
            <p:ph type="sldNum" sz="quarter" idx="5"/>
          </p:nvPr>
        </p:nvSpPr>
        <p:spPr/>
        <p:txBody>
          <a:bodyPr/>
          <a:lstStyle/>
          <a:p>
            <a:fld id="{85263BDD-FA8D-4E6D-96A3-4835BF873E0B}" type="slidenum">
              <a:rPr lang="da-DK" smtClean="0"/>
              <a:t>16</a:t>
            </a:fld>
            <a:endParaRPr lang="da-DK"/>
          </a:p>
        </p:txBody>
      </p:sp>
    </p:spTree>
    <p:extLst>
      <p:ext uri="{BB962C8B-B14F-4D97-AF65-F5344CB8AC3E}">
        <p14:creationId xmlns:p14="http://schemas.microsoft.com/office/powerpoint/2010/main" val="15750148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location of post-stroke lesions appear to be linked to the risk of cognitive impairment after stroke.</a:t>
            </a:r>
            <a:r>
              <a:rPr lang="en-GB" baseline="30000" dirty="0"/>
              <a:t>1</a:t>
            </a:r>
            <a:r>
              <a:rPr lang="en-GB" dirty="0"/>
              <a:t> However, different studies have highlighted that, more than the exact location of the lesion, the number of different areas of the brain affected and the brain networks affected also play a role in the development of cognitive impairment and dementia after stroke.</a:t>
            </a:r>
            <a:r>
              <a:rPr lang="en-GB" baseline="30000" dirty="0"/>
              <a:t>2,3</a:t>
            </a:r>
            <a:endParaRPr lang="en-GB" dirty="0"/>
          </a:p>
          <a:p>
            <a:endParaRPr lang="en-GB" dirty="0"/>
          </a:p>
          <a:p>
            <a:r>
              <a:rPr lang="en-GB" dirty="0"/>
              <a:t>References:</a:t>
            </a:r>
          </a:p>
          <a:p>
            <a:pPr marL="228600" indent="-228600">
              <a:buFont typeface="+mj-lt"/>
              <a:buAutoNum type="arabicPeriod"/>
            </a:pPr>
            <a:r>
              <a:rPr lang="en-GB" dirty="0"/>
              <a:t>Weaver NA, </a:t>
            </a:r>
            <a:r>
              <a:rPr lang="en-GB" dirty="0" err="1"/>
              <a:t>Kuijf</a:t>
            </a:r>
            <a:r>
              <a:rPr lang="en-GB" dirty="0"/>
              <a:t> HJ, </a:t>
            </a:r>
            <a:r>
              <a:rPr lang="en-GB" dirty="0" err="1"/>
              <a:t>Aben</a:t>
            </a:r>
            <a:r>
              <a:rPr lang="en-GB" dirty="0"/>
              <a:t> HP, et al. Strategic infarct locations for post-stroke cognitive impairment: a pooled analysis of individual patient data from 12 acute ischaemic stroke cohorts. Lancet </a:t>
            </a:r>
            <a:r>
              <a:rPr lang="en-GB" dirty="0" err="1"/>
              <a:t>Neurol</a:t>
            </a:r>
            <a:r>
              <a:rPr lang="en-GB" dirty="0"/>
              <a:t> 2021; 20 (6): 448–459.</a:t>
            </a:r>
          </a:p>
          <a:p>
            <a:pPr marL="228600" indent="-228600">
              <a:buFont typeface="+mj-lt"/>
              <a:buAutoNum type="arabicPeriod"/>
            </a:pPr>
            <a:r>
              <a:rPr lang="en-GB" dirty="0" err="1"/>
              <a:t>Saczynski</a:t>
            </a:r>
            <a:r>
              <a:rPr lang="en-GB" dirty="0"/>
              <a:t> JS, Sigurdsson S, </a:t>
            </a:r>
            <a:r>
              <a:rPr lang="en-GB" dirty="0" err="1"/>
              <a:t>Jonsdottir</a:t>
            </a:r>
            <a:r>
              <a:rPr lang="en-GB" dirty="0"/>
              <a:t> MK, et al.  Cerebral infarcts and cognitive performance: importance of location and number of infarcts. Stroke 2009; 40 (3): 677–682.</a:t>
            </a:r>
          </a:p>
          <a:p>
            <a:pPr marL="228600" indent="-228600">
              <a:buFont typeface="+mj-lt"/>
              <a:buAutoNum type="arabicPeriod"/>
            </a:pPr>
            <a:r>
              <a:rPr lang="en-GB" dirty="0"/>
              <a:t>Lim JS, Kim N, Jang MU, et al. Cortical hubs and subcortical cholinergic pathways as neural substrates of poststroke dementia. Stroke 2014; 45 (4): 1069–1076.</a:t>
            </a:r>
          </a:p>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17</a:t>
            </a:fld>
            <a:endParaRPr lang="da-DK"/>
          </a:p>
        </p:txBody>
      </p:sp>
    </p:spTree>
    <p:extLst>
      <p:ext uri="{BB962C8B-B14F-4D97-AF65-F5344CB8AC3E}">
        <p14:creationId xmlns:p14="http://schemas.microsoft.com/office/powerpoint/2010/main" val="3345074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detailed on the slide, diabetes and higher cumulative glucose levels in the blood appear to contribute to greater risk of cognitive decline and dementia in patients after stroke.</a:t>
            </a:r>
            <a:r>
              <a:rPr lang="en-GB" baseline="30000" dirty="0"/>
              <a:t>1-3</a:t>
            </a:r>
            <a:r>
              <a:rPr lang="en-GB" dirty="0"/>
              <a:t> This association represents a point of intervention for healthcare professionals, to help patients to preserve cognitive functions after stroke.</a:t>
            </a:r>
            <a:r>
              <a:rPr lang="en-GB" baseline="30000" dirty="0"/>
              <a:t>2</a:t>
            </a:r>
            <a:endParaRPr lang="en-GB" dirty="0"/>
          </a:p>
          <a:p>
            <a:endParaRPr lang="en-GB" dirty="0"/>
          </a:p>
          <a:p>
            <a:r>
              <a:rPr lang="en-GB" dirty="0"/>
              <a:t>References:</a:t>
            </a:r>
          </a:p>
          <a:p>
            <a:pPr marL="228600" indent="-228600">
              <a:buFont typeface="+mj-lt"/>
              <a:buAutoNum type="arabicPeriod"/>
            </a:pPr>
            <a:r>
              <a:rPr lang="en-GB" dirty="0"/>
              <a:t>Hadley G, Zhang J, Harris-Skillman E, et al. Cognitive decline and diabetes: a systematic review of the neuropathological correlates accounting for cognition at death. J </a:t>
            </a:r>
            <a:r>
              <a:rPr lang="en-GB" dirty="0" err="1"/>
              <a:t>Neurol</a:t>
            </a:r>
            <a:r>
              <a:rPr lang="en-GB" dirty="0"/>
              <a:t> </a:t>
            </a:r>
            <a:r>
              <a:rPr lang="en-GB" dirty="0" err="1"/>
              <a:t>Neurosurg</a:t>
            </a:r>
            <a:r>
              <a:rPr lang="en-GB" dirty="0"/>
              <a:t> Psychiatry 2022; 93 (3): 246–253.</a:t>
            </a:r>
          </a:p>
          <a:p>
            <a:pPr marL="228600" indent="-228600">
              <a:buFont typeface="+mj-lt"/>
              <a:buAutoNum type="arabicPeriod"/>
            </a:pPr>
            <a:r>
              <a:rPr lang="en-GB" dirty="0"/>
              <a:t>Levine DA, Chen B, </a:t>
            </a:r>
            <a:r>
              <a:rPr lang="en-GB" dirty="0" err="1"/>
              <a:t>Galecki</a:t>
            </a:r>
            <a:r>
              <a:rPr lang="en-GB" dirty="0"/>
              <a:t> AT, et al. Associations between vascular risk factor levels and cognitive decline among stroke survivors. JAMA </a:t>
            </a:r>
            <a:r>
              <a:rPr lang="en-GB" dirty="0" err="1"/>
              <a:t>Netw</a:t>
            </a:r>
            <a:r>
              <a:rPr lang="en-GB" dirty="0"/>
              <a:t> Open 2023; 6 (5): e2313879.</a:t>
            </a:r>
          </a:p>
          <a:p>
            <a:pPr marL="228600" indent="-228600">
              <a:buFont typeface="+mj-lt"/>
              <a:buAutoNum type="arabicPeriod"/>
            </a:pPr>
            <a:r>
              <a:rPr lang="en-GB" dirty="0"/>
              <a:t>Pendlebury ST, Rothwell PM; Oxford Vascular Study. Incidence and prevalence of dementia associated with transient ischaemic attack and stroke: analysis of the population-based Oxford Vascular Study. Lancet </a:t>
            </a:r>
            <a:r>
              <a:rPr lang="en-GB" dirty="0" err="1"/>
              <a:t>Neurol</a:t>
            </a:r>
            <a:r>
              <a:rPr lang="en-GB" dirty="0"/>
              <a:t> 2019; 18 (3): 248–258.</a:t>
            </a:r>
          </a:p>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18</a:t>
            </a:fld>
            <a:endParaRPr lang="da-DK"/>
          </a:p>
        </p:txBody>
      </p:sp>
    </p:spTree>
    <p:extLst>
      <p:ext uri="{BB962C8B-B14F-4D97-AF65-F5344CB8AC3E}">
        <p14:creationId xmlns:p14="http://schemas.microsoft.com/office/powerpoint/2010/main" val="3237883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73892"/>
            <a:ext cx="5505450" cy="3729768"/>
          </a:xfrm>
        </p:spPr>
        <p:txBody>
          <a:bodyPr/>
          <a:lstStyle/>
          <a:p>
            <a:r>
              <a:rPr lang="en-GB" dirty="0"/>
              <a:t>Many people experience cognitive impairment of some degree after stroke, making assessment of cognition after stroke a clinically valuable goal.</a:t>
            </a:r>
            <a:r>
              <a:rPr lang="en-GB" baseline="30000" dirty="0"/>
              <a:t>5</a:t>
            </a:r>
            <a:r>
              <a:rPr lang="en-GB" dirty="0"/>
              <a:t> One such tool, which has been studied extensively, is the Montreal Cognitive Assessment (MoCA).</a:t>
            </a:r>
            <a:r>
              <a:rPr lang="en-GB" baseline="30000" dirty="0"/>
              <a:t>5</a:t>
            </a:r>
            <a:r>
              <a:rPr lang="en-GB" dirty="0"/>
              <a:t> The MoCA is a quick test that includes executive function, word recall, memory, attention, and language skills.</a:t>
            </a:r>
            <a:r>
              <a:rPr lang="en-GB" baseline="30000" dirty="0"/>
              <a:t>5</a:t>
            </a:r>
            <a:r>
              <a:rPr lang="en-GB" dirty="0"/>
              <a:t> In patients with stroke, the MoCA can be used as a brief cognitive tool in both the acute phase and the chronic post-stroke phase.</a:t>
            </a:r>
            <a:r>
              <a:rPr lang="en-GB" baseline="30000" dirty="0"/>
              <a:t>5</a:t>
            </a:r>
            <a:endParaRPr lang="en-GB" dirty="0"/>
          </a:p>
          <a:p>
            <a:endParaRPr lang="en-GB" dirty="0"/>
          </a:p>
          <a:p>
            <a:r>
              <a:rPr lang="en-GB" dirty="0"/>
              <a:t>References:</a:t>
            </a:r>
          </a:p>
          <a:p>
            <a:pPr marL="228600" indent="-228600">
              <a:buFont typeface="+mj-lt"/>
              <a:buAutoNum type="arabicPeriod"/>
            </a:pPr>
            <a:r>
              <a:rPr lang="en-GB" dirty="0"/>
              <a:t>Dong Y, </a:t>
            </a:r>
            <a:r>
              <a:rPr lang="en-GB" dirty="0" err="1"/>
              <a:t>Slavin</a:t>
            </a:r>
            <a:r>
              <a:rPr lang="en-GB" dirty="0"/>
              <a:t> MJ, Chan BP, et al. Cognitive screening improves the predictive value of stroke severity scores for functional outcome 3–6 months after mild stroke and transient ischaemic attack: an observational study. BMJ Open 2013; 3 (9): e003105.</a:t>
            </a:r>
          </a:p>
          <a:p>
            <a:pPr marL="228600" indent="-228600">
              <a:buFont typeface="+mj-lt"/>
              <a:buAutoNum type="arabicPeriod"/>
            </a:pPr>
            <a:r>
              <a:rPr lang="en-GB" dirty="0"/>
              <a:t>Dong Y, </a:t>
            </a:r>
            <a:r>
              <a:rPr lang="en-GB" dirty="0" err="1"/>
              <a:t>Venketasubramanian</a:t>
            </a:r>
            <a:r>
              <a:rPr lang="en-GB" dirty="0"/>
              <a:t> N, Chan BP, et al. Brief screening tests during acute admission in patients with mild stroke are predictive of vascular cognitive impairment 3–6 months after stroke. J </a:t>
            </a:r>
            <a:r>
              <a:rPr lang="en-GB" dirty="0" err="1"/>
              <a:t>Neurol</a:t>
            </a:r>
            <a:r>
              <a:rPr lang="en-GB" dirty="0"/>
              <a:t> </a:t>
            </a:r>
            <a:r>
              <a:rPr lang="en-GB" dirty="0" err="1"/>
              <a:t>Neurosurg</a:t>
            </a:r>
            <a:r>
              <a:rPr lang="en-GB" dirty="0"/>
              <a:t> Psychiatry 2012; 83 (6): 580–585.</a:t>
            </a:r>
          </a:p>
          <a:p>
            <a:pPr marL="228600" indent="-228600">
              <a:buFont typeface="+mj-lt"/>
              <a:buAutoNum type="arabicPeriod"/>
            </a:pPr>
            <a:r>
              <a:rPr lang="en-GB" dirty="0" err="1"/>
              <a:t>Zietemann</a:t>
            </a:r>
            <a:r>
              <a:rPr lang="en-GB" dirty="0"/>
              <a:t> V, Georgakis MK, </a:t>
            </a:r>
            <a:r>
              <a:rPr lang="en-GB" dirty="0" err="1"/>
              <a:t>Dondaine</a:t>
            </a:r>
            <a:r>
              <a:rPr lang="en-GB" dirty="0"/>
              <a:t> T, et al. Early MoCA predicts long-term cognitive and functional outcome and mortality after stroke. Neurology 2018; 91 (20): e1838–e1850.</a:t>
            </a:r>
          </a:p>
          <a:p>
            <a:pPr marL="228600" indent="-228600">
              <a:buFont typeface="+mj-lt"/>
              <a:buAutoNum type="arabicPeriod"/>
            </a:pPr>
            <a:r>
              <a:rPr lang="en-GB" dirty="0"/>
              <a:t>van </a:t>
            </a:r>
            <a:r>
              <a:rPr lang="en-GB" dirty="0" err="1"/>
              <a:t>Rijsbergen</a:t>
            </a:r>
            <a:r>
              <a:rPr lang="en-GB" dirty="0"/>
              <a:t> MWA, </a:t>
            </a:r>
            <a:r>
              <a:rPr lang="en-GB" dirty="0" err="1"/>
              <a:t>Oldenbeuving</a:t>
            </a:r>
            <a:r>
              <a:rPr lang="en-GB" dirty="0"/>
              <a:t> AW, </a:t>
            </a:r>
            <a:r>
              <a:rPr lang="en-GB" dirty="0" err="1"/>
              <a:t>Nieuwenhuis</a:t>
            </a:r>
            <a:r>
              <a:rPr lang="en-GB" dirty="0"/>
              <a:t>-Mark RE, et al. Delirium in acute stroke: a predictor of subsequent cognitive impairment? A two-year follow-up study. J </a:t>
            </a:r>
            <a:r>
              <a:rPr lang="en-GB" dirty="0" err="1"/>
              <a:t>Neurol</a:t>
            </a:r>
            <a:r>
              <a:rPr lang="en-GB" dirty="0"/>
              <a:t> Sci 2011; 306 (1–2): 138–142.</a:t>
            </a:r>
          </a:p>
          <a:p>
            <a:pPr marL="228600" indent="-228600">
              <a:buFont typeface="+mj-lt"/>
              <a:buAutoNum type="arabicPeriod"/>
            </a:pPr>
            <a:r>
              <a:rPr lang="en-US" b="0" i="0" dirty="0">
                <a:solidFill>
                  <a:srgbClr val="212121"/>
                </a:solidFill>
                <a:effectLst/>
              </a:rPr>
              <a:t>Chiti G, </a:t>
            </a:r>
            <a:r>
              <a:rPr lang="en-US" b="0" i="0" dirty="0" err="1">
                <a:solidFill>
                  <a:srgbClr val="212121"/>
                </a:solidFill>
                <a:effectLst/>
              </a:rPr>
              <a:t>Pantoni</a:t>
            </a:r>
            <a:r>
              <a:rPr lang="en-US" b="0" i="0" dirty="0">
                <a:solidFill>
                  <a:srgbClr val="212121"/>
                </a:solidFill>
                <a:effectLst/>
              </a:rPr>
              <a:t> L. Use of Montreal Cognitive Assessment in patients with stroke. Stroke 2014; 45 (10): 3135–3140.</a:t>
            </a:r>
          </a:p>
        </p:txBody>
      </p:sp>
      <p:sp>
        <p:nvSpPr>
          <p:cNvPr id="4" name="Slide Number Placeholder 3"/>
          <p:cNvSpPr>
            <a:spLocks noGrp="1"/>
          </p:cNvSpPr>
          <p:nvPr>
            <p:ph type="sldNum" sz="quarter" idx="5"/>
          </p:nvPr>
        </p:nvSpPr>
        <p:spPr/>
        <p:txBody>
          <a:bodyPr/>
          <a:lstStyle/>
          <a:p>
            <a:fld id="{85263BDD-FA8D-4E6D-96A3-4835BF873E0B}" type="slidenum">
              <a:rPr lang="da-DK" smtClean="0"/>
              <a:t>19</a:t>
            </a:fld>
            <a:endParaRPr lang="da-DK"/>
          </a:p>
        </p:txBody>
      </p:sp>
    </p:spTree>
    <p:extLst>
      <p:ext uri="{BB962C8B-B14F-4D97-AF65-F5344CB8AC3E}">
        <p14:creationId xmlns:p14="http://schemas.microsoft.com/office/powerpoint/2010/main" val="1725210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Apolipoprotein E is a lipoprotein used in the brain, found in several isoforms coded by different alleles of the </a:t>
            </a:r>
            <a:r>
              <a:rPr lang="en-GB" i="1" dirty="0"/>
              <a:t>APOE</a:t>
            </a:r>
            <a:r>
              <a:rPr lang="en-GB" dirty="0"/>
              <a:t> gene.</a:t>
            </a:r>
            <a:r>
              <a:rPr lang="en-GB" baseline="30000" dirty="0"/>
              <a:t>1</a:t>
            </a:r>
            <a:r>
              <a:rPr lang="en-GB" dirty="0"/>
              <a:t> The </a:t>
            </a:r>
            <a:r>
              <a:rPr lang="en-GB" i="1" dirty="0"/>
              <a:t>APOE-</a:t>
            </a:r>
            <a:r>
              <a:rPr lang="el-GR" i="1" dirty="0"/>
              <a:t>ε4</a:t>
            </a:r>
            <a:r>
              <a:rPr lang="en-GB" dirty="0"/>
              <a:t> allele is a known risk factor for dementia, and as detailed on the slide, it is a risk factor for post-stroke dementia.</a:t>
            </a:r>
            <a:r>
              <a:rPr lang="en-GB" baseline="30000" dirty="0"/>
              <a:t>1</a:t>
            </a:r>
            <a:r>
              <a:rPr lang="en-GB" dirty="0"/>
              <a:t> Whilst this association has been seen, the mechanism(s) underlying the effect are unclear, and more research is needed to determine what extent the pathology of post-stroke dementia interacts with pre-existing dementia risk.</a:t>
            </a:r>
            <a:r>
              <a:rPr lang="en-GB" baseline="30000" dirty="0"/>
              <a:t>2</a:t>
            </a:r>
            <a:endParaRPr lang="en-GB" dirty="0"/>
          </a:p>
          <a:p>
            <a:endParaRPr lang="en-GB" dirty="0"/>
          </a:p>
          <a:p>
            <a:r>
              <a:rPr lang="en-GB" dirty="0"/>
              <a:t>References:</a:t>
            </a:r>
          </a:p>
          <a:p>
            <a:pPr marL="228600" indent="-228600">
              <a:buFont typeface="+mj-lt"/>
              <a:buAutoNum type="arabicPeriod"/>
            </a:pPr>
            <a:r>
              <a:rPr lang="en-GB" dirty="0"/>
              <a:t>Pendlebury ST, Poole D, Burgess A, et al.; Oxford Vascular Study. </a:t>
            </a:r>
            <a:r>
              <a:rPr lang="en-GB" i="1" dirty="0"/>
              <a:t>APOE-</a:t>
            </a:r>
            <a:r>
              <a:rPr lang="el-GR" i="1" dirty="0"/>
              <a:t>ε4 </a:t>
            </a:r>
            <a:r>
              <a:rPr lang="en-GB" dirty="0"/>
              <a:t>genotype and dementia before and after transient ischemic attack and stroke: population-based cohort study. Stroke 2020; 51 (3): 751–758.</a:t>
            </a:r>
          </a:p>
          <a:p>
            <a:pPr marL="228600" indent="-228600">
              <a:buFont typeface="+mj-lt"/>
              <a:buAutoNum type="arabicPeriod"/>
            </a:pPr>
            <a:r>
              <a:rPr lang="en-GB" dirty="0"/>
              <a:t>Montagne A, Nation DA, </a:t>
            </a:r>
            <a:r>
              <a:rPr lang="en-GB" dirty="0" err="1"/>
              <a:t>Zlokovic</a:t>
            </a:r>
            <a:r>
              <a:rPr lang="en-GB" dirty="0"/>
              <a:t> BV. </a:t>
            </a:r>
            <a:r>
              <a:rPr lang="en-GB" i="1" dirty="0"/>
              <a:t>APOE4</a:t>
            </a:r>
            <a:r>
              <a:rPr lang="en-GB" dirty="0"/>
              <a:t> accelerates development of dementia after stroke: is there a role for cerebrovascular dysfunction? Stroke 2020; 51 (3): 699–700.</a:t>
            </a:r>
          </a:p>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20</a:t>
            </a:fld>
            <a:endParaRPr lang="da-DK"/>
          </a:p>
        </p:txBody>
      </p:sp>
    </p:spTree>
    <p:extLst>
      <p:ext uri="{BB962C8B-B14F-4D97-AF65-F5344CB8AC3E}">
        <p14:creationId xmlns:p14="http://schemas.microsoft.com/office/powerpoint/2010/main" val="34855788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frequency with which patients experience transient cognitive impairment, as well as persistent cognitive impairment after stroke reinforces the importance of routine cognitive testing after cerebrovascular events,</a:t>
            </a:r>
            <a:r>
              <a:rPr lang="en-GB" baseline="30000" dirty="0"/>
              <a:t>1,3</a:t>
            </a:r>
            <a:r>
              <a:rPr lang="en-GB" dirty="0"/>
              <a:t> using a tool such as the MoCA (Montreal Cognitive Assessment).</a:t>
            </a:r>
            <a:r>
              <a:rPr lang="en-GB" baseline="30000" dirty="0"/>
              <a:t>2</a:t>
            </a:r>
            <a:endParaRPr lang="en-GB" dirty="0"/>
          </a:p>
          <a:p>
            <a:endParaRPr lang="en-GB" dirty="0"/>
          </a:p>
          <a:p>
            <a:r>
              <a:rPr lang="en-GB" dirty="0"/>
              <a:t>References:</a:t>
            </a:r>
          </a:p>
          <a:p>
            <a:pPr marL="228600" indent="-228600">
              <a:buFont typeface="+mj-lt"/>
              <a:buAutoNum type="arabicPeriod"/>
            </a:pPr>
            <a:r>
              <a:rPr lang="en-GB" dirty="0" err="1"/>
              <a:t>Mazzucco</a:t>
            </a:r>
            <a:r>
              <a:rPr lang="en-GB" dirty="0"/>
              <a:t> S, Li L, Tuna MA, et al.; Oxford Vascular Study. Hemodynamic correlates of transient cognitive impairment after transient ischemic attack and minor stroke: a transcranial Doppler study. Int J Stroke 2016; 11 (9): 978–986.</a:t>
            </a:r>
          </a:p>
          <a:p>
            <a:pPr marL="228600" indent="-228600">
              <a:buFont typeface="+mj-lt"/>
              <a:buAutoNum type="arabicPeriod"/>
            </a:pPr>
            <a:r>
              <a:rPr lang="en-GB" dirty="0"/>
              <a:t>Sivakumar L, Kate M, </a:t>
            </a:r>
            <a:r>
              <a:rPr lang="en-GB" dirty="0" err="1"/>
              <a:t>Jeerakathil</a:t>
            </a:r>
            <a:r>
              <a:rPr lang="en-GB" dirty="0"/>
              <a:t> T, et al. Serial Montreal Cognitive Assessments demonstrate reversible cognitive impairment in patients with acute transient ischemic attack and minor stroke. Stroke 2014; 45 (6): 1709–1715.</a:t>
            </a:r>
          </a:p>
          <a:p>
            <a:pPr marL="228600" indent="-228600">
              <a:buFont typeface="+mj-lt"/>
              <a:buAutoNum type="arabicPeriod"/>
            </a:pPr>
            <a:r>
              <a:rPr lang="en-GB" dirty="0"/>
              <a:t>Pendlebury ST, </a:t>
            </a:r>
            <a:r>
              <a:rPr lang="en-GB" dirty="0" err="1"/>
              <a:t>Wadling</a:t>
            </a:r>
            <a:r>
              <a:rPr lang="en-GB" dirty="0"/>
              <a:t> S, Silver LE, et al. Transient cognitive impairment in TIA and minor stroke. Stroke 2011; 42 (11): 3116–3121.</a:t>
            </a:r>
          </a:p>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21</a:t>
            </a:fld>
            <a:endParaRPr lang="da-DK"/>
          </a:p>
        </p:txBody>
      </p:sp>
    </p:spTree>
    <p:extLst>
      <p:ext uri="{BB962C8B-B14F-4D97-AF65-F5344CB8AC3E}">
        <p14:creationId xmlns:p14="http://schemas.microsoft.com/office/powerpoint/2010/main" val="3570968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22</a:t>
            </a:fld>
            <a:endParaRPr lang="da-DK"/>
          </a:p>
        </p:txBody>
      </p:sp>
    </p:spTree>
    <p:extLst>
      <p:ext uri="{BB962C8B-B14F-4D97-AF65-F5344CB8AC3E}">
        <p14:creationId xmlns:p14="http://schemas.microsoft.com/office/powerpoint/2010/main" val="1651135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73892"/>
            <a:ext cx="5505450" cy="4460932"/>
          </a:xfrm>
        </p:spPr>
        <p:txBody>
          <a:bodyPr/>
          <a:lstStyle/>
          <a:p>
            <a:r>
              <a:rPr lang="en-GB" dirty="0"/>
              <a:t>Cognitive impairment after stroke is common, and can impact a patient’s quality of life.</a:t>
            </a:r>
            <a:r>
              <a:rPr lang="en-GB" baseline="30000" dirty="0"/>
              <a:t>1-3</a:t>
            </a:r>
            <a:r>
              <a:rPr lang="en-GB" dirty="0"/>
              <a:t> A systematic review aimed to investigate to what extent post-stroke cognitive impairment impacts on patients’ activities and participation outcomes.</a:t>
            </a:r>
            <a:r>
              <a:rPr lang="en-GB" baseline="30000" dirty="0"/>
              <a:t>3</a:t>
            </a:r>
            <a:r>
              <a:rPr lang="en-GB" dirty="0"/>
              <a:t> Data were extracted from 62 publications, including a total of 7,817 patients.</a:t>
            </a:r>
            <a:r>
              <a:rPr lang="en-GB" baseline="30000" dirty="0"/>
              <a:t>3</a:t>
            </a:r>
            <a:r>
              <a:rPr lang="en-GB" dirty="0"/>
              <a:t> Small but significant associations were seen between multiple different domains of cognitive functioning and domains of quality of life or functioning.</a:t>
            </a:r>
            <a:r>
              <a:rPr lang="en-GB" baseline="30000" dirty="0"/>
              <a:t>3</a:t>
            </a:r>
            <a:r>
              <a:rPr lang="en-GB" dirty="0"/>
              <a:t> This association reinforces the importance of cognitive screening after stroke, and helping patients deal with any cognitive consequences that they experience.</a:t>
            </a:r>
            <a:r>
              <a:rPr lang="en-GB" baseline="30000" dirty="0"/>
              <a:t>3</a:t>
            </a:r>
            <a:endParaRPr lang="en-GB" dirty="0"/>
          </a:p>
          <a:p>
            <a:endParaRPr lang="en-GB" dirty="0"/>
          </a:p>
          <a:p>
            <a:r>
              <a:rPr lang="en-GB" dirty="0"/>
              <a:t>References:</a:t>
            </a:r>
          </a:p>
          <a:p>
            <a:pPr marL="228600" indent="-228600">
              <a:buFont typeface="+mj-lt"/>
              <a:buAutoNum type="arabicPeriod"/>
            </a:pPr>
            <a:r>
              <a:rPr lang="en-GB" dirty="0"/>
              <a:t>El Husseini N, </a:t>
            </a:r>
            <a:r>
              <a:rPr lang="en-GB" dirty="0" err="1"/>
              <a:t>Katzan</a:t>
            </a:r>
            <a:r>
              <a:rPr lang="en-GB" dirty="0"/>
              <a:t> IL, </a:t>
            </a:r>
            <a:r>
              <a:rPr lang="en-GB" dirty="0" err="1"/>
              <a:t>Rost</a:t>
            </a:r>
            <a:r>
              <a:rPr lang="en-GB" dirty="0"/>
              <a:t> NS, et al.; American Heart Association Stroke Council; Council on Cardiovascular and Stroke Nursing; Council on Cardiovascular Radiology and Intervention; Council on Hypertension; and Council on Lifestyle and Cardiometabolic Health. Cognitive impairment after ischemic and </a:t>
            </a:r>
            <a:r>
              <a:rPr lang="en-GB" dirty="0" err="1"/>
              <a:t>hemorrhagic</a:t>
            </a:r>
            <a:r>
              <a:rPr lang="en-GB" dirty="0"/>
              <a:t> stroke: a scientific statement from the American Heart Association/American Stroke Association. Stroke 2023; 54 (6): e272–e291.</a:t>
            </a:r>
          </a:p>
          <a:p>
            <a:pPr marL="228600" indent="-228600">
              <a:buFont typeface="+mj-lt"/>
              <a:buAutoNum type="arabicPeriod"/>
            </a:pPr>
            <a:r>
              <a:rPr lang="en-GB" dirty="0"/>
              <a:t>Pinter D, </a:t>
            </a:r>
            <a:r>
              <a:rPr lang="en-GB" dirty="0" err="1"/>
              <a:t>Fandler-Höfler</a:t>
            </a:r>
            <a:r>
              <a:rPr lang="en-GB" dirty="0"/>
              <a:t> S, </a:t>
            </a:r>
            <a:r>
              <a:rPr lang="en-GB" dirty="0" err="1"/>
              <a:t>Fruhwirth</a:t>
            </a:r>
            <a:r>
              <a:rPr lang="en-GB" dirty="0"/>
              <a:t> V, et al. Relevance of cognition and emotion for patient-reported quality of life after stroke in working age: an observational cohort study. Front </a:t>
            </a:r>
            <a:r>
              <a:rPr lang="en-GB" dirty="0" err="1"/>
              <a:t>Neurol</a:t>
            </a:r>
            <a:r>
              <a:rPr lang="en-GB" dirty="0"/>
              <a:t> 2022; 13: 869550.</a:t>
            </a:r>
          </a:p>
          <a:p>
            <a:pPr marL="228600" indent="-228600">
              <a:buFont typeface="+mj-lt"/>
              <a:buAutoNum type="arabicPeriod"/>
            </a:pPr>
            <a:r>
              <a:rPr lang="en-GB" dirty="0" err="1"/>
              <a:t>Stolwyk</a:t>
            </a:r>
            <a:r>
              <a:rPr lang="en-GB" dirty="0"/>
              <a:t> RJ, </a:t>
            </a:r>
            <a:r>
              <a:rPr lang="en-GB" dirty="0" err="1"/>
              <a:t>Mihaljcic</a:t>
            </a:r>
            <a:r>
              <a:rPr lang="en-GB" dirty="0"/>
              <a:t> T, Wong DK, et al. Poststroke cognitive impairment negatively impacts activity and participation outcomes: a systematic review and meta-analysis. Stroke 2021; 52 (2): 748–760.</a:t>
            </a:r>
          </a:p>
        </p:txBody>
      </p:sp>
      <p:sp>
        <p:nvSpPr>
          <p:cNvPr id="4" name="Slide Number Placeholder 3"/>
          <p:cNvSpPr>
            <a:spLocks noGrp="1"/>
          </p:cNvSpPr>
          <p:nvPr>
            <p:ph type="sldNum" sz="quarter" idx="5"/>
          </p:nvPr>
        </p:nvSpPr>
        <p:spPr/>
        <p:txBody>
          <a:bodyPr/>
          <a:lstStyle/>
          <a:p>
            <a:fld id="{85263BDD-FA8D-4E6D-96A3-4835BF873E0B}" type="slidenum">
              <a:rPr lang="da-DK" smtClean="0"/>
              <a:t>23</a:t>
            </a:fld>
            <a:endParaRPr lang="da-DK"/>
          </a:p>
        </p:txBody>
      </p:sp>
    </p:spTree>
    <p:extLst>
      <p:ext uri="{BB962C8B-B14F-4D97-AF65-F5344CB8AC3E}">
        <p14:creationId xmlns:p14="http://schemas.microsoft.com/office/powerpoint/2010/main" val="3285704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73892"/>
            <a:ext cx="5505450" cy="4184076"/>
          </a:xfrm>
        </p:spPr>
        <p:txBody>
          <a:bodyPr/>
          <a:lstStyle/>
          <a:p>
            <a:r>
              <a:rPr lang="en-GB" dirty="0"/>
              <a:t>Despite the impact of post-stroke cognitive impairment on the patient, and the additional impact of multi-morbidity, there is a poor evidence base for making clinical decisions about treatment in this patient group.</a:t>
            </a:r>
            <a:r>
              <a:rPr lang="en-GB" baseline="30000" dirty="0"/>
              <a:t>1</a:t>
            </a:r>
            <a:r>
              <a:rPr lang="en-GB" dirty="0"/>
              <a:t> Indeed, more research is needed to understand the interaction of these symptoms, how best to treat them, and how treatment of post-stroke cognitive impairment may affect the treatment of other neurobehavioural consequences of stroke and </a:t>
            </a:r>
            <a:r>
              <a:rPr lang="en-GB" i="1" dirty="0"/>
              <a:t>vice versa</a:t>
            </a:r>
            <a:r>
              <a:rPr lang="en-GB" dirty="0"/>
              <a:t>.</a:t>
            </a:r>
            <a:r>
              <a:rPr lang="en-GB" baseline="30000" dirty="0"/>
              <a:t>1</a:t>
            </a:r>
            <a:endParaRPr lang="en-GB" dirty="0"/>
          </a:p>
          <a:p>
            <a:endParaRPr lang="en-GB" dirty="0"/>
          </a:p>
          <a:p>
            <a:r>
              <a:rPr lang="en-GB" dirty="0"/>
              <a:t>References:</a:t>
            </a:r>
          </a:p>
          <a:p>
            <a:pPr marL="228600" indent="-228600">
              <a:buFont typeface="+mj-lt"/>
              <a:buAutoNum type="arabicPeriod"/>
            </a:pPr>
            <a:r>
              <a:rPr lang="en-GB" dirty="0"/>
              <a:t>El Husseini N, </a:t>
            </a:r>
            <a:r>
              <a:rPr lang="en-GB" dirty="0" err="1"/>
              <a:t>Katzan</a:t>
            </a:r>
            <a:r>
              <a:rPr lang="en-GB" dirty="0"/>
              <a:t> IL, </a:t>
            </a:r>
            <a:r>
              <a:rPr lang="en-GB" dirty="0" err="1"/>
              <a:t>Rost</a:t>
            </a:r>
            <a:r>
              <a:rPr lang="en-GB" dirty="0"/>
              <a:t> NS, et al.; American Heart Association Stroke Council; Council on Cardiovascular and Stroke Nursing; Council on Cardiovascular Radiology and Intervention; Council on Hypertension; and Council on Lifestyle and Cardiometabolic Health. Cognitive impairment after ischemic and </a:t>
            </a:r>
            <a:r>
              <a:rPr lang="en-GB" dirty="0" err="1"/>
              <a:t>hemorrhagic</a:t>
            </a:r>
            <a:r>
              <a:rPr lang="en-GB" dirty="0"/>
              <a:t> stroke: a scientific statement from the American Heart Association/American Stroke Association. Stroke 2023; 54 (6): e272–e291.</a:t>
            </a:r>
          </a:p>
          <a:p>
            <a:pPr marL="228600" indent="-228600">
              <a:buFont typeface="+mj-lt"/>
              <a:buAutoNum type="arabicPeriod"/>
            </a:pPr>
            <a:r>
              <a:rPr lang="en-GB" dirty="0" err="1"/>
              <a:t>Lanctôt</a:t>
            </a:r>
            <a:r>
              <a:rPr lang="en-GB" dirty="0"/>
              <a:t> KL, Lindsay MP, Smith EE, et al.; Management of Mood, Cognition and Fatigue Following Stroke Best Practice Writing Group, the Heart &amp; Stroke Canadian Stroke Best Practices and Quality Advisory Committee; in collaboration with the Canadian Stroke Consortium. Canadian stroke best practice recommendations: mood, cognition and fatigue following stroke, 6</a:t>
            </a:r>
            <a:r>
              <a:rPr lang="en-GB" baseline="30000" dirty="0"/>
              <a:t>th</a:t>
            </a:r>
            <a:r>
              <a:rPr lang="en-GB" dirty="0"/>
              <a:t> edition update 2019. Int J Stroke 2020; 15 (6): 668–688.</a:t>
            </a:r>
          </a:p>
          <a:p>
            <a:pPr marL="228600" indent="-228600">
              <a:buFont typeface="+mj-lt"/>
              <a:buAutoNum type="arabicPeriod"/>
            </a:pPr>
            <a:r>
              <a:rPr lang="en-GB" dirty="0"/>
              <a:t>van Dalen JW, Moll van </a:t>
            </a:r>
            <a:r>
              <a:rPr lang="en-GB" dirty="0" err="1"/>
              <a:t>Charante</a:t>
            </a:r>
            <a:r>
              <a:rPr lang="en-GB" dirty="0"/>
              <a:t> EP, </a:t>
            </a:r>
            <a:r>
              <a:rPr lang="en-GB" dirty="0" err="1"/>
              <a:t>Nederkoorn</a:t>
            </a:r>
            <a:r>
              <a:rPr lang="en-GB" dirty="0"/>
              <a:t> PJ, et al. Poststroke apathy. Stroke 2013; 44 (3): 851–860.</a:t>
            </a:r>
          </a:p>
        </p:txBody>
      </p:sp>
      <p:sp>
        <p:nvSpPr>
          <p:cNvPr id="4" name="Slide Number Placeholder 3"/>
          <p:cNvSpPr>
            <a:spLocks noGrp="1"/>
          </p:cNvSpPr>
          <p:nvPr>
            <p:ph type="sldNum" sz="quarter" idx="5"/>
          </p:nvPr>
        </p:nvSpPr>
        <p:spPr/>
        <p:txBody>
          <a:bodyPr/>
          <a:lstStyle/>
          <a:p>
            <a:fld id="{85263BDD-FA8D-4E6D-96A3-4835BF873E0B}" type="slidenum">
              <a:rPr lang="da-DK" smtClean="0"/>
              <a:t>24</a:t>
            </a:fld>
            <a:endParaRPr lang="da-DK"/>
          </a:p>
        </p:txBody>
      </p:sp>
    </p:spTree>
    <p:extLst>
      <p:ext uri="{BB962C8B-B14F-4D97-AF65-F5344CB8AC3E}">
        <p14:creationId xmlns:p14="http://schemas.microsoft.com/office/powerpoint/2010/main" val="28507552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order to compare the Mini-Mental State Examination (MMSE) and the Montreal Cognitive Assessment (MoCA), one study administered both tests to 413 patients and compared the results.</a:t>
            </a:r>
            <a:r>
              <a:rPr lang="en-GB" baseline="30000" dirty="0"/>
              <a:t>2</a:t>
            </a:r>
            <a:r>
              <a:rPr lang="en-GB" dirty="0"/>
              <a:t> Scores on both tests were correlated.</a:t>
            </a:r>
            <a:r>
              <a:rPr lang="en-GB" baseline="30000" dirty="0"/>
              <a:t>2</a:t>
            </a:r>
            <a:r>
              <a:rPr lang="en-GB" dirty="0"/>
              <a:t> However, in patients who scored relatively normally on the MMSE, scores on the MoCA were correlated with </a:t>
            </a:r>
            <a:r>
              <a:rPr lang="en-US" dirty="0"/>
              <a:t>higher Rankin scores, and deficits in delayed recall, abstraction, visuospatial/executive function, and sustained attention, suggesting that the MoCA was more sensitive to cognitive dysfunction after stroke in these patients.</a:t>
            </a:r>
            <a:r>
              <a:rPr lang="en-US" baseline="30000" dirty="0"/>
              <a:t>2</a:t>
            </a:r>
            <a:endParaRPr lang="en-GB" dirty="0"/>
          </a:p>
          <a:p>
            <a:endParaRPr lang="en-GB" dirty="0"/>
          </a:p>
          <a:p>
            <a:r>
              <a:rPr lang="en-GB" dirty="0"/>
              <a:t>References:</a:t>
            </a:r>
          </a:p>
          <a:p>
            <a:pPr marL="228600" indent="-228600">
              <a:buFont typeface="+mj-lt"/>
              <a:buAutoNum type="arabicPeriod"/>
            </a:pPr>
            <a:r>
              <a:rPr lang="en-GB" dirty="0"/>
              <a:t>Pendlebury ST, </a:t>
            </a:r>
            <a:r>
              <a:rPr lang="en-GB" dirty="0" err="1"/>
              <a:t>Mariz</a:t>
            </a:r>
            <a:r>
              <a:rPr lang="en-GB" dirty="0"/>
              <a:t> J, Bull L, et al. MoCA, ACE-R, and MMSE versus the National Institute of Neurological Disorders and Stroke – Canadian Stroke Network Vascular Cognitive Impairment Harmonization Standards Neuropsychological Battery after TIA and stroke. Stroke 2012; 43 (2): 464–469.</a:t>
            </a:r>
          </a:p>
          <a:p>
            <a:pPr marL="228600" indent="-228600">
              <a:buFont typeface="+mj-lt"/>
              <a:buAutoNum type="arabicPeriod"/>
            </a:pPr>
            <a:r>
              <a:rPr lang="en-GB" dirty="0"/>
              <a:t>Pendlebury ST, Cuthbertson FC, Welch SJV, et al. Underestimation of cognitive impairment by Mini-Mental State Examination versus the Montreal Cognitive Assessment in patients with transient ischemic attack and stroke: a population-based study. Stroke 2010; 41 (6): 1290–1293.</a:t>
            </a:r>
          </a:p>
          <a:p>
            <a:pPr marL="228600" indent="-228600">
              <a:buFont typeface="+mj-lt"/>
              <a:buAutoNum type="arabicPeriod"/>
            </a:pPr>
            <a:r>
              <a:rPr lang="en-GB" dirty="0"/>
              <a:t>Lees R, </a:t>
            </a:r>
            <a:r>
              <a:rPr lang="en-GB" dirty="0" err="1"/>
              <a:t>Selvarajah</a:t>
            </a:r>
            <a:r>
              <a:rPr lang="en-GB" dirty="0"/>
              <a:t> J, Fenton C, et al. Test accuracy of cognitive screening tests for diagnosis of dementia and multidomain cognitive impairment in stroke. Stroke 2014; 45 (10): 3008–3018.</a:t>
            </a:r>
          </a:p>
          <a:p>
            <a:pPr marL="228600" indent="-228600">
              <a:buFont typeface="+mj-lt"/>
              <a:buAutoNum type="arabicPeriod"/>
            </a:pPr>
            <a:r>
              <a:rPr lang="en-GB" dirty="0" err="1"/>
              <a:t>Hachinski</a:t>
            </a:r>
            <a:r>
              <a:rPr lang="en-GB" dirty="0"/>
              <a:t> V, </a:t>
            </a:r>
            <a:r>
              <a:rPr lang="en-GB" dirty="0" err="1"/>
              <a:t>Iadecola</a:t>
            </a:r>
            <a:r>
              <a:rPr lang="en-GB" dirty="0"/>
              <a:t> C, Petersen RC, et al. National Institute of Neurological Disorders and Stroke – Canadian Stroke Network vascular cognitive impairment harmonization standards. Stroke 2006; 37 (9): 2220–2241.</a:t>
            </a:r>
          </a:p>
          <a:p>
            <a:pPr marL="228600" indent="-228600">
              <a:buFont typeface="+mj-lt"/>
              <a:buAutoNum type="arabicPeriod"/>
            </a:pPr>
            <a:r>
              <a:rPr lang="en-GB" dirty="0"/>
              <a:t>McGovern A, Pendlebury ST, Mishra NK, et al. Test accuracy of informant-based cognitive screening tests for diagnosis of dementia and multidomain cognitive impairment in stroke. Stroke 2016; 47 (2): 329–335.</a:t>
            </a:r>
          </a:p>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25</a:t>
            </a:fld>
            <a:endParaRPr lang="da-DK" dirty="0"/>
          </a:p>
        </p:txBody>
      </p:sp>
    </p:spTree>
    <p:extLst>
      <p:ext uri="{BB962C8B-B14F-4D97-AF65-F5344CB8AC3E}">
        <p14:creationId xmlns:p14="http://schemas.microsoft.com/office/powerpoint/2010/main" val="24245633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slide outlines some </a:t>
            </a:r>
            <a:r>
              <a:rPr lang="en-US" dirty="0"/>
              <a:t>factors that should be considered during assessment of a patient after stroke, and the multidisciplinary evaluation of post-stroke cognitive impairment.</a:t>
            </a:r>
            <a:r>
              <a:rPr lang="en-US" baseline="30000" dirty="0"/>
              <a:t>1</a:t>
            </a:r>
            <a:endParaRPr lang="en-US" dirty="0"/>
          </a:p>
          <a:p>
            <a:endParaRPr lang="en-US" dirty="0"/>
          </a:p>
          <a:p>
            <a:r>
              <a:rPr lang="en-US" dirty="0"/>
              <a:t>Reference:</a:t>
            </a:r>
          </a:p>
          <a:p>
            <a:pPr marL="228600" indent="-228600">
              <a:buFont typeface="+mj-lt"/>
              <a:buAutoNum type="arabicPeriod"/>
            </a:pPr>
            <a:r>
              <a:rPr lang="en-GB" dirty="0"/>
              <a:t>El Husseini N, </a:t>
            </a:r>
            <a:r>
              <a:rPr lang="en-GB" dirty="0" err="1"/>
              <a:t>Katzan</a:t>
            </a:r>
            <a:r>
              <a:rPr lang="en-GB" dirty="0"/>
              <a:t> IL, </a:t>
            </a:r>
            <a:r>
              <a:rPr lang="en-GB" dirty="0" err="1"/>
              <a:t>Rost</a:t>
            </a:r>
            <a:r>
              <a:rPr lang="en-GB" dirty="0"/>
              <a:t> NS, et al.; American Heart Association Stroke Council; Council on Cardiovascular and Stroke Nursing; Council on Cardiovascular Radiology and Intervention; Council on Hypertension; and Council on Lifestyle and Cardiometabolic Health. Cognitive impairment after ischemic and </a:t>
            </a:r>
            <a:r>
              <a:rPr lang="en-GB" dirty="0" err="1"/>
              <a:t>hemorrhagic</a:t>
            </a:r>
            <a:r>
              <a:rPr lang="en-GB" dirty="0"/>
              <a:t> stroke: a scientific statement from the American Heart Association/American Stroke Association. Stroke 2023; 54 (6): e272–e291.</a:t>
            </a:r>
          </a:p>
        </p:txBody>
      </p:sp>
      <p:sp>
        <p:nvSpPr>
          <p:cNvPr id="4" name="Slide Number Placeholder 3"/>
          <p:cNvSpPr>
            <a:spLocks noGrp="1"/>
          </p:cNvSpPr>
          <p:nvPr>
            <p:ph type="sldNum" sz="quarter" idx="5"/>
          </p:nvPr>
        </p:nvSpPr>
        <p:spPr/>
        <p:txBody>
          <a:bodyPr/>
          <a:lstStyle/>
          <a:p>
            <a:fld id="{85263BDD-FA8D-4E6D-96A3-4835BF873E0B}" type="slidenum">
              <a:rPr lang="da-DK" smtClean="0"/>
              <a:t>26</a:t>
            </a:fld>
            <a:endParaRPr lang="da-DK"/>
          </a:p>
        </p:txBody>
      </p:sp>
    </p:spTree>
    <p:extLst>
      <p:ext uri="{BB962C8B-B14F-4D97-AF65-F5344CB8AC3E}">
        <p14:creationId xmlns:p14="http://schemas.microsoft.com/office/powerpoint/2010/main" val="10445556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73892"/>
            <a:ext cx="5505450" cy="384188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outlined on the slide, part of the management of post-stroke cognitive impairment involves optimizing a patient’s cognition alongside helping the patient to manage symptoms and safely return to their life.</a:t>
            </a:r>
            <a:r>
              <a:rPr lang="en-US" baseline="30000" dirty="0"/>
              <a:t>4</a:t>
            </a:r>
            <a:r>
              <a:rPr lang="en-US" dirty="0"/>
              <a:t> Some treatment approaches appear to provide some benefit to cognitive function, however, many studies in stroke do not consider cognition as an endpoint.</a:t>
            </a:r>
            <a:r>
              <a:rPr lang="en-US" baseline="30000" dirty="0"/>
              <a:t>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References:</a:t>
            </a:r>
          </a:p>
          <a:p>
            <a:pPr marL="228600" indent="-228600">
              <a:buFont typeface="+mj-lt"/>
              <a:buAutoNum type="arabicPeriod"/>
              <a:defRPr/>
            </a:pPr>
            <a:r>
              <a:rPr lang="en-US" dirty="0"/>
              <a:t>Hajjar K, Fulton RL, Diener HC, et al. Does the cognitive measure Cog-4 show improvement among patients treated with thrombolysis after acute stroke? Int J Stroke 2013; 8 (8): 652–656.</a:t>
            </a:r>
          </a:p>
          <a:p>
            <a:pPr marL="228600" indent="-228600">
              <a:buFont typeface="+mj-lt"/>
              <a:buAutoNum type="arabicPeriod"/>
              <a:defRPr/>
            </a:pPr>
            <a:r>
              <a:rPr lang="en-US" dirty="0" err="1"/>
              <a:t>Lattanzi</a:t>
            </a:r>
            <a:r>
              <a:rPr lang="en-US" dirty="0"/>
              <a:t> S, </a:t>
            </a:r>
            <a:r>
              <a:rPr lang="en-US" dirty="0" err="1"/>
              <a:t>Coccia</a:t>
            </a:r>
            <a:r>
              <a:rPr lang="en-US" dirty="0"/>
              <a:t> M, </a:t>
            </a:r>
            <a:r>
              <a:rPr lang="en-US" dirty="0" err="1"/>
              <a:t>Pulcini</a:t>
            </a:r>
            <a:r>
              <a:rPr lang="en-US" dirty="0"/>
              <a:t> A, et al. Endovascular treatment and cognitive outcome after anterior circulation ischemic stroke. Sci Rep 2020; 10 (1): 18524.</a:t>
            </a:r>
          </a:p>
          <a:p>
            <a:pPr marL="228600" indent="-228600">
              <a:buFont typeface="+mj-lt"/>
              <a:buAutoNum type="arabicPeriod"/>
              <a:defRPr/>
            </a:pPr>
            <a:r>
              <a:rPr lang="en-US" dirty="0"/>
              <a:t>López-</a:t>
            </a:r>
            <a:r>
              <a:rPr lang="en-US" dirty="0" err="1"/>
              <a:t>Cancio</a:t>
            </a:r>
            <a:r>
              <a:rPr lang="en-US" dirty="0"/>
              <a:t> E, </a:t>
            </a:r>
            <a:r>
              <a:rPr lang="en-US" dirty="0" err="1"/>
              <a:t>Jovin</a:t>
            </a:r>
            <a:r>
              <a:rPr lang="en-US" dirty="0"/>
              <a:t> TG, </a:t>
            </a:r>
            <a:r>
              <a:rPr lang="en-US" dirty="0" err="1"/>
              <a:t>Cobo</a:t>
            </a:r>
            <a:r>
              <a:rPr lang="en-US" dirty="0"/>
              <a:t> E, et al. Endovascular treatment improves cognition after stroke: a secondary analysis of REVASCAT trial. Neurology 2017; 88 (3): 245–251.</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El Husseini N, </a:t>
            </a:r>
            <a:r>
              <a:rPr lang="en-US" dirty="0" err="1"/>
              <a:t>Katzan</a:t>
            </a:r>
            <a:r>
              <a:rPr lang="en-US" dirty="0"/>
              <a:t> IL, Rost NS, et al.; </a:t>
            </a:r>
            <a:r>
              <a:rPr lang="en-GB" dirty="0"/>
              <a:t>American Heart Association Stroke Council; Council on Cardiovascular and Stroke Nursing; Council on Cardiovascular Radiology and Intervention; Council on Hypertension; and Council on Lifestyle and Cardiometabolic Health. </a:t>
            </a:r>
            <a:r>
              <a:rPr lang="en-US" dirty="0"/>
              <a:t>Cognitive impairment after ischemic and hemorrhagic stroke: a scientific statement from the American Heart Association/American Stroke Association. Stroke 2023; 54 (6): e272–e291.</a:t>
            </a:r>
          </a:p>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27</a:t>
            </a:fld>
            <a:endParaRPr lang="da-DK"/>
          </a:p>
        </p:txBody>
      </p:sp>
    </p:spTree>
    <p:extLst>
      <p:ext uri="{BB962C8B-B14F-4D97-AF65-F5344CB8AC3E}">
        <p14:creationId xmlns:p14="http://schemas.microsoft.com/office/powerpoint/2010/main" val="225894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73892"/>
            <a:ext cx="5505450" cy="3875394"/>
          </a:xfrm>
        </p:spPr>
        <p:txBody>
          <a:bodyPr/>
          <a:lstStyle/>
          <a:p>
            <a:r>
              <a:rPr lang="en-GB" dirty="0"/>
              <a:t>Several studies have undertaken to investigate the efficacy of different multicomponent interventions on cognition after stroke, with varying results as outlined on the slide.</a:t>
            </a:r>
            <a:r>
              <a:rPr lang="en-GB" baseline="30000" dirty="0"/>
              <a:t>1-3</a:t>
            </a:r>
            <a:r>
              <a:rPr lang="en-GB" dirty="0"/>
              <a:t> Moreover, despite recent advances in the understanding of small vessel disease – a major cause of vascular cognitive impairment – there are few proven treatments to help improve cognition in these patients.</a:t>
            </a:r>
            <a:r>
              <a:rPr lang="en-GB" baseline="30000" dirty="0"/>
              <a:t>4</a:t>
            </a:r>
            <a:endParaRPr lang="en-GB" dirty="0"/>
          </a:p>
          <a:p>
            <a:endParaRPr lang="en-GB" dirty="0"/>
          </a:p>
          <a:p>
            <a:r>
              <a:rPr lang="en-GB" dirty="0"/>
              <a:t>References:</a:t>
            </a:r>
          </a:p>
          <a:p>
            <a:pPr marL="228600" indent="-228600">
              <a:buFont typeface="+mj-lt"/>
              <a:buAutoNum type="arabicPeriod"/>
            </a:pPr>
            <a:r>
              <a:rPr lang="en-GB" dirty="0" err="1"/>
              <a:t>Ihle</a:t>
            </a:r>
            <a:r>
              <a:rPr lang="en-GB" dirty="0"/>
              <a:t>-Hansen H, </a:t>
            </a:r>
            <a:r>
              <a:rPr lang="en-GB" dirty="0" err="1"/>
              <a:t>Thommessen</a:t>
            </a:r>
            <a:r>
              <a:rPr lang="en-GB" dirty="0"/>
              <a:t> B, </a:t>
            </a:r>
            <a:r>
              <a:rPr lang="en-GB" dirty="0" err="1"/>
              <a:t>Fagerland</a:t>
            </a:r>
            <a:r>
              <a:rPr lang="en-GB" dirty="0"/>
              <a:t> MW, et al. Multifactorial vascular risk factor intervention to prevent cognitive impairment after stroke and TIA: a 12-month randomized controlled trial. Int J Stroke 2014; 9 (7): 932–938.</a:t>
            </a:r>
          </a:p>
          <a:p>
            <a:pPr marL="228600" indent="-228600">
              <a:buFont typeface="+mj-lt"/>
              <a:buAutoNum type="arabicPeriod"/>
            </a:pPr>
            <a:r>
              <a:rPr lang="en-GB" dirty="0"/>
              <a:t>Matz K, </a:t>
            </a:r>
            <a:r>
              <a:rPr lang="en-GB" dirty="0" err="1"/>
              <a:t>Teuschl</a:t>
            </a:r>
            <a:r>
              <a:rPr lang="en-GB" dirty="0"/>
              <a:t> Y, </a:t>
            </a:r>
            <a:r>
              <a:rPr lang="en-GB" dirty="0" err="1"/>
              <a:t>Firlinger</a:t>
            </a:r>
            <a:r>
              <a:rPr lang="en-GB" dirty="0"/>
              <a:t> B, et al.; ASPIS Study Group. Multidomain lifestyle interventions for the prevention of cognitive decline after ischemic stroke: randomized trial. Stroke 2015; 46 (10): 2874–2880.</a:t>
            </a:r>
          </a:p>
          <a:p>
            <a:pPr marL="228600" indent="-228600">
              <a:buFont typeface="+mj-lt"/>
              <a:buAutoNum type="arabicPeriod"/>
            </a:pPr>
            <a:r>
              <a:rPr lang="en-GB" dirty="0"/>
              <a:t>Bath PM, </a:t>
            </a:r>
            <a:r>
              <a:rPr lang="en-GB" dirty="0" err="1"/>
              <a:t>Scutt</a:t>
            </a:r>
            <a:r>
              <a:rPr lang="en-GB" dirty="0"/>
              <a:t> P, Blackburn DJ, et al.; PODCAST Trial Investigators. Intensive versus guideline blood pressure and lipid lowering in patients with previous stroke: main results from the pilot ‘prevention of decline in cognition after stroke trial’ (PODCAST) randomised controlled trial. </a:t>
            </a:r>
            <a:r>
              <a:rPr lang="en-GB" dirty="0" err="1"/>
              <a:t>PLoS</a:t>
            </a:r>
            <a:r>
              <a:rPr lang="en-GB" dirty="0"/>
              <a:t> One 2017; 12 (1): e0164608.</a:t>
            </a:r>
          </a:p>
          <a:p>
            <a:pPr marL="228600" indent="-228600">
              <a:buFont typeface="+mj-lt"/>
              <a:buAutoNum type="arabicPeriod"/>
            </a:pPr>
            <a:r>
              <a:rPr lang="en-GB" dirty="0"/>
              <a:t>Markus HS, de Leeuw FE. Cerebral small vessel disease: recent advances and future directions. Int J Stroke 2023; 18 (1): 4–14.</a:t>
            </a:r>
          </a:p>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28</a:t>
            </a:fld>
            <a:endParaRPr lang="da-DK"/>
          </a:p>
        </p:txBody>
      </p:sp>
    </p:spTree>
    <p:extLst>
      <p:ext uri="{BB962C8B-B14F-4D97-AF65-F5344CB8AC3E}">
        <p14:creationId xmlns:p14="http://schemas.microsoft.com/office/powerpoint/2010/main" val="1107073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Many studies into treating and managing post-stroke cognitive impairment are ongoing or are planned, to help address the lack of firm evidence base for clinical decision making in this complex patient population.</a:t>
            </a:r>
          </a:p>
          <a:p>
            <a:endParaRPr lang="en-GB" dirty="0"/>
          </a:p>
          <a:p>
            <a:r>
              <a:rPr lang="en-GB" dirty="0"/>
              <a:t>References:</a:t>
            </a:r>
          </a:p>
          <a:p>
            <a:pPr marL="228600" indent="-228600">
              <a:buFont typeface="+mj-lt"/>
              <a:buAutoNum type="arabicPeriod"/>
            </a:pPr>
            <a:r>
              <a:rPr lang="en-GB" dirty="0"/>
              <a:t>ClinicalTrials.gov. Accessed Dec 2023.</a:t>
            </a:r>
          </a:p>
          <a:p>
            <a:pPr marL="228600" indent="-228600">
              <a:buFont typeface="+mj-lt"/>
              <a:buAutoNum type="arabicPeriod"/>
            </a:pPr>
            <a:r>
              <a:rPr lang="en-GB" dirty="0"/>
              <a:t>Wilcock D, </a:t>
            </a:r>
            <a:r>
              <a:rPr lang="en-GB" dirty="0" err="1"/>
              <a:t>Jicha</a:t>
            </a:r>
            <a:r>
              <a:rPr lang="en-GB" dirty="0"/>
              <a:t> G, Blacker D, et al.; </a:t>
            </a:r>
            <a:r>
              <a:rPr lang="en-GB" dirty="0" err="1"/>
              <a:t>MarkVCID</a:t>
            </a:r>
            <a:r>
              <a:rPr lang="en-GB" dirty="0"/>
              <a:t> Consortium. </a:t>
            </a:r>
            <a:r>
              <a:rPr lang="en-GB" dirty="0" err="1"/>
              <a:t>MarkVCID</a:t>
            </a:r>
            <a:r>
              <a:rPr lang="en-GB" dirty="0"/>
              <a:t> cerebral small vessel consortium: I. </a:t>
            </a:r>
            <a:r>
              <a:rPr lang="en-GB" dirty="0" err="1"/>
              <a:t>Enrollment</a:t>
            </a:r>
            <a:r>
              <a:rPr lang="en-GB" dirty="0"/>
              <a:t>, clinical, fluid protocols. </a:t>
            </a:r>
            <a:r>
              <a:rPr lang="en-GB" dirty="0" err="1"/>
              <a:t>Alzheimers</a:t>
            </a:r>
            <a:r>
              <a:rPr lang="en-GB" dirty="0"/>
              <a:t> Dement 2021; 17 (4): 704–715.</a:t>
            </a:r>
          </a:p>
          <a:p>
            <a:pPr marL="228600" indent="-228600">
              <a:buFont typeface="+mj-lt"/>
              <a:buAutoNum type="arabicPeriod"/>
            </a:pPr>
            <a:r>
              <a:rPr lang="en-GB" dirty="0" err="1"/>
              <a:t>Rost</a:t>
            </a:r>
            <a:r>
              <a:rPr lang="en-GB" dirty="0"/>
              <a:t> NS, </a:t>
            </a:r>
            <a:r>
              <a:rPr lang="en-GB" dirty="0" err="1"/>
              <a:t>Meschia</a:t>
            </a:r>
            <a:r>
              <a:rPr lang="en-GB" dirty="0"/>
              <a:t> JF, Gottesman R, et al.; DISCOVERY Investigators. Cognitive impairment and dementia after stroke: design and rationale for the DISCOVERY study. Stroke 2021; 52 (8): e499–e516.</a:t>
            </a:r>
          </a:p>
          <a:p>
            <a:pPr marL="228600" indent="-228600">
              <a:buFont typeface="+mj-lt"/>
              <a:buAutoNum type="arabicPeriod"/>
            </a:pPr>
            <a:r>
              <a:rPr lang="en-GB" dirty="0"/>
              <a:t>Lo JW, Crawford JD, Desmond DW, et al.; Stroke and cognition (STROKOG) collaboration. Profile of and risk factors for poststroke cognitive impairment in diverse </a:t>
            </a:r>
            <a:r>
              <a:rPr lang="en-GB" dirty="0" err="1"/>
              <a:t>ethnoregional</a:t>
            </a:r>
            <a:r>
              <a:rPr lang="en-GB" dirty="0"/>
              <a:t> groups. Neurology 2019; 93 (24): e2257–e2271.</a:t>
            </a:r>
          </a:p>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29</a:t>
            </a:fld>
            <a:endParaRPr lang="da-DK"/>
          </a:p>
        </p:txBody>
      </p:sp>
    </p:spTree>
    <p:extLst>
      <p:ext uri="{BB962C8B-B14F-4D97-AF65-F5344CB8AC3E}">
        <p14:creationId xmlns:p14="http://schemas.microsoft.com/office/powerpoint/2010/main" val="966315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30</a:t>
            </a:fld>
            <a:endParaRPr lang="da-DK"/>
          </a:p>
        </p:txBody>
      </p:sp>
    </p:spTree>
    <p:extLst>
      <p:ext uri="{BB962C8B-B14F-4D97-AF65-F5344CB8AC3E}">
        <p14:creationId xmlns:p14="http://schemas.microsoft.com/office/powerpoint/2010/main" val="12289188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31</a:t>
            </a:fld>
            <a:endParaRPr lang="da-DK"/>
          </a:p>
        </p:txBody>
      </p:sp>
    </p:spTree>
    <p:extLst>
      <p:ext uri="{BB962C8B-B14F-4D97-AF65-F5344CB8AC3E}">
        <p14:creationId xmlns:p14="http://schemas.microsoft.com/office/powerpoint/2010/main" val="738324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El Husseini N, </a:t>
            </a:r>
            <a:r>
              <a:rPr lang="en-GB" dirty="0" err="1"/>
              <a:t>Katzan</a:t>
            </a:r>
            <a:r>
              <a:rPr lang="en-GB" dirty="0"/>
              <a:t> IL, </a:t>
            </a:r>
            <a:r>
              <a:rPr lang="en-GB" dirty="0" err="1"/>
              <a:t>Rost</a:t>
            </a:r>
            <a:r>
              <a:rPr lang="en-GB" dirty="0"/>
              <a:t> NS, et al.; American Heart Association Stroke Council; Council on Cardiovascular and Stroke Nursing; Council on Cardiovascular Radiology and Intervention; Council on Hypertension; and Council on Lifestyle and Cardiometabolic Health. Cognitive impairment after ischemic and </a:t>
            </a:r>
            <a:r>
              <a:rPr lang="en-GB" dirty="0" err="1"/>
              <a:t>hemorrhagic</a:t>
            </a:r>
            <a:r>
              <a:rPr lang="en-GB" dirty="0"/>
              <a:t> stroke: a scientific statement from the American Heart Association/American Stroke Association. Stroke 2023; 54 (6): e272–e291.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5263BDD-FA8D-4E6D-96A3-4835BF873E0B}" type="slidenum">
              <a:rPr lang="da-DK" smtClean="0"/>
              <a:t>32</a:t>
            </a:fld>
            <a:endParaRPr lang="da-DK"/>
          </a:p>
        </p:txBody>
      </p:sp>
    </p:spTree>
    <p:extLst>
      <p:ext uri="{BB962C8B-B14F-4D97-AF65-F5344CB8AC3E}">
        <p14:creationId xmlns:p14="http://schemas.microsoft.com/office/powerpoint/2010/main" val="3043092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557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3550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0536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8754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5901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7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4600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93003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49055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6099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64756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826331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418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0488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4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21497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53294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6446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96804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00244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621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2786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21788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13140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422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5037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706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3974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0144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8262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8570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754424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64212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991824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877014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26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9486117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7763758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3" r:id="rId3"/>
    <p:sldLayoutId id="2147483652" r:id="rId4"/>
    <p:sldLayoutId id="2147483675" r:id="rId5"/>
    <p:sldLayoutId id="2147483731" r:id="rId6"/>
    <p:sldLayoutId id="2147483732" r:id="rId7"/>
    <p:sldLayoutId id="2147483733" r:id="rId8"/>
    <p:sldLayoutId id="2147483734" r:id="rId9"/>
    <p:sldLayoutId id="2147483676" r:id="rId10"/>
    <p:sldLayoutId id="2147483674" r:id="rId11"/>
    <p:sldLayoutId id="2147483677" r:id="rId12"/>
    <p:sldLayoutId id="2147483657" r:id="rId13"/>
    <p:sldLayoutId id="2147483719" r:id="rId14"/>
    <p:sldLayoutId id="2147483701" r:id="rId15"/>
    <p:sldLayoutId id="2147483654" r:id="rId16"/>
    <p:sldLayoutId id="2147483655" r:id="rId17"/>
    <p:sldLayoutId id="2147483708" r:id="rId18"/>
    <p:sldLayoutId id="2147483709" r:id="rId19"/>
    <p:sldLayoutId id="2147483718" r:id="rId20"/>
    <p:sldLayoutId id="2147483710" r:id="rId21"/>
    <p:sldLayoutId id="2147483712" r:id="rId22"/>
    <p:sldLayoutId id="2147483715" r:id="rId23"/>
    <p:sldLayoutId id="2147483714" r:id="rId24"/>
    <p:sldLayoutId id="2147483713" r:id="rId25"/>
    <p:sldLayoutId id="2147483711" r:id="rId26"/>
    <p:sldLayoutId id="2147483716" r:id="rId27"/>
    <p:sldLayoutId id="2147483717" r:id="rId28"/>
    <p:sldLayoutId id="2147483730" r:id="rId29"/>
    <p:sldLayoutId id="2147483729" r:id="rId30"/>
    <p:sldLayoutId id="2147483725" r:id="rId31"/>
    <p:sldLayoutId id="2147483726" r:id="rId32"/>
    <p:sldLayoutId id="2147483727" r:id="rId33"/>
    <p:sldLayoutId id="2147483728" r:id="rId34"/>
    <p:sldLayoutId id="2147483735" r:id="rId35"/>
    <p:sldLayoutId id="2147483700"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7.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hyperlink" Target="https://creativecommons.org/licenses/by-nc-nd/4.0/"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chart" Target="../charts/chart5.xml"/><Relationship Id="rId4" Type="http://schemas.openxmlformats.org/officeDocument/2006/relationships/chart" Target="../charts/char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chart" Target="../charts/chart8.xml"/><Relationship Id="rId4" Type="http://schemas.openxmlformats.org/officeDocument/2006/relationships/chart" Target="../charts/char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white object with a white background&#10;&#10;Description automatically generated with medium confidence">
            <a:extLst>
              <a:ext uri="{FF2B5EF4-FFF2-40B4-BE49-F238E27FC236}">
                <a16:creationId xmlns:a16="http://schemas.microsoft.com/office/drawing/2014/main" id="{4B8ABFFA-386E-13FD-335C-666FA7A95041}"/>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5739" r="5739"/>
          <a:stretch>
            <a:fillRect/>
          </a:stretch>
        </p:blipFill>
        <p:spPr/>
      </p:pic>
      <p:sp>
        <p:nvSpPr>
          <p:cNvPr id="6" name="Text Placeholder 5">
            <a:extLst>
              <a:ext uri="{FF2B5EF4-FFF2-40B4-BE49-F238E27FC236}">
                <a16:creationId xmlns:a16="http://schemas.microsoft.com/office/drawing/2014/main" id="{2C8AE90A-2DEA-42AF-B216-8A11B00D10AE}"/>
              </a:ext>
            </a:extLst>
          </p:cNvPr>
          <p:cNvSpPr>
            <a:spLocks noGrp="1"/>
          </p:cNvSpPr>
          <p:nvPr>
            <p:ph type="body" sz="quarter" idx="17"/>
          </p:nvPr>
        </p:nvSpPr>
        <p:spPr>
          <a:xfrm>
            <a:off x="8186737" y="513000"/>
            <a:ext cx="3463926" cy="240065"/>
          </a:xfrm>
        </p:spPr>
        <p:txBody>
          <a:bodyPr/>
          <a:lstStyle/>
          <a:p>
            <a:r>
              <a:rPr lang="en-GB" dirty="0" err="1"/>
              <a:t>Neurobehavioural</a:t>
            </a:r>
            <a:r>
              <a:rPr lang="en-GB" dirty="0"/>
              <a:t> consequences of stroke</a:t>
            </a:r>
          </a:p>
        </p:txBody>
      </p:sp>
      <p:sp>
        <p:nvSpPr>
          <p:cNvPr id="4" name="Text Placeholder 3">
            <a:extLst>
              <a:ext uri="{FF2B5EF4-FFF2-40B4-BE49-F238E27FC236}">
                <a16:creationId xmlns:a16="http://schemas.microsoft.com/office/drawing/2014/main" id="{E46A29CA-D8ED-4032-A9A9-B4FD7399CD44}"/>
              </a:ext>
            </a:extLst>
          </p:cNvPr>
          <p:cNvSpPr>
            <a:spLocks noGrp="1"/>
          </p:cNvSpPr>
          <p:nvPr>
            <p:ph type="body" sz="quarter" idx="18"/>
          </p:nvPr>
        </p:nvSpPr>
        <p:spPr>
          <a:xfrm>
            <a:off x="8186737" y="986690"/>
            <a:ext cx="3463926" cy="4062310"/>
          </a:xfrm>
        </p:spPr>
        <p:txBody>
          <a:bodyPr/>
          <a:lstStyle/>
          <a:p>
            <a:endParaRPr lang="en-US" dirty="0"/>
          </a:p>
          <a:p>
            <a:r>
              <a:rPr lang="en-US" dirty="0"/>
              <a:t>Post-stroke cognitive impairment and dementia</a:t>
            </a:r>
            <a:endParaRPr lang="en-GB" dirty="0"/>
          </a:p>
        </p:txBody>
      </p:sp>
    </p:spTree>
    <p:extLst>
      <p:ext uri="{BB962C8B-B14F-4D97-AF65-F5344CB8AC3E}">
        <p14:creationId xmlns:p14="http://schemas.microsoft.com/office/powerpoint/2010/main" val="1226472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341CE42E-BE48-16E6-A44D-F187CFC531A6}"/>
              </a:ext>
            </a:extLst>
          </p:cNvPr>
          <p:cNvSpPr>
            <a:spLocks noGrp="1"/>
          </p:cNvSpPr>
          <p:nvPr>
            <p:ph sz="half" idx="21"/>
          </p:nvPr>
        </p:nvSpPr>
        <p:spPr/>
        <p:txBody>
          <a:bodyPr/>
          <a:lstStyle/>
          <a:p>
            <a:pPr marL="0" indent="0">
              <a:buNone/>
            </a:pPr>
            <a:r>
              <a:rPr lang="en-GB"/>
              <a:t> </a:t>
            </a:r>
          </a:p>
        </p:txBody>
      </p:sp>
      <p:pic>
        <p:nvPicPr>
          <p:cNvPr id="5" name="Graphic 4" descr="Male profile with solid fill">
            <a:extLst>
              <a:ext uri="{FF2B5EF4-FFF2-40B4-BE49-F238E27FC236}">
                <a16:creationId xmlns:a16="http://schemas.microsoft.com/office/drawing/2014/main" id="{35E859BF-F8A1-108C-7170-2C1B9B1FED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1485" y="2432100"/>
            <a:ext cx="4017600" cy="4017600"/>
          </a:xfrm>
          <a:prstGeom prst="rect">
            <a:avLst/>
          </a:prstGeom>
        </p:spPr>
      </p:pic>
      <p:sp>
        <p:nvSpPr>
          <p:cNvPr id="10" name="Text Placeholder 9">
            <a:extLst>
              <a:ext uri="{FF2B5EF4-FFF2-40B4-BE49-F238E27FC236}">
                <a16:creationId xmlns:a16="http://schemas.microsoft.com/office/drawing/2014/main" id="{F4BC9BEC-4ECD-8DDC-E56A-DB6BFC34B312}"/>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9" name="Title 8">
            <a:extLst>
              <a:ext uri="{FF2B5EF4-FFF2-40B4-BE49-F238E27FC236}">
                <a16:creationId xmlns:a16="http://schemas.microsoft.com/office/drawing/2014/main" id="{6B478F76-636B-B831-FB4B-80E289918630}"/>
              </a:ext>
            </a:extLst>
          </p:cNvPr>
          <p:cNvSpPr>
            <a:spLocks noGrp="1"/>
          </p:cNvSpPr>
          <p:nvPr>
            <p:ph type="title"/>
          </p:nvPr>
        </p:nvSpPr>
        <p:spPr/>
        <p:txBody>
          <a:bodyPr/>
          <a:lstStyle/>
          <a:p>
            <a:r>
              <a:rPr lang="en-GB" dirty="0"/>
              <a:t>Case presentation </a:t>
            </a:r>
          </a:p>
        </p:txBody>
      </p:sp>
      <p:sp>
        <p:nvSpPr>
          <p:cNvPr id="11" name="Text Placeholder 10">
            <a:extLst>
              <a:ext uri="{FF2B5EF4-FFF2-40B4-BE49-F238E27FC236}">
                <a16:creationId xmlns:a16="http://schemas.microsoft.com/office/drawing/2014/main" id="{4C6F6E13-2C6F-8868-489C-BC7C9E1E5128}"/>
              </a:ext>
            </a:extLst>
          </p:cNvPr>
          <p:cNvSpPr>
            <a:spLocks noGrp="1"/>
          </p:cNvSpPr>
          <p:nvPr>
            <p:ph type="body" sz="quarter" idx="18"/>
          </p:nvPr>
        </p:nvSpPr>
        <p:spPr/>
        <p:txBody>
          <a:bodyPr/>
          <a:lstStyle/>
          <a:p>
            <a:r>
              <a:rPr lang="en-GB" dirty="0"/>
              <a:t>This case study is a hypothetical patient case, based on Prof. Sarah Pendlebury’s clinical experiences</a:t>
            </a:r>
          </a:p>
        </p:txBody>
      </p:sp>
      <p:sp>
        <p:nvSpPr>
          <p:cNvPr id="8" name="Slide Number Placeholder 7">
            <a:extLst>
              <a:ext uri="{FF2B5EF4-FFF2-40B4-BE49-F238E27FC236}">
                <a16:creationId xmlns:a16="http://schemas.microsoft.com/office/drawing/2014/main" id="{E70C772C-2835-C1CC-84A4-FA8738344E90}"/>
              </a:ext>
            </a:extLst>
          </p:cNvPr>
          <p:cNvSpPr>
            <a:spLocks noGrp="1"/>
          </p:cNvSpPr>
          <p:nvPr>
            <p:ph type="sldNum" sz="quarter" idx="4"/>
          </p:nvPr>
        </p:nvSpPr>
        <p:spPr/>
        <p:txBody>
          <a:bodyPr/>
          <a:lstStyle/>
          <a:p>
            <a:fld id="{C5E73D8C-6D1C-4360-8101-83ED279A0FF1}" type="slidenum">
              <a:rPr lang="en-GB" smtClean="0"/>
              <a:pPr/>
              <a:t>2</a:t>
            </a:fld>
            <a:endParaRPr lang="en-GB"/>
          </a:p>
        </p:txBody>
      </p:sp>
      <p:sp>
        <p:nvSpPr>
          <p:cNvPr id="17" name="Content Placeholder 16">
            <a:extLst>
              <a:ext uri="{FF2B5EF4-FFF2-40B4-BE49-F238E27FC236}">
                <a16:creationId xmlns:a16="http://schemas.microsoft.com/office/drawing/2014/main" id="{8C6CEE5C-3545-D73D-D572-D4826648FFC1}"/>
              </a:ext>
            </a:extLst>
          </p:cNvPr>
          <p:cNvSpPr>
            <a:spLocks noGrp="1"/>
          </p:cNvSpPr>
          <p:nvPr>
            <p:ph idx="19"/>
          </p:nvPr>
        </p:nvSpPr>
        <p:spPr/>
        <p:txBody>
          <a:bodyPr/>
          <a:lstStyle/>
          <a:p>
            <a:r>
              <a:rPr lang="en-US" sz="1400" dirty="0"/>
              <a:t>A 67-year-old man of South Asian origin with a long history of hypertension</a:t>
            </a:r>
          </a:p>
          <a:p>
            <a:pPr>
              <a:spcBef>
                <a:spcPts val="1200"/>
              </a:spcBef>
            </a:pPr>
            <a:r>
              <a:rPr lang="en-US" sz="1400" dirty="0"/>
              <a:t>He had a right hemisphere stroke ~5 years previously, and has been seen in the memory clinic with cognitive decline that had a sudden onset at the time of the previous stroke, but he initially presented with mild symptoms</a:t>
            </a:r>
          </a:p>
          <a:p>
            <a:pPr>
              <a:spcBef>
                <a:spcPts val="1200"/>
              </a:spcBef>
            </a:pPr>
            <a:r>
              <a:rPr lang="en-US" sz="1400" dirty="0"/>
              <a:t>He was experiencing problems with short term memory and managing his finances</a:t>
            </a:r>
          </a:p>
          <a:p>
            <a:pPr lvl="1"/>
            <a:r>
              <a:rPr lang="en-US" dirty="0"/>
              <a:t>Blood pressure noted to be high</a:t>
            </a:r>
          </a:p>
          <a:p>
            <a:pPr lvl="1"/>
            <a:r>
              <a:rPr lang="en-US" dirty="0"/>
              <a:t>Brain imaging showed the previous right hemisphere stroke, and moderate small vessel disease</a:t>
            </a:r>
          </a:p>
          <a:p>
            <a:pPr lvl="1"/>
            <a:r>
              <a:rPr lang="en-US" dirty="0"/>
              <a:t>He was diagnosed with mild dementia of mixed Alzheimer’s type and vascular aetiology, and advised to begin treatment with donepezil</a:t>
            </a:r>
          </a:p>
          <a:p>
            <a:pPr>
              <a:spcBef>
                <a:spcPts val="1200"/>
              </a:spcBef>
            </a:pPr>
            <a:r>
              <a:rPr lang="en-US" sz="1400" dirty="0"/>
              <a:t>He re-presented to hospital with a further stroke, this time in the left hemisphere</a:t>
            </a:r>
          </a:p>
          <a:p>
            <a:pPr lvl="1"/>
            <a:r>
              <a:rPr lang="en-US" dirty="0"/>
              <a:t>Noted to be non-compliant with medications</a:t>
            </a:r>
          </a:p>
          <a:p>
            <a:pPr lvl="1"/>
            <a:r>
              <a:rPr lang="en-US" dirty="0"/>
              <a:t>A further decline in his cognition was noted</a:t>
            </a:r>
          </a:p>
          <a:p>
            <a:pPr lvl="1"/>
            <a:r>
              <a:rPr lang="en-US" dirty="0"/>
              <a:t>He was discharged with his carers and his son supporting</a:t>
            </a:r>
          </a:p>
          <a:p>
            <a:pPr>
              <a:spcBef>
                <a:spcPts val="1200"/>
              </a:spcBef>
            </a:pPr>
            <a:r>
              <a:rPr lang="en-US" sz="1400" b="1" dirty="0"/>
              <a:t>Learning point: cognitive impairment resulted in medication non-compliance and contributed to further stroke hence the importance of screening for and diagnosing impairment and targeted interventions. The patient was at high risk of vascular disease also because of ethnicity and significant small vessel disease on scan</a:t>
            </a:r>
          </a:p>
        </p:txBody>
      </p:sp>
    </p:spTree>
    <p:extLst>
      <p:ext uri="{BB962C8B-B14F-4D97-AF65-F5344CB8AC3E}">
        <p14:creationId xmlns:p14="http://schemas.microsoft.com/office/powerpoint/2010/main" val="1544354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A7CB1D-DB98-0082-ADC2-60E3C06409DA}"/>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FD4B232E-7294-6524-556F-BCB6F4B307F9}"/>
              </a:ext>
            </a:extLst>
          </p:cNvPr>
          <p:cNvSpPr>
            <a:spLocks noGrp="1"/>
          </p:cNvSpPr>
          <p:nvPr>
            <p:ph type="title"/>
          </p:nvPr>
        </p:nvSpPr>
        <p:spPr/>
        <p:txBody>
          <a:bodyPr/>
          <a:lstStyle/>
          <a:p>
            <a:r>
              <a:rPr lang="en-US" dirty="0"/>
              <a:t>Definitions</a:t>
            </a:r>
            <a:endParaRPr lang="en-GB" dirty="0"/>
          </a:p>
        </p:txBody>
      </p:sp>
      <p:sp>
        <p:nvSpPr>
          <p:cNvPr id="4" name="Content Placeholder 3">
            <a:extLst>
              <a:ext uri="{FF2B5EF4-FFF2-40B4-BE49-F238E27FC236}">
                <a16:creationId xmlns:a16="http://schemas.microsoft.com/office/drawing/2014/main" id="{DFADF700-BAA8-354B-F28D-3A3AA2C02FE7}"/>
              </a:ext>
            </a:extLst>
          </p:cNvPr>
          <p:cNvSpPr>
            <a:spLocks noGrp="1"/>
          </p:cNvSpPr>
          <p:nvPr>
            <p:ph idx="19"/>
          </p:nvPr>
        </p:nvSpPr>
        <p:spPr/>
        <p:txBody>
          <a:bodyPr/>
          <a:lstStyle/>
          <a:p>
            <a:pPr>
              <a:buClr>
                <a:schemeClr val="tx1"/>
              </a:buClr>
            </a:pPr>
            <a:r>
              <a:rPr lang="en-US" sz="1800" b="1" dirty="0">
                <a:solidFill>
                  <a:schemeClr val="accent5">
                    <a:lumMod val="50000"/>
                  </a:schemeClr>
                </a:solidFill>
              </a:rPr>
              <a:t>Vascular cognitive impairment (VCI)</a:t>
            </a:r>
            <a:r>
              <a:rPr lang="en-US" sz="1800" b="1" dirty="0">
                <a:solidFill>
                  <a:schemeClr val="accent5">
                    <a:lumMod val="75000"/>
                  </a:schemeClr>
                </a:solidFill>
              </a:rPr>
              <a:t> </a:t>
            </a:r>
            <a:r>
              <a:rPr lang="en-US" sz="1800" dirty="0"/>
              <a:t>– cognitive impairment of any severity associated with cerebrovascular disease regardless of the occurrence of stroke symptoms</a:t>
            </a:r>
          </a:p>
          <a:p>
            <a:pPr lvl="1">
              <a:buClr>
                <a:schemeClr val="tx1"/>
              </a:buClr>
            </a:pPr>
            <a:r>
              <a:rPr lang="en-US" sz="1800" dirty="0">
                <a:solidFill>
                  <a:srgbClr val="3F1A01"/>
                </a:solidFill>
              </a:rPr>
              <a:t>Various injuries can lead to VCI, ranging from progressive microvascular pathologies to a stroke causing large damage to an area of the brain</a:t>
            </a:r>
          </a:p>
          <a:p>
            <a:pPr>
              <a:buClr>
                <a:schemeClr val="tx1"/>
              </a:buClr>
            </a:pPr>
            <a:r>
              <a:rPr lang="en-US" sz="1800" b="1" dirty="0">
                <a:solidFill>
                  <a:schemeClr val="accent5">
                    <a:lumMod val="50000"/>
                  </a:schemeClr>
                </a:solidFill>
              </a:rPr>
              <a:t>Post-stroke cognitive impairment (PSCI) </a:t>
            </a:r>
            <a:r>
              <a:rPr lang="en-US" sz="1800" dirty="0"/>
              <a:t>– any severity of cognitive impairment, regardless of cause, noted after an overt stroke</a:t>
            </a:r>
          </a:p>
          <a:p>
            <a:pPr lvl="1">
              <a:buClr>
                <a:schemeClr val="tx1"/>
              </a:buClr>
            </a:pPr>
            <a:r>
              <a:rPr lang="en-US" sz="1800" dirty="0">
                <a:solidFill>
                  <a:srgbClr val="3F1A01"/>
                </a:solidFill>
              </a:rPr>
              <a:t>Some degree of cognitive impairment after stroke is common</a:t>
            </a:r>
            <a:endParaRPr lang="en-GB" sz="1800" dirty="0">
              <a:solidFill>
                <a:srgbClr val="3F1A01"/>
              </a:solidFill>
            </a:endParaRPr>
          </a:p>
          <a:p>
            <a:pPr lvl="1">
              <a:buClr>
                <a:schemeClr val="tx1"/>
              </a:buClr>
            </a:pPr>
            <a:r>
              <a:rPr lang="en-US" sz="1800" dirty="0">
                <a:solidFill>
                  <a:srgbClr val="3F1A01"/>
                </a:solidFill>
              </a:rPr>
              <a:t>PSCI can be seen as a spectrum from mild to severe</a:t>
            </a:r>
          </a:p>
          <a:p>
            <a:pPr>
              <a:buClr>
                <a:schemeClr val="tx1"/>
              </a:buClr>
            </a:pPr>
            <a:r>
              <a:rPr lang="en-US" sz="1800" b="1" dirty="0">
                <a:solidFill>
                  <a:schemeClr val="accent5">
                    <a:lumMod val="50000"/>
                  </a:schemeClr>
                </a:solidFill>
              </a:rPr>
              <a:t>Post-stroke dementia (PSD) </a:t>
            </a:r>
            <a:r>
              <a:rPr lang="en-US" sz="1800" dirty="0"/>
              <a:t>– all types of dementia after stroke</a:t>
            </a:r>
          </a:p>
        </p:txBody>
      </p:sp>
      <p:sp>
        <p:nvSpPr>
          <p:cNvPr id="6" name="Text Placeholder 5">
            <a:extLst>
              <a:ext uri="{FF2B5EF4-FFF2-40B4-BE49-F238E27FC236}">
                <a16:creationId xmlns:a16="http://schemas.microsoft.com/office/drawing/2014/main" id="{CEF8CDA4-DB1D-0076-5B20-9E467584FF01}"/>
              </a:ext>
            </a:extLst>
          </p:cNvPr>
          <p:cNvSpPr>
            <a:spLocks noGrp="1"/>
          </p:cNvSpPr>
          <p:nvPr>
            <p:ph type="body" sz="quarter" idx="18"/>
          </p:nvPr>
        </p:nvSpPr>
        <p:spPr/>
        <p:txBody>
          <a:bodyPr/>
          <a:lstStyle/>
          <a:p>
            <a:r>
              <a:rPr lang="en-US" dirty="0"/>
              <a:t>PSCI=post-stroke cognitive impairment; PSD=post-stroke dementia; VCI=vascular cognitive impairment</a:t>
            </a:r>
          </a:p>
          <a:p>
            <a:endParaRPr lang="en-GB" dirty="0"/>
          </a:p>
          <a:p>
            <a:r>
              <a:rPr lang="en-GB" dirty="0"/>
              <a:t>El Husseini et al. Stroke 2023;54(6):e272–e291</a:t>
            </a:r>
          </a:p>
        </p:txBody>
      </p:sp>
      <p:sp>
        <p:nvSpPr>
          <p:cNvPr id="7" name="Slide Number Placeholder 6">
            <a:extLst>
              <a:ext uri="{FF2B5EF4-FFF2-40B4-BE49-F238E27FC236}">
                <a16:creationId xmlns:a16="http://schemas.microsoft.com/office/drawing/2014/main" id="{B5AC0BA2-75FF-D532-1D14-5CD666CA216D}"/>
              </a:ext>
            </a:extLst>
          </p:cNvPr>
          <p:cNvSpPr>
            <a:spLocks noGrp="1"/>
          </p:cNvSpPr>
          <p:nvPr>
            <p:ph type="sldNum" sz="quarter" idx="4"/>
          </p:nvPr>
        </p:nvSpPr>
        <p:spPr/>
        <p:txBody>
          <a:bodyPr/>
          <a:lstStyle/>
          <a:p>
            <a:fld id="{C5E73D8C-6D1C-4360-8101-83ED279A0FF1}" type="slidenum">
              <a:rPr lang="en-GB" smtClean="0"/>
              <a:pPr/>
              <a:t>3</a:t>
            </a:fld>
            <a:endParaRPr lang="en-GB"/>
          </a:p>
        </p:txBody>
      </p:sp>
    </p:spTree>
    <p:extLst>
      <p:ext uri="{BB962C8B-B14F-4D97-AF65-F5344CB8AC3E}">
        <p14:creationId xmlns:p14="http://schemas.microsoft.com/office/powerpoint/2010/main" val="3061447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8503307-C3AC-B3CE-5D63-CDB6AEB88046}"/>
              </a:ext>
            </a:extLst>
          </p:cNvPr>
          <p:cNvSpPr>
            <a:spLocks noGrp="1"/>
          </p:cNvSpPr>
          <p:nvPr>
            <p:ph type="title"/>
          </p:nvPr>
        </p:nvSpPr>
        <p:spPr>
          <a:xfrm>
            <a:off x="1219200" y="546100"/>
            <a:ext cx="6642100" cy="2105818"/>
          </a:xfrm>
        </p:spPr>
        <p:txBody>
          <a:bodyPr/>
          <a:lstStyle/>
          <a:p>
            <a:r>
              <a:rPr lang="en-GB" sz="4000" dirty="0"/>
              <a:t>Epidemiology of </a:t>
            </a:r>
            <a:br>
              <a:rPr lang="en-GB" sz="4000" dirty="0"/>
            </a:br>
            <a:r>
              <a:rPr lang="en-US" sz="4000" dirty="0"/>
              <a:t>post-stroke cognitive impairment and dementia</a:t>
            </a:r>
            <a:endParaRPr lang="en-GB" sz="4000" dirty="0"/>
          </a:p>
        </p:txBody>
      </p:sp>
      <p:sp>
        <p:nvSpPr>
          <p:cNvPr id="11" name="Text Placeholder 10">
            <a:extLst>
              <a:ext uri="{FF2B5EF4-FFF2-40B4-BE49-F238E27FC236}">
                <a16:creationId xmlns:a16="http://schemas.microsoft.com/office/drawing/2014/main" id="{F4EAFC22-59CE-8253-DE7C-4C83B23052B1}"/>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235444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4EFB2EFD-9741-0327-02E9-9BAAFDA86FCA}"/>
              </a:ext>
            </a:extLst>
          </p:cNvPr>
          <p:cNvSpPr/>
          <p:nvPr/>
        </p:nvSpPr>
        <p:spPr>
          <a:xfrm>
            <a:off x="1023369" y="2579761"/>
            <a:ext cx="2623598" cy="2623598"/>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Content Placeholder 19">
            <a:extLst>
              <a:ext uri="{FF2B5EF4-FFF2-40B4-BE49-F238E27FC236}">
                <a16:creationId xmlns:a16="http://schemas.microsoft.com/office/drawing/2014/main" id="{02A00E7C-B0C2-00A2-6414-52753982C89E}"/>
              </a:ext>
            </a:extLst>
          </p:cNvPr>
          <p:cNvSpPr>
            <a:spLocks noGrp="1"/>
          </p:cNvSpPr>
          <p:nvPr>
            <p:ph sz="half" idx="1"/>
          </p:nvPr>
        </p:nvSpPr>
        <p:spPr/>
        <p:txBody>
          <a:bodyPr/>
          <a:lstStyle/>
          <a:p>
            <a:pPr marL="0" indent="0">
              <a:buNone/>
            </a:pPr>
            <a:r>
              <a:rPr lang="en-US" dirty="0"/>
              <a:t>The prevalence of PSCI differs according to the type of stroke, diagnostic criteria for cognitive impairment used, and the timing of cognitive assessment – resulting in substantial heterogeneity in reported estimates across different studies</a:t>
            </a:r>
            <a:r>
              <a:rPr lang="en-US" baseline="30000" dirty="0"/>
              <a:t>1,2</a:t>
            </a:r>
            <a:endParaRPr lang="en-GB" dirty="0"/>
          </a:p>
        </p:txBody>
      </p:sp>
      <p:sp>
        <p:nvSpPr>
          <p:cNvPr id="2" name="Text Placeholder 1">
            <a:extLst>
              <a:ext uri="{FF2B5EF4-FFF2-40B4-BE49-F238E27FC236}">
                <a16:creationId xmlns:a16="http://schemas.microsoft.com/office/drawing/2014/main" id="{215AFBF6-15E0-DCA4-3CF8-0E754AB1A115}"/>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A626DEE5-28AA-78A9-27F7-F05F68D3AC9E}"/>
              </a:ext>
            </a:extLst>
          </p:cNvPr>
          <p:cNvSpPr>
            <a:spLocks noGrp="1"/>
          </p:cNvSpPr>
          <p:nvPr>
            <p:ph type="title"/>
          </p:nvPr>
        </p:nvSpPr>
        <p:spPr/>
        <p:txBody>
          <a:bodyPr/>
          <a:lstStyle/>
          <a:p>
            <a:r>
              <a:rPr lang="en-US" dirty="0"/>
              <a:t>Prevalence of post-stroke cognitive impairment (PSCI)</a:t>
            </a:r>
            <a:endParaRPr lang="en-GB" dirty="0"/>
          </a:p>
        </p:txBody>
      </p:sp>
      <p:sp>
        <p:nvSpPr>
          <p:cNvPr id="6" name="Text Placeholder 5">
            <a:extLst>
              <a:ext uri="{FF2B5EF4-FFF2-40B4-BE49-F238E27FC236}">
                <a16:creationId xmlns:a16="http://schemas.microsoft.com/office/drawing/2014/main" id="{470C2641-A3D0-4155-FC0D-9C7A41E5F20F}"/>
              </a:ext>
            </a:extLst>
          </p:cNvPr>
          <p:cNvSpPr>
            <a:spLocks noGrp="1"/>
          </p:cNvSpPr>
          <p:nvPr>
            <p:ph type="body" sz="quarter" idx="18"/>
          </p:nvPr>
        </p:nvSpPr>
        <p:spPr/>
        <p:txBody>
          <a:bodyPr/>
          <a:lstStyle/>
          <a:p>
            <a:r>
              <a:rPr lang="en-US" dirty="0"/>
              <a:t>CI=confidence interval; PSCI=post-stroke cognitive impairment; </a:t>
            </a:r>
            <a:r>
              <a:rPr lang="en-GB" dirty="0"/>
              <a:t>TIA=transient ischaemic attack</a:t>
            </a:r>
            <a:endParaRPr lang="en-US" dirty="0"/>
          </a:p>
          <a:p>
            <a:endParaRPr lang="en-US" dirty="0"/>
          </a:p>
          <a:p>
            <a:r>
              <a:rPr lang="en-US" dirty="0"/>
              <a:t>1. Sexton et al. </a:t>
            </a:r>
            <a:r>
              <a:rPr lang="en-US" dirty="0" err="1"/>
              <a:t>Eur</a:t>
            </a:r>
            <a:r>
              <a:rPr lang="en-US" dirty="0"/>
              <a:t> Stroke J 2019;4(2):160–171; 2. Pendlebury &amp; Rothwell. et al. Lancet Neurol 2009;8(11):1006–1018</a:t>
            </a:r>
          </a:p>
        </p:txBody>
      </p:sp>
      <p:sp>
        <p:nvSpPr>
          <p:cNvPr id="7" name="Slide Number Placeholder 6">
            <a:extLst>
              <a:ext uri="{FF2B5EF4-FFF2-40B4-BE49-F238E27FC236}">
                <a16:creationId xmlns:a16="http://schemas.microsoft.com/office/drawing/2014/main" id="{059C5FB6-5673-9A4A-C9E3-626FF42A4894}"/>
              </a:ext>
            </a:extLst>
          </p:cNvPr>
          <p:cNvSpPr>
            <a:spLocks noGrp="1"/>
          </p:cNvSpPr>
          <p:nvPr>
            <p:ph type="sldNum" sz="quarter" idx="4"/>
          </p:nvPr>
        </p:nvSpPr>
        <p:spPr/>
        <p:txBody>
          <a:bodyPr/>
          <a:lstStyle/>
          <a:p>
            <a:fld id="{C5E73D8C-6D1C-4360-8101-83ED279A0FF1}" type="slidenum">
              <a:rPr lang="en-GB" smtClean="0"/>
              <a:pPr/>
              <a:t>5</a:t>
            </a:fld>
            <a:endParaRPr lang="en-GB"/>
          </a:p>
        </p:txBody>
      </p:sp>
      <p:sp>
        <p:nvSpPr>
          <p:cNvPr id="18" name="Content Placeholder 9">
            <a:extLst>
              <a:ext uri="{FF2B5EF4-FFF2-40B4-BE49-F238E27FC236}">
                <a16:creationId xmlns:a16="http://schemas.microsoft.com/office/drawing/2014/main" id="{1B4EC0AA-11CB-9836-E521-837AEE113358}"/>
              </a:ext>
            </a:extLst>
          </p:cNvPr>
          <p:cNvSpPr txBox="1">
            <a:spLocks/>
          </p:cNvSpPr>
          <p:nvPr/>
        </p:nvSpPr>
        <p:spPr>
          <a:xfrm>
            <a:off x="764044" y="1787627"/>
            <a:ext cx="7668550" cy="310329"/>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800" b="1" dirty="0">
                <a:solidFill>
                  <a:schemeClr val="accent2">
                    <a:lumMod val="50000"/>
                  </a:schemeClr>
                </a:solidFill>
              </a:rPr>
              <a:t>Pooled prevalence of PSCI in the year after stroke</a:t>
            </a:r>
          </a:p>
        </p:txBody>
      </p:sp>
      <p:graphicFrame>
        <p:nvGraphicFramePr>
          <p:cNvPr id="10" name="Chart 9">
            <a:extLst>
              <a:ext uri="{FF2B5EF4-FFF2-40B4-BE49-F238E27FC236}">
                <a16:creationId xmlns:a16="http://schemas.microsoft.com/office/drawing/2014/main" id="{E179FDCF-199B-954A-B726-DF4B1FF8D645}"/>
              </a:ext>
            </a:extLst>
          </p:cNvPr>
          <p:cNvGraphicFramePr/>
          <p:nvPr>
            <p:extLst>
              <p:ext uri="{D42A27DB-BD31-4B8C-83A1-F6EECF244321}">
                <p14:modId xmlns:p14="http://schemas.microsoft.com/office/powerpoint/2010/main" val="1582630025"/>
              </p:ext>
            </p:extLst>
          </p:nvPr>
        </p:nvGraphicFramePr>
        <p:xfrm>
          <a:off x="779417" y="2662507"/>
          <a:ext cx="3111501" cy="2458105"/>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8D72F22C-6F76-1275-785C-B1F372FE6E65}"/>
              </a:ext>
            </a:extLst>
          </p:cNvPr>
          <p:cNvSpPr txBox="1"/>
          <p:nvPr/>
        </p:nvSpPr>
        <p:spPr>
          <a:xfrm>
            <a:off x="2779490" y="3503310"/>
            <a:ext cx="646331" cy="369332"/>
          </a:xfrm>
          <a:prstGeom prst="rect">
            <a:avLst/>
          </a:prstGeom>
          <a:noFill/>
        </p:spPr>
        <p:txBody>
          <a:bodyPr wrap="none" rtlCol="0">
            <a:spAutoFit/>
          </a:bodyPr>
          <a:lstStyle/>
          <a:p>
            <a:r>
              <a:rPr lang="en-GB" b="1" dirty="0">
                <a:solidFill>
                  <a:schemeClr val="bg1"/>
                </a:solidFill>
              </a:rPr>
              <a:t>38%</a:t>
            </a:r>
          </a:p>
        </p:txBody>
      </p:sp>
      <p:sp>
        <p:nvSpPr>
          <p:cNvPr id="12" name="TextBox 11">
            <a:extLst>
              <a:ext uri="{FF2B5EF4-FFF2-40B4-BE49-F238E27FC236}">
                <a16:creationId xmlns:a16="http://schemas.microsoft.com/office/drawing/2014/main" id="{A17EEF58-6A87-C406-1D7D-02ECBE3BE541}"/>
              </a:ext>
            </a:extLst>
          </p:cNvPr>
          <p:cNvSpPr txBox="1"/>
          <p:nvPr/>
        </p:nvSpPr>
        <p:spPr>
          <a:xfrm>
            <a:off x="3425821" y="3503310"/>
            <a:ext cx="2069797" cy="646331"/>
          </a:xfrm>
          <a:prstGeom prst="rect">
            <a:avLst/>
          </a:prstGeom>
          <a:solidFill>
            <a:schemeClr val="bg1"/>
          </a:solidFill>
        </p:spPr>
        <p:txBody>
          <a:bodyPr wrap="none" rtlCol="0">
            <a:spAutoFit/>
          </a:bodyPr>
          <a:lstStyle/>
          <a:p>
            <a:r>
              <a:rPr lang="en-GB" b="1" dirty="0"/>
              <a:t>of patients</a:t>
            </a:r>
            <a:br>
              <a:rPr lang="en-GB" b="1" dirty="0"/>
            </a:br>
            <a:r>
              <a:rPr lang="en-GB" b="1" dirty="0"/>
              <a:t>(95% CI: 32, 43%)</a:t>
            </a:r>
          </a:p>
        </p:txBody>
      </p:sp>
      <p:sp>
        <p:nvSpPr>
          <p:cNvPr id="16" name="TextBox 15">
            <a:extLst>
              <a:ext uri="{FF2B5EF4-FFF2-40B4-BE49-F238E27FC236}">
                <a16:creationId xmlns:a16="http://schemas.microsoft.com/office/drawing/2014/main" id="{DEF00EE3-5BF1-CA32-2EC5-B5E049EF85A5}"/>
              </a:ext>
            </a:extLst>
          </p:cNvPr>
          <p:cNvSpPr txBox="1"/>
          <p:nvPr/>
        </p:nvSpPr>
        <p:spPr>
          <a:xfrm>
            <a:off x="4976037" y="2374955"/>
            <a:ext cx="3639366" cy="1200329"/>
          </a:xfrm>
          <a:prstGeom prst="rect">
            <a:avLst/>
          </a:prstGeom>
          <a:solidFill>
            <a:schemeClr val="bg1"/>
          </a:solidFill>
        </p:spPr>
        <p:txBody>
          <a:bodyPr wrap="square" rtlCol="0">
            <a:spAutoFit/>
          </a:bodyPr>
          <a:lstStyle/>
          <a:p>
            <a:r>
              <a:rPr lang="en-GB" dirty="0"/>
              <a:t>Meta-analysis of 21 studies, including patients with ischaemic stroke, or a mixture of ischaemic or haemorrhagic stroke or TIA</a:t>
            </a:r>
          </a:p>
        </p:txBody>
      </p:sp>
      <p:sp>
        <p:nvSpPr>
          <p:cNvPr id="17" name="TextBox 16">
            <a:extLst>
              <a:ext uri="{FF2B5EF4-FFF2-40B4-BE49-F238E27FC236}">
                <a16:creationId xmlns:a16="http://schemas.microsoft.com/office/drawing/2014/main" id="{BF02921A-88BD-D00F-D8BD-46A95DB95E4D}"/>
              </a:ext>
            </a:extLst>
          </p:cNvPr>
          <p:cNvSpPr txBox="1"/>
          <p:nvPr/>
        </p:nvSpPr>
        <p:spPr>
          <a:xfrm>
            <a:off x="4976037" y="4417340"/>
            <a:ext cx="3456557" cy="1200329"/>
          </a:xfrm>
          <a:prstGeom prst="rect">
            <a:avLst/>
          </a:prstGeom>
          <a:solidFill>
            <a:schemeClr val="bg1"/>
          </a:solidFill>
        </p:spPr>
        <p:txBody>
          <a:bodyPr wrap="square" rtlCol="0">
            <a:spAutoFit/>
          </a:bodyPr>
          <a:lstStyle/>
          <a:p>
            <a:r>
              <a:rPr lang="en-GB" dirty="0"/>
              <a:t>In studies of patients with ischaemic stroke, the pooled prevalence of PSCI was higher: </a:t>
            </a:r>
            <a:br>
              <a:rPr lang="en-GB" dirty="0"/>
            </a:br>
            <a:r>
              <a:rPr lang="en-GB" b="1" dirty="0">
                <a:solidFill>
                  <a:schemeClr val="accent2">
                    <a:lumMod val="50000"/>
                  </a:schemeClr>
                </a:solidFill>
              </a:rPr>
              <a:t>45% (95% CI%: 41, 50%)</a:t>
            </a:r>
          </a:p>
        </p:txBody>
      </p:sp>
      <p:cxnSp>
        <p:nvCxnSpPr>
          <p:cNvPr id="22" name="Straight Connector 21">
            <a:extLst>
              <a:ext uri="{FF2B5EF4-FFF2-40B4-BE49-F238E27FC236}">
                <a16:creationId xmlns:a16="http://schemas.microsoft.com/office/drawing/2014/main" id="{2F69989B-E10F-9A03-7042-D084E1F42AFE}"/>
              </a:ext>
            </a:extLst>
          </p:cNvPr>
          <p:cNvCxnSpPr>
            <a:cxnSpLocks/>
          </p:cNvCxnSpPr>
          <p:nvPr/>
        </p:nvCxnSpPr>
        <p:spPr>
          <a:xfrm flipH="1">
            <a:off x="3327991" y="2594344"/>
            <a:ext cx="1616149" cy="41467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6327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BD9E94-B2BC-86C1-50D4-D88F6E6531E2}"/>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A1B19C90-CAD8-D2C8-5934-C8674CE489EC}"/>
              </a:ext>
            </a:extLst>
          </p:cNvPr>
          <p:cNvSpPr>
            <a:spLocks noGrp="1"/>
          </p:cNvSpPr>
          <p:nvPr>
            <p:ph type="title"/>
          </p:nvPr>
        </p:nvSpPr>
        <p:spPr/>
        <p:txBody>
          <a:bodyPr/>
          <a:lstStyle/>
          <a:p>
            <a:r>
              <a:rPr lang="en-US" dirty="0"/>
              <a:t>Prevalence of post-stroke dementia (PSD)</a:t>
            </a:r>
            <a:endParaRPr lang="en-GB" dirty="0"/>
          </a:p>
        </p:txBody>
      </p:sp>
      <p:sp>
        <p:nvSpPr>
          <p:cNvPr id="5" name="Content Placeholder 4">
            <a:extLst>
              <a:ext uri="{FF2B5EF4-FFF2-40B4-BE49-F238E27FC236}">
                <a16:creationId xmlns:a16="http://schemas.microsoft.com/office/drawing/2014/main" id="{79BD8011-3DC4-226C-66F7-C3F64354E0F5}"/>
              </a:ext>
            </a:extLst>
          </p:cNvPr>
          <p:cNvSpPr>
            <a:spLocks noGrp="1"/>
          </p:cNvSpPr>
          <p:nvPr>
            <p:ph sz="half" idx="21"/>
          </p:nvPr>
        </p:nvSpPr>
        <p:spPr/>
        <p:txBody>
          <a:bodyPr/>
          <a:lstStyle/>
          <a:p>
            <a:pPr marL="0" indent="0">
              <a:buNone/>
            </a:pPr>
            <a:r>
              <a:rPr lang="en-US" dirty="0"/>
              <a:t>Approximately 1 in 10 patients have dementia before their first stroke, another 1 in 10 will develop dementia after their first stroke, and more than one-third have dementia after recurrent stroke</a:t>
            </a:r>
            <a:endParaRPr lang="en-GB" dirty="0"/>
          </a:p>
        </p:txBody>
      </p:sp>
      <p:sp>
        <p:nvSpPr>
          <p:cNvPr id="6" name="Text Placeholder 5">
            <a:extLst>
              <a:ext uri="{FF2B5EF4-FFF2-40B4-BE49-F238E27FC236}">
                <a16:creationId xmlns:a16="http://schemas.microsoft.com/office/drawing/2014/main" id="{84AF8650-E26D-8743-08A3-6B75E50C2EED}"/>
              </a:ext>
            </a:extLst>
          </p:cNvPr>
          <p:cNvSpPr>
            <a:spLocks noGrp="1"/>
          </p:cNvSpPr>
          <p:nvPr>
            <p:ph type="body" sz="quarter" idx="18"/>
          </p:nvPr>
        </p:nvSpPr>
        <p:spPr/>
        <p:txBody>
          <a:bodyPr/>
          <a:lstStyle/>
          <a:p>
            <a:r>
              <a:rPr lang="en-US" dirty="0"/>
              <a:t>CI=confidence interval; PSD=post-stroke dementia </a:t>
            </a:r>
          </a:p>
          <a:p>
            <a:endParaRPr lang="en-US" dirty="0"/>
          </a:p>
          <a:p>
            <a:r>
              <a:rPr lang="en-US" dirty="0"/>
              <a:t>Pendlebury et al. Int J Stroke 2012;7(7):570–581</a:t>
            </a:r>
            <a:endParaRPr lang="en-GB" dirty="0"/>
          </a:p>
        </p:txBody>
      </p:sp>
      <p:sp>
        <p:nvSpPr>
          <p:cNvPr id="7" name="Slide Number Placeholder 6">
            <a:extLst>
              <a:ext uri="{FF2B5EF4-FFF2-40B4-BE49-F238E27FC236}">
                <a16:creationId xmlns:a16="http://schemas.microsoft.com/office/drawing/2014/main" id="{721A4F36-634F-3BA7-4CBF-0F158EDE66F3}"/>
              </a:ext>
            </a:extLst>
          </p:cNvPr>
          <p:cNvSpPr>
            <a:spLocks noGrp="1"/>
          </p:cNvSpPr>
          <p:nvPr>
            <p:ph type="sldNum" sz="quarter" idx="4"/>
          </p:nvPr>
        </p:nvSpPr>
        <p:spPr/>
        <p:txBody>
          <a:bodyPr/>
          <a:lstStyle/>
          <a:p>
            <a:fld id="{C5E73D8C-6D1C-4360-8101-83ED279A0FF1}" type="slidenum">
              <a:rPr lang="en-GB" smtClean="0"/>
              <a:pPr/>
              <a:t>6</a:t>
            </a:fld>
            <a:endParaRPr lang="en-GB"/>
          </a:p>
        </p:txBody>
      </p:sp>
      <p:sp>
        <p:nvSpPr>
          <p:cNvPr id="55" name="Content Placeholder 3">
            <a:extLst>
              <a:ext uri="{FF2B5EF4-FFF2-40B4-BE49-F238E27FC236}">
                <a16:creationId xmlns:a16="http://schemas.microsoft.com/office/drawing/2014/main" id="{80AC8D12-4733-299E-363C-F752E59A664A}"/>
              </a:ext>
            </a:extLst>
          </p:cNvPr>
          <p:cNvSpPr>
            <a:spLocks noGrp="1"/>
          </p:cNvSpPr>
          <p:nvPr>
            <p:ph idx="19"/>
          </p:nvPr>
        </p:nvSpPr>
        <p:spPr>
          <a:xfrm>
            <a:off x="3389658" y="1774717"/>
            <a:ext cx="8279999" cy="244583"/>
          </a:xfrm>
        </p:spPr>
        <p:txBody>
          <a:bodyPr/>
          <a:lstStyle/>
          <a:p>
            <a:pPr marL="0" indent="0" algn="ctr">
              <a:buNone/>
            </a:pPr>
            <a:r>
              <a:rPr lang="en-GB" b="1" dirty="0">
                <a:solidFill>
                  <a:schemeClr val="accent5">
                    <a:lumMod val="50000"/>
                  </a:schemeClr>
                </a:solidFill>
              </a:rPr>
              <a:t>Rates of PSD in different clinical settings</a:t>
            </a:r>
          </a:p>
        </p:txBody>
      </p:sp>
      <p:graphicFrame>
        <p:nvGraphicFramePr>
          <p:cNvPr id="56" name="Table 11">
            <a:extLst>
              <a:ext uri="{FF2B5EF4-FFF2-40B4-BE49-F238E27FC236}">
                <a16:creationId xmlns:a16="http://schemas.microsoft.com/office/drawing/2014/main" id="{F2A9684D-CC97-1CDD-45B2-AE3BE721570A}"/>
              </a:ext>
            </a:extLst>
          </p:cNvPr>
          <p:cNvGraphicFramePr>
            <a:graphicFrameLocks/>
          </p:cNvGraphicFramePr>
          <p:nvPr>
            <p:extLst>
              <p:ext uri="{D42A27DB-BD31-4B8C-83A1-F6EECF244321}">
                <p14:modId xmlns:p14="http://schemas.microsoft.com/office/powerpoint/2010/main" val="3049393160"/>
              </p:ext>
            </p:extLst>
          </p:nvPr>
        </p:nvGraphicFramePr>
        <p:xfrm>
          <a:off x="3983657" y="2145031"/>
          <a:ext cx="7092000" cy="3230880"/>
        </p:xfrm>
        <a:graphic>
          <a:graphicData uri="http://schemas.openxmlformats.org/drawingml/2006/table">
            <a:tbl>
              <a:tblPr bandRow="1">
                <a:tableStyleId>{5C22544A-7EE6-4342-B048-85BDC9FD1C3A}</a:tableStyleId>
              </a:tblPr>
              <a:tblGrid>
                <a:gridCol w="3960000">
                  <a:extLst>
                    <a:ext uri="{9D8B030D-6E8A-4147-A177-3AD203B41FA5}">
                      <a16:colId xmlns:a16="http://schemas.microsoft.com/office/drawing/2014/main" val="211284293"/>
                    </a:ext>
                  </a:extLst>
                </a:gridCol>
                <a:gridCol w="1872000">
                  <a:extLst>
                    <a:ext uri="{9D8B030D-6E8A-4147-A177-3AD203B41FA5}">
                      <a16:colId xmlns:a16="http://schemas.microsoft.com/office/drawing/2014/main" val="1159505650"/>
                    </a:ext>
                  </a:extLst>
                </a:gridCol>
                <a:gridCol w="1260000">
                  <a:extLst>
                    <a:ext uri="{9D8B030D-6E8A-4147-A177-3AD203B41FA5}">
                      <a16:colId xmlns:a16="http://schemas.microsoft.com/office/drawing/2014/main" val="1469006754"/>
                    </a:ext>
                  </a:extLst>
                </a:gridCol>
              </a:tblGrid>
              <a:tr h="198022">
                <a:tc>
                  <a:txBody>
                    <a:bodyPr/>
                    <a:lstStyle/>
                    <a:p>
                      <a:pPr algn="l" fontAlgn="b"/>
                      <a:endParaRPr lang="en-GB" sz="1600" b="1" i="0" u="none" strike="noStrike" dirty="0">
                        <a:solidFill>
                          <a:schemeClr val="bg1"/>
                        </a:solidFill>
                        <a:effectLst/>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algn="ctr"/>
                      <a:r>
                        <a:rPr lang="en-GB" sz="1600" b="1" dirty="0">
                          <a:solidFill>
                            <a:schemeClr val="bg1"/>
                          </a:solidFill>
                          <a:latin typeface="+mn-lt"/>
                          <a:cs typeface="Arial" panose="020B0604020202020204" pitchFamily="34" charset="0"/>
                        </a:rPr>
                        <a:t>Rate of PSD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algn="ctr"/>
                      <a:r>
                        <a:rPr lang="en-GB" sz="1600" b="1" dirty="0">
                          <a:solidFill>
                            <a:schemeClr val="bg1"/>
                          </a:solidFill>
                          <a:latin typeface="+mn-lt"/>
                          <a:cs typeface="Arial" panose="020B0604020202020204" pitchFamily="34" charset="0"/>
                        </a:rPr>
                        <a:t>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726149425"/>
                  </a:ext>
                </a:extLst>
              </a:tr>
              <a:tr h="198022">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b="0" dirty="0">
                          <a:solidFill>
                            <a:schemeClr val="tx1"/>
                          </a:solidFill>
                          <a:cs typeface="Times New Roman" pitchFamily="18" charset="0"/>
                        </a:rPr>
                        <a:t>Hospital-based, recurrent stroke, </a:t>
                      </a:r>
                      <a:br>
                        <a:rPr lang="en-US" sz="1600" b="0" dirty="0">
                          <a:solidFill>
                            <a:schemeClr val="tx1"/>
                          </a:solidFill>
                          <a:cs typeface="Times New Roman" pitchFamily="18" charset="0"/>
                        </a:rPr>
                      </a:br>
                      <a:r>
                        <a:rPr lang="en-US" sz="1600" b="0" dirty="0">
                          <a:solidFill>
                            <a:schemeClr val="tx1"/>
                          </a:solidFill>
                          <a:cs typeface="Times New Roman" pitchFamily="18" charset="0"/>
                        </a:rPr>
                        <a:t>including pre-stroke dementia</a:t>
                      </a:r>
                      <a:endParaRPr lang="en-US" sz="1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600" b="0" i="0" u="none" strike="noStrike" dirty="0">
                          <a:solidFill>
                            <a:schemeClr val="tx1"/>
                          </a:solidFill>
                          <a:effectLst/>
                          <a:latin typeface="+mn-lt"/>
                        </a:rPr>
                        <a:t>41.3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600" b="0" i="0" u="none" strike="noStrike" dirty="0">
                          <a:solidFill>
                            <a:schemeClr val="tx1"/>
                          </a:solidFill>
                          <a:effectLst/>
                          <a:latin typeface="+mn-lt"/>
                        </a:rPr>
                        <a:t>29.6, 53.1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2473892"/>
                  </a:ext>
                </a:extLst>
              </a:tr>
              <a:tr h="198022">
                <a:tc>
                  <a:txBody>
                    <a:bodyPr/>
                    <a:lstStyle/>
                    <a:p>
                      <a:pPr algn="l" fontAlgn="b"/>
                      <a:r>
                        <a:rPr lang="en-US" sz="1600" b="0" i="0" u="none" strike="noStrike" dirty="0">
                          <a:solidFill>
                            <a:schemeClr val="tx1"/>
                          </a:solidFill>
                          <a:effectLst/>
                          <a:latin typeface="+mn-lt"/>
                        </a:rPr>
                        <a:t>Hospital-based, any stroke, </a:t>
                      </a:r>
                      <a:br>
                        <a:rPr lang="en-US" sz="1600" b="0" i="0" u="none" strike="noStrike" dirty="0">
                          <a:solidFill>
                            <a:schemeClr val="tx1"/>
                          </a:solidFill>
                          <a:effectLst/>
                          <a:latin typeface="+mn-lt"/>
                        </a:rPr>
                      </a:br>
                      <a:r>
                        <a:rPr lang="en-US" sz="1600" b="0" i="0" u="none" strike="noStrike" dirty="0">
                          <a:solidFill>
                            <a:schemeClr val="tx1"/>
                          </a:solidFill>
                          <a:effectLst/>
                          <a:latin typeface="+mn-lt"/>
                        </a:rPr>
                        <a:t>including pre-stroke dementia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b"/>
                      <a:r>
                        <a:rPr lang="en-GB" sz="1600" b="0" i="0" u="none" strike="noStrike" dirty="0">
                          <a:solidFill>
                            <a:schemeClr val="tx1"/>
                          </a:solidFill>
                          <a:effectLst/>
                          <a:latin typeface="+mn-lt"/>
                        </a:rPr>
                        <a:t>26.5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b"/>
                      <a:r>
                        <a:rPr lang="en-GB" sz="1600" b="0" i="0" u="none" strike="noStrike" dirty="0">
                          <a:solidFill>
                            <a:schemeClr val="tx1"/>
                          </a:solidFill>
                          <a:effectLst/>
                          <a:latin typeface="+mn-lt"/>
                        </a:rPr>
                        <a:t>24.3, 28.7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41967199"/>
                  </a:ext>
                </a:extLst>
              </a:tr>
              <a:tr h="198022">
                <a:tc>
                  <a:txBody>
                    <a:bodyPr/>
                    <a:lstStyle/>
                    <a:p>
                      <a:pPr algn="l" fontAlgn="b"/>
                      <a:r>
                        <a:rPr lang="en-US" sz="1600" b="0" i="0" u="none" strike="noStrike" dirty="0">
                          <a:solidFill>
                            <a:schemeClr val="tx1"/>
                          </a:solidFill>
                          <a:effectLst/>
                          <a:latin typeface="+mn-lt"/>
                        </a:rPr>
                        <a:t>Hospital-based, first ever stroke, </a:t>
                      </a:r>
                      <a:br>
                        <a:rPr lang="en-US" sz="1600" b="0" i="0" u="none" strike="noStrike" dirty="0">
                          <a:solidFill>
                            <a:schemeClr val="tx1"/>
                          </a:solidFill>
                          <a:effectLst/>
                          <a:latin typeface="+mn-lt"/>
                        </a:rPr>
                      </a:br>
                      <a:r>
                        <a:rPr lang="en-US" sz="1600" b="0" i="0" u="none" strike="noStrike" dirty="0">
                          <a:solidFill>
                            <a:schemeClr val="tx1"/>
                          </a:solidFill>
                          <a:effectLst/>
                          <a:latin typeface="+mn-lt"/>
                        </a:rPr>
                        <a:t>including pre-stroke dementia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600" b="0" i="0" u="none" strike="noStrike" dirty="0">
                          <a:solidFill>
                            <a:schemeClr val="tx1"/>
                          </a:solidFill>
                          <a:effectLst/>
                          <a:latin typeface="+mn-lt"/>
                        </a:rPr>
                        <a:t>23.0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600" b="0" i="0" u="none" strike="noStrike" dirty="0">
                          <a:solidFill>
                            <a:schemeClr val="tx1"/>
                          </a:solidFill>
                          <a:effectLst/>
                          <a:latin typeface="+mn-lt"/>
                        </a:rPr>
                        <a:t>21.4, 24.7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2756731"/>
                  </a:ext>
                </a:extLst>
              </a:tr>
              <a:tr h="198022">
                <a:tc>
                  <a:txBody>
                    <a:bodyPr/>
                    <a:lstStyle/>
                    <a:p>
                      <a:pPr algn="l" fontAlgn="b"/>
                      <a:r>
                        <a:rPr lang="en-US" sz="1600" b="0" i="0" u="none" strike="noStrike" dirty="0">
                          <a:solidFill>
                            <a:schemeClr val="tx1"/>
                          </a:solidFill>
                          <a:effectLst/>
                          <a:latin typeface="+mn-lt"/>
                        </a:rPr>
                        <a:t>Hospital-based, any stroke, </a:t>
                      </a:r>
                      <a:br>
                        <a:rPr lang="en-US" sz="1600" b="0" i="0" u="none" strike="noStrike" dirty="0">
                          <a:solidFill>
                            <a:schemeClr val="tx1"/>
                          </a:solidFill>
                          <a:effectLst/>
                          <a:latin typeface="+mn-lt"/>
                        </a:rPr>
                      </a:br>
                      <a:r>
                        <a:rPr lang="en-US" sz="1600" b="0" i="0" u="none" strike="noStrike" dirty="0">
                          <a:solidFill>
                            <a:schemeClr val="tx1"/>
                          </a:solidFill>
                          <a:effectLst/>
                          <a:latin typeface="+mn-lt"/>
                        </a:rPr>
                        <a:t>excluding pre-stroke dementia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b"/>
                      <a:r>
                        <a:rPr lang="en-GB" sz="1600" b="0" i="0" u="none" strike="noStrike" dirty="0">
                          <a:solidFill>
                            <a:schemeClr val="tx1"/>
                          </a:solidFill>
                          <a:effectLst/>
                          <a:latin typeface="+mn-lt"/>
                        </a:rPr>
                        <a:t>20.3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b"/>
                      <a:r>
                        <a:rPr lang="en-GB" sz="1600" b="0" i="0" u="none" strike="noStrike" dirty="0">
                          <a:solidFill>
                            <a:schemeClr val="tx1"/>
                          </a:solidFill>
                          <a:effectLst/>
                          <a:latin typeface="+mn-lt"/>
                        </a:rPr>
                        <a:t>18.2, 22.5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770008190"/>
                  </a:ext>
                </a:extLst>
              </a:tr>
              <a:tr h="198022">
                <a:tc>
                  <a:txBody>
                    <a:bodyPr/>
                    <a:lstStyle/>
                    <a:p>
                      <a:pPr algn="l" fontAlgn="b"/>
                      <a:r>
                        <a:rPr lang="en-US" sz="1600" b="0" i="0" u="none" strike="noStrike" dirty="0">
                          <a:solidFill>
                            <a:schemeClr val="tx1"/>
                          </a:solidFill>
                          <a:effectLst/>
                          <a:latin typeface="+mn-lt"/>
                        </a:rPr>
                        <a:t>Hospital-based, first ever stroke, </a:t>
                      </a:r>
                      <a:br>
                        <a:rPr lang="en-US" sz="1600" b="0" i="0" u="none" strike="noStrike" dirty="0">
                          <a:solidFill>
                            <a:schemeClr val="tx1"/>
                          </a:solidFill>
                          <a:effectLst/>
                          <a:latin typeface="+mn-lt"/>
                        </a:rPr>
                      </a:br>
                      <a:r>
                        <a:rPr lang="en-US" sz="1600" b="0" i="0" u="none" strike="noStrike" dirty="0">
                          <a:solidFill>
                            <a:schemeClr val="tx1"/>
                          </a:solidFill>
                          <a:effectLst/>
                          <a:latin typeface="+mn-lt"/>
                        </a:rPr>
                        <a:t>excluding pre-stroke dementia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600" b="0" i="0" u="none" strike="noStrike" dirty="0">
                          <a:solidFill>
                            <a:schemeClr val="tx1"/>
                          </a:solidFill>
                          <a:effectLst/>
                          <a:latin typeface="+mn-lt"/>
                        </a:rPr>
                        <a:t>12.0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600" b="0" i="0" u="none" strike="noStrike" dirty="0">
                          <a:solidFill>
                            <a:schemeClr val="tx1"/>
                          </a:solidFill>
                          <a:effectLst/>
                          <a:latin typeface="+mn-lt"/>
                        </a:rPr>
                        <a:t>9.6, 14.4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5984458"/>
                  </a:ext>
                </a:extLst>
              </a:tr>
            </a:tbl>
          </a:graphicData>
        </a:graphic>
      </p:graphicFrame>
    </p:spTree>
    <p:extLst>
      <p:ext uri="{BB962C8B-B14F-4D97-AF65-F5344CB8AC3E}">
        <p14:creationId xmlns:p14="http://schemas.microsoft.com/office/powerpoint/2010/main" val="2359001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96E018-0371-A305-BD66-6E97B83C5D48}"/>
              </a:ext>
            </a:extLst>
          </p:cNvPr>
          <p:cNvSpPr>
            <a:spLocks noGrp="1"/>
          </p:cNvSpPr>
          <p:nvPr>
            <p:ph type="body" sz="quarter" idx="17"/>
          </p:nvPr>
        </p:nvSpPr>
        <p:spPr>
          <a:xfrm>
            <a:off x="539749" y="539750"/>
            <a:ext cx="9213851" cy="266676"/>
          </a:xfrm>
        </p:spPr>
        <p:txBody>
          <a:bodyPr/>
          <a:lstStyle/>
          <a:p>
            <a:r>
              <a:rPr lang="en-GB" dirty="0"/>
              <a:t>Neurobehavioural consequences of stroke – </a:t>
            </a:r>
            <a:r>
              <a:rPr lang="en-US" dirty="0"/>
              <a:t>Post-stroke cognitive impairment and dementia</a:t>
            </a:r>
          </a:p>
        </p:txBody>
      </p:sp>
      <p:sp>
        <p:nvSpPr>
          <p:cNvPr id="3" name="Title 2">
            <a:extLst>
              <a:ext uri="{FF2B5EF4-FFF2-40B4-BE49-F238E27FC236}">
                <a16:creationId xmlns:a16="http://schemas.microsoft.com/office/drawing/2014/main" id="{D411CE8A-91B6-3BE3-0C0C-75B357E40B1A}"/>
              </a:ext>
            </a:extLst>
          </p:cNvPr>
          <p:cNvSpPr>
            <a:spLocks noGrp="1"/>
          </p:cNvSpPr>
          <p:nvPr>
            <p:ph type="title"/>
          </p:nvPr>
        </p:nvSpPr>
        <p:spPr>
          <a:xfrm>
            <a:off x="539749" y="814386"/>
            <a:ext cx="9213851" cy="332399"/>
          </a:xfrm>
        </p:spPr>
        <p:txBody>
          <a:bodyPr/>
          <a:lstStyle/>
          <a:p>
            <a:r>
              <a:rPr lang="en-US" dirty="0"/>
              <a:t>Effect of stroke severity on post-stroke dementia (PSD)</a:t>
            </a:r>
            <a:endParaRPr lang="en-GB" dirty="0"/>
          </a:p>
        </p:txBody>
      </p:sp>
      <p:sp>
        <p:nvSpPr>
          <p:cNvPr id="5" name="Content Placeholder 4">
            <a:extLst>
              <a:ext uri="{FF2B5EF4-FFF2-40B4-BE49-F238E27FC236}">
                <a16:creationId xmlns:a16="http://schemas.microsoft.com/office/drawing/2014/main" id="{DABD5961-F7B7-66DC-D58E-D0517E40B320}"/>
              </a:ext>
            </a:extLst>
          </p:cNvPr>
          <p:cNvSpPr>
            <a:spLocks noGrp="1"/>
          </p:cNvSpPr>
          <p:nvPr>
            <p:ph sz="half" idx="21"/>
          </p:nvPr>
        </p:nvSpPr>
        <p:spPr>
          <a:xfrm>
            <a:off x="0" y="1416785"/>
            <a:ext cx="3114675" cy="4415215"/>
          </a:xfrm>
        </p:spPr>
        <p:txBody>
          <a:bodyPr/>
          <a:lstStyle/>
          <a:p>
            <a:r>
              <a:rPr lang="en-US" dirty="0"/>
              <a:t>The incidence of dementia is nearly </a:t>
            </a:r>
            <a:r>
              <a:rPr lang="en-US" b="1" dirty="0">
                <a:solidFill>
                  <a:schemeClr val="accent2">
                    <a:lumMod val="50000"/>
                  </a:schemeClr>
                </a:solidFill>
              </a:rPr>
              <a:t>50 times higher</a:t>
            </a:r>
            <a:r>
              <a:rPr lang="en-US" dirty="0">
                <a:solidFill>
                  <a:schemeClr val="accent2">
                    <a:lumMod val="50000"/>
                  </a:schemeClr>
                </a:solidFill>
              </a:rPr>
              <a:t> </a:t>
            </a:r>
            <a:r>
              <a:rPr lang="en-US" dirty="0"/>
              <a:t>in people the year after a major stroke compared with that of the general population</a:t>
            </a:r>
          </a:p>
          <a:p>
            <a:r>
              <a:rPr lang="en-US" dirty="0"/>
              <a:t>The risk of PSD is much </a:t>
            </a:r>
            <a:r>
              <a:rPr lang="en-US" b="1" dirty="0">
                <a:solidFill>
                  <a:schemeClr val="accent2">
                    <a:lumMod val="50000"/>
                  </a:schemeClr>
                </a:solidFill>
              </a:rPr>
              <a:t>higher in the first year </a:t>
            </a:r>
            <a:r>
              <a:rPr lang="en-US" dirty="0"/>
              <a:t>after stroke compared with anytime thereafter, particularly after severe stroke</a:t>
            </a:r>
            <a:endParaRPr lang="en-GB" dirty="0"/>
          </a:p>
        </p:txBody>
      </p:sp>
      <p:sp>
        <p:nvSpPr>
          <p:cNvPr id="6" name="Text Placeholder 5">
            <a:extLst>
              <a:ext uri="{FF2B5EF4-FFF2-40B4-BE49-F238E27FC236}">
                <a16:creationId xmlns:a16="http://schemas.microsoft.com/office/drawing/2014/main" id="{AA3BDFA4-13A3-FF0C-B1D9-AFCC676A8CAC}"/>
              </a:ext>
            </a:extLst>
          </p:cNvPr>
          <p:cNvSpPr>
            <a:spLocks noGrp="1"/>
          </p:cNvSpPr>
          <p:nvPr>
            <p:ph type="body" sz="quarter" idx="18"/>
          </p:nvPr>
        </p:nvSpPr>
        <p:spPr>
          <a:xfrm>
            <a:off x="539749" y="6102000"/>
            <a:ext cx="9213851" cy="619200"/>
          </a:xfrm>
        </p:spPr>
        <p:txBody>
          <a:bodyPr/>
          <a:lstStyle/>
          <a:p>
            <a:r>
              <a:rPr lang="en-US" dirty="0"/>
              <a:t>NIHSS=US National Institutes of Health Stroke Scale; PSD=post-stroke dementia; </a:t>
            </a:r>
            <a:r>
              <a:rPr lang="en-GB" dirty="0"/>
              <a:t>TIA=transient ischaemic attack</a:t>
            </a:r>
            <a:endParaRPr lang="en-US" dirty="0"/>
          </a:p>
          <a:p>
            <a:endParaRPr lang="en-US" dirty="0"/>
          </a:p>
          <a:p>
            <a:r>
              <a:rPr lang="en-US" dirty="0"/>
              <a:t>Pendlebury et al. Lancet Neurol 2019;18(3):248–258</a:t>
            </a:r>
            <a:endParaRPr lang="en-GB" dirty="0"/>
          </a:p>
        </p:txBody>
      </p:sp>
      <p:sp>
        <p:nvSpPr>
          <p:cNvPr id="7" name="Slide Number Placeholder 6">
            <a:extLst>
              <a:ext uri="{FF2B5EF4-FFF2-40B4-BE49-F238E27FC236}">
                <a16:creationId xmlns:a16="http://schemas.microsoft.com/office/drawing/2014/main" id="{C57044A3-213C-68FB-2741-D06362E66E8B}"/>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7</a:t>
            </a:fld>
            <a:endParaRPr lang="en-GB"/>
          </a:p>
        </p:txBody>
      </p:sp>
      <p:sp>
        <p:nvSpPr>
          <p:cNvPr id="15" name="Freeform: Shape 14">
            <a:extLst>
              <a:ext uri="{FF2B5EF4-FFF2-40B4-BE49-F238E27FC236}">
                <a16:creationId xmlns:a16="http://schemas.microsoft.com/office/drawing/2014/main" id="{03E5E92C-FA52-5B46-1A6D-A814977720B0}"/>
              </a:ext>
            </a:extLst>
          </p:cNvPr>
          <p:cNvSpPr/>
          <p:nvPr/>
        </p:nvSpPr>
        <p:spPr>
          <a:xfrm>
            <a:off x="4159810" y="2661163"/>
            <a:ext cx="5714644" cy="2186347"/>
          </a:xfrm>
          <a:custGeom>
            <a:avLst/>
            <a:gdLst>
              <a:gd name="connsiteX0" fmla="*/ 0 w 4233863"/>
              <a:gd name="connsiteY0" fmla="*/ 1314450 h 1314450"/>
              <a:gd name="connsiteX1" fmla="*/ 128588 w 4233863"/>
              <a:gd name="connsiteY1" fmla="*/ 804863 h 1314450"/>
              <a:gd name="connsiteX2" fmla="*/ 447675 w 4233863"/>
              <a:gd name="connsiteY2" fmla="*/ 400050 h 1314450"/>
              <a:gd name="connsiteX3" fmla="*/ 1171575 w 4233863"/>
              <a:gd name="connsiteY3" fmla="*/ 233363 h 1314450"/>
              <a:gd name="connsiteX4" fmla="*/ 2505075 w 4233863"/>
              <a:gd name="connsiteY4" fmla="*/ 104775 h 1314450"/>
              <a:gd name="connsiteX5" fmla="*/ 3867150 w 4233863"/>
              <a:gd name="connsiteY5" fmla="*/ 28575 h 1314450"/>
              <a:gd name="connsiteX6" fmla="*/ 4233863 w 4233863"/>
              <a:gd name="connsiteY6" fmla="*/ 0 h 1314450"/>
              <a:gd name="connsiteX0" fmla="*/ 0 w 4171951"/>
              <a:gd name="connsiteY0" fmla="*/ 1314450 h 1314450"/>
              <a:gd name="connsiteX1" fmla="*/ 128588 w 4171951"/>
              <a:gd name="connsiteY1" fmla="*/ 804863 h 1314450"/>
              <a:gd name="connsiteX2" fmla="*/ 447675 w 4171951"/>
              <a:gd name="connsiteY2" fmla="*/ 400050 h 1314450"/>
              <a:gd name="connsiteX3" fmla="*/ 1171575 w 4171951"/>
              <a:gd name="connsiteY3" fmla="*/ 233363 h 1314450"/>
              <a:gd name="connsiteX4" fmla="*/ 2505075 w 4171951"/>
              <a:gd name="connsiteY4" fmla="*/ 104775 h 1314450"/>
              <a:gd name="connsiteX5" fmla="*/ 3867150 w 4171951"/>
              <a:gd name="connsiteY5" fmla="*/ 28575 h 1314450"/>
              <a:gd name="connsiteX6" fmla="*/ 4171951 w 4171951"/>
              <a:gd name="connsiteY6" fmla="*/ 0 h 1314450"/>
              <a:gd name="connsiteX0" fmla="*/ 0 w 4186238"/>
              <a:gd name="connsiteY0" fmla="*/ 1314450 h 1314450"/>
              <a:gd name="connsiteX1" fmla="*/ 128588 w 4186238"/>
              <a:gd name="connsiteY1" fmla="*/ 804863 h 1314450"/>
              <a:gd name="connsiteX2" fmla="*/ 447675 w 4186238"/>
              <a:gd name="connsiteY2" fmla="*/ 400050 h 1314450"/>
              <a:gd name="connsiteX3" fmla="*/ 1171575 w 4186238"/>
              <a:gd name="connsiteY3" fmla="*/ 233363 h 1314450"/>
              <a:gd name="connsiteX4" fmla="*/ 2505075 w 4186238"/>
              <a:gd name="connsiteY4" fmla="*/ 104775 h 1314450"/>
              <a:gd name="connsiteX5" fmla="*/ 3867150 w 4186238"/>
              <a:gd name="connsiteY5" fmla="*/ 28575 h 1314450"/>
              <a:gd name="connsiteX6" fmla="*/ 4186238 w 4186238"/>
              <a:gd name="connsiteY6" fmla="*/ 0 h 1314450"/>
              <a:gd name="connsiteX0" fmla="*/ 0 w 4186238"/>
              <a:gd name="connsiteY0" fmla="*/ 1314450 h 1314450"/>
              <a:gd name="connsiteX1" fmla="*/ 128588 w 4186238"/>
              <a:gd name="connsiteY1" fmla="*/ 804863 h 1314450"/>
              <a:gd name="connsiteX2" fmla="*/ 447675 w 4186238"/>
              <a:gd name="connsiteY2" fmla="*/ 400050 h 1314450"/>
              <a:gd name="connsiteX3" fmla="*/ 1171575 w 4186238"/>
              <a:gd name="connsiteY3" fmla="*/ 233363 h 1314450"/>
              <a:gd name="connsiteX4" fmla="*/ 2505075 w 4186238"/>
              <a:gd name="connsiteY4" fmla="*/ 104775 h 1314450"/>
              <a:gd name="connsiteX5" fmla="*/ 3867150 w 4186238"/>
              <a:gd name="connsiteY5" fmla="*/ 28575 h 1314450"/>
              <a:gd name="connsiteX6" fmla="*/ 4186238 w 4186238"/>
              <a:gd name="connsiteY6" fmla="*/ 0 h 1314450"/>
              <a:gd name="connsiteX0" fmla="*/ 0 w 4186238"/>
              <a:gd name="connsiteY0" fmla="*/ 1314450 h 1314450"/>
              <a:gd name="connsiteX1" fmla="*/ 128588 w 4186238"/>
              <a:gd name="connsiteY1" fmla="*/ 804863 h 1314450"/>
              <a:gd name="connsiteX2" fmla="*/ 447675 w 4186238"/>
              <a:gd name="connsiteY2" fmla="*/ 400050 h 1314450"/>
              <a:gd name="connsiteX3" fmla="*/ 1171575 w 4186238"/>
              <a:gd name="connsiteY3" fmla="*/ 233363 h 1314450"/>
              <a:gd name="connsiteX4" fmla="*/ 2505075 w 4186238"/>
              <a:gd name="connsiteY4" fmla="*/ 104775 h 1314450"/>
              <a:gd name="connsiteX5" fmla="*/ 3867150 w 4186238"/>
              <a:gd name="connsiteY5" fmla="*/ 28575 h 1314450"/>
              <a:gd name="connsiteX6" fmla="*/ 4186238 w 4186238"/>
              <a:gd name="connsiteY6" fmla="*/ 0 h 1314450"/>
              <a:gd name="connsiteX0" fmla="*/ 0 w 4186238"/>
              <a:gd name="connsiteY0" fmla="*/ 1314450 h 1314450"/>
              <a:gd name="connsiteX1" fmla="*/ 128588 w 4186238"/>
              <a:gd name="connsiteY1" fmla="*/ 804863 h 1314450"/>
              <a:gd name="connsiteX2" fmla="*/ 447675 w 4186238"/>
              <a:gd name="connsiteY2" fmla="*/ 400050 h 1314450"/>
              <a:gd name="connsiteX3" fmla="*/ 1171575 w 4186238"/>
              <a:gd name="connsiteY3" fmla="*/ 233363 h 1314450"/>
              <a:gd name="connsiteX4" fmla="*/ 2505075 w 4186238"/>
              <a:gd name="connsiteY4" fmla="*/ 104775 h 1314450"/>
              <a:gd name="connsiteX5" fmla="*/ 3867150 w 4186238"/>
              <a:gd name="connsiteY5" fmla="*/ 28575 h 1314450"/>
              <a:gd name="connsiteX6" fmla="*/ 4186238 w 4186238"/>
              <a:gd name="connsiteY6" fmla="*/ 0 h 1314450"/>
              <a:gd name="connsiteX0" fmla="*/ 0 w 4162426"/>
              <a:gd name="connsiteY0" fmla="*/ 1309687 h 1309687"/>
              <a:gd name="connsiteX1" fmla="*/ 128588 w 4162426"/>
              <a:gd name="connsiteY1" fmla="*/ 800100 h 1309687"/>
              <a:gd name="connsiteX2" fmla="*/ 447675 w 4162426"/>
              <a:gd name="connsiteY2" fmla="*/ 395287 h 1309687"/>
              <a:gd name="connsiteX3" fmla="*/ 1171575 w 4162426"/>
              <a:gd name="connsiteY3" fmla="*/ 228600 h 1309687"/>
              <a:gd name="connsiteX4" fmla="*/ 2505075 w 4162426"/>
              <a:gd name="connsiteY4" fmla="*/ 100012 h 1309687"/>
              <a:gd name="connsiteX5" fmla="*/ 3867150 w 4162426"/>
              <a:gd name="connsiteY5" fmla="*/ 23812 h 1309687"/>
              <a:gd name="connsiteX6" fmla="*/ 4162426 w 4162426"/>
              <a:gd name="connsiteY6" fmla="*/ 0 h 1309687"/>
              <a:gd name="connsiteX0" fmla="*/ 0 w 4155282"/>
              <a:gd name="connsiteY0" fmla="*/ 1309687 h 1309687"/>
              <a:gd name="connsiteX1" fmla="*/ 128588 w 4155282"/>
              <a:gd name="connsiteY1" fmla="*/ 800100 h 1309687"/>
              <a:gd name="connsiteX2" fmla="*/ 447675 w 4155282"/>
              <a:gd name="connsiteY2" fmla="*/ 395287 h 1309687"/>
              <a:gd name="connsiteX3" fmla="*/ 1171575 w 4155282"/>
              <a:gd name="connsiteY3" fmla="*/ 228600 h 1309687"/>
              <a:gd name="connsiteX4" fmla="*/ 2505075 w 4155282"/>
              <a:gd name="connsiteY4" fmla="*/ 100012 h 1309687"/>
              <a:gd name="connsiteX5" fmla="*/ 3867150 w 4155282"/>
              <a:gd name="connsiteY5" fmla="*/ 23812 h 1309687"/>
              <a:gd name="connsiteX6" fmla="*/ 4155282 w 4155282"/>
              <a:gd name="connsiteY6" fmla="*/ 0 h 1309687"/>
              <a:gd name="connsiteX0" fmla="*/ 0 w 4155282"/>
              <a:gd name="connsiteY0" fmla="*/ 1309687 h 1309687"/>
              <a:gd name="connsiteX1" fmla="*/ 128588 w 4155282"/>
              <a:gd name="connsiteY1" fmla="*/ 800100 h 1309687"/>
              <a:gd name="connsiteX2" fmla="*/ 447675 w 4155282"/>
              <a:gd name="connsiteY2" fmla="*/ 395287 h 1309687"/>
              <a:gd name="connsiteX3" fmla="*/ 1171575 w 4155282"/>
              <a:gd name="connsiteY3" fmla="*/ 228600 h 1309687"/>
              <a:gd name="connsiteX4" fmla="*/ 2505075 w 4155282"/>
              <a:gd name="connsiteY4" fmla="*/ 100012 h 1309687"/>
              <a:gd name="connsiteX5" fmla="*/ 3867150 w 4155282"/>
              <a:gd name="connsiteY5" fmla="*/ 23812 h 1309687"/>
              <a:gd name="connsiteX6" fmla="*/ 4155282 w 4155282"/>
              <a:gd name="connsiteY6" fmla="*/ 0 h 1309687"/>
              <a:gd name="connsiteX0" fmla="*/ 0 w 4155282"/>
              <a:gd name="connsiteY0" fmla="*/ 1309687 h 1309687"/>
              <a:gd name="connsiteX1" fmla="*/ 128588 w 4155282"/>
              <a:gd name="connsiteY1" fmla="*/ 800100 h 1309687"/>
              <a:gd name="connsiteX2" fmla="*/ 447675 w 4155282"/>
              <a:gd name="connsiteY2" fmla="*/ 395287 h 1309687"/>
              <a:gd name="connsiteX3" fmla="*/ 1171575 w 4155282"/>
              <a:gd name="connsiteY3" fmla="*/ 228600 h 1309687"/>
              <a:gd name="connsiteX4" fmla="*/ 2505075 w 4155282"/>
              <a:gd name="connsiteY4" fmla="*/ 100012 h 1309687"/>
              <a:gd name="connsiteX5" fmla="*/ 3867150 w 4155282"/>
              <a:gd name="connsiteY5" fmla="*/ 23812 h 1309687"/>
              <a:gd name="connsiteX6" fmla="*/ 4155282 w 4155282"/>
              <a:gd name="connsiteY6" fmla="*/ 0 h 1309687"/>
              <a:gd name="connsiteX0" fmla="*/ 0 w 4155282"/>
              <a:gd name="connsiteY0" fmla="*/ 1309687 h 1309687"/>
              <a:gd name="connsiteX1" fmla="*/ 128588 w 4155282"/>
              <a:gd name="connsiteY1" fmla="*/ 800100 h 1309687"/>
              <a:gd name="connsiteX2" fmla="*/ 447675 w 4155282"/>
              <a:gd name="connsiteY2" fmla="*/ 395287 h 1309687"/>
              <a:gd name="connsiteX3" fmla="*/ 1171575 w 4155282"/>
              <a:gd name="connsiteY3" fmla="*/ 228600 h 1309687"/>
              <a:gd name="connsiteX4" fmla="*/ 2505075 w 4155282"/>
              <a:gd name="connsiteY4" fmla="*/ 100012 h 1309687"/>
              <a:gd name="connsiteX5" fmla="*/ 3867150 w 4155282"/>
              <a:gd name="connsiteY5" fmla="*/ 23812 h 1309687"/>
              <a:gd name="connsiteX6" fmla="*/ 4155282 w 4155282"/>
              <a:gd name="connsiteY6" fmla="*/ 0 h 1309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5282" h="1309687">
                <a:moveTo>
                  <a:pt x="0" y="1309687"/>
                </a:moveTo>
                <a:cubicBezTo>
                  <a:pt x="26988" y="1131093"/>
                  <a:pt x="53976" y="952500"/>
                  <a:pt x="128588" y="800100"/>
                </a:cubicBezTo>
                <a:cubicBezTo>
                  <a:pt x="203200" y="647700"/>
                  <a:pt x="273844" y="490537"/>
                  <a:pt x="447675" y="395287"/>
                </a:cubicBezTo>
                <a:cubicBezTo>
                  <a:pt x="621506" y="300037"/>
                  <a:pt x="828675" y="277812"/>
                  <a:pt x="1171575" y="228600"/>
                </a:cubicBezTo>
                <a:cubicBezTo>
                  <a:pt x="1514475" y="179387"/>
                  <a:pt x="2055813" y="134143"/>
                  <a:pt x="2505075" y="100012"/>
                </a:cubicBezTo>
                <a:cubicBezTo>
                  <a:pt x="2954337" y="65881"/>
                  <a:pt x="3579019" y="41274"/>
                  <a:pt x="3867150" y="23812"/>
                </a:cubicBezTo>
                <a:cubicBezTo>
                  <a:pt x="4155281" y="6350"/>
                  <a:pt x="4068367" y="5557"/>
                  <a:pt x="4155282" y="0"/>
                </a:cubicBezTo>
              </a:path>
            </a:pathLst>
          </a:cu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6" name="Freeform: Shape 15">
            <a:extLst>
              <a:ext uri="{FF2B5EF4-FFF2-40B4-BE49-F238E27FC236}">
                <a16:creationId xmlns:a16="http://schemas.microsoft.com/office/drawing/2014/main" id="{C7646F41-9801-89DC-30A8-D4A159A54766}"/>
              </a:ext>
            </a:extLst>
          </p:cNvPr>
          <p:cNvSpPr/>
          <p:nvPr/>
        </p:nvSpPr>
        <p:spPr>
          <a:xfrm>
            <a:off x="4159808" y="2923524"/>
            <a:ext cx="5731017" cy="1923986"/>
          </a:xfrm>
          <a:custGeom>
            <a:avLst/>
            <a:gdLst>
              <a:gd name="connsiteX0" fmla="*/ 0 w 4210050"/>
              <a:gd name="connsiteY0" fmla="*/ 1152525 h 1152525"/>
              <a:gd name="connsiteX1" fmla="*/ 204788 w 4210050"/>
              <a:gd name="connsiteY1" fmla="*/ 690563 h 1152525"/>
              <a:gd name="connsiteX2" fmla="*/ 614363 w 4210050"/>
              <a:gd name="connsiteY2" fmla="*/ 438150 h 1152525"/>
              <a:gd name="connsiteX3" fmla="*/ 1547813 w 4210050"/>
              <a:gd name="connsiteY3" fmla="*/ 314325 h 1152525"/>
              <a:gd name="connsiteX4" fmla="*/ 2814638 w 4210050"/>
              <a:gd name="connsiteY4" fmla="*/ 171450 h 1152525"/>
              <a:gd name="connsiteX5" fmla="*/ 4210050 w 4210050"/>
              <a:gd name="connsiteY5" fmla="*/ 0 h 1152525"/>
              <a:gd name="connsiteX0" fmla="*/ 0 w 4167187"/>
              <a:gd name="connsiteY0" fmla="*/ 1152525 h 1152525"/>
              <a:gd name="connsiteX1" fmla="*/ 204788 w 4167187"/>
              <a:gd name="connsiteY1" fmla="*/ 690563 h 1152525"/>
              <a:gd name="connsiteX2" fmla="*/ 614363 w 4167187"/>
              <a:gd name="connsiteY2" fmla="*/ 438150 h 1152525"/>
              <a:gd name="connsiteX3" fmla="*/ 1547813 w 4167187"/>
              <a:gd name="connsiteY3" fmla="*/ 314325 h 1152525"/>
              <a:gd name="connsiteX4" fmla="*/ 2814638 w 4167187"/>
              <a:gd name="connsiteY4" fmla="*/ 171450 h 1152525"/>
              <a:gd name="connsiteX5" fmla="*/ 4167187 w 4167187"/>
              <a:gd name="connsiteY5" fmla="*/ 0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7187" h="1152525">
                <a:moveTo>
                  <a:pt x="0" y="1152525"/>
                </a:moveTo>
                <a:cubicBezTo>
                  <a:pt x="51197" y="981075"/>
                  <a:pt x="102394" y="809625"/>
                  <a:pt x="204788" y="690563"/>
                </a:cubicBezTo>
                <a:cubicBezTo>
                  <a:pt x="307182" y="571501"/>
                  <a:pt x="390526" y="500856"/>
                  <a:pt x="614363" y="438150"/>
                </a:cubicBezTo>
                <a:cubicBezTo>
                  <a:pt x="838201" y="375444"/>
                  <a:pt x="1547813" y="314325"/>
                  <a:pt x="1547813" y="314325"/>
                </a:cubicBezTo>
                <a:lnTo>
                  <a:pt x="2814638" y="171450"/>
                </a:lnTo>
                <a:lnTo>
                  <a:pt x="4167187" y="0"/>
                </a:lnTo>
              </a:path>
            </a:pathLst>
          </a:cu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7" name="Freeform: Shape 16">
            <a:extLst>
              <a:ext uri="{FF2B5EF4-FFF2-40B4-BE49-F238E27FC236}">
                <a16:creationId xmlns:a16="http://schemas.microsoft.com/office/drawing/2014/main" id="{057A2380-97A0-C787-9C0F-55647D63018C}"/>
              </a:ext>
            </a:extLst>
          </p:cNvPr>
          <p:cNvSpPr/>
          <p:nvPr/>
        </p:nvSpPr>
        <p:spPr>
          <a:xfrm>
            <a:off x="4159809" y="3535702"/>
            <a:ext cx="5757217" cy="1319759"/>
          </a:xfrm>
          <a:custGeom>
            <a:avLst/>
            <a:gdLst>
              <a:gd name="connsiteX0" fmla="*/ 0 w 4186238"/>
              <a:gd name="connsiteY0" fmla="*/ 790575 h 790575"/>
              <a:gd name="connsiteX1" fmla="*/ 376238 w 4186238"/>
              <a:gd name="connsiteY1" fmla="*/ 504825 h 790575"/>
              <a:gd name="connsiteX2" fmla="*/ 1266825 w 4186238"/>
              <a:gd name="connsiteY2" fmla="*/ 390525 h 790575"/>
              <a:gd name="connsiteX3" fmla="*/ 2390775 w 4186238"/>
              <a:gd name="connsiteY3" fmla="*/ 228600 h 790575"/>
              <a:gd name="connsiteX4" fmla="*/ 3438525 w 4186238"/>
              <a:gd name="connsiteY4" fmla="*/ 104775 h 790575"/>
              <a:gd name="connsiteX5" fmla="*/ 4186238 w 4186238"/>
              <a:gd name="connsiteY5" fmla="*/ 0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6238" h="790575">
                <a:moveTo>
                  <a:pt x="0" y="790575"/>
                </a:moveTo>
                <a:cubicBezTo>
                  <a:pt x="82550" y="681037"/>
                  <a:pt x="165100" y="571500"/>
                  <a:pt x="376238" y="504825"/>
                </a:cubicBezTo>
                <a:cubicBezTo>
                  <a:pt x="587376" y="438150"/>
                  <a:pt x="1266825" y="390525"/>
                  <a:pt x="1266825" y="390525"/>
                </a:cubicBezTo>
                <a:lnTo>
                  <a:pt x="2390775" y="228600"/>
                </a:lnTo>
                <a:cubicBezTo>
                  <a:pt x="2752725" y="180975"/>
                  <a:pt x="3139281" y="142875"/>
                  <a:pt x="3438525" y="104775"/>
                </a:cubicBezTo>
                <a:cubicBezTo>
                  <a:pt x="3737769" y="66675"/>
                  <a:pt x="3962003" y="33337"/>
                  <a:pt x="4186238" y="0"/>
                </a:cubicBezTo>
              </a:path>
            </a:pathLst>
          </a:cu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8" name="Freeform: Shape 17">
            <a:extLst>
              <a:ext uri="{FF2B5EF4-FFF2-40B4-BE49-F238E27FC236}">
                <a16:creationId xmlns:a16="http://schemas.microsoft.com/office/drawing/2014/main" id="{8F39677E-341D-90B8-59A8-1C7C58E20240}"/>
              </a:ext>
            </a:extLst>
          </p:cNvPr>
          <p:cNvSpPr/>
          <p:nvPr/>
        </p:nvSpPr>
        <p:spPr>
          <a:xfrm>
            <a:off x="4166359" y="4068375"/>
            <a:ext cx="5737567" cy="771185"/>
          </a:xfrm>
          <a:custGeom>
            <a:avLst/>
            <a:gdLst>
              <a:gd name="connsiteX0" fmla="*/ 0 w 4171950"/>
              <a:gd name="connsiteY0" fmla="*/ 461963 h 461963"/>
              <a:gd name="connsiteX1" fmla="*/ 642937 w 4171950"/>
              <a:gd name="connsiteY1" fmla="*/ 328613 h 461963"/>
              <a:gd name="connsiteX2" fmla="*/ 1509712 w 4171950"/>
              <a:gd name="connsiteY2" fmla="*/ 233363 h 461963"/>
              <a:gd name="connsiteX3" fmla="*/ 2800350 w 4171950"/>
              <a:gd name="connsiteY3" fmla="*/ 95250 h 461963"/>
              <a:gd name="connsiteX4" fmla="*/ 3681412 w 4171950"/>
              <a:gd name="connsiteY4" fmla="*/ 52388 h 461963"/>
              <a:gd name="connsiteX5" fmla="*/ 4171950 w 4171950"/>
              <a:gd name="connsiteY5" fmla="*/ 0 h 46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1950" h="461963">
                <a:moveTo>
                  <a:pt x="0" y="461963"/>
                </a:moveTo>
                <a:cubicBezTo>
                  <a:pt x="195659" y="414338"/>
                  <a:pt x="391318" y="366713"/>
                  <a:pt x="642937" y="328613"/>
                </a:cubicBezTo>
                <a:cubicBezTo>
                  <a:pt x="894556" y="290513"/>
                  <a:pt x="1509712" y="233363"/>
                  <a:pt x="1509712" y="233363"/>
                </a:cubicBezTo>
                <a:lnTo>
                  <a:pt x="2800350" y="95250"/>
                </a:lnTo>
                <a:cubicBezTo>
                  <a:pt x="3162300" y="65087"/>
                  <a:pt x="3452812" y="68263"/>
                  <a:pt x="3681412" y="52388"/>
                </a:cubicBezTo>
                <a:cubicBezTo>
                  <a:pt x="3910012" y="36513"/>
                  <a:pt x="4040981" y="18256"/>
                  <a:pt x="4171950" y="0"/>
                </a:cubicBezTo>
              </a:path>
            </a:pathLst>
          </a:cu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9" name="Freeform: Shape 18">
            <a:extLst>
              <a:ext uri="{FF2B5EF4-FFF2-40B4-BE49-F238E27FC236}">
                <a16:creationId xmlns:a16="http://schemas.microsoft.com/office/drawing/2014/main" id="{764AEDF5-1025-D3DE-FAA9-11A6B9A98753}"/>
              </a:ext>
            </a:extLst>
          </p:cNvPr>
          <p:cNvSpPr/>
          <p:nvPr/>
        </p:nvSpPr>
        <p:spPr>
          <a:xfrm>
            <a:off x="4166359" y="4267113"/>
            <a:ext cx="5711368" cy="588348"/>
          </a:xfrm>
          <a:custGeom>
            <a:avLst/>
            <a:gdLst>
              <a:gd name="connsiteX0" fmla="*/ 0 w 4152900"/>
              <a:gd name="connsiteY0" fmla="*/ 352438 h 352438"/>
              <a:gd name="connsiteX1" fmla="*/ 614362 w 4152900"/>
              <a:gd name="connsiteY1" fmla="*/ 242900 h 352438"/>
              <a:gd name="connsiteX2" fmla="*/ 1790700 w 4152900"/>
              <a:gd name="connsiteY2" fmla="*/ 147650 h 352438"/>
              <a:gd name="connsiteX3" fmla="*/ 3052762 w 4152900"/>
              <a:gd name="connsiteY3" fmla="*/ 57163 h 352438"/>
              <a:gd name="connsiteX4" fmla="*/ 4152900 w 4152900"/>
              <a:gd name="connsiteY4" fmla="*/ 13 h 3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2900" h="352438">
                <a:moveTo>
                  <a:pt x="0" y="352438"/>
                </a:moveTo>
                <a:cubicBezTo>
                  <a:pt x="157956" y="314734"/>
                  <a:pt x="315912" y="277031"/>
                  <a:pt x="614362" y="242900"/>
                </a:cubicBezTo>
                <a:cubicBezTo>
                  <a:pt x="912812" y="208769"/>
                  <a:pt x="1790700" y="147650"/>
                  <a:pt x="1790700" y="147650"/>
                </a:cubicBezTo>
                <a:lnTo>
                  <a:pt x="3052762" y="57163"/>
                </a:lnTo>
                <a:cubicBezTo>
                  <a:pt x="3446462" y="32557"/>
                  <a:pt x="4008438" y="-781"/>
                  <a:pt x="4152900" y="13"/>
                </a:cubicBez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grpSp>
        <p:nvGrpSpPr>
          <p:cNvPr id="4" name="Group 3">
            <a:extLst>
              <a:ext uri="{FF2B5EF4-FFF2-40B4-BE49-F238E27FC236}">
                <a16:creationId xmlns:a16="http://schemas.microsoft.com/office/drawing/2014/main" id="{FAFB0959-9FFF-7DCB-E019-214A8670E2F3}"/>
              </a:ext>
            </a:extLst>
          </p:cNvPr>
          <p:cNvGrpSpPr/>
          <p:nvPr/>
        </p:nvGrpSpPr>
        <p:grpSpPr>
          <a:xfrm>
            <a:off x="4064000" y="2343149"/>
            <a:ext cx="5872675" cy="2624624"/>
            <a:chOff x="4064000" y="2343149"/>
            <a:chExt cx="5872675" cy="2624624"/>
          </a:xfrm>
        </p:grpSpPr>
        <p:cxnSp>
          <p:nvCxnSpPr>
            <p:cNvPr id="21" name="Straight Connector 20">
              <a:extLst>
                <a:ext uri="{FF2B5EF4-FFF2-40B4-BE49-F238E27FC236}">
                  <a16:creationId xmlns:a16="http://schemas.microsoft.com/office/drawing/2014/main" id="{49638C52-706F-BCB3-D4DB-8C4A31AA19E6}"/>
                </a:ext>
              </a:extLst>
            </p:cNvPr>
            <p:cNvCxnSpPr>
              <a:cxnSpLocks/>
            </p:cNvCxnSpPr>
            <p:nvPr/>
          </p:nvCxnSpPr>
          <p:spPr>
            <a:xfrm>
              <a:off x="4162715" y="2343149"/>
              <a:ext cx="0" cy="262255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DD55928-C471-BCEB-8701-1D07E70DD366}"/>
                </a:ext>
              </a:extLst>
            </p:cNvPr>
            <p:cNvCxnSpPr>
              <a:cxnSpLocks/>
            </p:cNvCxnSpPr>
            <p:nvPr/>
          </p:nvCxnSpPr>
          <p:spPr>
            <a:xfrm flipH="1">
              <a:off x="4064000" y="4859773"/>
              <a:ext cx="587267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7AD1CE3-8675-EF94-7605-2EB22EA93311}"/>
                </a:ext>
              </a:extLst>
            </p:cNvPr>
            <p:cNvCxnSpPr>
              <a:cxnSpLocks/>
            </p:cNvCxnSpPr>
            <p:nvPr/>
          </p:nvCxnSpPr>
          <p:spPr>
            <a:xfrm>
              <a:off x="9923841" y="4859773"/>
              <a:ext cx="0" cy="108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DC8A372C-336D-C811-FA06-60164B01E21E}"/>
              </a:ext>
            </a:extLst>
          </p:cNvPr>
          <p:cNvSpPr txBox="1"/>
          <p:nvPr/>
        </p:nvSpPr>
        <p:spPr>
          <a:xfrm>
            <a:off x="4008880" y="4920374"/>
            <a:ext cx="298479" cy="338554"/>
          </a:xfrm>
          <a:prstGeom prst="rect">
            <a:avLst/>
          </a:prstGeom>
          <a:noFill/>
        </p:spPr>
        <p:txBody>
          <a:bodyPr wrap="none" rtlCol="0">
            <a:spAutoFit/>
          </a:bodyPr>
          <a:lstStyle/>
          <a:p>
            <a:pPr algn="ctr"/>
            <a:r>
              <a:rPr lang="en-GB" sz="1600">
                <a:solidFill>
                  <a:schemeClr val="tx2"/>
                </a:solidFill>
              </a:rPr>
              <a:t>0</a:t>
            </a:r>
          </a:p>
        </p:txBody>
      </p:sp>
      <p:sp>
        <p:nvSpPr>
          <p:cNvPr id="29" name="TextBox 28">
            <a:extLst>
              <a:ext uri="{FF2B5EF4-FFF2-40B4-BE49-F238E27FC236}">
                <a16:creationId xmlns:a16="http://schemas.microsoft.com/office/drawing/2014/main" id="{550224B8-4803-1B3E-D20D-46A5ABCF174C}"/>
              </a:ext>
            </a:extLst>
          </p:cNvPr>
          <p:cNvSpPr txBox="1"/>
          <p:nvPr/>
        </p:nvSpPr>
        <p:spPr>
          <a:xfrm>
            <a:off x="9778042" y="4920374"/>
            <a:ext cx="298480" cy="338554"/>
          </a:xfrm>
          <a:prstGeom prst="rect">
            <a:avLst/>
          </a:prstGeom>
          <a:noFill/>
        </p:spPr>
        <p:txBody>
          <a:bodyPr wrap="none" rtlCol="0">
            <a:spAutoFit/>
          </a:bodyPr>
          <a:lstStyle/>
          <a:p>
            <a:pPr algn="ctr"/>
            <a:r>
              <a:rPr lang="en-GB" sz="1600" dirty="0">
                <a:solidFill>
                  <a:schemeClr val="tx2"/>
                </a:solidFill>
              </a:rPr>
              <a:t>5</a:t>
            </a:r>
          </a:p>
        </p:txBody>
      </p:sp>
      <p:sp>
        <p:nvSpPr>
          <p:cNvPr id="31" name="TextBox 30">
            <a:extLst>
              <a:ext uri="{FF2B5EF4-FFF2-40B4-BE49-F238E27FC236}">
                <a16:creationId xmlns:a16="http://schemas.microsoft.com/office/drawing/2014/main" id="{1B2B7913-7214-A251-CF4A-DB4E504B045F}"/>
              </a:ext>
            </a:extLst>
          </p:cNvPr>
          <p:cNvSpPr txBox="1"/>
          <p:nvPr/>
        </p:nvSpPr>
        <p:spPr>
          <a:xfrm>
            <a:off x="4162715" y="5271161"/>
            <a:ext cx="5754577" cy="338554"/>
          </a:xfrm>
          <a:prstGeom prst="rect">
            <a:avLst/>
          </a:prstGeom>
          <a:noFill/>
        </p:spPr>
        <p:txBody>
          <a:bodyPr wrap="square" rtlCol="0">
            <a:spAutoFit/>
          </a:bodyPr>
          <a:lstStyle/>
          <a:p>
            <a:pPr algn="ctr"/>
            <a:r>
              <a:rPr lang="en-GB" sz="1600" b="1" dirty="0">
                <a:solidFill>
                  <a:schemeClr val="tx2"/>
                </a:solidFill>
              </a:rPr>
              <a:t>Years after stroke</a:t>
            </a:r>
          </a:p>
        </p:txBody>
      </p:sp>
      <p:cxnSp>
        <p:nvCxnSpPr>
          <p:cNvPr id="32" name="Straight Connector 31">
            <a:extLst>
              <a:ext uri="{FF2B5EF4-FFF2-40B4-BE49-F238E27FC236}">
                <a16:creationId xmlns:a16="http://schemas.microsoft.com/office/drawing/2014/main" id="{92F44E5D-4250-D2A0-D0B7-44530748C2EA}"/>
              </a:ext>
            </a:extLst>
          </p:cNvPr>
          <p:cNvCxnSpPr>
            <a:cxnSpLocks/>
          </p:cNvCxnSpPr>
          <p:nvPr/>
        </p:nvCxnSpPr>
        <p:spPr>
          <a:xfrm>
            <a:off x="3889369" y="2431055"/>
            <a:ext cx="0" cy="2306473"/>
          </a:xfrm>
          <a:prstGeom prst="line">
            <a:avLst/>
          </a:prstGeom>
          <a:ln w="19050">
            <a:solidFill>
              <a:schemeClr val="tx2"/>
            </a:solidFill>
            <a:headEnd type="triangle" w="med"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2F59EF33-8740-26EB-51FD-705B331B7099}"/>
              </a:ext>
            </a:extLst>
          </p:cNvPr>
          <p:cNvSpPr txBox="1"/>
          <p:nvPr/>
        </p:nvSpPr>
        <p:spPr>
          <a:xfrm>
            <a:off x="9921999" y="4132412"/>
            <a:ext cx="1117823" cy="276999"/>
          </a:xfrm>
          <a:prstGeom prst="rect">
            <a:avLst/>
          </a:prstGeom>
          <a:noFill/>
        </p:spPr>
        <p:txBody>
          <a:bodyPr wrap="square" rtlCol="0">
            <a:spAutoFit/>
          </a:bodyPr>
          <a:lstStyle/>
          <a:p>
            <a:r>
              <a:rPr lang="en-GB" sz="1200" b="1">
                <a:solidFill>
                  <a:schemeClr val="accent2">
                    <a:lumMod val="50000"/>
                  </a:schemeClr>
                </a:solidFill>
              </a:rPr>
              <a:t>TIA</a:t>
            </a:r>
          </a:p>
        </p:txBody>
      </p:sp>
      <p:sp>
        <p:nvSpPr>
          <p:cNvPr id="34" name="TextBox 33">
            <a:extLst>
              <a:ext uri="{FF2B5EF4-FFF2-40B4-BE49-F238E27FC236}">
                <a16:creationId xmlns:a16="http://schemas.microsoft.com/office/drawing/2014/main" id="{E1BEBCAA-F473-90E9-A542-C3A47A69483A}"/>
              </a:ext>
            </a:extLst>
          </p:cNvPr>
          <p:cNvSpPr txBox="1"/>
          <p:nvPr/>
        </p:nvSpPr>
        <p:spPr>
          <a:xfrm>
            <a:off x="9921999" y="3881281"/>
            <a:ext cx="1117823" cy="276999"/>
          </a:xfrm>
          <a:prstGeom prst="rect">
            <a:avLst/>
          </a:prstGeom>
          <a:noFill/>
        </p:spPr>
        <p:txBody>
          <a:bodyPr wrap="square" rtlCol="0">
            <a:spAutoFit/>
          </a:bodyPr>
          <a:lstStyle/>
          <a:p>
            <a:r>
              <a:rPr lang="en-GB" sz="1200" b="1">
                <a:solidFill>
                  <a:schemeClr val="accent3">
                    <a:lumMod val="50000"/>
                  </a:schemeClr>
                </a:solidFill>
              </a:rPr>
              <a:t>NIHSS &lt;3</a:t>
            </a:r>
          </a:p>
        </p:txBody>
      </p:sp>
      <p:sp>
        <p:nvSpPr>
          <p:cNvPr id="35" name="TextBox 34">
            <a:extLst>
              <a:ext uri="{FF2B5EF4-FFF2-40B4-BE49-F238E27FC236}">
                <a16:creationId xmlns:a16="http://schemas.microsoft.com/office/drawing/2014/main" id="{44EE25A9-FC03-1F64-3A40-66F143B96BC7}"/>
              </a:ext>
            </a:extLst>
          </p:cNvPr>
          <p:cNvSpPr txBox="1"/>
          <p:nvPr/>
        </p:nvSpPr>
        <p:spPr>
          <a:xfrm>
            <a:off x="9921999" y="3365999"/>
            <a:ext cx="1253055" cy="276999"/>
          </a:xfrm>
          <a:prstGeom prst="rect">
            <a:avLst/>
          </a:prstGeom>
          <a:noFill/>
        </p:spPr>
        <p:txBody>
          <a:bodyPr wrap="square" rtlCol="0">
            <a:spAutoFit/>
          </a:bodyPr>
          <a:lstStyle/>
          <a:p>
            <a:r>
              <a:rPr lang="en-GB" sz="1200" b="1">
                <a:solidFill>
                  <a:schemeClr val="accent3">
                    <a:lumMod val="50000"/>
                  </a:schemeClr>
                </a:solidFill>
              </a:rPr>
              <a:t>NIHSS 3–5</a:t>
            </a:r>
          </a:p>
        </p:txBody>
      </p:sp>
      <p:sp>
        <p:nvSpPr>
          <p:cNvPr id="36" name="TextBox 35">
            <a:extLst>
              <a:ext uri="{FF2B5EF4-FFF2-40B4-BE49-F238E27FC236}">
                <a16:creationId xmlns:a16="http://schemas.microsoft.com/office/drawing/2014/main" id="{A172A26B-CE30-DC78-FA6B-3A7CEC17C6C4}"/>
              </a:ext>
            </a:extLst>
          </p:cNvPr>
          <p:cNvSpPr txBox="1"/>
          <p:nvPr/>
        </p:nvSpPr>
        <p:spPr>
          <a:xfrm>
            <a:off x="9921999" y="2769049"/>
            <a:ext cx="1267747" cy="276999"/>
          </a:xfrm>
          <a:prstGeom prst="rect">
            <a:avLst/>
          </a:prstGeom>
          <a:noFill/>
        </p:spPr>
        <p:txBody>
          <a:bodyPr wrap="square" rtlCol="0">
            <a:spAutoFit/>
          </a:bodyPr>
          <a:lstStyle/>
          <a:p>
            <a:r>
              <a:rPr lang="en-GB" sz="1200" b="1">
                <a:solidFill>
                  <a:schemeClr val="accent3">
                    <a:lumMod val="50000"/>
                  </a:schemeClr>
                </a:solidFill>
              </a:rPr>
              <a:t>NIHSS 6–10</a:t>
            </a:r>
          </a:p>
        </p:txBody>
      </p:sp>
      <p:sp>
        <p:nvSpPr>
          <p:cNvPr id="37" name="TextBox 36">
            <a:extLst>
              <a:ext uri="{FF2B5EF4-FFF2-40B4-BE49-F238E27FC236}">
                <a16:creationId xmlns:a16="http://schemas.microsoft.com/office/drawing/2014/main" id="{34F0820D-56BB-6113-8847-C9690CC898B9}"/>
              </a:ext>
            </a:extLst>
          </p:cNvPr>
          <p:cNvSpPr txBox="1"/>
          <p:nvPr/>
        </p:nvSpPr>
        <p:spPr>
          <a:xfrm>
            <a:off x="9921999" y="2445222"/>
            <a:ext cx="1294049" cy="276999"/>
          </a:xfrm>
          <a:prstGeom prst="rect">
            <a:avLst/>
          </a:prstGeom>
          <a:noFill/>
        </p:spPr>
        <p:txBody>
          <a:bodyPr wrap="square" rtlCol="0">
            <a:spAutoFit/>
          </a:bodyPr>
          <a:lstStyle/>
          <a:p>
            <a:r>
              <a:rPr lang="en-GB" sz="1200" b="1" dirty="0">
                <a:solidFill>
                  <a:schemeClr val="accent3">
                    <a:lumMod val="50000"/>
                  </a:schemeClr>
                </a:solidFill>
              </a:rPr>
              <a:t>NIHSS &gt;10</a:t>
            </a:r>
          </a:p>
        </p:txBody>
      </p:sp>
      <p:sp>
        <p:nvSpPr>
          <p:cNvPr id="30" name="TextBox 29">
            <a:extLst>
              <a:ext uri="{FF2B5EF4-FFF2-40B4-BE49-F238E27FC236}">
                <a16:creationId xmlns:a16="http://schemas.microsoft.com/office/drawing/2014/main" id="{C40F4CBB-594F-EF43-C310-FAA3CFAF8CC6}"/>
              </a:ext>
            </a:extLst>
          </p:cNvPr>
          <p:cNvSpPr txBox="1"/>
          <p:nvPr/>
        </p:nvSpPr>
        <p:spPr>
          <a:xfrm rot="16200000">
            <a:off x="3289700" y="3415014"/>
            <a:ext cx="1167702" cy="338554"/>
          </a:xfrm>
          <a:prstGeom prst="rect">
            <a:avLst/>
          </a:prstGeom>
          <a:solidFill>
            <a:schemeClr val="bg1"/>
          </a:solidFill>
        </p:spPr>
        <p:txBody>
          <a:bodyPr wrap="square" rtlCol="0">
            <a:spAutoFit/>
          </a:bodyPr>
          <a:lstStyle/>
          <a:p>
            <a:pPr algn="ctr"/>
            <a:r>
              <a:rPr lang="en-GB" sz="1600" b="1" dirty="0">
                <a:solidFill>
                  <a:schemeClr val="tx2"/>
                </a:solidFill>
              </a:rPr>
              <a:t>Incidence</a:t>
            </a:r>
          </a:p>
        </p:txBody>
      </p:sp>
      <p:sp>
        <p:nvSpPr>
          <p:cNvPr id="48" name="TextBox 47">
            <a:extLst>
              <a:ext uri="{FF2B5EF4-FFF2-40B4-BE49-F238E27FC236}">
                <a16:creationId xmlns:a16="http://schemas.microsoft.com/office/drawing/2014/main" id="{8DFF9229-A7F9-0666-524D-C241CCDBD4BA}"/>
              </a:ext>
            </a:extLst>
          </p:cNvPr>
          <p:cNvSpPr txBox="1"/>
          <p:nvPr/>
        </p:nvSpPr>
        <p:spPr>
          <a:xfrm>
            <a:off x="3937280" y="1573583"/>
            <a:ext cx="6346610" cy="338554"/>
          </a:xfrm>
          <a:prstGeom prst="rect">
            <a:avLst/>
          </a:prstGeom>
          <a:noFill/>
        </p:spPr>
        <p:txBody>
          <a:bodyPr wrap="none" rtlCol="0">
            <a:spAutoFit/>
          </a:bodyPr>
          <a:lstStyle/>
          <a:p>
            <a:pPr algn="ctr"/>
            <a:r>
              <a:rPr lang="en-GB" sz="1600" b="1" dirty="0">
                <a:solidFill>
                  <a:schemeClr val="accent2">
                    <a:lumMod val="50000"/>
                  </a:schemeClr>
                </a:solidFill>
              </a:rPr>
              <a:t>Cumulative incidence of PSD stratified by stroke event severity</a:t>
            </a:r>
          </a:p>
        </p:txBody>
      </p:sp>
      <p:sp>
        <p:nvSpPr>
          <p:cNvPr id="9" name="TextBox 8">
            <a:extLst>
              <a:ext uri="{FF2B5EF4-FFF2-40B4-BE49-F238E27FC236}">
                <a16:creationId xmlns:a16="http://schemas.microsoft.com/office/drawing/2014/main" id="{33834338-653F-F2AF-3835-008DE8BAE38A}"/>
              </a:ext>
            </a:extLst>
          </p:cNvPr>
          <p:cNvSpPr txBox="1"/>
          <p:nvPr/>
        </p:nvSpPr>
        <p:spPr>
          <a:xfrm>
            <a:off x="4008880" y="5653920"/>
            <a:ext cx="6335923"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adapted from ‘</a:t>
            </a:r>
            <a:r>
              <a:rPr lang="en-US" sz="900" dirty="0"/>
              <a:t>Incidence and prevalence of dementia associated with transient </a:t>
            </a:r>
            <a:r>
              <a:rPr lang="en-US" sz="900" dirty="0" err="1"/>
              <a:t>ischaemic</a:t>
            </a:r>
            <a:r>
              <a:rPr lang="en-US" sz="900" dirty="0"/>
              <a:t> attack and stroke: analysis of the population-based Oxford Vascular Study</a:t>
            </a:r>
            <a:r>
              <a:rPr kumimoji="0" lang="en-US" sz="900" b="0" i="0" u="none" strike="noStrike" kern="1200" cap="none" spc="0" normalizeH="0" baseline="0" noProof="0" dirty="0">
                <a:ln>
                  <a:noFill/>
                </a:ln>
                <a:solidFill>
                  <a:srgbClr val="3F1A01"/>
                </a:solidFill>
                <a:effectLst/>
                <a:uLnTx/>
                <a:uFillTx/>
                <a:latin typeface="Arial"/>
                <a:ea typeface="+mn-ea"/>
                <a:cs typeface="+mn-cs"/>
              </a:rPr>
              <a:t>' by Pendlebury et al., used under CC-BY-4.0. This work is licensed under Creative Commons license CC-BY-SA by The Lundbeck Foundation.</a:t>
            </a:r>
          </a:p>
        </p:txBody>
      </p:sp>
    </p:spTree>
    <p:extLst>
      <p:ext uri="{BB962C8B-B14F-4D97-AF65-F5344CB8AC3E}">
        <p14:creationId xmlns:p14="http://schemas.microsoft.com/office/powerpoint/2010/main" val="4108958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85FE32AA-6CE1-B023-C85E-C48887501241}"/>
              </a:ext>
            </a:extLst>
          </p:cNvPr>
          <p:cNvSpPr>
            <a:spLocks noGrp="1"/>
          </p:cNvSpPr>
          <p:nvPr>
            <p:ph sz="half" idx="1"/>
          </p:nvPr>
        </p:nvSpPr>
        <p:spPr/>
        <p:txBody>
          <a:bodyPr/>
          <a:lstStyle/>
          <a:p>
            <a:pPr marL="0" indent="0">
              <a:buNone/>
            </a:pPr>
            <a:r>
              <a:rPr lang="en-GB" dirty="0"/>
              <a:t>In this study, the incidence of new-onset dementia was more than two-times higher in patients with lobar intracerebral haemorrhage compared with patients with non-lobar intracerebral haemorrhage</a:t>
            </a:r>
          </a:p>
        </p:txBody>
      </p:sp>
      <p:sp>
        <p:nvSpPr>
          <p:cNvPr id="2" name="Text Placeholder 1">
            <a:extLst>
              <a:ext uri="{FF2B5EF4-FFF2-40B4-BE49-F238E27FC236}">
                <a16:creationId xmlns:a16="http://schemas.microsoft.com/office/drawing/2014/main" id="{F35E37B8-AF2F-90DF-7512-876941862F10}"/>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9EEAB88C-ED15-EB48-DFF9-79B2E31EA774}"/>
              </a:ext>
            </a:extLst>
          </p:cNvPr>
          <p:cNvSpPr>
            <a:spLocks noGrp="1"/>
          </p:cNvSpPr>
          <p:nvPr>
            <p:ph type="title"/>
          </p:nvPr>
        </p:nvSpPr>
        <p:spPr/>
        <p:txBody>
          <a:bodyPr/>
          <a:lstStyle/>
          <a:p>
            <a:r>
              <a:rPr lang="en-GB" dirty="0"/>
              <a:t>Post-stroke dementia after haemorrhagic stroke</a:t>
            </a:r>
          </a:p>
        </p:txBody>
      </p:sp>
      <p:sp>
        <p:nvSpPr>
          <p:cNvPr id="4" name="Content Placeholder 3">
            <a:extLst>
              <a:ext uri="{FF2B5EF4-FFF2-40B4-BE49-F238E27FC236}">
                <a16:creationId xmlns:a16="http://schemas.microsoft.com/office/drawing/2014/main" id="{A841400B-452F-43F5-5212-BF2FA2E8B482}"/>
              </a:ext>
            </a:extLst>
          </p:cNvPr>
          <p:cNvSpPr>
            <a:spLocks noGrp="1"/>
          </p:cNvSpPr>
          <p:nvPr>
            <p:ph idx="19"/>
          </p:nvPr>
        </p:nvSpPr>
        <p:spPr/>
        <p:txBody>
          <a:bodyPr/>
          <a:lstStyle/>
          <a:p>
            <a:r>
              <a:rPr lang="en-GB" dirty="0">
                <a:solidFill>
                  <a:schemeClr val="tx1"/>
                </a:solidFill>
              </a:rPr>
              <a:t>This prospective observational study included patients from the PITCH cohort in France, following patients after haemorrhagic stroke for 6 years for the occurrence of dementia</a:t>
            </a:r>
          </a:p>
          <a:p>
            <a:r>
              <a:rPr lang="en-GB" dirty="0">
                <a:solidFill>
                  <a:schemeClr val="tx1"/>
                </a:solidFill>
              </a:rPr>
              <a:t>There were 560 people who experienced spontaneous cerebral haemorrhage, of whom 218 had no dementia at baseline</a:t>
            </a:r>
          </a:p>
          <a:p>
            <a:r>
              <a:rPr lang="en-GB" dirty="0">
                <a:solidFill>
                  <a:schemeClr val="tx1"/>
                </a:solidFill>
              </a:rPr>
              <a:t>After 1 year, </a:t>
            </a:r>
            <a:r>
              <a:rPr lang="en-GB" b="1" dirty="0">
                <a:solidFill>
                  <a:schemeClr val="tx1"/>
                </a:solidFill>
              </a:rPr>
              <a:t>14.2%</a:t>
            </a:r>
            <a:r>
              <a:rPr lang="en-GB" dirty="0">
                <a:solidFill>
                  <a:schemeClr val="tx1"/>
                </a:solidFill>
              </a:rPr>
              <a:t> had developed dementia</a:t>
            </a:r>
          </a:p>
          <a:p>
            <a:r>
              <a:rPr lang="en-GB" dirty="0">
                <a:solidFill>
                  <a:schemeClr val="tx1"/>
                </a:solidFill>
              </a:rPr>
              <a:t>After 4 years, </a:t>
            </a:r>
            <a:r>
              <a:rPr lang="en-GB" b="1" dirty="0">
                <a:solidFill>
                  <a:schemeClr val="tx1"/>
                </a:solidFill>
              </a:rPr>
              <a:t>28.3%</a:t>
            </a:r>
            <a:r>
              <a:rPr lang="en-GB" dirty="0">
                <a:solidFill>
                  <a:schemeClr val="tx1"/>
                </a:solidFill>
              </a:rPr>
              <a:t> had developed dementia</a:t>
            </a:r>
          </a:p>
          <a:p>
            <a:r>
              <a:rPr lang="en-GB" dirty="0">
                <a:solidFill>
                  <a:schemeClr val="tx1"/>
                </a:solidFill>
              </a:rPr>
              <a:t>Risk factors for dementia after stroke included:</a:t>
            </a:r>
          </a:p>
          <a:p>
            <a:pPr lvl="1"/>
            <a:r>
              <a:rPr lang="en-GB" sz="1600" dirty="0">
                <a:solidFill>
                  <a:schemeClr val="tx1"/>
                </a:solidFill>
              </a:rPr>
              <a:t>Disseminated superficial siderosis</a:t>
            </a:r>
          </a:p>
          <a:p>
            <a:pPr lvl="1"/>
            <a:r>
              <a:rPr lang="en-GB" sz="1600" dirty="0">
                <a:solidFill>
                  <a:schemeClr val="tx1"/>
                </a:solidFill>
              </a:rPr>
              <a:t>Higher cortical atrophy score</a:t>
            </a:r>
          </a:p>
          <a:p>
            <a:pPr lvl="1"/>
            <a:r>
              <a:rPr lang="en-GB" sz="1600" dirty="0">
                <a:solidFill>
                  <a:schemeClr val="tx1"/>
                </a:solidFill>
              </a:rPr>
              <a:t>Higher number of cerebral microbleeds</a:t>
            </a:r>
          </a:p>
          <a:p>
            <a:pPr lvl="1"/>
            <a:r>
              <a:rPr lang="en-GB" sz="1600" dirty="0">
                <a:solidFill>
                  <a:schemeClr val="tx1"/>
                </a:solidFill>
              </a:rPr>
              <a:t>Older age</a:t>
            </a:r>
          </a:p>
          <a:p>
            <a:endParaRPr lang="en-GB" dirty="0">
              <a:solidFill>
                <a:schemeClr val="tx1"/>
              </a:solidFill>
            </a:endParaRPr>
          </a:p>
        </p:txBody>
      </p:sp>
      <p:sp>
        <p:nvSpPr>
          <p:cNvPr id="6" name="Text Placeholder 5">
            <a:extLst>
              <a:ext uri="{FF2B5EF4-FFF2-40B4-BE49-F238E27FC236}">
                <a16:creationId xmlns:a16="http://schemas.microsoft.com/office/drawing/2014/main" id="{A991AAE0-C2C3-7FE6-D1A5-9063460C4A5C}"/>
              </a:ext>
            </a:extLst>
          </p:cNvPr>
          <p:cNvSpPr>
            <a:spLocks noGrp="1"/>
          </p:cNvSpPr>
          <p:nvPr>
            <p:ph type="body" sz="quarter" idx="18"/>
          </p:nvPr>
        </p:nvSpPr>
        <p:spPr/>
        <p:txBody>
          <a:bodyPr/>
          <a:lstStyle/>
          <a:p>
            <a:r>
              <a:rPr lang="en-GB" dirty="0"/>
              <a:t>PITCH=prognosis of intracerebral haemorrhage</a:t>
            </a:r>
          </a:p>
          <a:p>
            <a:endParaRPr lang="en-GB" dirty="0"/>
          </a:p>
          <a:p>
            <a:r>
              <a:rPr lang="en-GB" dirty="0"/>
              <a:t>Moulin et al. Lancet </a:t>
            </a:r>
            <a:r>
              <a:rPr lang="en-GB" dirty="0" err="1"/>
              <a:t>Neurol</a:t>
            </a:r>
            <a:r>
              <a:rPr lang="en-GB" dirty="0"/>
              <a:t> 2016;15(8):820–829</a:t>
            </a:r>
          </a:p>
        </p:txBody>
      </p:sp>
      <p:sp>
        <p:nvSpPr>
          <p:cNvPr id="7" name="Slide Number Placeholder 6">
            <a:extLst>
              <a:ext uri="{FF2B5EF4-FFF2-40B4-BE49-F238E27FC236}">
                <a16:creationId xmlns:a16="http://schemas.microsoft.com/office/drawing/2014/main" id="{E519CB97-379E-A64C-E125-E33603236A85}"/>
              </a:ext>
            </a:extLst>
          </p:cNvPr>
          <p:cNvSpPr>
            <a:spLocks noGrp="1"/>
          </p:cNvSpPr>
          <p:nvPr>
            <p:ph type="sldNum" sz="quarter" idx="4"/>
          </p:nvPr>
        </p:nvSpPr>
        <p:spPr/>
        <p:txBody>
          <a:bodyPr/>
          <a:lstStyle/>
          <a:p>
            <a:fld id="{C5E73D8C-6D1C-4360-8101-83ED279A0FF1}" type="slidenum">
              <a:rPr lang="en-GB" smtClean="0"/>
              <a:pPr/>
              <a:t>8</a:t>
            </a:fld>
            <a:endParaRPr lang="en-GB" dirty="0"/>
          </a:p>
        </p:txBody>
      </p:sp>
      <p:graphicFrame>
        <p:nvGraphicFramePr>
          <p:cNvPr id="5" name="Chart 4">
            <a:extLst>
              <a:ext uri="{FF2B5EF4-FFF2-40B4-BE49-F238E27FC236}">
                <a16:creationId xmlns:a16="http://schemas.microsoft.com/office/drawing/2014/main" id="{4C47A9F4-D7BD-732B-E890-77425934691F}"/>
              </a:ext>
            </a:extLst>
          </p:cNvPr>
          <p:cNvGraphicFramePr/>
          <p:nvPr>
            <p:extLst>
              <p:ext uri="{D42A27DB-BD31-4B8C-83A1-F6EECF244321}">
                <p14:modId xmlns:p14="http://schemas.microsoft.com/office/powerpoint/2010/main" val="2627240547"/>
              </p:ext>
            </p:extLst>
          </p:nvPr>
        </p:nvGraphicFramePr>
        <p:xfrm>
          <a:off x="4896090" y="2545548"/>
          <a:ext cx="3111501" cy="245810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81944934-0AFB-607E-EB69-FAFABF9B838E}"/>
              </a:ext>
            </a:extLst>
          </p:cNvPr>
          <p:cNvSpPr txBox="1"/>
          <p:nvPr/>
        </p:nvSpPr>
        <p:spPr>
          <a:xfrm>
            <a:off x="6596578" y="3255060"/>
            <a:ext cx="838691" cy="369332"/>
          </a:xfrm>
          <a:prstGeom prst="rect">
            <a:avLst/>
          </a:prstGeom>
          <a:noFill/>
        </p:spPr>
        <p:txBody>
          <a:bodyPr wrap="none" rtlCol="0">
            <a:spAutoFit/>
          </a:bodyPr>
          <a:lstStyle/>
          <a:p>
            <a:r>
              <a:rPr lang="en-GB" b="1" dirty="0">
                <a:solidFill>
                  <a:schemeClr val="bg1"/>
                </a:solidFill>
              </a:rPr>
              <a:t>28.3%</a:t>
            </a:r>
          </a:p>
        </p:txBody>
      </p:sp>
    </p:spTree>
    <p:extLst>
      <p:ext uri="{BB962C8B-B14F-4D97-AF65-F5344CB8AC3E}">
        <p14:creationId xmlns:p14="http://schemas.microsoft.com/office/powerpoint/2010/main" val="1653651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8" name="Straight Arrow Connector 87">
            <a:extLst>
              <a:ext uri="{FF2B5EF4-FFF2-40B4-BE49-F238E27FC236}">
                <a16:creationId xmlns:a16="http://schemas.microsoft.com/office/drawing/2014/main" id="{1FC5A0E6-FFBC-6128-2129-5F9A0B689FEE}"/>
              </a:ext>
            </a:extLst>
          </p:cNvPr>
          <p:cNvCxnSpPr>
            <a:cxnSpLocks/>
          </p:cNvCxnSpPr>
          <p:nvPr/>
        </p:nvCxnSpPr>
        <p:spPr>
          <a:xfrm>
            <a:off x="7157971" y="4665211"/>
            <a:ext cx="3960000" cy="0"/>
          </a:xfrm>
          <a:prstGeom prst="straightConnector1">
            <a:avLst/>
          </a:prstGeom>
          <a:ln w="9525">
            <a:solidFill>
              <a:schemeClr val="bg2">
                <a:lumMod val="7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0646B663-A152-4A02-4F82-9C594706D9BD}"/>
              </a:ext>
            </a:extLst>
          </p:cNvPr>
          <p:cNvCxnSpPr>
            <a:cxnSpLocks/>
          </p:cNvCxnSpPr>
          <p:nvPr/>
        </p:nvCxnSpPr>
        <p:spPr>
          <a:xfrm>
            <a:off x="7157971" y="4192400"/>
            <a:ext cx="3960000" cy="0"/>
          </a:xfrm>
          <a:prstGeom prst="straightConnector1">
            <a:avLst/>
          </a:prstGeom>
          <a:ln w="9525">
            <a:solidFill>
              <a:schemeClr val="bg2">
                <a:lumMod val="7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5E18EE8C-A939-D784-CADE-07599BF04F2E}"/>
              </a:ext>
            </a:extLst>
          </p:cNvPr>
          <p:cNvCxnSpPr>
            <a:cxnSpLocks/>
          </p:cNvCxnSpPr>
          <p:nvPr/>
        </p:nvCxnSpPr>
        <p:spPr>
          <a:xfrm>
            <a:off x="7148208" y="3719589"/>
            <a:ext cx="3960000" cy="0"/>
          </a:xfrm>
          <a:prstGeom prst="straightConnector1">
            <a:avLst/>
          </a:prstGeom>
          <a:ln w="9525">
            <a:solidFill>
              <a:schemeClr val="bg2">
                <a:lumMod val="7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5FBB9E98-3187-B39C-D38B-2CDEF6681162}"/>
              </a:ext>
            </a:extLst>
          </p:cNvPr>
          <p:cNvCxnSpPr>
            <a:cxnSpLocks/>
          </p:cNvCxnSpPr>
          <p:nvPr/>
        </p:nvCxnSpPr>
        <p:spPr>
          <a:xfrm>
            <a:off x="7157971" y="3248607"/>
            <a:ext cx="3960000" cy="0"/>
          </a:xfrm>
          <a:prstGeom prst="straightConnector1">
            <a:avLst/>
          </a:prstGeom>
          <a:ln w="9525">
            <a:solidFill>
              <a:schemeClr val="bg2">
                <a:lumMod val="7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F2841E51-F0E4-73F0-6878-054C04D16854}"/>
              </a:ext>
            </a:extLst>
          </p:cNvPr>
          <p:cNvCxnSpPr>
            <a:cxnSpLocks/>
          </p:cNvCxnSpPr>
          <p:nvPr/>
        </p:nvCxnSpPr>
        <p:spPr>
          <a:xfrm>
            <a:off x="7148208" y="2773967"/>
            <a:ext cx="3960000" cy="0"/>
          </a:xfrm>
          <a:prstGeom prst="straightConnector1">
            <a:avLst/>
          </a:prstGeom>
          <a:ln w="9525">
            <a:solidFill>
              <a:schemeClr val="bg2">
                <a:lumMod val="7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50EBB541-3C09-CF5D-C379-914020C34D78}"/>
              </a:ext>
            </a:extLst>
          </p:cNvPr>
          <p:cNvCxnSpPr>
            <a:cxnSpLocks/>
          </p:cNvCxnSpPr>
          <p:nvPr/>
        </p:nvCxnSpPr>
        <p:spPr>
          <a:xfrm>
            <a:off x="7157971" y="2290763"/>
            <a:ext cx="3960000" cy="0"/>
          </a:xfrm>
          <a:prstGeom prst="straightConnector1">
            <a:avLst/>
          </a:prstGeom>
          <a:ln w="9525">
            <a:solidFill>
              <a:schemeClr val="bg2">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EF341641-4843-A438-04BF-C28D8C59D317}"/>
              </a:ext>
            </a:extLst>
          </p:cNvPr>
          <p:cNvSpPr/>
          <p:nvPr/>
        </p:nvSpPr>
        <p:spPr>
          <a:xfrm>
            <a:off x="8064494" y="5076826"/>
            <a:ext cx="108374" cy="59018"/>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a:extLst>
              <a:ext uri="{FF2B5EF4-FFF2-40B4-BE49-F238E27FC236}">
                <a16:creationId xmlns:a16="http://schemas.microsoft.com/office/drawing/2014/main" id="{0B4E29D4-2165-AA3B-0C4D-568B05FDB3F1}"/>
              </a:ext>
            </a:extLst>
          </p:cNvPr>
          <p:cNvSpPr/>
          <p:nvPr/>
        </p:nvSpPr>
        <p:spPr>
          <a:xfrm>
            <a:off x="7948499" y="4491038"/>
            <a:ext cx="108374" cy="64480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a:extLst>
              <a:ext uri="{FF2B5EF4-FFF2-40B4-BE49-F238E27FC236}">
                <a16:creationId xmlns:a16="http://schemas.microsoft.com/office/drawing/2014/main" id="{E74102E0-55C9-556F-342F-8BBEC49311F3}"/>
              </a:ext>
            </a:extLst>
          </p:cNvPr>
          <p:cNvSpPr/>
          <p:nvPr/>
        </p:nvSpPr>
        <p:spPr>
          <a:xfrm>
            <a:off x="7387271" y="4117182"/>
            <a:ext cx="108374" cy="101866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a:extLst>
              <a:ext uri="{FF2B5EF4-FFF2-40B4-BE49-F238E27FC236}">
                <a16:creationId xmlns:a16="http://schemas.microsoft.com/office/drawing/2014/main" id="{3B300293-24D4-E05A-A116-E1CEE5D5A6F8}"/>
              </a:ext>
            </a:extLst>
          </p:cNvPr>
          <p:cNvSpPr/>
          <p:nvPr/>
        </p:nvSpPr>
        <p:spPr>
          <a:xfrm>
            <a:off x="7272945" y="5090124"/>
            <a:ext cx="108374" cy="4571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a:extLst>
              <a:ext uri="{FF2B5EF4-FFF2-40B4-BE49-F238E27FC236}">
                <a16:creationId xmlns:a16="http://schemas.microsoft.com/office/drawing/2014/main" id="{397DAC61-A21B-1E00-7392-30FD4D07C938}"/>
              </a:ext>
            </a:extLst>
          </p:cNvPr>
          <p:cNvSpPr/>
          <p:nvPr/>
        </p:nvSpPr>
        <p:spPr>
          <a:xfrm>
            <a:off x="8626807" y="5014914"/>
            <a:ext cx="108374" cy="12093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a:extLst>
              <a:ext uri="{FF2B5EF4-FFF2-40B4-BE49-F238E27FC236}">
                <a16:creationId xmlns:a16="http://schemas.microsoft.com/office/drawing/2014/main" id="{F9E13A45-0B0D-30F7-7B8E-9821F474C7CB}"/>
              </a:ext>
            </a:extLst>
          </p:cNvPr>
          <p:cNvSpPr/>
          <p:nvPr/>
        </p:nvSpPr>
        <p:spPr>
          <a:xfrm>
            <a:off x="8510812" y="3990976"/>
            <a:ext cx="108374" cy="11448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a:extLst>
              <a:ext uri="{FF2B5EF4-FFF2-40B4-BE49-F238E27FC236}">
                <a16:creationId xmlns:a16="http://schemas.microsoft.com/office/drawing/2014/main" id="{C4941717-4CA5-B184-54E3-C1524C57A32A}"/>
              </a:ext>
            </a:extLst>
          </p:cNvPr>
          <p:cNvSpPr/>
          <p:nvPr/>
        </p:nvSpPr>
        <p:spPr>
          <a:xfrm>
            <a:off x="8396486" y="4933950"/>
            <a:ext cx="108374" cy="2018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a:extLst>
              <a:ext uri="{FF2B5EF4-FFF2-40B4-BE49-F238E27FC236}">
                <a16:creationId xmlns:a16="http://schemas.microsoft.com/office/drawing/2014/main" id="{FE5B943B-DD7B-CF7F-8F8C-5C5D6C7A093C}"/>
              </a:ext>
            </a:extLst>
          </p:cNvPr>
          <p:cNvSpPr/>
          <p:nvPr/>
        </p:nvSpPr>
        <p:spPr>
          <a:xfrm>
            <a:off x="9189946" y="4874420"/>
            <a:ext cx="108374" cy="2614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a:extLst>
              <a:ext uri="{FF2B5EF4-FFF2-40B4-BE49-F238E27FC236}">
                <a16:creationId xmlns:a16="http://schemas.microsoft.com/office/drawing/2014/main" id="{8C945BFE-C626-1DD2-8D54-7ECEDBC719DB}"/>
              </a:ext>
            </a:extLst>
          </p:cNvPr>
          <p:cNvSpPr/>
          <p:nvPr/>
        </p:nvSpPr>
        <p:spPr>
          <a:xfrm>
            <a:off x="9073951" y="3405188"/>
            <a:ext cx="108374" cy="17306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a:extLst>
              <a:ext uri="{FF2B5EF4-FFF2-40B4-BE49-F238E27FC236}">
                <a16:creationId xmlns:a16="http://schemas.microsoft.com/office/drawing/2014/main" id="{785C6E60-A886-33AF-5EA9-11E3F2ECABD8}"/>
              </a:ext>
            </a:extLst>
          </p:cNvPr>
          <p:cNvSpPr/>
          <p:nvPr/>
        </p:nvSpPr>
        <p:spPr>
          <a:xfrm>
            <a:off x="8959625" y="4833938"/>
            <a:ext cx="108374" cy="30190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a:extLst>
              <a:ext uri="{FF2B5EF4-FFF2-40B4-BE49-F238E27FC236}">
                <a16:creationId xmlns:a16="http://schemas.microsoft.com/office/drawing/2014/main" id="{B1BA0F14-9CB2-E683-C172-97F137B9C6CC}"/>
              </a:ext>
            </a:extLst>
          </p:cNvPr>
          <p:cNvSpPr/>
          <p:nvPr/>
        </p:nvSpPr>
        <p:spPr>
          <a:xfrm>
            <a:off x="9755109" y="4667250"/>
            <a:ext cx="108374" cy="4685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ctangle 74">
            <a:extLst>
              <a:ext uri="{FF2B5EF4-FFF2-40B4-BE49-F238E27FC236}">
                <a16:creationId xmlns:a16="http://schemas.microsoft.com/office/drawing/2014/main" id="{2BB5F5C5-7251-178E-B759-BB54BC313FBC}"/>
              </a:ext>
            </a:extLst>
          </p:cNvPr>
          <p:cNvSpPr/>
          <p:nvPr/>
        </p:nvSpPr>
        <p:spPr>
          <a:xfrm>
            <a:off x="9639114" y="3321844"/>
            <a:ext cx="108374" cy="1813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a:extLst>
              <a:ext uri="{FF2B5EF4-FFF2-40B4-BE49-F238E27FC236}">
                <a16:creationId xmlns:a16="http://schemas.microsoft.com/office/drawing/2014/main" id="{AFBC12D9-6777-7256-F617-47B0B6C3F114}"/>
              </a:ext>
            </a:extLst>
          </p:cNvPr>
          <p:cNvSpPr/>
          <p:nvPr/>
        </p:nvSpPr>
        <p:spPr>
          <a:xfrm>
            <a:off x="9524788" y="4600576"/>
            <a:ext cx="108374" cy="53526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a:extLst>
              <a:ext uri="{FF2B5EF4-FFF2-40B4-BE49-F238E27FC236}">
                <a16:creationId xmlns:a16="http://schemas.microsoft.com/office/drawing/2014/main" id="{BA44B645-DFBB-25F4-637F-F087881EAD5C}"/>
              </a:ext>
            </a:extLst>
          </p:cNvPr>
          <p:cNvSpPr/>
          <p:nvPr/>
        </p:nvSpPr>
        <p:spPr>
          <a:xfrm>
            <a:off x="10316647" y="4381500"/>
            <a:ext cx="108374" cy="75434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a:extLst>
              <a:ext uri="{FF2B5EF4-FFF2-40B4-BE49-F238E27FC236}">
                <a16:creationId xmlns:a16="http://schemas.microsoft.com/office/drawing/2014/main" id="{E900BB38-7705-1292-03A2-B38732ABCD4E}"/>
              </a:ext>
            </a:extLst>
          </p:cNvPr>
          <p:cNvSpPr/>
          <p:nvPr/>
        </p:nvSpPr>
        <p:spPr>
          <a:xfrm>
            <a:off x="10200652" y="3119438"/>
            <a:ext cx="108374" cy="201640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79">
            <a:extLst>
              <a:ext uri="{FF2B5EF4-FFF2-40B4-BE49-F238E27FC236}">
                <a16:creationId xmlns:a16="http://schemas.microsoft.com/office/drawing/2014/main" id="{FF774F94-D026-14A6-4EEF-FD6A606747F8}"/>
              </a:ext>
            </a:extLst>
          </p:cNvPr>
          <p:cNvSpPr/>
          <p:nvPr/>
        </p:nvSpPr>
        <p:spPr>
          <a:xfrm>
            <a:off x="10086326" y="4310064"/>
            <a:ext cx="108374" cy="82578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a:extLst>
              <a:ext uri="{FF2B5EF4-FFF2-40B4-BE49-F238E27FC236}">
                <a16:creationId xmlns:a16="http://schemas.microsoft.com/office/drawing/2014/main" id="{71660750-9A22-AD8E-58C3-474304BF206D}"/>
              </a:ext>
            </a:extLst>
          </p:cNvPr>
          <p:cNvSpPr/>
          <p:nvPr/>
        </p:nvSpPr>
        <p:spPr>
          <a:xfrm>
            <a:off x="10879372" y="3655220"/>
            <a:ext cx="108374" cy="14806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a:extLst>
              <a:ext uri="{FF2B5EF4-FFF2-40B4-BE49-F238E27FC236}">
                <a16:creationId xmlns:a16="http://schemas.microsoft.com/office/drawing/2014/main" id="{52553593-2A40-D2A9-6C91-6333F29CD7F3}"/>
              </a:ext>
            </a:extLst>
          </p:cNvPr>
          <p:cNvSpPr/>
          <p:nvPr/>
        </p:nvSpPr>
        <p:spPr>
          <a:xfrm>
            <a:off x="10763377" y="2440781"/>
            <a:ext cx="108374" cy="26950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a:extLst>
              <a:ext uri="{FF2B5EF4-FFF2-40B4-BE49-F238E27FC236}">
                <a16:creationId xmlns:a16="http://schemas.microsoft.com/office/drawing/2014/main" id="{A397755C-4690-BF43-F985-993099FC5CEE}"/>
              </a:ext>
            </a:extLst>
          </p:cNvPr>
          <p:cNvSpPr/>
          <p:nvPr/>
        </p:nvSpPr>
        <p:spPr>
          <a:xfrm>
            <a:off x="10649051" y="3817144"/>
            <a:ext cx="108374" cy="13186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74ABD74D-E639-37F7-5D0F-B21EC41FA7DB}"/>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E826CF2C-193B-A85C-CE51-C17A8E85D285}"/>
              </a:ext>
            </a:extLst>
          </p:cNvPr>
          <p:cNvSpPr>
            <a:spLocks noGrp="1"/>
          </p:cNvSpPr>
          <p:nvPr>
            <p:ph type="title"/>
          </p:nvPr>
        </p:nvSpPr>
        <p:spPr/>
        <p:txBody>
          <a:bodyPr/>
          <a:lstStyle/>
          <a:p>
            <a:r>
              <a:rPr lang="en-US" dirty="0"/>
              <a:t>Rates of PSD compared with the background population</a:t>
            </a:r>
            <a:endParaRPr lang="en-GB" dirty="0"/>
          </a:p>
        </p:txBody>
      </p:sp>
      <p:sp>
        <p:nvSpPr>
          <p:cNvPr id="9" name="Content Placeholder 8">
            <a:extLst>
              <a:ext uri="{FF2B5EF4-FFF2-40B4-BE49-F238E27FC236}">
                <a16:creationId xmlns:a16="http://schemas.microsoft.com/office/drawing/2014/main" id="{A5F3096F-32C2-2C5B-8891-E8F884025B87}"/>
              </a:ext>
            </a:extLst>
          </p:cNvPr>
          <p:cNvSpPr>
            <a:spLocks noGrp="1"/>
          </p:cNvSpPr>
          <p:nvPr>
            <p:ph idx="20"/>
          </p:nvPr>
        </p:nvSpPr>
        <p:spPr/>
        <p:txBody>
          <a:bodyPr/>
          <a:lstStyle/>
          <a:p>
            <a:r>
              <a:rPr lang="en-US" dirty="0"/>
              <a:t>In the population-based observational Framingham Study, incident stroke doubled the risk of dementia:</a:t>
            </a:r>
            <a:r>
              <a:rPr lang="en-US" baseline="30000" dirty="0"/>
              <a:t>1</a:t>
            </a:r>
            <a:endParaRPr lang="en-US" dirty="0"/>
          </a:p>
          <a:p>
            <a:pPr lvl="1"/>
            <a:r>
              <a:rPr lang="en-US" sz="1600" b="1" dirty="0"/>
              <a:t>HR: 2.0 </a:t>
            </a:r>
            <a:r>
              <a:rPr lang="en-US" sz="1600" dirty="0"/>
              <a:t>(95% CI: 1.5, 3.1)</a:t>
            </a:r>
          </a:p>
          <a:p>
            <a:pPr lvl="1"/>
            <a:r>
              <a:rPr lang="en-US" sz="1600" dirty="0"/>
              <a:t>At 10 years post stroke, the cumulative incidence of dementia was estimated to be ~</a:t>
            </a:r>
            <a:r>
              <a:rPr lang="en-US" sz="1600" b="1" dirty="0">
                <a:solidFill>
                  <a:schemeClr val="tx1"/>
                </a:solidFill>
              </a:rPr>
              <a:t>35% in people with stroke compared </a:t>
            </a:r>
            <a:r>
              <a:rPr lang="en-US" sz="1600" dirty="0"/>
              <a:t>with ~20% for the general population</a:t>
            </a:r>
            <a:endParaRPr lang="en-US" dirty="0"/>
          </a:p>
          <a:p>
            <a:r>
              <a:rPr lang="en-US" dirty="0">
                <a:solidFill>
                  <a:schemeClr val="tx1"/>
                </a:solidFill>
              </a:rPr>
              <a:t>The prevalence of dementia is brought forward by:</a:t>
            </a:r>
            <a:r>
              <a:rPr lang="en-US" baseline="30000" dirty="0">
                <a:solidFill>
                  <a:schemeClr val="tx1"/>
                </a:solidFill>
              </a:rPr>
              <a:t>2</a:t>
            </a:r>
            <a:endParaRPr lang="en-US" dirty="0">
              <a:solidFill>
                <a:schemeClr val="tx1"/>
              </a:solidFill>
            </a:endParaRPr>
          </a:p>
          <a:p>
            <a:pPr marL="1619250" lvl="1" indent="-179388">
              <a:buClr>
                <a:schemeClr val="tx1"/>
              </a:buClr>
            </a:pPr>
            <a:r>
              <a:rPr lang="en-US" sz="1600" b="1" dirty="0">
                <a:solidFill>
                  <a:schemeClr val="tx1"/>
                </a:solidFill>
              </a:rPr>
              <a:t>2 years </a:t>
            </a:r>
            <a:r>
              <a:rPr lang="en-US" sz="1600" dirty="0">
                <a:solidFill>
                  <a:schemeClr val="tx1"/>
                </a:solidFill>
              </a:rPr>
              <a:t>for TIA</a:t>
            </a:r>
          </a:p>
          <a:p>
            <a:pPr marL="1971675" lvl="1" indent="-179388">
              <a:buClr>
                <a:schemeClr val="tx1"/>
              </a:buClr>
            </a:pPr>
            <a:r>
              <a:rPr lang="en-US" sz="1600" b="1" dirty="0">
                <a:solidFill>
                  <a:schemeClr val="tx1"/>
                </a:solidFill>
              </a:rPr>
              <a:t>4 years </a:t>
            </a:r>
            <a:r>
              <a:rPr lang="en-US" sz="1600" dirty="0">
                <a:solidFill>
                  <a:schemeClr val="tx1"/>
                </a:solidFill>
              </a:rPr>
              <a:t>for minor stroke</a:t>
            </a:r>
          </a:p>
          <a:p>
            <a:pPr marL="2333625" lvl="1" indent="-179388">
              <a:buClr>
                <a:schemeClr val="tx1"/>
              </a:buClr>
            </a:pPr>
            <a:r>
              <a:rPr lang="en-US" sz="1600" b="1" dirty="0">
                <a:solidFill>
                  <a:schemeClr val="tx1"/>
                </a:solidFill>
              </a:rPr>
              <a:t>25 years </a:t>
            </a:r>
            <a:r>
              <a:rPr lang="en-US" sz="1600" dirty="0">
                <a:solidFill>
                  <a:schemeClr val="tx1"/>
                </a:solidFill>
              </a:rPr>
              <a:t>for severe stroke</a:t>
            </a:r>
          </a:p>
        </p:txBody>
      </p:sp>
      <p:sp>
        <p:nvSpPr>
          <p:cNvPr id="8" name="Text Placeholder 7">
            <a:extLst>
              <a:ext uri="{FF2B5EF4-FFF2-40B4-BE49-F238E27FC236}">
                <a16:creationId xmlns:a16="http://schemas.microsoft.com/office/drawing/2014/main" id="{ECE550C4-F455-A03B-1CCA-C7E31E65F31D}"/>
              </a:ext>
            </a:extLst>
          </p:cNvPr>
          <p:cNvSpPr>
            <a:spLocks noGrp="1"/>
          </p:cNvSpPr>
          <p:nvPr>
            <p:ph type="body" sz="quarter" idx="18"/>
          </p:nvPr>
        </p:nvSpPr>
        <p:spPr/>
        <p:txBody>
          <a:bodyPr/>
          <a:lstStyle/>
          <a:p>
            <a:r>
              <a:rPr lang="en-US" dirty="0"/>
              <a:t>CI=confidence interval; HR=hazard ratio; PSD=post-stroke dementia; </a:t>
            </a:r>
            <a:r>
              <a:rPr lang="en-GB" dirty="0"/>
              <a:t>TIA=transient ischaemic attack</a:t>
            </a:r>
          </a:p>
          <a:p>
            <a:endParaRPr lang="en-GB" dirty="0"/>
          </a:p>
          <a:p>
            <a:r>
              <a:rPr lang="en-GB" dirty="0"/>
              <a:t>1. Ivan et al. Stroke 2004;35(6):1264–1268; 2. Pendlebury et al. Lancet </a:t>
            </a:r>
            <a:r>
              <a:rPr lang="en-GB" dirty="0" err="1"/>
              <a:t>Neurol</a:t>
            </a:r>
            <a:r>
              <a:rPr lang="en-GB" dirty="0"/>
              <a:t> 2019;18(3):248–258</a:t>
            </a:r>
          </a:p>
        </p:txBody>
      </p:sp>
      <p:sp>
        <p:nvSpPr>
          <p:cNvPr id="7" name="Slide Number Placeholder 6">
            <a:extLst>
              <a:ext uri="{FF2B5EF4-FFF2-40B4-BE49-F238E27FC236}">
                <a16:creationId xmlns:a16="http://schemas.microsoft.com/office/drawing/2014/main" id="{A8C2B33C-5386-A5F0-197C-D6644B7E8C7D}"/>
              </a:ext>
            </a:extLst>
          </p:cNvPr>
          <p:cNvSpPr>
            <a:spLocks noGrp="1"/>
          </p:cNvSpPr>
          <p:nvPr>
            <p:ph type="sldNum" sz="quarter" idx="4"/>
          </p:nvPr>
        </p:nvSpPr>
        <p:spPr/>
        <p:txBody>
          <a:bodyPr/>
          <a:lstStyle/>
          <a:p>
            <a:fld id="{C5E73D8C-6D1C-4360-8101-83ED279A0FF1}" type="slidenum">
              <a:rPr lang="en-GB" smtClean="0"/>
              <a:pPr/>
              <a:t>9</a:t>
            </a:fld>
            <a:endParaRPr lang="en-GB"/>
          </a:p>
        </p:txBody>
      </p:sp>
      <p:sp>
        <p:nvSpPr>
          <p:cNvPr id="13" name="TextBox 12">
            <a:extLst>
              <a:ext uri="{FF2B5EF4-FFF2-40B4-BE49-F238E27FC236}">
                <a16:creationId xmlns:a16="http://schemas.microsoft.com/office/drawing/2014/main" id="{888FE75A-15A6-79BE-3617-8341E0E2A8A8}"/>
              </a:ext>
            </a:extLst>
          </p:cNvPr>
          <p:cNvSpPr txBox="1"/>
          <p:nvPr/>
        </p:nvSpPr>
        <p:spPr>
          <a:xfrm>
            <a:off x="6230938" y="1416785"/>
            <a:ext cx="5419725" cy="584775"/>
          </a:xfrm>
          <a:prstGeom prst="rect">
            <a:avLst/>
          </a:prstGeom>
          <a:noFill/>
        </p:spPr>
        <p:txBody>
          <a:bodyPr wrap="square">
            <a:spAutoFit/>
          </a:bodyPr>
          <a:lstStyle/>
          <a:p>
            <a:pPr algn="ctr"/>
            <a:r>
              <a:rPr lang="en-US" sz="1600" b="1" dirty="0">
                <a:solidFill>
                  <a:schemeClr val="accent2">
                    <a:lumMod val="50000"/>
                  </a:schemeClr>
                </a:solidFill>
              </a:rPr>
              <a:t>Prevalence of dementia in patients 1 year after stroke compared with the general population</a:t>
            </a:r>
            <a:r>
              <a:rPr lang="en-US" sz="1600" b="1" baseline="30000" dirty="0">
                <a:solidFill>
                  <a:schemeClr val="accent2">
                    <a:lumMod val="50000"/>
                  </a:schemeClr>
                </a:solidFill>
              </a:rPr>
              <a:t>2</a:t>
            </a:r>
          </a:p>
        </p:txBody>
      </p:sp>
      <p:cxnSp>
        <p:nvCxnSpPr>
          <p:cNvPr id="4" name="Straight Arrow Connector 3">
            <a:extLst>
              <a:ext uri="{FF2B5EF4-FFF2-40B4-BE49-F238E27FC236}">
                <a16:creationId xmlns:a16="http://schemas.microsoft.com/office/drawing/2014/main" id="{3B361F01-DF68-0783-25CF-9642ADDA2B42}"/>
              </a:ext>
            </a:extLst>
          </p:cNvPr>
          <p:cNvCxnSpPr>
            <a:cxnSpLocks/>
          </p:cNvCxnSpPr>
          <p:nvPr/>
        </p:nvCxnSpPr>
        <p:spPr>
          <a:xfrm flipV="1">
            <a:off x="7157971" y="2290763"/>
            <a:ext cx="0" cy="2918667"/>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AD3D541-0B28-66A2-23AE-B573FE2F5E67}"/>
              </a:ext>
            </a:extLst>
          </p:cNvPr>
          <p:cNvCxnSpPr>
            <a:cxnSpLocks/>
          </p:cNvCxnSpPr>
          <p:nvPr/>
        </p:nvCxnSpPr>
        <p:spPr>
          <a:xfrm>
            <a:off x="7076208" y="5138021"/>
            <a:ext cx="4023783"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4962904-2F76-859E-BE0F-D8B478E2B30F}"/>
              </a:ext>
            </a:extLst>
          </p:cNvPr>
          <p:cNvSpPr txBox="1"/>
          <p:nvPr/>
        </p:nvSpPr>
        <p:spPr>
          <a:xfrm>
            <a:off x="7157972" y="5391068"/>
            <a:ext cx="3942018" cy="276999"/>
          </a:xfrm>
          <a:prstGeom prst="rect">
            <a:avLst/>
          </a:prstGeom>
          <a:noFill/>
        </p:spPr>
        <p:txBody>
          <a:bodyPr wrap="square" rtlCol="0">
            <a:spAutoFit/>
          </a:bodyPr>
          <a:lstStyle/>
          <a:p>
            <a:pPr algn="ctr"/>
            <a:r>
              <a:rPr lang="en-GB" sz="1200" b="1" dirty="0">
                <a:solidFill>
                  <a:schemeClr val="tx2"/>
                </a:solidFill>
              </a:rPr>
              <a:t>Age (years)</a:t>
            </a:r>
          </a:p>
        </p:txBody>
      </p:sp>
      <p:sp>
        <p:nvSpPr>
          <p:cNvPr id="15" name="TextBox 14">
            <a:extLst>
              <a:ext uri="{FF2B5EF4-FFF2-40B4-BE49-F238E27FC236}">
                <a16:creationId xmlns:a16="http://schemas.microsoft.com/office/drawing/2014/main" id="{C1135D1A-971A-F5D5-36E5-F28FF35C0587}"/>
              </a:ext>
            </a:extLst>
          </p:cNvPr>
          <p:cNvSpPr txBox="1"/>
          <p:nvPr/>
        </p:nvSpPr>
        <p:spPr>
          <a:xfrm rot="16200000">
            <a:off x="5278927" y="3581087"/>
            <a:ext cx="2836862" cy="276999"/>
          </a:xfrm>
          <a:prstGeom prst="rect">
            <a:avLst/>
          </a:prstGeom>
          <a:noFill/>
        </p:spPr>
        <p:txBody>
          <a:bodyPr wrap="square" rtlCol="0">
            <a:spAutoFit/>
          </a:bodyPr>
          <a:lstStyle/>
          <a:p>
            <a:pPr algn="ctr"/>
            <a:r>
              <a:rPr lang="en-GB" sz="1200" b="1" dirty="0">
                <a:solidFill>
                  <a:schemeClr val="tx2"/>
                </a:solidFill>
              </a:rPr>
              <a:t>Prevalence (%)</a:t>
            </a:r>
          </a:p>
        </p:txBody>
      </p:sp>
      <p:cxnSp>
        <p:nvCxnSpPr>
          <p:cNvPr id="19" name="Straight Arrow Connector 18">
            <a:extLst>
              <a:ext uri="{FF2B5EF4-FFF2-40B4-BE49-F238E27FC236}">
                <a16:creationId xmlns:a16="http://schemas.microsoft.com/office/drawing/2014/main" id="{16FC647C-3C27-733A-68B6-2345635579B0}"/>
              </a:ext>
            </a:extLst>
          </p:cNvPr>
          <p:cNvCxnSpPr>
            <a:cxnSpLocks/>
          </p:cNvCxnSpPr>
          <p:nvPr/>
        </p:nvCxnSpPr>
        <p:spPr>
          <a:xfrm>
            <a:off x="7076208" y="2294383"/>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0B7587C-93BC-27B3-FB1A-A0FA9E1C6062}"/>
              </a:ext>
            </a:extLst>
          </p:cNvPr>
          <p:cNvCxnSpPr>
            <a:cxnSpLocks/>
          </p:cNvCxnSpPr>
          <p:nvPr/>
        </p:nvCxnSpPr>
        <p:spPr>
          <a:xfrm>
            <a:off x="7076208" y="2773967"/>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F0EDBBA-70D7-CAF3-11DB-06EE31DA8E00}"/>
              </a:ext>
            </a:extLst>
          </p:cNvPr>
          <p:cNvCxnSpPr>
            <a:cxnSpLocks/>
          </p:cNvCxnSpPr>
          <p:nvPr/>
        </p:nvCxnSpPr>
        <p:spPr>
          <a:xfrm>
            <a:off x="7076208" y="3246778"/>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612F948-A75A-4809-3DFB-752CCFBA9CA3}"/>
              </a:ext>
            </a:extLst>
          </p:cNvPr>
          <p:cNvCxnSpPr>
            <a:cxnSpLocks/>
          </p:cNvCxnSpPr>
          <p:nvPr/>
        </p:nvCxnSpPr>
        <p:spPr>
          <a:xfrm>
            <a:off x="7076208" y="3719589"/>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70233451-2DB5-0775-059E-C22E8D762743}"/>
              </a:ext>
            </a:extLst>
          </p:cNvPr>
          <p:cNvCxnSpPr>
            <a:cxnSpLocks/>
          </p:cNvCxnSpPr>
          <p:nvPr/>
        </p:nvCxnSpPr>
        <p:spPr>
          <a:xfrm>
            <a:off x="7076208" y="4192400"/>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C1FA499-087B-7EEF-FF2A-99660FD9B275}"/>
              </a:ext>
            </a:extLst>
          </p:cNvPr>
          <p:cNvCxnSpPr>
            <a:cxnSpLocks/>
          </p:cNvCxnSpPr>
          <p:nvPr/>
        </p:nvCxnSpPr>
        <p:spPr>
          <a:xfrm>
            <a:off x="7076208" y="4665211"/>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FD1F3EA3-0BA9-FF20-86A6-654D55022808}"/>
              </a:ext>
            </a:extLst>
          </p:cNvPr>
          <p:cNvCxnSpPr>
            <a:cxnSpLocks/>
          </p:cNvCxnSpPr>
          <p:nvPr/>
        </p:nvCxnSpPr>
        <p:spPr>
          <a:xfrm rot="5400000">
            <a:off x="7685117" y="5173430"/>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7565F901-8C26-AE58-C900-F7BB61617B63}"/>
              </a:ext>
            </a:extLst>
          </p:cNvPr>
          <p:cNvCxnSpPr>
            <a:cxnSpLocks/>
          </p:cNvCxnSpPr>
          <p:nvPr/>
        </p:nvCxnSpPr>
        <p:spPr>
          <a:xfrm rot="5400000">
            <a:off x="8248263" y="5173430"/>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A3C576C-9E36-CBB3-5A85-48B74A248641}"/>
              </a:ext>
            </a:extLst>
          </p:cNvPr>
          <p:cNvCxnSpPr>
            <a:cxnSpLocks/>
          </p:cNvCxnSpPr>
          <p:nvPr/>
        </p:nvCxnSpPr>
        <p:spPr>
          <a:xfrm rot="5400000">
            <a:off x="8811409" y="5173430"/>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E1A1216-531C-0A4E-B829-AA95262AA0EA}"/>
              </a:ext>
            </a:extLst>
          </p:cNvPr>
          <p:cNvCxnSpPr>
            <a:cxnSpLocks/>
          </p:cNvCxnSpPr>
          <p:nvPr/>
        </p:nvCxnSpPr>
        <p:spPr>
          <a:xfrm rot="5400000">
            <a:off x="9374555" y="5173430"/>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DB57320F-EC4C-15A3-6A1F-23567BC58AB0}"/>
              </a:ext>
            </a:extLst>
          </p:cNvPr>
          <p:cNvCxnSpPr>
            <a:cxnSpLocks/>
          </p:cNvCxnSpPr>
          <p:nvPr/>
        </p:nvCxnSpPr>
        <p:spPr>
          <a:xfrm rot="5400000">
            <a:off x="9937701" y="5173430"/>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6A5B5876-FA2E-C75A-BC49-D8BBFED2CCA6}"/>
              </a:ext>
            </a:extLst>
          </p:cNvPr>
          <p:cNvCxnSpPr>
            <a:cxnSpLocks/>
          </p:cNvCxnSpPr>
          <p:nvPr/>
        </p:nvCxnSpPr>
        <p:spPr>
          <a:xfrm rot="5400000">
            <a:off x="10500847" y="5173430"/>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F263B00-8979-EE28-F70C-B428C25B2F8E}"/>
              </a:ext>
            </a:extLst>
          </p:cNvPr>
          <p:cNvCxnSpPr>
            <a:cxnSpLocks/>
          </p:cNvCxnSpPr>
          <p:nvPr/>
        </p:nvCxnSpPr>
        <p:spPr>
          <a:xfrm rot="5400000">
            <a:off x="11063991" y="5173430"/>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D359EEC0-903B-A8A9-706E-B0CF5C1EE2BF}"/>
              </a:ext>
            </a:extLst>
          </p:cNvPr>
          <p:cNvSpPr txBox="1"/>
          <p:nvPr/>
        </p:nvSpPr>
        <p:spPr>
          <a:xfrm>
            <a:off x="7109259" y="5158290"/>
            <a:ext cx="644907" cy="260002"/>
          </a:xfrm>
          <a:prstGeom prst="rect">
            <a:avLst/>
          </a:prstGeom>
          <a:noFill/>
        </p:spPr>
        <p:txBody>
          <a:bodyPr wrap="square" rtlCol="0">
            <a:spAutoFit/>
          </a:bodyPr>
          <a:lstStyle/>
          <a:p>
            <a:pPr algn="ctr"/>
            <a:r>
              <a:rPr lang="en-GB" sz="1100" dirty="0">
                <a:solidFill>
                  <a:schemeClr val="tx2"/>
                </a:solidFill>
              </a:rPr>
              <a:t>&lt;65</a:t>
            </a:r>
          </a:p>
        </p:txBody>
      </p:sp>
      <p:sp>
        <p:nvSpPr>
          <p:cNvPr id="44" name="TextBox 43">
            <a:extLst>
              <a:ext uri="{FF2B5EF4-FFF2-40B4-BE49-F238E27FC236}">
                <a16:creationId xmlns:a16="http://schemas.microsoft.com/office/drawing/2014/main" id="{06D04D03-E1A1-383A-D379-63BF89A6FBF4}"/>
              </a:ext>
            </a:extLst>
          </p:cNvPr>
          <p:cNvSpPr txBox="1"/>
          <p:nvPr/>
        </p:nvSpPr>
        <p:spPr>
          <a:xfrm>
            <a:off x="7661385" y="5158290"/>
            <a:ext cx="644907" cy="261610"/>
          </a:xfrm>
          <a:prstGeom prst="rect">
            <a:avLst/>
          </a:prstGeom>
          <a:noFill/>
        </p:spPr>
        <p:txBody>
          <a:bodyPr wrap="square" rtlCol="0">
            <a:spAutoFit/>
          </a:bodyPr>
          <a:lstStyle/>
          <a:p>
            <a:pPr algn="ctr"/>
            <a:r>
              <a:rPr lang="en-GB" sz="1100" dirty="0">
                <a:solidFill>
                  <a:schemeClr val="tx2"/>
                </a:solidFill>
              </a:rPr>
              <a:t>65–69</a:t>
            </a:r>
          </a:p>
        </p:txBody>
      </p:sp>
      <p:sp>
        <p:nvSpPr>
          <p:cNvPr id="45" name="TextBox 44">
            <a:extLst>
              <a:ext uri="{FF2B5EF4-FFF2-40B4-BE49-F238E27FC236}">
                <a16:creationId xmlns:a16="http://schemas.microsoft.com/office/drawing/2014/main" id="{0F28C7F9-2B78-16E8-7DC7-C670B3DBCB42}"/>
              </a:ext>
            </a:extLst>
          </p:cNvPr>
          <p:cNvSpPr txBox="1"/>
          <p:nvPr/>
        </p:nvSpPr>
        <p:spPr>
          <a:xfrm>
            <a:off x="8224533" y="5158290"/>
            <a:ext cx="644907" cy="261610"/>
          </a:xfrm>
          <a:prstGeom prst="rect">
            <a:avLst/>
          </a:prstGeom>
          <a:noFill/>
        </p:spPr>
        <p:txBody>
          <a:bodyPr wrap="square" rtlCol="0">
            <a:spAutoFit/>
          </a:bodyPr>
          <a:lstStyle/>
          <a:p>
            <a:pPr algn="ctr"/>
            <a:r>
              <a:rPr lang="en-GB" sz="1100" dirty="0">
                <a:solidFill>
                  <a:schemeClr val="tx2"/>
                </a:solidFill>
              </a:rPr>
              <a:t>70–74</a:t>
            </a:r>
          </a:p>
        </p:txBody>
      </p:sp>
      <p:sp>
        <p:nvSpPr>
          <p:cNvPr id="46" name="TextBox 45">
            <a:extLst>
              <a:ext uri="{FF2B5EF4-FFF2-40B4-BE49-F238E27FC236}">
                <a16:creationId xmlns:a16="http://schemas.microsoft.com/office/drawing/2014/main" id="{1FC0F92D-B300-BC32-8824-68C7F54BDD6C}"/>
              </a:ext>
            </a:extLst>
          </p:cNvPr>
          <p:cNvSpPr txBox="1"/>
          <p:nvPr/>
        </p:nvSpPr>
        <p:spPr>
          <a:xfrm>
            <a:off x="8798688" y="5158290"/>
            <a:ext cx="644907" cy="261610"/>
          </a:xfrm>
          <a:prstGeom prst="rect">
            <a:avLst/>
          </a:prstGeom>
          <a:noFill/>
        </p:spPr>
        <p:txBody>
          <a:bodyPr wrap="square" rtlCol="0">
            <a:spAutoFit/>
          </a:bodyPr>
          <a:lstStyle/>
          <a:p>
            <a:pPr algn="ctr"/>
            <a:r>
              <a:rPr lang="en-GB" sz="1100" dirty="0">
                <a:solidFill>
                  <a:schemeClr val="tx2"/>
                </a:solidFill>
              </a:rPr>
              <a:t>75–79</a:t>
            </a:r>
          </a:p>
        </p:txBody>
      </p:sp>
      <p:sp>
        <p:nvSpPr>
          <p:cNvPr id="47" name="TextBox 46">
            <a:extLst>
              <a:ext uri="{FF2B5EF4-FFF2-40B4-BE49-F238E27FC236}">
                <a16:creationId xmlns:a16="http://schemas.microsoft.com/office/drawing/2014/main" id="{1B4E0DC3-0DF8-B772-0BA0-A8247131E2A7}"/>
              </a:ext>
            </a:extLst>
          </p:cNvPr>
          <p:cNvSpPr txBox="1"/>
          <p:nvPr/>
        </p:nvSpPr>
        <p:spPr>
          <a:xfrm>
            <a:off x="9361832" y="5158290"/>
            <a:ext cx="644907" cy="261610"/>
          </a:xfrm>
          <a:prstGeom prst="rect">
            <a:avLst/>
          </a:prstGeom>
          <a:noFill/>
        </p:spPr>
        <p:txBody>
          <a:bodyPr wrap="square" rtlCol="0">
            <a:spAutoFit/>
          </a:bodyPr>
          <a:lstStyle/>
          <a:p>
            <a:pPr algn="ctr"/>
            <a:r>
              <a:rPr lang="en-GB" sz="1100" dirty="0">
                <a:solidFill>
                  <a:schemeClr val="tx2"/>
                </a:solidFill>
              </a:rPr>
              <a:t>80–84</a:t>
            </a:r>
          </a:p>
        </p:txBody>
      </p:sp>
      <p:sp>
        <p:nvSpPr>
          <p:cNvPr id="48" name="TextBox 47">
            <a:extLst>
              <a:ext uri="{FF2B5EF4-FFF2-40B4-BE49-F238E27FC236}">
                <a16:creationId xmlns:a16="http://schemas.microsoft.com/office/drawing/2014/main" id="{444D3FD2-FEB8-8766-DE52-806FB3B4A7C1}"/>
              </a:ext>
            </a:extLst>
          </p:cNvPr>
          <p:cNvSpPr txBox="1"/>
          <p:nvPr/>
        </p:nvSpPr>
        <p:spPr>
          <a:xfrm>
            <a:off x="9924970" y="5158290"/>
            <a:ext cx="644907" cy="261610"/>
          </a:xfrm>
          <a:prstGeom prst="rect">
            <a:avLst/>
          </a:prstGeom>
          <a:noFill/>
        </p:spPr>
        <p:txBody>
          <a:bodyPr wrap="square" rtlCol="0">
            <a:spAutoFit/>
          </a:bodyPr>
          <a:lstStyle/>
          <a:p>
            <a:pPr algn="ctr"/>
            <a:r>
              <a:rPr lang="en-GB" sz="1100" dirty="0">
                <a:solidFill>
                  <a:schemeClr val="tx2"/>
                </a:solidFill>
              </a:rPr>
              <a:t>85–89</a:t>
            </a:r>
          </a:p>
        </p:txBody>
      </p:sp>
      <p:sp>
        <p:nvSpPr>
          <p:cNvPr id="49" name="TextBox 48">
            <a:extLst>
              <a:ext uri="{FF2B5EF4-FFF2-40B4-BE49-F238E27FC236}">
                <a16:creationId xmlns:a16="http://schemas.microsoft.com/office/drawing/2014/main" id="{2D3AAD3C-06FD-A109-26EC-7648FC882E89}"/>
              </a:ext>
            </a:extLst>
          </p:cNvPr>
          <p:cNvSpPr txBox="1"/>
          <p:nvPr/>
        </p:nvSpPr>
        <p:spPr>
          <a:xfrm>
            <a:off x="10455063" y="5158290"/>
            <a:ext cx="644907" cy="260002"/>
          </a:xfrm>
          <a:prstGeom prst="rect">
            <a:avLst/>
          </a:prstGeom>
          <a:noFill/>
        </p:spPr>
        <p:txBody>
          <a:bodyPr wrap="square" rtlCol="0">
            <a:spAutoFit/>
          </a:bodyPr>
          <a:lstStyle/>
          <a:p>
            <a:pPr algn="ctr"/>
            <a:r>
              <a:rPr lang="en-GB" sz="1100" dirty="0">
                <a:solidFill>
                  <a:schemeClr val="tx2"/>
                </a:solidFill>
              </a:rPr>
              <a:t>&gt;90</a:t>
            </a:r>
          </a:p>
        </p:txBody>
      </p:sp>
      <p:sp>
        <p:nvSpPr>
          <p:cNvPr id="50" name="TextBox 49">
            <a:extLst>
              <a:ext uri="{FF2B5EF4-FFF2-40B4-BE49-F238E27FC236}">
                <a16:creationId xmlns:a16="http://schemas.microsoft.com/office/drawing/2014/main" id="{D6D5BCDF-4659-6122-75EF-AEDE86BBB02E}"/>
              </a:ext>
            </a:extLst>
          </p:cNvPr>
          <p:cNvSpPr txBox="1"/>
          <p:nvPr/>
        </p:nvSpPr>
        <p:spPr>
          <a:xfrm>
            <a:off x="6782025" y="4539880"/>
            <a:ext cx="337551" cy="246221"/>
          </a:xfrm>
          <a:prstGeom prst="rect">
            <a:avLst/>
          </a:prstGeom>
          <a:noFill/>
        </p:spPr>
        <p:txBody>
          <a:bodyPr wrap="square" rtlCol="0">
            <a:spAutoFit/>
          </a:bodyPr>
          <a:lstStyle/>
          <a:p>
            <a:pPr algn="r"/>
            <a:r>
              <a:rPr lang="en-GB" sz="1000" dirty="0">
                <a:solidFill>
                  <a:schemeClr val="tx2"/>
                </a:solidFill>
              </a:rPr>
              <a:t>10</a:t>
            </a:r>
          </a:p>
        </p:txBody>
      </p:sp>
      <p:sp>
        <p:nvSpPr>
          <p:cNvPr id="51" name="TextBox 50">
            <a:extLst>
              <a:ext uri="{FF2B5EF4-FFF2-40B4-BE49-F238E27FC236}">
                <a16:creationId xmlns:a16="http://schemas.microsoft.com/office/drawing/2014/main" id="{47FDD675-6618-FC84-F259-58423E2E5DCB}"/>
              </a:ext>
            </a:extLst>
          </p:cNvPr>
          <p:cNvSpPr txBox="1"/>
          <p:nvPr/>
        </p:nvSpPr>
        <p:spPr>
          <a:xfrm>
            <a:off x="6782025" y="5012690"/>
            <a:ext cx="337551" cy="246221"/>
          </a:xfrm>
          <a:prstGeom prst="rect">
            <a:avLst/>
          </a:prstGeom>
          <a:noFill/>
        </p:spPr>
        <p:txBody>
          <a:bodyPr wrap="square" rtlCol="0">
            <a:spAutoFit/>
          </a:bodyPr>
          <a:lstStyle/>
          <a:p>
            <a:pPr algn="r"/>
            <a:r>
              <a:rPr lang="en-GB" sz="1000">
                <a:solidFill>
                  <a:schemeClr val="tx2"/>
                </a:solidFill>
              </a:rPr>
              <a:t>0</a:t>
            </a:r>
            <a:endParaRPr lang="en-GB" sz="1000" dirty="0">
              <a:solidFill>
                <a:schemeClr val="tx2"/>
              </a:solidFill>
            </a:endParaRPr>
          </a:p>
        </p:txBody>
      </p:sp>
      <p:sp>
        <p:nvSpPr>
          <p:cNvPr id="52" name="TextBox 51">
            <a:extLst>
              <a:ext uri="{FF2B5EF4-FFF2-40B4-BE49-F238E27FC236}">
                <a16:creationId xmlns:a16="http://schemas.microsoft.com/office/drawing/2014/main" id="{4C372703-AD6E-F77F-88FC-35A887EF1C6C}"/>
              </a:ext>
            </a:extLst>
          </p:cNvPr>
          <p:cNvSpPr txBox="1"/>
          <p:nvPr/>
        </p:nvSpPr>
        <p:spPr>
          <a:xfrm>
            <a:off x="6782025" y="4067904"/>
            <a:ext cx="337551" cy="246221"/>
          </a:xfrm>
          <a:prstGeom prst="rect">
            <a:avLst/>
          </a:prstGeom>
          <a:noFill/>
        </p:spPr>
        <p:txBody>
          <a:bodyPr wrap="square" rtlCol="0">
            <a:spAutoFit/>
          </a:bodyPr>
          <a:lstStyle/>
          <a:p>
            <a:pPr algn="r"/>
            <a:r>
              <a:rPr lang="en-GB" sz="1000">
                <a:solidFill>
                  <a:schemeClr val="tx2"/>
                </a:solidFill>
              </a:rPr>
              <a:t>20</a:t>
            </a:r>
            <a:endParaRPr lang="en-GB" sz="1000" dirty="0">
              <a:solidFill>
                <a:schemeClr val="tx2"/>
              </a:solidFill>
            </a:endParaRPr>
          </a:p>
        </p:txBody>
      </p:sp>
      <p:sp>
        <p:nvSpPr>
          <p:cNvPr id="53" name="TextBox 52">
            <a:extLst>
              <a:ext uri="{FF2B5EF4-FFF2-40B4-BE49-F238E27FC236}">
                <a16:creationId xmlns:a16="http://schemas.microsoft.com/office/drawing/2014/main" id="{0240C3A2-3317-9246-E2F5-CD461097EE79}"/>
              </a:ext>
            </a:extLst>
          </p:cNvPr>
          <p:cNvSpPr txBox="1"/>
          <p:nvPr/>
        </p:nvSpPr>
        <p:spPr>
          <a:xfrm>
            <a:off x="6782025" y="3594257"/>
            <a:ext cx="337551" cy="246221"/>
          </a:xfrm>
          <a:prstGeom prst="rect">
            <a:avLst/>
          </a:prstGeom>
          <a:noFill/>
        </p:spPr>
        <p:txBody>
          <a:bodyPr wrap="square" rtlCol="0">
            <a:spAutoFit/>
          </a:bodyPr>
          <a:lstStyle/>
          <a:p>
            <a:pPr algn="r"/>
            <a:r>
              <a:rPr lang="en-GB" sz="1000" dirty="0">
                <a:solidFill>
                  <a:schemeClr val="tx2"/>
                </a:solidFill>
              </a:rPr>
              <a:t>30</a:t>
            </a:r>
          </a:p>
        </p:txBody>
      </p:sp>
      <p:sp>
        <p:nvSpPr>
          <p:cNvPr id="54" name="TextBox 53">
            <a:extLst>
              <a:ext uri="{FF2B5EF4-FFF2-40B4-BE49-F238E27FC236}">
                <a16:creationId xmlns:a16="http://schemas.microsoft.com/office/drawing/2014/main" id="{C708BB7F-BD0A-0C32-F2FA-861EC501C8FE}"/>
              </a:ext>
            </a:extLst>
          </p:cNvPr>
          <p:cNvSpPr txBox="1"/>
          <p:nvPr/>
        </p:nvSpPr>
        <p:spPr>
          <a:xfrm>
            <a:off x="6782025" y="3128107"/>
            <a:ext cx="337551" cy="246221"/>
          </a:xfrm>
          <a:prstGeom prst="rect">
            <a:avLst/>
          </a:prstGeom>
          <a:noFill/>
        </p:spPr>
        <p:txBody>
          <a:bodyPr wrap="square" rtlCol="0">
            <a:spAutoFit/>
          </a:bodyPr>
          <a:lstStyle/>
          <a:p>
            <a:pPr algn="r"/>
            <a:r>
              <a:rPr lang="en-GB" sz="1000" dirty="0">
                <a:solidFill>
                  <a:schemeClr val="tx2"/>
                </a:solidFill>
              </a:rPr>
              <a:t>40</a:t>
            </a:r>
          </a:p>
        </p:txBody>
      </p:sp>
      <p:sp>
        <p:nvSpPr>
          <p:cNvPr id="55" name="TextBox 54">
            <a:extLst>
              <a:ext uri="{FF2B5EF4-FFF2-40B4-BE49-F238E27FC236}">
                <a16:creationId xmlns:a16="http://schemas.microsoft.com/office/drawing/2014/main" id="{4DD885FA-FE67-1D49-921F-E4874064F13C}"/>
              </a:ext>
            </a:extLst>
          </p:cNvPr>
          <p:cNvSpPr txBox="1"/>
          <p:nvPr/>
        </p:nvSpPr>
        <p:spPr>
          <a:xfrm>
            <a:off x="6782025" y="2648635"/>
            <a:ext cx="337551" cy="246221"/>
          </a:xfrm>
          <a:prstGeom prst="rect">
            <a:avLst/>
          </a:prstGeom>
          <a:noFill/>
        </p:spPr>
        <p:txBody>
          <a:bodyPr wrap="square" rtlCol="0">
            <a:spAutoFit/>
          </a:bodyPr>
          <a:lstStyle/>
          <a:p>
            <a:pPr algn="r"/>
            <a:r>
              <a:rPr lang="en-GB" sz="1000">
                <a:solidFill>
                  <a:schemeClr val="tx2"/>
                </a:solidFill>
              </a:rPr>
              <a:t>50</a:t>
            </a:r>
            <a:endParaRPr lang="en-GB" sz="1000" dirty="0">
              <a:solidFill>
                <a:schemeClr val="tx2"/>
              </a:solidFill>
            </a:endParaRPr>
          </a:p>
        </p:txBody>
      </p:sp>
      <p:sp>
        <p:nvSpPr>
          <p:cNvPr id="56" name="TextBox 55">
            <a:extLst>
              <a:ext uri="{FF2B5EF4-FFF2-40B4-BE49-F238E27FC236}">
                <a16:creationId xmlns:a16="http://schemas.microsoft.com/office/drawing/2014/main" id="{11099520-E7E3-CA21-DD25-19024079D9A5}"/>
              </a:ext>
            </a:extLst>
          </p:cNvPr>
          <p:cNvSpPr txBox="1"/>
          <p:nvPr/>
        </p:nvSpPr>
        <p:spPr>
          <a:xfrm>
            <a:off x="6782025" y="2176762"/>
            <a:ext cx="337551" cy="246221"/>
          </a:xfrm>
          <a:prstGeom prst="rect">
            <a:avLst/>
          </a:prstGeom>
          <a:noFill/>
        </p:spPr>
        <p:txBody>
          <a:bodyPr wrap="square" rtlCol="0">
            <a:spAutoFit/>
          </a:bodyPr>
          <a:lstStyle/>
          <a:p>
            <a:pPr algn="r"/>
            <a:r>
              <a:rPr lang="en-GB" sz="1000">
                <a:solidFill>
                  <a:schemeClr val="tx2"/>
                </a:solidFill>
              </a:rPr>
              <a:t>60</a:t>
            </a:r>
            <a:endParaRPr lang="en-GB" sz="1000" dirty="0">
              <a:solidFill>
                <a:schemeClr val="tx2"/>
              </a:solidFill>
            </a:endParaRPr>
          </a:p>
        </p:txBody>
      </p:sp>
      <p:grpSp>
        <p:nvGrpSpPr>
          <p:cNvPr id="98" name="Group 97">
            <a:extLst>
              <a:ext uri="{FF2B5EF4-FFF2-40B4-BE49-F238E27FC236}">
                <a16:creationId xmlns:a16="http://schemas.microsoft.com/office/drawing/2014/main" id="{DF5E2A3F-80F8-016A-2E2B-923C7CF6957F}"/>
              </a:ext>
            </a:extLst>
          </p:cNvPr>
          <p:cNvGrpSpPr/>
          <p:nvPr/>
        </p:nvGrpSpPr>
        <p:grpSpPr>
          <a:xfrm>
            <a:off x="7423149" y="2410105"/>
            <a:ext cx="1641026" cy="812952"/>
            <a:chOff x="7423149" y="2410105"/>
            <a:chExt cx="1420436" cy="812952"/>
          </a:xfrm>
        </p:grpSpPr>
        <p:sp>
          <p:nvSpPr>
            <p:cNvPr id="97" name="Rectangle 96">
              <a:extLst>
                <a:ext uri="{FF2B5EF4-FFF2-40B4-BE49-F238E27FC236}">
                  <a16:creationId xmlns:a16="http://schemas.microsoft.com/office/drawing/2014/main" id="{69B578FD-6DDB-45CB-0E9D-ED170E4934C6}"/>
                </a:ext>
              </a:extLst>
            </p:cNvPr>
            <p:cNvSpPr/>
            <p:nvPr/>
          </p:nvSpPr>
          <p:spPr>
            <a:xfrm>
              <a:off x="7423149" y="2701528"/>
              <a:ext cx="1273175" cy="1431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85" name="Rectangle 84">
              <a:extLst>
                <a:ext uri="{FF2B5EF4-FFF2-40B4-BE49-F238E27FC236}">
                  <a16:creationId xmlns:a16="http://schemas.microsoft.com/office/drawing/2014/main" id="{C0CAACB4-F3A4-08CA-B3B6-2DF9D5FB3345}"/>
                </a:ext>
              </a:extLst>
            </p:cNvPr>
            <p:cNvSpPr/>
            <p:nvPr/>
          </p:nvSpPr>
          <p:spPr>
            <a:xfrm>
              <a:off x="7455704" y="2951527"/>
              <a:ext cx="108374" cy="108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86" name="Rectangle 85">
              <a:extLst>
                <a:ext uri="{FF2B5EF4-FFF2-40B4-BE49-F238E27FC236}">
                  <a16:creationId xmlns:a16="http://schemas.microsoft.com/office/drawing/2014/main" id="{91DF244A-8FED-C124-580A-7A249EB6BA44}"/>
                </a:ext>
              </a:extLst>
            </p:cNvPr>
            <p:cNvSpPr/>
            <p:nvPr/>
          </p:nvSpPr>
          <p:spPr>
            <a:xfrm>
              <a:off x="7457932" y="2721567"/>
              <a:ext cx="108374" cy="10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87" name="Rectangle 86">
              <a:extLst>
                <a:ext uri="{FF2B5EF4-FFF2-40B4-BE49-F238E27FC236}">
                  <a16:creationId xmlns:a16="http://schemas.microsoft.com/office/drawing/2014/main" id="{77997AFB-A0BC-B5D1-CEA7-B6E3164499B4}"/>
                </a:ext>
              </a:extLst>
            </p:cNvPr>
            <p:cNvSpPr/>
            <p:nvPr/>
          </p:nvSpPr>
          <p:spPr>
            <a:xfrm>
              <a:off x="7455704" y="2491607"/>
              <a:ext cx="108374" cy="10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4" name="TextBox 93">
              <a:extLst>
                <a:ext uri="{FF2B5EF4-FFF2-40B4-BE49-F238E27FC236}">
                  <a16:creationId xmlns:a16="http://schemas.microsoft.com/office/drawing/2014/main" id="{298623FE-B624-6EA2-675F-AEEDB0BAACC3}"/>
                </a:ext>
              </a:extLst>
            </p:cNvPr>
            <p:cNvSpPr txBox="1"/>
            <p:nvPr/>
          </p:nvSpPr>
          <p:spPr>
            <a:xfrm>
              <a:off x="7507654" y="2410105"/>
              <a:ext cx="753109" cy="261610"/>
            </a:xfrm>
            <a:prstGeom prst="rect">
              <a:avLst/>
            </a:prstGeom>
            <a:noFill/>
          </p:spPr>
          <p:txBody>
            <a:bodyPr wrap="square" rtlCol="0" anchor="ctr">
              <a:spAutoFit/>
            </a:bodyPr>
            <a:lstStyle/>
            <a:p>
              <a:r>
                <a:rPr lang="en-GB" sz="1100" dirty="0">
                  <a:solidFill>
                    <a:schemeClr val="tx2"/>
                  </a:solidFill>
                </a:rPr>
                <a:t>TIA</a:t>
              </a:r>
            </a:p>
          </p:txBody>
        </p:sp>
        <p:sp>
          <p:nvSpPr>
            <p:cNvPr id="95" name="TextBox 94">
              <a:extLst>
                <a:ext uri="{FF2B5EF4-FFF2-40B4-BE49-F238E27FC236}">
                  <a16:creationId xmlns:a16="http://schemas.microsoft.com/office/drawing/2014/main" id="{58B6175F-6BAC-3CBA-686D-EAAABC3B884C}"/>
                </a:ext>
              </a:extLst>
            </p:cNvPr>
            <p:cNvSpPr txBox="1"/>
            <p:nvPr/>
          </p:nvSpPr>
          <p:spPr>
            <a:xfrm>
              <a:off x="7507654" y="2649581"/>
              <a:ext cx="1042972" cy="261610"/>
            </a:xfrm>
            <a:prstGeom prst="rect">
              <a:avLst/>
            </a:prstGeom>
            <a:noFill/>
          </p:spPr>
          <p:txBody>
            <a:bodyPr wrap="square" rtlCol="0" anchor="ctr">
              <a:spAutoFit/>
            </a:bodyPr>
            <a:lstStyle/>
            <a:p>
              <a:r>
                <a:rPr lang="en-GB" sz="1100" dirty="0">
                  <a:solidFill>
                    <a:schemeClr val="tx2"/>
                  </a:solidFill>
                </a:rPr>
                <a:t>Major stroke</a:t>
              </a:r>
            </a:p>
          </p:txBody>
        </p:sp>
        <p:sp>
          <p:nvSpPr>
            <p:cNvPr id="96" name="TextBox 95">
              <a:extLst>
                <a:ext uri="{FF2B5EF4-FFF2-40B4-BE49-F238E27FC236}">
                  <a16:creationId xmlns:a16="http://schemas.microsoft.com/office/drawing/2014/main" id="{039B63C2-151A-D073-013D-7A0EB609CC7F}"/>
                </a:ext>
              </a:extLst>
            </p:cNvPr>
            <p:cNvSpPr txBox="1"/>
            <p:nvPr/>
          </p:nvSpPr>
          <p:spPr>
            <a:xfrm>
              <a:off x="7507654" y="2792170"/>
              <a:ext cx="1335931" cy="430887"/>
            </a:xfrm>
            <a:prstGeom prst="rect">
              <a:avLst/>
            </a:prstGeom>
            <a:noFill/>
          </p:spPr>
          <p:txBody>
            <a:bodyPr wrap="square" rtlCol="0" anchor="ctr">
              <a:spAutoFit/>
            </a:bodyPr>
            <a:lstStyle/>
            <a:p>
              <a:r>
                <a:rPr lang="en-GB" sz="1100" dirty="0">
                  <a:solidFill>
                    <a:schemeClr val="tx2"/>
                  </a:solidFill>
                </a:rPr>
                <a:t>General population</a:t>
              </a:r>
            </a:p>
          </p:txBody>
        </p:sp>
      </p:grpSp>
      <p:grpSp>
        <p:nvGrpSpPr>
          <p:cNvPr id="113" name="Group 112">
            <a:extLst>
              <a:ext uri="{FF2B5EF4-FFF2-40B4-BE49-F238E27FC236}">
                <a16:creationId xmlns:a16="http://schemas.microsoft.com/office/drawing/2014/main" id="{3F32DA09-FC19-237E-854B-55705A020AE7}"/>
              </a:ext>
            </a:extLst>
          </p:cNvPr>
          <p:cNvGrpSpPr/>
          <p:nvPr/>
        </p:nvGrpSpPr>
        <p:grpSpPr>
          <a:xfrm>
            <a:off x="636028" y="3786963"/>
            <a:ext cx="1371327" cy="1371327"/>
            <a:chOff x="-1951779" y="4248286"/>
            <a:chExt cx="1371327" cy="1371327"/>
          </a:xfrm>
        </p:grpSpPr>
        <p:sp>
          <p:nvSpPr>
            <p:cNvPr id="105" name="Rectangle 104">
              <a:extLst>
                <a:ext uri="{FF2B5EF4-FFF2-40B4-BE49-F238E27FC236}">
                  <a16:creationId xmlns:a16="http://schemas.microsoft.com/office/drawing/2014/main" id="{626700AF-12FD-55C7-C121-DD4ACB2BFF0E}"/>
                </a:ext>
              </a:extLst>
            </p:cNvPr>
            <p:cNvSpPr/>
            <p:nvPr/>
          </p:nvSpPr>
          <p:spPr>
            <a:xfrm>
              <a:off x="-1759744" y="4493385"/>
              <a:ext cx="985837" cy="878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0" name="Graphic 99" descr="Monthly calendar with solid fill">
              <a:extLst>
                <a:ext uri="{FF2B5EF4-FFF2-40B4-BE49-F238E27FC236}">
                  <a16:creationId xmlns:a16="http://schemas.microsoft.com/office/drawing/2014/main" id="{705E0630-3637-A71E-2127-F90479B325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51779" y="4248286"/>
              <a:ext cx="1371327" cy="1371327"/>
            </a:xfrm>
            <a:prstGeom prst="rect">
              <a:avLst/>
            </a:prstGeom>
          </p:spPr>
        </p:pic>
      </p:grpSp>
      <p:grpSp>
        <p:nvGrpSpPr>
          <p:cNvPr id="114" name="Group 113">
            <a:extLst>
              <a:ext uri="{FF2B5EF4-FFF2-40B4-BE49-F238E27FC236}">
                <a16:creationId xmlns:a16="http://schemas.microsoft.com/office/drawing/2014/main" id="{DA074D97-2ED9-B93C-A03A-4AA0F7887411}"/>
              </a:ext>
            </a:extLst>
          </p:cNvPr>
          <p:cNvGrpSpPr/>
          <p:nvPr/>
        </p:nvGrpSpPr>
        <p:grpSpPr>
          <a:xfrm>
            <a:off x="909369" y="4073393"/>
            <a:ext cx="1371327" cy="1371327"/>
            <a:chOff x="-1951779" y="4248286"/>
            <a:chExt cx="1371327" cy="1371327"/>
          </a:xfrm>
        </p:grpSpPr>
        <p:sp>
          <p:nvSpPr>
            <p:cNvPr id="115" name="Rectangle 114">
              <a:extLst>
                <a:ext uri="{FF2B5EF4-FFF2-40B4-BE49-F238E27FC236}">
                  <a16:creationId xmlns:a16="http://schemas.microsoft.com/office/drawing/2014/main" id="{544383AE-BEE0-1DA3-7B43-B352CC660889}"/>
                </a:ext>
              </a:extLst>
            </p:cNvPr>
            <p:cNvSpPr/>
            <p:nvPr/>
          </p:nvSpPr>
          <p:spPr>
            <a:xfrm>
              <a:off x="-1759744" y="4493385"/>
              <a:ext cx="985837" cy="878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6" name="Graphic 115" descr="Monthly calendar with solid fill">
              <a:extLst>
                <a:ext uri="{FF2B5EF4-FFF2-40B4-BE49-F238E27FC236}">
                  <a16:creationId xmlns:a16="http://schemas.microsoft.com/office/drawing/2014/main" id="{CEA47CC6-4959-95A8-27DF-902A924222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51779" y="4248286"/>
              <a:ext cx="1371327" cy="1371327"/>
            </a:xfrm>
            <a:prstGeom prst="rect">
              <a:avLst/>
            </a:prstGeom>
          </p:spPr>
        </p:pic>
      </p:grpSp>
      <p:grpSp>
        <p:nvGrpSpPr>
          <p:cNvPr id="117" name="Group 116">
            <a:extLst>
              <a:ext uri="{FF2B5EF4-FFF2-40B4-BE49-F238E27FC236}">
                <a16:creationId xmlns:a16="http://schemas.microsoft.com/office/drawing/2014/main" id="{D3C99803-57AF-F381-861C-6F2EFAE3FE08}"/>
              </a:ext>
            </a:extLst>
          </p:cNvPr>
          <p:cNvGrpSpPr/>
          <p:nvPr/>
        </p:nvGrpSpPr>
        <p:grpSpPr>
          <a:xfrm>
            <a:off x="1182710" y="4359822"/>
            <a:ext cx="1371327" cy="1371327"/>
            <a:chOff x="-1951779" y="4248286"/>
            <a:chExt cx="1371327" cy="1371327"/>
          </a:xfrm>
        </p:grpSpPr>
        <p:sp>
          <p:nvSpPr>
            <p:cNvPr id="118" name="Rectangle 117">
              <a:extLst>
                <a:ext uri="{FF2B5EF4-FFF2-40B4-BE49-F238E27FC236}">
                  <a16:creationId xmlns:a16="http://schemas.microsoft.com/office/drawing/2014/main" id="{FA4F3D07-C53F-9BCF-5D72-DBFDF61F8699}"/>
                </a:ext>
              </a:extLst>
            </p:cNvPr>
            <p:cNvSpPr/>
            <p:nvPr/>
          </p:nvSpPr>
          <p:spPr>
            <a:xfrm>
              <a:off x="-1759744" y="4493385"/>
              <a:ext cx="985837" cy="878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9" name="Graphic 118" descr="Monthly calendar with solid fill">
              <a:extLst>
                <a:ext uri="{FF2B5EF4-FFF2-40B4-BE49-F238E27FC236}">
                  <a16:creationId xmlns:a16="http://schemas.microsoft.com/office/drawing/2014/main" id="{AC811727-2DE9-9D8A-E299-6CE9B8BD19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51779" y="4248286"/>
              <a:ext cx="1371327" cy="1371327"/>
            </a:xfrm>
            <a:prstGeom prst="rect">
              <a:avLst/>
            </a:prstGeom>
          </p:spPr>
        </p:pic>
      </p:grpSp>
      <p:sp>
        <p:nvSpPr>
          <p:cNvPr id="5" name="TextBox 4">
            <a:extLst>
              <a:ext uri="{FF2B5EF4-FFF2-40B4-BE49-F238E27FC236}">
                <a16:creationId xmlns:a16="http://schemas.microsoft.com/office/drawing/2014/main" id="{46EA01AC-585D-E1D3-71FD-D52798154002}"/>
              </a:ext>
            </a:extLst>
          </p:cNvPr>
          <p:cNvSpPr txBox="1"/>
          <p:nvPr/>
        </p:nvSpPr>
        <p:spPr>
          <a:xfrm>
            <a:off x="6096000" y="5772047"/>
            <a:ext cx="5751833"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adapted from ‘</a:t>
            </a:r>
            <a:r>
              <a:rPr lang="en-US" sz="900" dirty="0"/>
              <a:t>Incidence and prevalence of dementia associated with transient </a:t>
            </a:r>
            <a:r>
              <a:rPr lang="en-US" sz="900" dirty="0" err="1"/>
              <a:t>ischaemic</a:t>
            </a:r>
            <a:r>
              <a:rPr lang="en-US" sz="900" dirty="0"/>
              <a:t> attack and stroke: analysis of the population-based Oxford Vascular Study</a:t>
            </a:r>
            <a:r>
              <a:rPr kumimoji="0" lang="en-US" sz="900" b="0" i="0" u="none" strike="noStrike" kern="1200" cap="none" spc="0" normalizeH="0" baseline="0" noProof="0" dirty="0">
                <a:ln>
                  <a:noFill/>
                </a:ln>
                <a:solidFill>
                  <a:srgbClr val="3F1A01"/>
                </a:solidFill>
                <a:effectLst/>
                <a:uLnTx/>
                <a:uFillTx/>
                <a:latin typeface="Arial"/>
                <a:ea typeface="+mn-ea"/>
                <a:cs typeface="+mn-cs"/>
              </a:rPr>
              <a:t>' by Pendlebury et al., used under CC-BY-4.0. This work is licensed under Creative Commons license CC-BY-SA by The Lundbeck Foundation.</a:t>
            </a:r>
          </a:p>
        </p:txBody>
      </p:sp>
    </p:spTree>
    <p:extLst>
      <p:ext uri="{BB962C8B-B14F-4D97-AF65-F5344CB8AC3E}">
        <p14:creationId xmlns:p14="http://schemas.microsoft.com/office/powerpoint/2010/main" val="3802061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29AA60D-FD46-6191-A40F-DB75849B72C0}"/>
              </a:ext>
            </a:extLst>
          </p:cNvPr>
          <p:cNvSpPr>
            <a:spLocks noGrp="1"/>
          </p:cNvSpPr>
          <p:nvPr>
            <p:ph idx="19"/>
          </p:nvPr>
        </p:nvSpPr>
        <p:spPr>
          <a:xfrm>
            <a:off x="539750" y="1416785"/>
            <a:ext cx="8266113" cy="4415215"/>
          </a:xfrm>
        </p:spPr>
        <p:txBody>
          <a:bodyPr/>
          <a:lstStyle/>
          <a:p>
            <a:endParaRPr lang="en-GB" dirty="0">
              <a:solidFill>
                <a:schemeClr val="tx1"/>
              </a:solidFill>
            </a:endParaRPr>
          </a:p>
          <a:p>
            <a:endParaRPr lang="en-GB" dirty="0">
              <a:solidFill>
                <a:schemeClr val="tx1"/>
              </a:solidFill>
            </a:endParaRPr>
          </a:p>
          <a:p>
            <a:endParaRPr lang="en-GB" dirty="0">
              <a:solidFill>
                <a:schemeClr val="tx1"/>
              </a:solidFill>
            </a:endParaRPr>
          </a:p>
          <a:p>
            <a:endParaRPr lang="en-GB" dirty="0">
              <a:solidFill>
                <a:schemeClr val="tx1"/>
              </a:solidFill>
            </a:endParaRPr>
          </a:p>
          <a:p>
            <a:endParaRPr lang="en-GB" dirty="0">
              <a:solidFill>
                <a:schemeClr val="tx1"/>
              </a:solidFill>
            </a:endParaRPr>
          </a:p>
          <a:p>
            <a:endParaRPr lang="en-GB" dirty="0">
              <a:solidFill>
                <a:schemeClr val="tx1"/>
              </a:solidFill>
            </a:endParaRPr>
          </a:p>
          <a:p>
            <a:endParaRPr lang="en-GB" dirty="0">
              <a:solidFill>
                <a:schemeClr val="tx1"/>
              </a:solidFill>
            </a:endParaRPr>
          </a:p>
          <a:p>
            <a:endParaRPr lang="en-GB" dirty="0">
              <a:solidFill>
                <a:schemeClr val="tx1"/>
              </a:solidFill>
            </a:endParaRPr>
          </a:p>
          <a:p>
            <a:r>
              <a:rPr lang="en-US" dirty="0">
                <a:solidFill>
                  <a:schemeClr val="tx1"/>
                </a:solidFill>
              </a:rPr>
              <a:t>An analysis using the STROKOG collaboration data found that, after stroke, people experience cognitive decline that is </a:t>
            </a:r>
            <a:r>
              <a:rPr lang="en-US" b="1" dirty="0">
                <a:solidFill>
                  <a:schemeClr val="tx1"/>
                </a:solidFill>
              </a:rPr>
              <a:t>significantly faster than people without stroke</a:t>
            </a:r>
            <a:r>
              <a:rPr lang="en-US" baseline="30000" dirty="0">
                <a:solidFill>
                  <a:schemeClr val="tx1"/>
                </a:solidFill>
              </a:rPr>
              <a:t>1</a:t>
            </a:r>
          </a:p>
        </p:txBody>
      </p:sp>
      <p:sp>
        <p:nvSpPr>
          <p:cNvPr id="15" name="Content Placeholder 14">
            <a:extLst>
              <a:ext uri="{FF2B5EF4-FFF2-40B4-BE49-F238E27FC236}">
                <a16:creationId xmlns:a16="http://schemas.microsoft.com/office/drawing/2014/main" id="{C08B7737-56D5-FF63-452C-73BDD11FD36F}"/>
              </a:ext>
            </a:extLst>
          </p:cNvPr>
          <p:cNvSpPr>
            <a:spLocks noGrp="1"/>
          </p:cNvSpPr>
          <p:nvPr>
            <p:ph sz="half" idx="1"/>
          </p:nvPr>
        </p:nvSpPr>
        <p:spPr/>
        <p:txBody>
          <a:bodyPr/>
          <a:lstStyle/>
          <a:p>
            <a:pPr marL="0" indent="0">
              <a:buNone/>
            </a:pPr>
            <a:r>
              <a:rPr lang="en-US" dirty="0">
                <a:solidFill>
                  <a:schemeClr val="tx1"/>
                </a:solidFill>
              </a:rPr>
              <a:t>In the REGARDS study, stroke was associated with a stepwise immediate decline in cognitive function, followed by an accelerated risk for future cognitive decline – </a:t>
            </a:r>
            <a:r>
              <a:rPr lang="en-US" b="1" dirty="0">
                <a:solidFill>
                  <a:schemeClr val="tx1"/>
                </a:solidFill>
              </a:rPr>
              <a:t>greater than would be expected for age</a:t>
            </a:r>
            <a:r>
              <a:rPr lang="en-US" baseline="30000" dirty="0">
                <a:solidFill>
                  <a:schemeClr val="tx1"/>
                </a:solidFill>
              </a:rPr>
              <a:t>2</a:t>
            </a:r>
            <a:endParaRPr lang="en-GB" dirty="0">
              <a:solidFill>
                <a:schemeClr val="tx1"/>
              </a:solidFill>
            </a:endParaRPr>
          </a:p>
        </p:txBody>
      </p:sp>
      <p:sp>
        <p:nvSpPr>
          <p:cNvPr id="2" name="Text Placeholder 1">
            <a:extLst>
              <a:ext uri="{FF2B5EF4-FFF2-40B4-BE49-F238E27FC236}">
                <a16:creationId xmlns:a16="http://schemas.microsoft.com/office/drawing/2014/main" id="{E86B7E8A-9B9D-C431-2838-6C87E83425B7}"/>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DA172650-BAB3-4E35-7D15-02AF0C7EA9B6}"/>
              </a:ext>
            </a:extLst>
          </p:cNvPr>
          <p:cNvSpPr>
            <a:spLocks noGrp="1"/>
          </p:cNvSpPr>
          <p:nvPr>
            <p:ph type="title"/>
          </p:nvPr>
        </p:nvSpPr>
        <p:spPr/>
        <p:txBody>
          <a:bodyPr/>
          <a:lstStyle/>
          <a:p>
            <a:r>
              <a:rPr lang="en-GB" dirty="0"/>
              <a:t>Stroke accelerates cognitive decline </a:t>
            </a:r>
          </a:p>
        </p:txBody>
      </p:sp>
      <p:sp>
        <p:nvSpPr>
          <p:cNvPr id="6" name="Text Placeholder 5">
            <a:extLst>
              <a:ext uri="{FF2B5EF4-FFF2-40B4-BE49-F238E27FC236}">
                <a16:creationId xmlns:a16="http://schemas.microsoft.com/office/drawing/2014/main" id="{1D79C5A5-CD13-89FC-1776-6E2154D7735B}"/>
              </a:ext>
            </a:extLst>
          </p:cNvPr>
          <p:cNvSpPr>
            <a:spLocks noGrp="1"/>
          </p:cNvSpPr>
          <p:nvPr>
            <p:ph type="body" sz="quarter" idx="18"/>
          </p:nvPr>
        </p:nvSpPr>
        <p:spPr/>
        <p:txBody>
          <a:bodyPr/>
          <a:lstStyle/>
          <a:p>
            <a:r>
              <a:rPr lang="en-US" dirty="0"/>
              <a:t>REGARDS=Reasons for Geographical and Racial Differences in Stroke; STROKOG=Stroke and Cognition Collaboration</a:t>
            </a:r>
          </a:p>
          <a:p>
            <a:endParaRPr lang="en-US" dirty="0"/>
          </a:p>
          <a:p>
            <a:r>
              <a:rPr lang="en-US" dirty="0"/>
              <a:t>1. </a:t>
            </a:r>
            <a:r>
              <a:rPr lang="en-GB" dirty="0"/>
              <a:t>Lo et al. Stroke 2022;53(4):1318–1327; </a:t>
            </a:r>
            <a:r>
              <a:rPr lang="en-US" dirty="0"/>
              <a:t>2. Levine et al. Stroke 2018;49(4):987–994</a:t>
            </a:r>
            <a:endParaRPr lang="en-GB" dirty="0"/>
          </a:p>
        </p:txBody>
      </p:sp>
      <p:sp>
        <p:nvSpPr>
          <p:cNvPr id="7" name="Slide Number Placeholder 6">
            <a:extLst>
              <a:ext uri="{FF2B5EF4-FFF2-40B4-BE49-F238E27FC236}">
                <a16:creationId xmlns:a16="http://schemas.microsoft.com/office/drawing/2014/main" id="{1C2A9E60-1D25-20AF-9687-1FC9F65E15A0}"/>
              </a:ext>
            </a:extLst>
          </p:cNvPr>
          <p:cNvSpPr>
            <a:spLocks noGrp="1"/>
          </p:cNvSpPr>
          <p:nvPr>
            <p:ph type="sldNum" sz="quarter" idx="4"/>
          </p:nvPr>
        </p:nvSpPr>
        <p:spPr/>
        <p:txBody>
          <a:bodyPr/>
          <a:lstStyle/>
          <a:p>
            <a:fld id="{C5E73D8C-6D1C-4360-8101-83ED279A0FF1}" type="slidenum">
              <a:rPr lang="en-GB" smtClean="0"/>
              <a:pPr/>
              <a:t>10</a:t>
            </a:fld>
            <a:endParaRPr lang="en-GB"/>
          </a:p>
        </p:txBody>
      </p:sp>
      <p:sp>
        <p:nvSpPr>
          <p:cNvPr id="11" name="TextBox 10">
            <a:extLst>
              <a:ext uri="{FF2B5EF4-FFF2-40B4-BE49-F238E27FC236}">
                <a16:creationId xmlns:a16="http://schemas.microsoft.com/office/drawing/2014/main" id="{6D0EBDDB-8B16-A338-003A-F4F20A7A99B2}"/>
              </a:ext>
            </a:extLst>
          </p:cNvPr>
          <p:cNvSpPr txBox="1"/>
          <p:nvPr/>
        </p:nvSpPr>
        <p:spPr>
          <a:xfrm>
            <a:off x="1072805" y="1569185"/>
            <a:ext cx="7199999" cy="338554"/>
          </a:xfrm>
          <a:prstGeom prst="rect">
            <a:avLst/>
          </a:prstGeom>
          <a:noFill/>
        </p:spPr>
        <p:txBody>
          <a:bodyPr wrap="square">
            <a:spAutoFit/>
          </a:bodyPr>
          <a:lstStyle/>
          <a:p>
            <a:pPr algn="ctr"/>
            <a:r>
              <a:rPr lang="en-US" sz="1600" b="1" dirty="0">
                <a:solidFill>
                  <a:schemeClr val="accent5">
                    <a:lumMod val="50000"/>
                  </a:schemeClr>
                </a:solidFill>
              </a:rPr>
              <a:t>Rate of cognitive decline in different domains after stroke</a:t>
            </a:r>
            <a:r>
              <a:rPr lang="en-US" sz="1600" b="1" baseline="30000" dirty="0">
                <a:solidFill>
                  <a:schemeClr val="accent5">
                    <a:lumMod val="50000"/>
                  </a:schemeClr>
                </a:solidFill>
              </a:rPr>
              <a:t>1</a:t>
            </a:r>
          </a:p>
        </p:txBody>
      </p:sp>
      <p:graphicFrame>
        <p:nvGraphicFramePr>
          <p:cNvPr id="12" name="Table 11">
            <a:extLst>
              <a:ext uri="{FF2B5EF4-FFF2-40B4-BE49-F238E27FC236}">
                <a16:creationId xmlns:a16="http://schemas.microsoft.com/office/drawing/2014/main" id="{F11E8922-E758-3C0D-AA06-F874EE9BC39C}"/>
              </a:ext>
            </a:extLst>
          </p:cNvPr>
          <p:cNvGraphicFramePr>
            <a:graphicFrameLocks noGrp="1"/>
          </p:cNvGraphicFramePr>
          <p:nvPr>
            <p:extLst>
              <p:ext uri="{D42A27DB-BD31-4B8C-83A1-F6EECF244321}">
                <p14:modId xmlns:p14="http://schemas.microsoft.com/office/powerpoint/2010/main" val="2092571863"/>
              </p:ext>
            </p:extLst>
          </p:nvPr>
        </p:nvGraphicFramePr>
        <p:xfrm>
          <a:off x="1072806" y="2044596"/>
          <a:ext cx="7200000" cy="2919857"/>
        </p:xfrm>
        <a:graphic>
          <a:graphicData uri="http://schemas.openxmlformats.org/drawingml/2006/table">
            <a:tbl>
              <a:tblPr>
                <a:tableStyleId>{2D5ABB26-0587-4C30-8999-92F81FD0307C}</a:tableStyleId>
              </a:tblPr>
              <a:tblGrid>
                <a:gridCol w="3600000">
                  <a:extLst>
                    <a:ext uri="{9D8B030D-6E8A-4147-A177-3AD203B41FA5}">
                      <a16:colId xmlns:a16="http://schemas.microsoft.com/office/drawing/2014/main" val="2939369751"/>
                    </a:ext>
                  </a:extLst>
                </a:gridCol>
                <a:gridCol w="1800000">
                  <a:extLst>
                    <a:ext uri="{9D8B030D-6E8A-4147-A177-3AD203B41FA5}">
                      <a16:colId xmlns:a16="http://schemas.microsoft.com/office/drawing/2014/main" val="639355625"/>
                    </a:ext>
                  </a:extLst>
                </a:gridCol>
                <a:gridCol w="1800000">
                  <a:extLst>
                    <a:ext uri="{9D8B030D-6E8A-4147-A177-3AD203B41FA5}">
                      <a16:colId xmlns:a16="http://schemas.microsoft.com/office/drawing/2014/main" val="3651242076"/>
                    </a:ext>
                  </a:extLst>
                </a:gridCol>
              </a:tblGrid>
              <a:tr h="124917">
                <a:tc>
                  <a:txBody>
                    <a:bodyPr/>
                    <a:lstStyle/>
                    <a:p>
                      <a:pPr marL="52070" eaLnBrk="0" hangingPunct="0">
                        <a:lnSpc>
                          <a:spcPct val="107000"/>
                        </a:lnSpc>
                        <a:spcBef>
                          <a:spcPts val="255"/>
                        </a:spcBef>
                        <a:spcAft>
                          <a:spcPts val="0"/>
                        </a:spcAft>
                      </a:pPr>
                      <a:r>
                        <a:rPr lang="en-GB" sz="1400" b="1" kern="100" dirty="0">
                          <a:solidFill>
                            <a:schemeClr val="bg1"/>
                          </a:solidFill>
                          <a:effectLst/>
                          <a:latin typeface="+mn-lt"/>
                        </a:rPr>
                        <a:t> </a:t>
                      </a:r>
                      <a:endParaRPr lang="en-GB" sz="1400" b="1" kern="100" dirty="0">
                        <a:solidFill>
                          <a:schemeClr val="bg1"/>
                        </a:solidFill>
                        <a:effectLst/>
                        <a:latin typeface="+mn-lt"/>
                        <a:ea typeface="Times New Roman" panose="02020603050405020304" pitchFamily="18" charset="0"/>
                        <a:cs typeface="Trebuchet MS" panose="020B0603020202020204" pitchFamily="34" charset="0"/>
                      </a:endParaRPr>
                    </a:p>
                  </a:txBody>
                  <a:tcPr>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marL="52070" algn="ctr" eaLnBrk="0" hangingPunct="0">
                        <a:lnSpc>
                          <a:spcPct val="107000"/>
                        </a:lnSpc>
                        <a:spcBef>
                          <a:spcPts val="325"/>
                        </a:spcBef>
                      </a:pPr>
                      <a:r>
                        <a:rPr lang="en-GB" sz="1400" b="1" kern="100" spc="-10" dirty="0">
                          <a:solidFill>
                            <a:schemeClr val="bg1"/>
                          </a:solidFill>
                          <a:effectLst/>
                          <a:latin typeface="+mn-lt"/>
                        </a:rPr>
                        <a:t>Patients in study for &lt;1 year:</a:t>
                      </a:r>
                    </a:p>
                    <a:p>
                      <a:pPr marL="52070" algn="ctr" eaLnBrk="0" hangingPunct="0">
                        <a:lnSpc>
                          <a:spcPct val="107000"/>
                        </a:lnSpc>
                        <a:spcBef>
                          <a:spcPts val="325"/>
                        </a:spcBef>
                      </a:pPr>
                      <a:r>
                        <a:rPr lang="en-GB" sz="1400" b="1" kern="100" spc="-10" dirty="0">
                          <a:solidFill>
                            <a:schemeClr val="bg1"/>
                          </a:solidFill>
                          <a:effectLst/>
                          <a:latin typeface="+mn-lt"/>
                        </a:rPr>
                        <a:t>Effect size</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marL="52705" algn="ctr" eaLnBrk="0" hangingPunct="0">
                        <a:lnSpc>
                          <a:spcPct val="107000"/>
                        </a:lnSpc>
                        <a:spcBef>
                          <a:spcPts val="290"/>
                        </a:spcBef>
                        <a:spcAft>
                          <a:spcPts val="0"/>
                        </a:spcAft>
                      </a:pPr>
                      <a:r>
                        <a:rPr lang="en-GB" sz="1400" b="1" kern="100" dirty="0">
                          <a:solidFill>
                            <a:schemeClr val="bg1"/>
                          </a:solidFill>
                          <a:effectLst/>
                          <a:latin typeface="+mn-lt"/>
                          <a:ea typeface="Times New Roman" panose="02020603050405020304" pitchFamily="18" charset="0"/>
                          <a:cs typeface="Trebuchet MS" panose="020B0603020202020204" pitchFamily="34" charset="0"/>
                        </a:rPr>
                        <a:t>Patients in study for ≥1 year:</a:t>
                      </a:r>
                    </a:p>
                    <a:p>
                      <a:pPr marL="52705" algn="ctr" eaLnBrk="0" hangingPunct="0">
                        <a:lnSpc>
                          <a:spcPct val="107000"/>
                        </a:lnSpc>
                        <a:spcBef>
                          <a:spcPts val="290"/>
                        </a:spcBef>
                        <a:spcAft>
                          <a:spcPts val="0"/>
                        </a:spcAft>
                      </a:pPr>
                      <a:r>
                        <a:rPr lang="en-GB" sz="1400" b="1" kern="100" dirty="0">
                          <a:solidFill>
                            <a:schemeClr val="bg1"/>
                          </a:solidFill>
                          <a:effectLst/>
                          <a:latin typeface="+mn-lt"/>
                          <a:ea typeface="Times New Roman" panose="02020603050405020304" pitchFamily="18" charset="0"/>
                          <a:cs typeface="Trebuchet MS" panose="020B0603020202020204" pitchFamily="34" charset="0"/>
                        </a:rPr>
                        <a:t>Effect size</a:t>
                      </a:r>
                    </a:p>
                  </a:txBody>
                  <a:tcPr>
                    <a:lnL w="190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3393873560"/>
                  </a:ext>
                </a:extLst>
              </a:tr>
              <a:tr h="208871">
                <a:tc>
                  <a:txBody>
                    <a:bodyPr/>
                    <a:lstStyle/>
                    <a:p>
                      <a:pPr marL="52070" eaLnBrk="0" hangingPunct="0">
                        <a:lnSpc>
                          <a:spcPct val="107000"/>
                        </a:lnSpc>
                        <a:spcBef>
                          <a:spcPts val="255"/>
                        </a:spcBef>
                      </a:pPr>
                      <a:r>
                        <a:rPr lang="en-GB" sz="1400" b="0" kern="100" spc="-10" dirty="0">
                          <a:effectLst/>
                          <a:latin typeface="+mn-lt"/>
                        </a:rPr>
                        <a:t>Global cognition</a:t>
                      </a:r>
                      <a:endParaRPr lang="en-GB" sz="1400" b="0" kern="100" dirty="0">
                        <a:effectLst/>
                        <a:latin typeface="+mn-lt"/>
                        <a:ea typeface="Times New Roman" panose="02020603050405020304" pitchFamily="18" charset="0"/>
                        <a:cs typeface="Trebuchet MS" panose="020B0603020202020204" pitchFamily="34" charset="0"/>
                      </a:endParaRPr>
                    </a:p>
                  </a:txBody>
                  <a:tcPr>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52705" algn="ctr" eaLnBrk="0" hangingPunct="0">
                        <a:lnSpc>
                          <a:spcPct val="107000"/>
                        </a:lnSpc>
                        <a:spcBef>
                          <a:spcPts val="255"/>
                        </a:spcBef>
                      </a:pPr>
                      <a:r>
                        <a:rPr lang="en-GB" sz="1400" b="0" kern="100" spc="-20" dirty="0">
                          <a:effectLst/>
                          <a:latin typeface="+mn-lt"/>
                        </a:rPr>
                        <a:t>0.14</a:t>
                      </a:r>
                      <a:endParaRPr lang="en-GB" sz="1400" b="0" kern="100" dirty="0">
                        <a:effectLst/>
                        <a:latin typeface="+mn-lt"/>
                        <a:ea typeface="Times New Roman" panose="02020603050405020304" pitchFamily="18" charset="0"/>
                        <a:cs typeface="Trebuchet MS" panose="020B0603020202020204" pitchFamily="34" charset="0"/>
                      </a:endParaRPr>
                    </a:p>
                  </a:txBody>
                  <a:tcPr>
                    <a:lnL w="190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52705" algn="ctr" eaLnBrk="0" hangingPunct="0">
                        <a:lnSpc>
                          <a:spcPct val="107000"/>
                        </a:lnSpc>
                        <a:spcBef>
                          <a:spcPts val="255"/>
                        </a:spcBef>
                      </a:pPr>
                      <a:r>
                        <a:rPr lang="en-GB" sz="1400" b="0" kern="100" spc="-10" dirty="0">
                          <a:effectLst/>
                          <a:latin typeface="+mn-lt"/>
                        </a:rPr>
                        <a:t>-0.056</a:t>
                      </a:r>
                      <a:endParaRPr lang="en-GB" sz="1400" b="0" kern="100" dirty="0">
                        <a:effectLst/>
                        <a:latin typeface="+mn-lt"/>
                        <a:ea typeface="Times New Roman" panose="02020603050405020304" pitchFamily="18" charset="0"/>
                        <a:cs typeface="Trebuchet MS" panose="020B0603020202020204" pitchFamily="34" charset="0"/>
                      </a:endParaRPr>
                    </a:p>
                  </a:txBody>
                  <a:tcP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02537760"/>
                  </a:ext>
                </a:extLst>
              </a:tr>
              <a:tr h="208871">
                <a:tc>
                  <a:txBody>
                    <a:bodyPr/>
                    <a:lstStyle/>
                    <a:p>
                      <a:pPr marL="52070" eaLnBrk="0" hangingPunct="0">
                        <a:lnSpc>
                          <a:spcPct val="107000"/>
                        </a:lnSpc>
                        <a:spcBef>
                          <a:spcPts val="255"/>
                        </a:spcBef>
                      </a:pPr>
                      <a:r>
                        <a:rPr lang="en-GB" sz="1400" b="0" kern="100" spc="-20" dirty="0">
                          <a:effectLst/>
                          <a:latin typeface="+mn-lt"/>
                        </a:rPr>
                        <a:t>Attention</a:t>
                      </a:r>
                      <a:r>
                        <a:rPr lang="en-GB" sz="1400" b="0" kern="100" spc="10" dirty="0">
                          <a:effectLst/>
                          <a:latin typeface="+mn-lt"/>
                        </a:rPr>
                        <a:t> </a:t>
                      </a:r>
                      <a:r>
                        <a:rPr lang="en-GB" sz="1400" b="0" kern="100" spc="-20" dirty="0">
                          <a:effectLst/>
                          <a:latin typeface="+mn-lt"/>
                        </a:rPr>
                        <a:t>and</a:t>
                      </a:r>
                      <a:r>
                        <a:rPr lang="en-GB" sz="1400" b="0" kern="100" spc="10" dirty="0">
                          <a:effectLst/>
                          <a:latin typeface="+mn-lt"/>
                        </a:rPr>
                        <a:t> </a:t>
                      </a:r>
                      <a:r>
                        <a:rPr lang="en-GB" sz="1400" b="0" kern="100" spc="-20" dirty="0">
                          <a:effectLst/>
                          <a:latin typeface="+mn-lt"/>
                        </a:rPr>
                        <a:t>processing</a:t>
                      </a:r>
                      <a:r>
                        <a:rPr lang="en-GB" sz="1400" b="0" kern="100" spc="10" dirty="0">
                          <a:effectLst/>
                          <a:latin typeface="+mn-lt"/>
                        </a:rPr>
                        <a:t> </a:t>
                      </a:r>
                      <a:r>
                        <a:rPr lang="en-GB" sz="1400" b="0" kern="100" spc="-20" dirty="0">
                          <a:effectLst/>
                          <a:latin typeface="+mn-lt"/>
                        </a:rPr>
                        <a:t>speed</a:t>
                      </a:r>
                      <a:endParaRPr lang="en-GB" sz="1400" b="0" kern="100" dirty="0">
                        <a:effectLst/>
                        <a:latin typeface="+mn-lt"/>
                        <a:ea typeface="Times New Roman" panose="02020603050405020304" pitchFamily="18" charset="0"/>
                        <a:cs typeface="Trebuchet MS" panose="020B0603020202020204" pitchFamily="34" charset="0"/>
                      </a:endParaRPr>
                    </a:p>
                  </a:txBody>
                  <a:tcPr>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52070" algn="ctr" eaLnBrk="0" hangingPunct="0">
                        <a:lnSpc>
                          <a:spcPct val="107000"/>
                        </a:lnSpc>
                        <a:spcBef>
                          <a:spcPts val="255"/>
                        </a:spcBef>
                      </a:pPr>
                      <a:r>
                        <a:rPr lang="en-GB" sz="1400" b="0" kern="100" spc="-20" dirty="0">
                          <a:effectLst/>
                          <a:latin typeface="+mn-lt"/>
                        </a:rPr>
                        <a:t>0.11</a:t>
                      </a:r>
                      <a:endParaRPr lang="en-GB" sz="1400" b="0" kern="100" dirty="0">
                        <a:effectLst/>
                        <a:latin typeface="+mn-lt"/>
                        <a:ea typeface="Times New Roman" panose="02020603050405020304" pitchFamily="18" charset="0"/>
                        <a:cs typeface="Trebuchet MS" panose="020B0603020202020204" pitchFamily="34" charset="0"/>
                      </a:endParaRPr>
                    </a:p>
                  </a:txBody>
                  <a:tcPr>
                    <a:lnL w="190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52705" algn="ctr" eaLnBrk="0" hangingPunct="0">
                        <a:lnSpc>
                          <a:spcPct val="107000"/>
                        </a:lnSpc>
                        <a:spcBef>
                          <a:spcPts val="255"/>
                        </a:spcBef>
                      </a:pPr>
                      <a:r>
                        <a:rPr lang="en-GB" sz="1400" b="0" kern="100" spc="-10">
                          <a:effectLst/>
                          <a:latin typeface="+mn-lt"/>
                        </a:rPr>
                        <a:t>-0.032</a:t>
                      </a:r>
                      <a:endParaRPr lang="en-GB" sz="1400" b="0" kern="100">
                        <a:effectLst/>
                        <a:latin typeface="+mn-lt"/>
                        <a:ea typeface="Times New Roman" panose="02020603050405020304" pitchFamily="18" charset="0"/>
                        <a:cs typeface="Trebuchet MS" panose="020B0603020202020204" pitchFamily="34" charset="0"/>
                      </a:endParaRPr>
                    </a:p>
                  </a:txBody>
                  <a:tcP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518366103"/>
                  </a:ext>
                </a:extLst>
              </a:tr>
              <a:tr h="208871">
                <a:tc>
                  <a:txBody>
                    <a:bodyPr/>
                    <a:lstStyle/>
                    <a:p>
                      <a:pPr marL="52070" eaLnBrk="0" hangingPunct="0">
                        <a:lnSpc>
                          <a:spcPct val="107000"/>
                        </a:lnSpc>
                        <a:spcBef>
                          <a:spcPts val="255"/>
                        </a:spcBef>
                      </a:pPr>
                      <a:r>
                        <a:rPr lang="en-GB" sz="1400" b="0" kern="100" spc="-10" dirty="0">
                          <a:effectLst/>
                          <a:latin typeface="+mn-lt"/>
                        </a:rPr>
                        <a:t>Memory</a:t>
                      </a:r>
                      <a:endParaRPr lang="en-GB" sz="1400" b="0" kern="100" dirty="0">
                        <a:effectLst/>
                        <a:latin typeface="+mn-lt"/>
                        <a:ea typeface="Times New Roman" panose="02020603050405020304" pitchFamily="18" charset="0"/>
                        <a:cs typeface="Trebuchet MS" panose="020B0603020202020204" pitchFamily="34" charset="0"/>
                      </a:endParaRPr>
                    </a:p>
                  </a:txBody>
                  <a:tcPr>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52070" algn="ctr" eaLnBrk="0" hangingPunct="0">
                        <a:lnSpc>
                          <a:spcPct val="107000"/>
                        </a:lnSpc>
                        <a:spcBef>
                          <a:spcPts val="255"/>
                        </a:spcBef>
                      </a:pPr>
                      <a:r>
                        <a:rPr lang="en-GB" sz="1400" b="0" kern="100" spc="-20" dirty="0">
                          <a:effectLst/>
                          <a:latin typeface="+mn-lt"/>
                        </a:rPr>
                        <a:t>0.25</a:t>
                      </a:r>
                      <a:endParaRPr lang="en-GB" sz="1400" b="0" kern="100" dirty="0">
                        <a:effectLst/>
                        <a:latin typeface="+mn-lt"/>
                        <a:ea typeface="Times New Roman" panose="02020603050405020304" pitchFamily="18" charset="0"/>
                        <a:cs typeface="Trebuchet MS" panose="020B0603020202020204" pitchFamily="34" charset="0"/>
                      </a:endParaRPr>
                    </a:p>
                  </a:txBody>
                  <a:tcPr>
                    <a:lnL w="190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52705" algn="ctr" eaLnBrk="0" hangingPunct="0">
                        <a:lnSpc>
                          <a:spcPct val="107000"/>
                        </a:lnSpc>
                        <a:spcBef>
                          <a:spcPts val="255"/>
                        </a:spcBef>
                      </a:pPr>
                      <a:r>
                        <a:rPr lang="en-GB" sz="1400" b="0" kern="100" spc="-10" dirty="0">
                          <a:effectLst/>
                          <a:latin typeface="+mn-lt"/>
                        </a:rPr>
                        <a:t>-0.061</a:t>
                      </a:r>
                      <a:endParaRPr lang="en-GB" sz="1400" b="0" kern="100" dirty="0">
                        <a:effectLst/>
                        <a:latin typeface="+mn-lt"/>
                        <a:ea typeface="Times New Roman" panose="02020603050405020304" pitchFamily="18" charset="0"/>
                        <a:cs typeface="Trebuchet MS" panose="020B0603020202020204" pitchFamily="34" charset="0"/>
                      </a:endParaRPr>
                    </a:p>
                  </a:txBody>
                  <a:tcP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4448963"/>
                  </a:ext>
                </a:extLst>
              </a:tr>
              <a:tr h="215379">
                <a:tc>
                  <a:txBody>
                    <a:bodyPr/>
                    <a:lstStyle/>
                    <a:p>
                      <a:pPr marL="52070" eaLnBrk="0" hangingPunct="0">
                        <a:lnSpc>
                          <a:spcPct val="107000"/>
                        </a:lnSpc>
                        <a:spcBef>
                          <a:spcPts val="255"/>
                        </a:spcBef>
                      </a:pPr>
                      <a:r>
                        <a:rPr lang="en-GB" sz="1400" b="0" kern="100" spc="-10">
                          <a:effectLst/>
                          <a:latin typeface="+mn-lt"/>
                        </a:rPr>
                        <a:t>Language</a:t>
                      </a:r>
                      <a:endParaRPr lang="en-GB" sz="1400" b="0" kern="100">
                        <a:effectLst/>
                        <a:latin typeface="+mn-lt"/>
                        <a:ea typeface="Times New Roman" panose="02020603050405020304" pitchFamily="18" charset="0"/>
                        <a:cs typeface="Trebuchet MS" panose="020B0603020202020204" pitchFamily="34" charset="0"/>
                      </a:endParaRPr>
                    </a:p>
                  </a:txBody>
                  <a:tcPr>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52070" algn="ctr" eaLnBrk="0" hangingPunct="0">
                        <a:lnSpc>
                          <a:spcPct val="107000"/>
                        </a:lnSpc>
                        <a:spcBef>
                          <a:spcPts val="255"/>
                        </a:spcBef>
                      </a:pPr>
                      <a:r>
                        <a:rPr lang="en-GB" sz="1400" b="0" kern="100" spc="-10">
                          <a:effectLst/>
                          <a:latin typeface="+mn-lt"/>
                        </a:rPr>
                        <a:t>-0.002</a:t>
                      </a:r>
                      <a:endParaRPr lang="en-GB" sz="1400" b="0" kern="100">
                        <a:effectLst/>
                        <a:latin typeface="+mn-lt"/>
                        <a:ea typeface="Times New Roman" panose="02020603050405020304" pitchFamily="18" charset="0"/>
                        <a:cs typeface="Trebuchet MS" panose="020B0603020202020204" pitchFamily="34" charset="0"/>
                      </a:endParaRPr>
                    </a:p>
                  </a:txBody>
                  <a:tcPr>
                    <a:lnL w="190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52705" algn="ctr" eaLnBrk="0" hangingPunct="0">
                        <a:lnSpc>
                          <a:spcPct val="107000"/>
                        </a:lnSpc>
                        <a:spcBef>
                          <a:spcPts val="255"/>
                        </a:spcBef>
                      </a:pPr>
                      <a:r>
                        <a:rPr lang="en-GB" sz="1400" b="0" kern="100" spc="-10">
                          <a:effectLst/>
                          <a:latin typeface="+mn-lt"/>
                        </a:rPr>
                        <a:t>-0.097</a:t>
                      </a:r>
                      <a:endParaRPr lang="en-GB" sz="1400" b="0" kern="100">
                        <a:effectLst/>
                        <a:latin typeface="+mn-lt"/>
                        <a:ea typeface="Times New Roman" panose="02020603050405020304" pitchFamily="18" charset="0"/>
                        <a:cs typeface="Trebuchet MS" panose="020B0603020202020204" pitchFamily="34" charset="0"/>
                      </a:endParaRPr>
                    </a:p>
                  </a:txBody>
                  <a:tcP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610087560"/>
                  </a:ext>
                </a:extLst>
              </a:tr>
              <a:tr h="208871">
                <a:tc>
                  <a:txBody>
                    <a:bodyPr/>
                    <a:lstStyle/>
                    <a:p>
                      <a:pPr marL="52070" eaLnBrk="0" hangingPunct="0">
                        <a:lnSpc>
                          <a:spcPct val="107000"/>
                        </a:lnSpc>
                        <a:spcBef>
                          <a:spcPts val="255"/>
                        </a:spcBef>
                      </a:pPr>
                      <a:r>
                        <a:rPr lang="en-GB" sz="1400" b="0" kern="100" spc="-10" dirty="0">
                          <a:effectLst/>
                          <a:latin typeface="+mn-lt"/>
                        </a:rPr>
                        <a:t>Language (outlier excluded)</a:t>
                      </a:r>
                      <a:endParaRPr lang="en-GB" sz="1400" b="0" kern="100" dirty="0">
                        <a:effectLst/>
                        <a:latin typeface="+mn-lt"/>
                        <a:ea typeface="Times New Roman" panose="02020603050405020304" pitchFamily="18" charset="0"/>
                        <a:cs typeface="Trebuchet MS" panose="020B0603020202020204" pitchFamily="34" charset="0"/>
                      </a:endParaRPr>
                    </a:p>
                  </a:txBody>
                  <a:tcPr>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52070" algn="ctr" eaLnBrk="0" hangingPunct="0">
                        <a:lnSpc>
                          <a:spcPct val="107000"/>
                        </a:lnSpc>
                        <a:spcBef>
                          <a:spcPts val="255"/>
                        </a:spcBef>
                      </a:pPr>
                      <a:r>
                        <a:rPr lang="en-GB" sz="1400" b="0" kern="100" spc="-20" dirty="0">
                          <a:effectLst/>
                          <a:latin typeface="+mn-lt"/>
                        </a:rPr>
                        <a:t>0.10</a:t>
                      </a:r>
                      <a:endParaRPr lang="en-GB" sz="1400" b="0" kern="100" dirty="0">
                        <a:effectLst/>
                        <a:latin typeface="+mn-lt"/>
                        <a:ea typeface="Times New Roman" panose="02020603050405020304" pitchFamily="18" charset="0"/>
                        <a:cs typeface="Trebuchet MS" panose="020B0603020202020204" pitchFamily="34" charset="0"/>
                      </a:endParaRPr>
                    </a:p>
                  </a:txBody>
                  <a:tcPr>
                    <a:lnL w="190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52705" algn="ctr" eaLnBrk="0" hangingPunct="0">
                        <a:lnSpc>
                          <a:spcPct val="107000"/>
                        </a:lnSpc>
                        <a:spcBef>
                          <a:spcPts val="255"/>
                        </a:spcBef>
                      </a:pPr>
                      <a:r>
                        <a:rPr lang="en-GB" sz="1400" b="0" kern="100" spc="-10">
                          <a:effectLst/>
                          <a:latin typeface="+mn-lt"/>
                        </a:rPr>
                        <a:t>-0.046</a:t>
                      </a:r>
                      <a:endParaRPr lang="en-GB" sz="1400" b="0" kern="100">
                        <a:effectLst/>
                        <a:latin typeface="+mn-lt"/>
                        <a:ea typeface="Times New Roman" panose="02020603050405020304" pitchFamily="18" charset="0"/>
                        <a:cs typeface="Trebuchet MS" panose="020B0603020202020204" pitchFamily="34" charset="0"/>
                      </a:endParaRPr>
                    </a:p>
                  </a:txBody>
                  <a:tcP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25149899"/>
                  </a:ext>
                </a:extLst>
              </a:tr>
              <a:tr h="208871">
                <a:tc>
                  <a:txBody>
                    <a:bodyPr/>
                    <a:lstStyle/>
                    <a:p>
                      <a:pPr marL="52070" eaLnBrk="0" hangingPunct="0">
                        <a:lnSpc>
                          <a:spcPct val="107000"/>
                        </a:lnSpc>
                        <a:spcBef>
                          <a:spcPts val="255"/>
                        </a:spcBef>
                      </a:pPr>
                      <a:r>
                        <a:rPr lang="en-GB" sz="1400" b="0" kern="100" spc="-25" dirty="0">
                          <a:effectLst/>
                          <a:latin typeface="+mn-lt"/>
                        </a:rPr>
                        <a:t>Perceptual</a:t>
                      </a:r>
                      <a:r>
                        <a:rPr lang="en-GB" sz="1400" b="0" kern="100" spc="15" dirty="0">
                          <a:effectLst/>
                          <a:latin typeface="+mn-lt"/>
                        </a:rPr>
                        <a:t> </a:t>
                      </a:r>
                      <a:r>
                        <a:rPr lang="en-GB" sz="1400" b="0" kern="100" spc="-10" dirty="0">
                          <a:effectLst/>
                          <a:latin typeface="+mn-lt"/>
                        </a:rPr>
                        <a:t>motor</a:t>
                      </a:r>
                      <a:endParaRPr lang="en-GB" sz="1400" b="0" kern="100" dirty="0">
                        <a:effectLst/>
                        <a:latin typeface="+mn-lt"/>
                        <a:ea typeface="Times New Roman" panose="02020603050405020304" pitchFamily="18" charset="0"/>
                        <a:cs typeface="Trebuchet MS" panose="020B0603020202020204" pitchFamily="34" charset="0"/>
                      </a:endParaRPr>
                    </a:p>
                  </a:txBody>
                  <a:tcPr>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52070" algn="ctr" eaLnBrk="0" hangingPunct="0">
                        <a:lnSpc>
                          <a:spcPct val="107000"/>
                        </a:lnSpc>
                        <a:spcBef>
                          <a:spcPts val="255"/>
                        </a:spcBef>
                      </a:pPr>
                      <a:r>
                        <a:rPr lang="en-GB" sz="1400" b="0" kern="100" spc="-20" dirty="0">
                          <a:effectLst/>
                          <a:latin typeface="+mn-lt"/>
                        </a:rPr>
                        <a:t>0.17</a:t>
                      </a:r>
                      <a:endParaRPr lang="en-GB" sz="1400" b="0" kern="100" dirty="0">
                        <a:effectLst/>
                        <a:latin typeface="+mn-lt"/>
                        <a:ea typeface="Times New Roman" panose="02020603050405020304" pitchFamily="18" charset="0"/>
                        <a:cs typeface="Trebuchet MS" panose="020B0603020202020204" pitchFamily="34" charset="0"/>
                      </a:endParaRPr>
                    </a:p>
                  </a:txBody>
                  <a:tcPr>
                    <a:lnL w="190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52705" algn="ctr" eaLnBrk="0" hangingPunct="0">
                        <a:lnSpc>
                          <a:spcPct val="107000"/>
                        </a:lnSpc>
                        <a:spcBef>
                          <a:spcPts val="255"/>
                        </a:spcBef>
                      </a:pPr>
                      <a:r>
                        <a:rPr lang="en-GB" sz="1400" b="0" kern="100" spc="-10" dirty="0">
                          <a:effectLst/>
                          <a:latin typeface="+mn-lt"/>
                        </a:rPr>
                        <a:t>-0.051</a:t>
                      </a:r>
                      <a:endParaRPr lang="en-GB" sz="1400" b="0" kern="100" dirty="0">
                        <a:effectLst/>
                        <a:latin typeface="+mn-lt"/>
                        <a:ea typeface="Times New Roman" panose="02020603050405020304" pitchFamily="18" charset="0"/>
                        <a:cs typeface="Trebuchet MS" panose="020B0603020202020204" pitchFamily="34" charset="0"/>
                      </a:endParaRPr>
                    </a:p>
                  </a:txBody>
                  <a:tcP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500234710"/>
                  </a:ext>
                </a:extLst>
              </a:tr>
              <a:tr h="208871">
                <a:tc>
                  <a:txBody>
                    <a:bodyPr/>
                    <a:lstStyle/>
                    <a:p>
                      <a:pPr marL="52070" eaLnBrk="0" hangingPunct="0">
                        <a:lnSpc>
                          <a:spcPct val="107000"/>
                        </a:lnSpc>
                        <a:spcBef>
                          <a:spcPts val="255"/>
                        </a:spcBef>
                      </a:pPr>
                      <a:r>
                        <a:rPr lang="en-GB" sz="1400" b="0" kern="100" dirty="0">
                          <a:effectLst/>
                          <a:latin typeface="+mn-lt"/>
                        </a:rPr>
                        <a:t>Executive</a:t>
                      </a:r>
                      <a:r>
                        <a:rPr lang="en-GB" sz="1400" b="0" kern="100" spc="35" dirty="0">
                          <a:effectLst/>
                          <a:latin typeface="+mn-lt"/>
                        </a:rPr>
                        <a:t> </a:t>
                      </a:r>
                      <a:r>
                        <a:rPr lang="en-GB" sz="1400" b="0" kern="100" spc="-10" dirty="0">
                          <a:effectLst/>
                          <a:latin typeface="+mn-lt"/>
                        </a:rPr>
                        <a:t>function</a:t>
                      </a:r>
                      <a:endParaRPr lang="en-GB" sz="1400" b="0" kern="100" dirty="0">
                        <a:effectLst/>
                        <a:latin typeface="+mn-lt"/>
                        <a:ea typeface="Times New Roman" panose="02020603050405020304" pitchFamily="18" charset="0"/>
                        <a:cs typeface="Trebuchet MS" panose="020B0603020202020204" pitchFamily="34" charset="0"/>
                      </a:endParaRPr>
                    </a:p>
                  </a:txBody>
                  <a:tcPr>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tcPr>
                </a:tc>
                <a:tc>
                  <a:txBody>
                    <a:bodyPr/>
                    <a:lstStyle/>
                    <a:p>
                      <a:pPr marL="52070" algn="ctr" eaLnBrk="0" hangingPunct="0">
                        <a:lnSpc>
                          <a:spcPct val="107000"/>
                        </a:lnSpc>
                        <a:spcBef>
                          <a:spcPts val="255"/>
                        </a:spcBef>
                      </a:pPr>
                      <a:r>
                        <a:rPr lang="en-GB" sz="1400" b="0" kern="100" spc="-10" dirty="0">
                          <a:effectLst/>
                          <a:latin typeface="+mn-lt"/>
                        </a:rPr>
                        <a:t>0.051</a:t>
                      </a:r>
                      <a:endParaRPr lang="en-GB" sz="1400" b="0" kern="100" dirty="0">
                        <a:effectLst/>
                        <a:latin typeface="+mn-lt"/>
                        <a:ea typeface="Times New Roman" panose="02020603050405020304" pitchFamily="18" charset="0"/>
                        <a:cs typeface="Trebuchet MS" panose="020B0603020202020204" pitchFamily="34" charset="0"/>
                      </a:endParaRPr>
                    </a:p>
                  </a:txBody>
                  <a:tcPr>
                    <a:lnL w="190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tcPr>
                </a:tc>
                <a:tc>
                  <a:txBody>
                    <a:bodyPr/>
                    <a:lstStyle/>
                    <a:p>
                      <a:pPr marL="52705" algn="ctr" eaLnBrk="0" hangingPunct="0">
                        <a:lnSpc>
                          <a:spcPct val="107000"/>
                        </a:lnSpc>
                        <a:spcBef>
                          <a:spcPts val="255"/>
                        </a:spcBef>
                      </a:pPr>
                      <a:r>
                        <a:rPr lang="en-GB" sz="1400" b="0" kern="100" spc="-10" dirty="0">
                          <a:effectLst/>
                          <a:latin typeface="+mn-lt"/>
                        </a:rPr>
                        <a:t>-0.013</a:t>
                      </a:r>
                      <a:endParaRPr lang="en-GB" sz="1400" b="0" kern="100" dirty="0">
                        <a:effectLst/>
                        <a:latin typeface="+mn-lt"/>
                        <a:ea typeface="Times New Roman" panose="02020603050405020304" pitchFamily="18" charset="0"/>
                        <a:cs typeface="Trebuchet MS" panose="020B0603020202020204" pitchFamily="34" charset="0"/>
                      </a:endParaRPr>
                    </a:p>
                  </a:txBody>
                  <a:tcP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41352783"/>
                  </a:ext>
                </a:extLst>
              </a:tr>
            </a:tbl>
          </a:graphicData>
        </a:graphic>
      </p:graphicFrame>
    </p:spTree>
    <p:extLst>
      <p:ext uri="{BB962C8B-B14F-4D97-AF65-F5344CB8AC3E}">
        <p14:creationId xmlns:p14="http://schemas.microsoft.com/office/powerpoint/2010/main" val="1419646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Connector 60">
            <a:extLst>
              <a:ext uri="{FF2B5EF4-FFF2-40B4-BE49-F238E27FC236}">
                <a16:creationId xmlns:a16="http://schemas.microsoft.com/office/drawing/2014/main" id="{1E984C7B-A721-6E9C-6617-7F92986B6A97}"/>
              </a:ext>
            </a:extLst>
          </p:cNvPr>
          <p:cNvCxnSpPr>
            <a:cxnSpLocks/>
          </p:cNvCxnSpPr>
          <p:nvPr/>
        </p:nvCxnSpPr>
        <p:spPr>
          <a:xfrm>
            <a:off x="9574053" y="4529299"/>
            <a:ext cx="309569" cy="314987"/>
          </a:xfrm>
          <a:prstGeom prst="line">
            <a:avLst/>
          </a:prstGeom>
          <a:ln w="19050">
            <a:solidFill>
              <a:schemeClr val="accent5">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611E2D3-8A0C-27BE-AF5D-9C9750B49455}"/>
              </a:ext>
            </a:extLst>
          </p:cNvPr>
          <p:cNvCxnSpPr>
            <a:cxnSpLocks/>
          </p:cNvCxnSpPr>
          <p:nvPr/>
        </p:nvCxnSpPr>
        <p:spPr>
          <a:xfrm>
            <a:off x="7166610" y="3788542"/>
            <a:ext cx="2412206" cy="743139"/>
          </a:xfrm>
          <a:prstGeom prst="line">
            <a:avLst/>
          </a:prstGeom>
          <a:ln w="19050">
            <a:solidFill>
              <a:schemeClr val="accent5">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 name="Text Placeholder 1">
            <a:extLst>
              <a:ext uri="{FF2B5EF4-FFF2-40B4-BE49-F238E27FC236}">
                <a16:creationId xmlns:a16="http://schemas.microsoft.com/office/drawing/2014/main" id="{634EACFA-2461-F2D0-FA2C-699AAB6F7B6D}"/>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E5AC140A-0157-8443-5614-9C7F2FC880DC}"/>
              </a:ext>
            </a:extLst>
          </p:cNvPr>
          <p:cNvSpPr>
            <a:spLocks noGrp="1"/>
          </p:cNvSpPr>
          <p:nvPr>
            <p:ph type="title"/>
          </p:nvPr>
        </p:nvSpPr>
        <p:spPr/>
        <p:txBody>
          <a:bodyPr/>
          <a:lstStyle/>
          <a:p>
            <a:r>
              <a:rPr lang="en-GB" dirty="0"/>
              <a:t>Cognitive trajectories after stroke</a:t>
            </a:r>
          </a:p>
        </p:txBody>
      </p:sp>
      <p:sp>
        <p:nvSpPr>
          <p:cNvPr id="5" name="Content Placeholder 4">
            <a:extLst>
              <a:ext uri="{FF2B5EF4-FFF2-40B4-BE49-F238E27FC236}">
                <a16:creationId xmlns:a16="http://schemas.microsoft.com/office/drawing/2014/main" id="{0163D5F7-DE9E-15F4-FF9A-74E32A03A54C}"/>
              </a:ext>
            </a:extLst>
          </p:cNvPr>
          <p:cNvSpPr>
            <a:spLocks noGrp="1"/>
          </p:cNvSpPr>
          <p:nvPr>
            <p:ph sz="half" idx="21"/>
          </p:nvPr>
        </p:nvSpPr>
        <p:spPr/>
        <p:txBody>
          <a:bodyPr/>
          <a:lstStyle/>
          <a:p>
            <a:r>
              <a:rPr lang="en-GB" dirty="0"/>
              <a:t>Some patients show cognitive recovery, evident in the months following a stroke</a:t>
            </a:r>
            <a:r>
              <a:rPr lang="en-GB" baseline="30000" dirty="0"/>
              <a:t>1,2</a:t>
            </a:r>
            <a:endParaRPr lang="en-GB" dirty="0"/>
          </a:p>
          <a:p>
            <a:r>
              <a:rPr lang="en-GB" dirty="0"/>
              <a:t>However, some patients develop dementia with delayed onset after stroke – years after</a:t>
            </a:r>
            <a:r>
              <a:rPr lang="en-GB" baseline="30000" dirty="0"/>
              <a:t>2</a:t>
            </a:r>
            <a:endParaRPr lang="en-GB" dirty="0"/>
          </a:p>
          <a:p>
            <a:r>
              <a:rPr lang="en-GB" dirty="0"/>
              <a:t>The risk factors associated with </a:t>
            </a:r>
            <a:br>
              <a:rPr lang="en-GB" dirty="0"/>
            </a:br>
            <a:r>
              <a:rPr lang="en-GB" dirty="0"/>
              <a:t>delayed-onset versus early-onset post-stroke dementia are only partly understood</a:t>
            </a:r>
            <a:r>
              <a:rPr lang="en-GB" baseline="30000" dirty="0"/>
              <a:t>2</a:t>
            </a:r>
            <a:endParaRPr lang="en-GB" dirty="0"/>
          </a:p>
        </p:txBody>
      </p:sp>
      <p:sp>
        <p:nvSpPr>
          <p:cNvPr id="6" name="Text Placeholder 5">
            <a:extLst>
              <a:ext uri="{FF2B5EF4-FFF2-40B4-BE49-F238E27FC236}">
                <a16:creationId xmlns:a16="http://schemas.microsoft.com/office/drawing/2014/main" id="{6F42EA48-66EE-AFF6-6727-06196A72D526}"/>
              </a:ext>
            </a:extLst>
          </p:cNvPr>
          <p:cNvSpPr>
            <a:spLocks noGrp="1"/>
          </p:cNvSpPr>
          <p:nvPr>
            <p:ph type="body" sz="quarter" idx="18"/>
          </p:nvPr>
        </p:nvSpPr>
        <p:spPr/>
        <p:txBody>
          <a:bodyPr/>
          <a:lstStyle/>
          <a:p>
            <a:r>
              <a:rPr lang="en-US" dirty="0"/>
              <a:t>1. </a:t>
            </a:r>
            <a:r>
              <a:rPr lang="en-US" dirty="0" err="1"/>
              <a:t>Rost</a:t>
            </a:r>
            <a:r>
              <a:rPr lang="en-US" dirty="0"/>
              <a:t> et al. Circ Res 2022;130(8):1252–1271; 2. </a:t>
            </a:r>
            <a:r>
              <a:rPr lang="en-GB" dirty="0"/>
              <a:t>Mok et al. Nat Rev </a:t>
            </a:r>
            <a:r>
              <a:rPr lang="en-GB" dirty="0" err="1"/>
              <a:t>Neurol</a:t>
            </a:r>
            <a:r>
              <a:rPr lang="en-GB" dirty="0"/>
              <a:t> 2017;13(3):148–159; 3. </a:t>
            </a:r>
            <a:r>
              <a:rPr lang="en-GB" dirty="0" err="1"/>
              <a:t>Mijajlović</a:t>
            </a:r>
            <a:r>
              <a:rPr lang="en-GB" dirty="0"/>
              <a:t> et al. BMC Med 2017;15(1):11</a:t>
            </a:r>
          </a:p>
        </p:txBody>
      </p:sp>
      <p:sp>
        <p:nvSpPr>
          <p:cNvPr id="7" name="Slide Number Placeholder 6">
            <a:extLst>
              <a:ext uri="{FF2B5EF4-FFF2-40B4-BE49-F238E27FC236}">
                <a16:creationId xmlns:a16="http://schemas.microsoft.com/office/drawing/2014/main" id="{68EE4EE0-7580-91FA-BCF4-B0AA4BE18BA9}"/>
              </a:ext>
            </a:extLst>
          </p:cNvPr>
          <p:cNvSpPr>
            <a:spLocks noGrp="1"/>
          </p:cNvSpPr>
          <p:nvPr>
            <p:ph type="sldNum" sz="quarter" idx="4"/>
          </p:nvPr>
        </p:nvSpPr>
        <p:spPr/>
        <p:txBody>
          <a:bodyPr/>
          <a:lstStyle/>
          <a:p>
            <a:fld id="{C5E73D8C-6D1C-4360-8101-83ED279A0FF1}" type="slidenum">
              <a:rPr lang="en-GB" smtClean="0"/>
              <a:pPr/>
              <a:t>11</a:t>
            </a:fld>
            <a:endParaRPr lang="en-GB"/>
          </a:p>
        </p:txBody>
      </p:sp>
      <p:sp>
        <p:nvSpPr>
          <p:cNvPr id="11" name="TextBox 10">
            <a:extLst>
              <a:ext uri="{FF2B5EF4-FFF2-40B4-BE49-F238E27FC236}">
                <a16:creationId xmlns:a16="http://schemas.microsoft.com/office/drawing/2014/main" id="{3C154DA8-140E-D1F0-FA54-42D750E2FA16}"/>
              </a:ext>
            </a:extLst>
          </p:cNvPr>
          <p:cNvSpPr txBox="1"/>
          <p:nvPr/>
        </p:nvSpPr>
        <p:spPr>
          <a:xfrm>
            <a:off x="3416300" y="1416785"/>
            <a:ext cx="8309200" cy="338554"/>
          </a:xfrm>
          <a:prstGeom prst="rect">
            <a:avLst/>
          </a:prstGeom>
          <a:noFill/>
        </p:spPr>
        <p:txBody>
          <a:bodyPr wrap="square">
            <a:spAutoFit/>
          </a:bodyPr>
          <a:lstStyle/>
          <a:p>
            <a:pPr algn="ctr"/>
            <a:r>
              <a:rPr lang="en-US" sz="1600" b="1" dirty="0">
                <a:solidFill>
                  <a:schemeClr val="accent2">
                    <a:lumMod val="50000"/>
                  </a:schemeClr>
                </a:solidFill>
              </a:rPr>
              <a:t>Cognitive trajectories after stroke</a:t>
            </a:r>
            <a:r>
              <a:rPr lang="en-US" sz="1600" b="1" baseline="30000" dirty="0">
                <a:solidFill>
                  <a:schemeClr val="accent2">
                    <a:lumMod val="50000"/>
                  </a:schemeClr>
                </a:solidFill>
              </a:rPr>
              <a:t>3</a:t>
            </a:r>
          </a:p>
        </p:txBody>
      </p:sp>
      <p:cxnSp>
        <p:nvCxnSpPr>
          <p:cNvPr id="12" name="Straight Arrow Connector 11">
            <a:extLst>
              <a:ext uri="{FF2B5EF4-FFF2-40B4-BE49-F238E27FC236}">
                <a16:creationId xmlns:a16="http://schemas.microsoft.com/office/drawing/2014/main" id="{681EE19C-087C-E980-F888-DB091760630C}"/>
              </a:ext>
            </a:extLst>
          </p:cNvPr>
          <p:cNvCxnSpPr>
            <a:cxnSpLocks/>
          </p:cNvCxnSpPr>
          <p:nvPr/>
        </p:nvCxnSpPr>
        <p:spPr>
          <a:xfrm flipV="1">
            <a:off x="4129021" y="2700867"/>
            <a:ext cx="0" cy="2226733"/>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4736641-EA7C-376B-5E26-BB92708CC6AC}"/>
              </a:ext>
            </a:extLst>
          </p:cNvPr>
          <p:cNvCxnSpPr>
            <a:cxnSpLocks/>
          </p:cNvCxnSpPr>
          <p:nvPr/>
        </p:nvCxnSpPr>
        <p:spPr>
          <a:xfrm>
            <a:off x="4047067" y="4844286"/>
            <a:ext cx="6418737"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3C00FCB-CF2F-1F68-F4C9-1A3EE1B21CB6}"/>
              </a:ext>
            </a:extLst>
          </p:cNvPr>
          <p:cNvCxnSpPr>
            <a:cxnSpLocks/>
          </p:cNvCxnSpPr>
          <p:nvPr/>
        </p:nvCxnSpPr>
        <p:spPr>
          <a:xfrm>
            <a:off x="4441031" y="3106283"/>
            <a:ext cx="1944529" cy="386984"/>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DAF880C-28A7-9B7F-B2D7-797B0ED18A8B}"/>
              </a:ext>
            </a:extLst>
          </p:cNvPr>
          <p:cNvCxnSpPr>
            <a:cxnSpLocks/>
          </p:cNvCxnSpPr>
          <p:nvPr/>
        </p:nvCxnSpPr>
        <p:spPr>
          <a:xfrm>
            <a:off x="4558315" y="3363090"/>
            <a:ext cx="1822483" cy="144465"/>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22BE785-A00E-1B2D-4E36-92877ED253FA}"/>
              </a:ext>
            </a:extLst>
          </p:cNvPr>
          <p:cNvCxnSpPr>
            <a:cxnSpLocks/>
          </p:cNvCxnSpPr>
          <p:nvPr/>
        </p:nvCxnSpPr>
        <p:spPr>
          <a:xfrm>
            <a:off x="4484539" y="3583781"/>
            <a:ext cx="1905449" cy="194092"/>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DFCE2CE-1C3E-5B31-C676-6A4982362D6C}"/>
              </a:ext>
            </a:extLst>
          </p:cNvPr>
          <p:cNvCxnSpPr>
            <a:cxnSpLocks/>
          </p:cNvCxnSpPr>
          <p:nvPr/>
        </p:nvCxnSpPr>
        <p:spPr>
          <a:xfrm>
            <a:off x="6389987" y="3493267"/>
            <a:ext cx="0" cy="531772"/>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7A3CCE3-9B03-B529-77E6-86232C672E93}"/>
              </a:ext>
            </a:extLst>
          </p:cNvPr>
          <p:cNvCxnSpPr>
            <a:cxnSpLocks/>
          </p:cNvCxnSpPr>
          <p:nvPr/>
        </p:nvCxnSpPr>
        <p:spPr>
          <a:xfrm>
            <a:off x="6389987" y="3136075"/>
            <a:ext cx="0" cy="242888"/>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28E479C-6F6C-9E03-02B9-711508DEC810}"/>
              </a:ext>
            </a:extLst>
          </p:cNvPr>
          <p:cNvSpPr txBox="1"/>
          <p:nvPr/>
        </p:nvSpPr>
        <p:spPr>
          <a:xfrm>
            <a:off x="5978657" y="2818088"/>
            <a:ext cx="822661" cy="338554"/>
          </a:xfrm>
          <a:prstGeom prst="rect">
            <a:avLst/>
          </a:prstGeom>
          <a:noFill/>
        </p:spPr>
        <p:txBody>
          <a:bodyPr wrap="none" rtlCol="0">
            <a:spAutoFit/>
          </a:bodyPr>
          <a:lstStyle/>
          <a:p>
            <a:pPr algn="ctr"/>
            <a:r>
              <a:rPr lang="en-GB" sz="1600" b="1" dirty="0">
                <a:solidFill>
                  <a:schemeClr val="tx2"/>
                </a:solidFill>
              </a:rPr>
              <a:t>Stroke</a:t>
            </a:r>
          </a:p>
        </p:txBody>
      </p:sp>
      <p:cxnSp>
        <p:nvCxnSpPr>
          <p:cNvPr id="25" name="Straight Connector 24">
            <a:extLst>
              <a:ext uri="{FF2B5EF4-FFF2-40B4-BE49-F238E27FC236}">
                <a16:creationId xmlns:a16="http://schemas.microsoft.com/office/drawing/2014/main" id="{9563D5B1-9C47-A775-DEED-5E9EAFC86737}"/>
              </a:ext>
            </a:extLst>
          </p:cNvPr>
          <p:cNvCxnSpPr>
            <a:cxnSpLocks/>
          </p:cNvCxnSpPr>
          <p:nvPr/>
        </p:nvCxnSpPr>
        <p:spPr>
          <a:xfrm flipV="1">
            <a:off x="6389989" y="3540919"/>
            <a:ext cx="1515406" cy="482146"/>
          </a:xfrm>
          <a:prstGeom prst="line">
            <a:avLst/>
          </a:prstGeom>
          <a:ln w="19050">
            <a:solidFill>
              <a:schemeClr val="accent5">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4EE28AA-912B-F3A9-F7D0-272B07EF8B8A}"/>
              </a:ext>
            </a:extLst>
          </p:cNvPr>
          <p:cNvCxnSpPr>
            <a:cxnSpLocks/>
          </p:cNvCxnSpPr>
          <p:nvPr/>
        </p:nvCxnSpPr>
        <p:spPr>
          <a:xfrm>
            <a:off x="4538663" y="3880907"/>
            <a:ext cx="1851325" cy="8507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62E19E28-25FC-8ED6-AA0F-96D277D6C78F}"/>
              </a:ext>
            </a:extLst>
          </p:cNvPr>
          <p:cNvSpPr/>
          <p:nvPr/>
        </p:nvSpPr>
        <p:spPr>
          <a:xfrm>
            <a:off x="7129704" y="3743776"/>
            <a:ext cx="64290" cy="64290"/>
          </a:xfrm>
          <a:prstGeom prst="ellipse">
            <a:avLst/>
          </a:prstGeom>
          <a:solidFill>
            <a:schemeClr val="accent5">
              <a:lumMod val="5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4DB7A4BF-E46E-640D-B2ED-5B3756EB5BDA}"/>
              </a:ext>
            </a:extLst>
          </p:cNvPr>
          <p:cNvSpPr/>
          <p:nvPr/>
        </p:nvSpPr>
        <p:spPr>
          <a:xfrm>
            <a:off x="6357842" y="3990187"/>
            <a:ext cx="64290" cy="64290"/>
          </a:xfrm>
          <a:prstGeom prst="ellipse">
            <a:avLst/>
          </a:prstGeom>
          <a:solidFill>
            <a:schemeClr val="accent5">
              <a:lumMod val="5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4" name="Straight Connector 33">
            <a:extLst>
              <a:ext uri="{FF2B5EF4-FFF2-40B4-BE49-F238E27FC236}">
                <a16:creationId xmlns:a16="http://schemas.microsoft.com/office/drawing/2014/main" id="{5C31E9D4-B0B9-9AA2-B6AA-7433E9177BCE}"/>
              </a:ext>
            </a:extLst>
          </p:cNvPr>
          <p:cNvCxnSpPr>
            <a:cxnSpLocks/>
          </p:cNvCxnSpPr>
          <p:nvPr/>
        </p:nvCxnSpPr>
        <p:spPr>
          <a:xfrm>
            <a:off x="7892891" y="3541467"/>
            <a:ext cx="2414588" cy="110953"/>
          </a:xfrm>
          <a:prstGeom prst="line">
            <a:avLst/>
          </a:prstGeom>
          <a:ln w="19050">
            <a:solidFill>
              <a:schemeClr val="accent5">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92729C4-6AF5-E130-9D2F-EBD729A67053}"/>
              </a:ext>
            </a:extLst>
          </p:cNvPr>
          <p:cNvCxnSpPr>
            <a:cxnSpLocks/>
          </p:cNvCxnSpPr>
          <p:nvPr/>
        </p:nvCxnSpPr>
        <p:spPr>
          <a:xfrm>
            <a:off x="7167756" y="3773096"/>
            <a:ext cx="3123054" cy="148796"/>
          </a:xfrm>
          <a:prstGeom prst="line">
            <a:avLst/>
          </a:prstGeom>
          <a:ln w="19050">
            <a:solidFill>
              <a:schemeClr val="accent5">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844071B-A381-3E6B-A2E9-FA2795C116CA}"/>
              </a:ext>
            </a:extLst>
          </p:cNvPr>
          <p:cNvCxnSpPr>
            <a:cxnSpLocks/>
          </p:cNvCxnSpPr>
          <p:nvPr/>
        </p:nvCxnSpPr>
        <p:spPr>
          <a:xfrm>
            <a:off x="7161848" y="3783780"/>
            <a:ext cx="3149157" cy="428355"/>
          </a:xfrm>
          <a:prstGeom prst="line">
            <a:avLst/>
          </a:prstGeom>
          <a:ln w="19050">
            <a:solidFill>
              <a:schemeClr val="accent5">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65EF96A0-B509-2886-61BB-5548440BB656}"/>
              </a:ext>
            </a:extLst>
          </p:cNvPr>
          <p:cNvSpPr txBox="1"/>
          <p:nvPr/>
        </p:nvSpPr>
        <p:spPr>
          <a:xfrm>
            <a:off x="6452540" y="4137757"/>
            <a:ext cx="1260383" cy="646331"/>
          </a:xfrm>
          <a:prstGeom prst="rect">
            <a:avLst/>
          </a:prstGeom>
          <a:noFill/>
        </p:spPr>
        <p:txBody>
          <a:bodyPr wrap="square" rtlCol="0">
            <a:spAutoFit/>
          </a:bodyPr>
          <a:lstStyle/>
          <a:p>
            <a:pPr algn="ctr"/>
            <a:r>
              <a:rPr lang="en-GB" sz="1200" dirty="0"/>
              <a:t>Initial recovery and early cognitive issues</a:t>
            </a:r>
          </a:p>
        </p:txBody>
      </p:sp>
      <p:sp>
        <p:nvSpPr>
          <p:cNvPr id="59" name="TextBox 58">
            <a:extLst>
              <a:ext uri="{FF2B5EF4-FFF2-40B4-BE49-F238E27FC236}">
                <a16:creationId xmlns:a16="http://schemas.microsoft.com/office/drawing/2014/main" id="{6CDD824E-037E-BF3F-F94C-26084FFF5D49}"/>
              </a:ext>
            </a:extLst>
          </p:cNvPr>
          <p:cNvSpPr txBox="1"/>
          <p:nvPr/>
        </p:nvSpPr>
        <p:spPr>
          <a:xfrm>
            <a:off x="8704452" y="2604034"/>
            <a:ext cx="1869984" cy="461665"/>
          </a:xfrm>
          <a:prstGeom prst="rect">
            <a:avLst/>
          </a:prstGeom>
          <a:noFill/>
        </p:spPr>
        <p:txBody>
          <a:bodyPr wrap="square" rtlCol="0">
            <a:spAutoFit/>
          </a:bodyPr>
          <a:lstStyle/>
          <a:p>
            <a:pPr algn="ctr"/>
            <a:r>
              <a:rPr lang="en-GB" sz="1200" dirty="0"/>
              <a:t>Varying recovery and cognitive trajectories</a:t>
            </a:r>
          </a:p>
        </p:txBody>
      </p:sp>
      <p:sp>
        <p:nvSpPr>
          <p:cNvPr id="63" name="TextBox 62">
            <a:extLst>
              <a:ext uri="{FF2B5EF4-FFF2-40B4-BE49-F238E27FC236}">
                <a16:creationId xmlns:a16="http://schemas.microsoft.com/office/drawing/2014/main" id="{97A299A7-2584-9A61-328D-261DCC3F8AEE}"/>
              </a:ext>
            </a:extLst>
          </p:cNvPr>
          <p:cNvSpPr txBox="1"/>
          <p:nvPr/>
        </p:nvSpPr>
        <p:spPr>
          <a:xfrm>
            <a:off x="8228231" y="4968935"/>
            <a:ext cx="1260385" cy="646331"/>
          </a:xfrm>
          <a:prstGeom prst="rect">
            <a:avLst/>
          </a:prstGeom>
          <a:noFill/>
        </p:spPr>
        <p:txBody>
          <a:bodyPr wrap="square" rtlCol="0">
            <a:spAutoFit/>
          </a:bodyPr>
          <a:lstStyle/>
          <a:p>
            <a:pPr algn="ctr"/>
            <a:r>
              <a:rPr lang="en-GB" sz="1200" dirty="0"/>
              <a:t>Increased decline with further insult</a:t>
            </a:r>
          </a:p>
        </p:txBody>
      </p:sp>
      <p:cxnSp>
        <p:nvCxnSpPr>
          <p:cNvPr id="64" name="Straight Arrow Connector 63">
            <a:extLst>
              <a:ext uri="{FF2B5EF4-FFF2-40B4-BE49-F238E27FC236}">
                <a16:creationId xmlns:a16="http://schemas.microsoft.com/office/drawing/2014/main" id="{1E2033BE-F9B5-213D-C8A6-FB470BA04A3B}"/>
              </a:ext>
            </a:extLst>
          </p:cNvPr>
          <p:cNvCxnSpPr>
            <a:cxnSpLocks/>
          </p:cNvCxnSpPr>
          <p:nvPr/>
        </p:nvCxnSpPr>
        <p:spPr>
          <a:xfrm flipV="1">
            <a:off x="9277350" y="4595498"/>
            <a:ext cx="266700" cy="49530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C4A554ED-1DF7-7802-5D89-3AB368A0182A}"/>
              </a:ext>
            </a:extLst>
          </p:cNvPr>
          <p:cNvCxnSpPr>
            <a:cxnSpLocks/>
          </p:cNvCxnSpPr>
          <p:nvPr/>
        </p:nvCxnSpPr>
        <p:spPr>
          <a:xfrm flipH="1" flipV="1">
            <a:off x="6945860" y="3919753"/>
            <a:ext cx="98830" cy="218545"/>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987EEEC2-1B27-CF4E-8EBF-1E68A4341B4F}"/>
              </a:ext>
            </a:extLst>
          </p:cNvPr>
          <p:cNvCxnSpPr>
            <a:cxnSpLocks/>
          </p:cNvCxnSpPr>
          <p:nvPr/>
        </p:nvCxnSpPr>
        <p:spPr>
          <a:xfrm flipH="1">
            <a:off x="9574053" y="3081633"/>
            <a:ext cx="65391" cy="411634"/>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4285BCC5-0CE1-9074-5CFE-46E57D02C6BD}"/>
              </a:ext>
            </a:extLst>
          </p:cNvPr>
          <p:cNvSpPr txBox="1"/>
          <p:nvPr/>
        </p:nvSpPr>
        <p:spPr>
          <a:xfrm>
            <a:off x="4047067" y="2020701"/>
            <a:ext cx="1941547" cy="646331"/>
          </a:xfrm>
          <a:prstGeom prst="rect">
            <a:avLst/>
          </a:prstGeom>
          <a:noFill/>
        </p:spPr>
        <p:txBody>
          <a:bodyPr wrap="square" rtlCol="0">
            <a:spAutoFit/>
          </a:bodyPr>
          <a:lstStyle/>
          <a:p>
            <a:pPr algn="ctr"/>
            <a:r>
              <a:rPr lang="en-GB" sz="1200" dirty="0"/>
              <a:t>Varying baseline cognition and pre-stroke cognitive decline</a:t>
            </a:r>
          </a:p>
        </p:txBody>
      </p:sp>
      <p:sp>
        <p:nvSpPr>
          <p:cNvPr id="74" name="TextBox 73">
            <a:extLst>
              <a:ext uri="{FF2B5EF4-FFF2-40B4-BE49-F238E27FC236}">
                <a16:creationId xmlns:a16="http://schemas.microsoft.com/office/drawing/2014/main" id="{57D857C9-5828-19CC-D037-759144136AAD}"/>
              </a:ext>
            </a:extLst>
          </p:cNvPr>
          <p:cNvSpPr txBox="1"/>
          <p:nvPr/>
        </p:nvSpPr>
        <p:spPr>
          <a:xfrm>
            <a:off x="4129022" y="4906043"/>
            <a:ext cx="6276512" cy="338554"/>
          </a:xfrm>
          <a:prstGeom prst="rect">
            <a:avLst/>
          </a:prstGeom>
          <a:noFill/>
        </p:spPr>
        <p:txBody>
          <a:bodyPr wrap="square" rtlCol="0">
            <a:spAutoFit/>
          </a:bodyPr>
          <a:lstStyle/>
          <a:p>
            <a:pPr algn="ctr"/>
            <a:r>
              <a:rPr lang="en-GB" sz="1600" b="1" dirty="0">
                <a:solidFill>
                  <a:schemeClr val="tx2"/>
                </a:solidFill>
              </a:rPr>
              <a:t>Time</a:t>
            </a:r>
          </a:p>
        </p:txBody>
      </p:sp>
      <p:sp>
        <p:nvSpPr>
          <p:cNvPr id="75" name="TextBox 74">
            <a:extLst>
              <a:ext uri="{FF2B5EF4-FFF2-40B4-BE49-F238E27FC236}">
                <a16:creationId xmlns:a16="http://schemas.microsoft.com/office/drawing/2014/main" id="{D54DA38E-CFA9-053B-9D87-833958192439}"/>
              </a:ext>
            </a:extLst>
          </p:cNvPr>
          <p:cNvSpPr txBox="1"/>
          <p:nvPr/>
        </p:nvSpPr>
        <p:spPr>
          <a:xfrm rot="16200000">
            <a:off x="2785547" y="3611324"/>
            <a:ext cx="2127363" cy="338554"/>
          </a:xfrm>
          <a:prstGeom prst="rect">
            <a:avLst/>
          </a:prstGeom>
          <a:noFill/>
        </p:spPr>
        <p:txBody>
          <a:bodyPr wrap="square" rtlCol="0">
            <a:spAutoFit/>
          </a:bodyPr>
          <a:lstStyle/>
          <a:p>
            <a:pPr algn="ctr"/>
            <a:r>
              <a:rPr lang="en-GB" sz="1600" b="1" dirty="0">
                <a:solidFill>
                  <a:schemeClr val="tx2"/>
                </a:solidFill>
              </a:rPr>
              <a:t>Cognitive function</a:t>
            </a:r>
          </a:p>
        </p:txBody>
      </p:sp>
      <p:pic>
        <p:nvPicPr>
          <p:cNvPr id="78" name="Graphic 77" descr="Man with solid fill">
            <a:extLst>
              <a:ext uri="{FF2B5EF4-FFF2-40B4-BE49-F238E27FC236}">
                <a16:creationId xmlns:a16="http://schemas.microsoft.com/office/drawing/2014/main" id="{CDDF6922-102D-5FD8-134D-77F05168ACC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08129" y="2908058"/>
            <a:ext cx="386418" cy="386418"/>
          </a:xfrm>
          <a:prstGeom prst="rect">
            <a:avLst/>
          </a:prstGeom>
        </p:spPr>
      </p:pic>
      <p:pic>
        <p:nvPicPr>
          <p:cNvPr id="79" name="Graphic 78" descr="Man with solid fill">
            <a:extLst>
              <a:ext uri="{FF2B5EF4-FFF2-40B4-BE49-F238E27FC236}">
                <a16:creationId xmlns:a16="http://schemas.microsoft.com/office/drawing/2014/main" id="{EBA2A615-4F04-5366-D84A-C2595319E6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29885" y="3149658"/>
            <a:ext cx="386418" cy="386418"/>
          </a:xfrm>
          <a:prstGeom prst="rect">
            <a:avLst/>
          </a:prstGeom>
        </p:spPr>
      </p:pic>
      <p:pic>
        <p:nvPicPr>
          <p:cNvPr id="80" name="Graphic 79" descr="Man with solid fill">
            <a:extLst>
              <a:ext uri="{FF2B5EF4-FFF2-40B4-BE49-F238E27FC236}">
                <a16:creationId xmlns:a16="http://schemas.microsoft.com/office/drawing/2014/main" id="{A78FA3C9-5108-833B-238E-91979ACA45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08129" y="3383398"/>
            <a:ext cx="386418" cy="386418"/>
          </a:xfrm>
          <a:prstGeom prst="rect">
            <a:avLst/>
          </a:prstGeom>
        </p:spPr>
      </p:pic>
      <p:pic>
        <p:nvPicPr>
          <p:cNvPr id="81" name="Graphic 80" descr="Man with solid fill">
            <a:extLst>
              <a:ext uri="{FF2B5EF4-FFF2-40B4-BE49-F238E27FC236}">
                <a16:creationId xmlns:a16="http://schemas.microsoft.com/office/drawing/2014/main" id="{6057310B-F608-F881-F0EC-F2B44337A68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29885" y="3663229"/>
            <a:ext cx="386418" cy="386418"/>
          </a:xfrm>
          <a:prstGeom prst="rect">
            <a:avLst/>
          </a:prstGeom>
        </p:spPr>
      </p:pic>
      <p:cxnSp>
        <p:nvCxnSpPr>
          <p:cNvPr id="90" name="Straight Arrow Connector 89">
            <a:extLst>
              <a:ext uri="{FF2B5EF4-FFF2-40B4-BE49-F238E27FC236}">
                <a16:creationId xmlns:a16="http://schemas.microsoft.com/office/drawing/2014/main" id="{06D3A91E-5DEC-5755-A7AB-20E6D5A287E2}"/>
              </a:ext>
            </a:extLst>
          </p:cNvPr>
          <p:cNvCxnSpPr>
            <a:cxnSpLocks/>
          </p:cNvCxnSpPr>
          <p:nvPr/>
        </p:nvCxnSpPr>
        <p:spPr>
          <a:xfrm flipH="1">
            <a:off x="9484519" y="3088659"/>
            <a:ext cx="113036" cy="430829"/>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DD79140F-FD15-4692-1834-CBC19980A22F}"/>
              </a:ext>
            </a:extLst>
          </p:cNvPr>
          <p:cNvCxnSpPr>
            <a:cxnSpLocks/>
          </p:cNvCxnSpPr>
          <p:nvPr/>
        </p:nvCxnSpPr>
        <p:spPr>
          <a:xfrm flipH="1">
            <a:off x="9658350" y="3095019"/>
            <a:ext cx="27910" cy="424469"/>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nvGrpSpPr>
          <p:cNvPr id="97" name="Group 96">
            <a:extLst>
              <a:ext uri="{FF2B5EF4-FFF2-40B4-BE49-F238E27FC236}">
                <a16:creationId xmlns:a16="http://schemas.microsoft.com/office/drawing/2014/main" id="{8D586875-2263-30F1-ACFF-82897BA4DEF8}"/>
              </a:ext>
            </a:extLst>
          </p:cNvPr>
          <p:cNvGrpSpPr/>
          <p:nvPr/>
        </p:nvGrpSpPr>
        <p:grpSpPr>
          <a:xfrm flipH="1">
            <a:off x="5084511" y="2709894"/>
            <a:ext cx="201741" cy="437855"/>
            <a:chOff x="10879975" y="3437943"/>
            <a:chExt cx="201741" cy="437855"/>
          </a:xfrm>
        </p:grpSpPr>
        <p:cxnSp>
          <p:nvCxnSpPr>
            <p:cNvPr id="94" name="Straight Arrow Connector 93">
              <a:extLst>
                <a:ext uri="{FF2B5EF4-FFF2-40B4-BE49-F238E27FC236}">
                  <a16:creationId xmlns:a16="http://schemas.microsoft.com/office/drawing/2014/main" id="{EF1B3261-87AE-AEA3-8E80-BA9B010083E0}"/>
                </a:ext>
              </a:extLst>
            </p:cNvPr>
            <p:cNvCxnSpPr>
              <a:cxnSpLocks/>
            </p:cNvCxnSpPr>
            <p:nvPr/>
          </p:nvCxnSpPr>
          <p:spPr>
            <a:xfrm flipH="1">
              <a:off x="10969509" y="3437943"/>
              <a:ext cx="65391" cy="411634"/>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2192DEE5-3D43-A21D-1226-DA447E1154C4}"/>
                </a:ext>
              </a:extLst>
            </p:cNvPr>
            <p:cNvCxnSpPr>
              <a:cxnSpLocks/>
            </p:cNvCxnSpPr>
            <p:nvPr/>
          </p:nvCxnSpPr>
          <p:spPr>
            <a:xfrm flipH="1">
              <a:off x="10879975" y="3444969"/>
              <a:ext cx="113036" cy="430829"/>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0C968E00-7E73-FA35-2667-9B4DE9778E6F}"/>
                </a:ext>
              </a:extLst>
            </p:cNvPr>
            <p:cNvCxnSpPr>
              <a:cxnSpLocks/>
            </p:cNvCxnSpPr>
            <p:nvPr/>
          </p:nvCxnSpPr>
          <p:spPr>
            <a:xfrm flipH="1">
              <a:off x="11053806" y="3451329"/>
              <a:ext cx="27910" cy="424469"/>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B67B75C7-9BC6-ED01-3811-56A9853C7A53}"/>
              </a:ext>
            </a:extLst>
          </p:cNvPr>
          <p:cNvSpPr txBox="1"/>
          <p:nvPr/>
        </p:nvSpPr>
        <p:spPr>
          <a:xfrm>
            <a:off x="4264612" y="5851486"/>
            <a:ext cx="600533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adapted from ‘</a:t>
            </a:r>
            <a:r>
              <a:rPr lang="en-GB" sz="800" dirty="0"/>
              <a:t>Post-stroke dementia – a comprehensive review</a:t>
            </a:r>
            <a:r>
              <a:rPr kumimoji="0" lang="en-US" sz="900" b="0" i="0" u="none" strike="noStrike" kern="1200" cap="none" spc="0" normalizeH="0" baseline="0" noProof="0" dirty="0">
                <a:ln>
                  <a:noFill/>
                </a:ln>
                <a:solidFill>
                  <a:srgbClr val="3F1A01"/>
                </a:solidFill>
                <a:effectLst/>
                <a:uLnTx/>
                <a:uFillTx/>
                <a:latin typeface="Arial"/>
                <a:ea typeface="+mn-ea"/>
                <a:cs typeface="+mn-cs"/>
              </a:rPr>
              <a:t>' by </a:t>
            </a:r>
            <a:r>
              <a:rPr kumimoji="0" lang="en-US" sz="900" b="0" i="0" u="none" strike="noStrike" kern="1200" cap="none" spc="0" normalizeH="0" baseline="0" noProof="0" dirty="0" err="1">
                <a:ln>
                  <a:noFill/>
                </a:ln>
                <a:solidFill>
                  <a:srgbClr val="3F1A01"/>
                </a:solidFill>
                <a:effectLst/>
                <a:uLnTx/>
                <a:uFillTx/>
                <a:latin typeface="Arial"/>
                <a:ea typeface="+mn-ea"/>
                <a:cs typeface="+mn-cs"/>
              </a:rPr>
              <a:t>Mijajlović</a:t>
            </a:r>
            <a:r>
              <a:rPr kumimoji="0" lang="en-US" sz="900" b="0" i="0" u="none" strike="noStrike" kern="1200" cap="none" spc="0" normalizeH="0" baseline="0" noProof="0" dirty="0">
                <a:ln>
                  <a:noFill/>
                </a:ln>
                <a:solidFill>
                  <a:srgbClr val="3F1A01"/>
                </a:solidFill>
                <a:effectLst/>
                <a:uLnTx/>
                <a:uFillTx/>
                <a:latin typeface="Arial"/>
                <a:ea typeface="+mn-ea"/>
                <a:cs typeface="+mn-cs"/>
              </a:rPr>
              <a:t> et al., used under CC-BY-4.0. This work is licensed under Creative Commons license CC-BY-SA by The Lundbeck Foundation.</a:t>
            </a:r>
          </a:p>
        </p:txBody>
      </p:sp>
    </p:spTree>
    <p:extLst>
      <p:ext uri="{BB962C8B-B14F-4D97-AF65-F5344CB8AC3E}">
        <p14:creationId xmlns:p14="http://schemas.microsoft.com/office/powerpoint/2010/main" val="3251042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6DE45E8-2B73-9C13-40C6-32B887571A0D}"/>
              </a:ext>
            </a:extLst>
          </p:cNvPr>
          <p:cNvSpPr>
            <a:spLocks noGrp="1"/>
          </p:cNvSpPr>
          <p:nvPr>
            <p:ph type="title"/>
          </p:nvPr>
        </p:nvSpPr>
        <p:spPr/>
        <p:txBody>
          <a:bodyPr/>
          <a:lstStyle/>
          <a:p>
            <a:r>
              <a:rPr lang="en-GB" dirty="0"/>
              <a:t>Pathology of</a:t>
            </a:r>
            <a:br>
              <a:rPr lang="en-GB" dirty="0"/>
            </a:br>
            <a:r>
              <a:rPr lang="en-US" sz="4000" dirty="0"/>
              <a:t>post-stroke cognitive impairment and dementia</a:t>
            </a:r>
            <a:endParaRPr lang="en-GB" dirty="0"/>
          </a:p>
        </p:txBody>
      </p:sp>
      <p:sp>
        <p:nvSpPr>
          <p:cNvPr id="9" name="Text Placeholder 8">
            <a:extLst>
              <a:ext uri="{FF2B5EF4-FFF2-40B4-BE49-F238E27FC236}">
                <a16:creationId xmlns:a16="http://schemas.microsoft.com/office/drawing/2014/main" id="{7C9ED9AA-7D6B-3A49-31F7-29805BF1F0E6}"/>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204954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752BBE-24BE-820B-ECA5-B85F5B3C9838}"/>
              </a:ext>
            </a:extLst>
          </p:cNvPr>
          <p:cNvSpPr>
            <a:spLocks noGrp="1"/>
          </p:cNvSpPr>
          <p:nvPr>
            <p:ph type="title"/>
          </p:nvPr>
        </p:nvSpPr>
        <p:spPr/>
        <p:txBody>
          <a:bodyPr/>
          <a:lstStyle/>
          <a:p>
            <a:r>
              <a:rPr lang="en-GB" dirty="0"/>
              <a:t>Pathophysiology of post-stroke cognitive impairment</a:t>
            </a:r>
          </a:p>
        </p:txBody>
      </p:sp>
      <p:sp>
        <p:nvSpPr>
          <p:cNvPr id="9" name="Content Placeholder 8">
            <a:extLst>
              <a:ext uri="{FF2B5EF4-FFF2-40B4-BE49-F238E27FC236}">
                <a16:creationId xmlns:a16="http://schemas.microsoft.com/office/drawing/2014/main" id="{7E3A1EA0-C9D6-DC2C-22F7-3687A63128F3}"/>
              </a:ext>
            </a:extLst>
          </p:cNvPr>
          <p:cNvSpPr>
            <a:spLocks noGrp="1"/>
          </p:cNvSpPr>
          <p:nvPr>
            <p:ph idx="20"/>
          </p:nvPr>
        </p:nvSpPr>
        <p:spPr/>
        <p:txBody>
          <a:bodyPr/>
          <a:lstStyle/>
          <a:p>
            <a:r>
              <a:rPr lang="en-US">
                <a:solidFill>
                  <a:schemeClr val="tx1"/>
                </a:solidFill>
              </a:rPr>
              <a:t>In the general population, small-vessel disease is the biggest contributor to VCI and dementia</a:t>
            </a:r>
          </a:p>
          <a:p>
            <a:r>
              <a:rPr lang="en-US">
                <a:solidFill>
                  <a:schemeClr val="tx1"/>
                </a:solidFill>
              </a:rPr>
              <a:t>In the post-stroke population, there is a relatively greater contribution from larger, more destructive embolic infarcts</a:t>
            </a:r>
          </a:p>
          <a:p>
            <a:r>
              <a:rPr lang="en-US">
                <a:solidFill>
                  <a:schemeClr val="tx1"/>
                </a:solidFill>
              </a:rPr>
              <a:t>In post-stroke cognitive impairment, there are variable contributions from:</a:t>
            </a:r>
          </a:p>
          <a:p>
            <a:pPr lvl="1"/>
            <a:r>
              <a:rPr lang="en-US" sz="1600">
                <a:solidFill>
                  <a:schemeClr val="tx1"/>
                </a:solidFill>
              </a:rPr>
              <a:t>The severity of the injury</a:t>
            </a:r>
          </a:p>
          <a:p>
            <a:pPr lvl="1"/>
            <a:r>
              <a:rPr lang="en-US" sz="1600">
                <a:solidFill>
                  <a:schemeClr val="tx1"/>
                </a:solidFill>
              </a:rPr>
              <a:t>The lesion location</a:t>
            </a:r>
          </a:p>
          <a:p>
            <a:pPr lvl="1"/>
            <a:r>
              <a:rPr lang="en-US" sz="1600">
                <a:solidFill>
                  <a:schemeClr val="tx1"/>
                </a:solidFill>
              </a:rPr>
              <a:t>The interaction between pre-existing brain pathology and the acute stroke lesion</a:t>
            </a:r>
          </a:p>
          <a:p>
            <a:r>
              <a:rPr lang="en-US">
                <a:solidFill>
                  <a:schemeClr val="tx1"/>
                </a:solidFill>
              </a:rPr>
              <a:t>…all of which can </a:t>
            </a:r>
            <a:r>
              <a:rPr lang="en-US" b="1">
                <a:solidFill>
                  <a:schemeClr val="tx1"/>
                </a:solidFill>
              </a:rPr>
              <a:t>accelerate cognitive decline </a:t>
            </a:r>
            <a:r>
              <a:rPr lang="en-US">
                <a:solidFill>
                  <a:schemeClr val="tx1"/>
                </a:solidFill>
              </a:rPr>
              <a:t>in a vulnerable brain</a:t>
            </a:r>
            <a:endParaRPr lang="en-US" dirty="0">
              <a:solidFill>
                <a:schemeClr val="tx1"/>
              </a:solidFill>
            </a:endParaRPr>
          </a:p>
        </p:txBody>
      </p:sp>
      <p:sp>
        <p:nvSpPr>
          <p:cNvPr id="8" name="Text Placeholder 7">
            <a:extLst>
              <a:ext uri="{FF2B5EF4-FFF2-40B4-BE49-F238E27FC236}">
                <a16:creationId xmlns:a16="http://schemas.microsoft.com/office/drawing/2014/main" id="{02986260-C5C1-2C2D-818B-B87C72ED7B03}"/>
              </a:ext>
            </a:extLst>
          </p:cNvPr>
          <p:cNvSpPr>
            <a:spLocks noGrp="1"/>
          </p:cNvSpPr>
          <p:nvPr>
            <p:ph type="body" sz="quarter" idx="18"/>
          </p:nvPr>
        </p:nvSpPr>
        <p:spPr/>
        <p:txBody>
          <a:bodyPr/>
          <a:lstStyle/>
          <a:p>
            <a:r>
              <a:rPr lang="en-GB" dirty="0"/>
              <a:t>PSCI=post-stroke cognitive impairment; PSD=post-stroke dementia; VCI=vascular cognitive impairment</a:t>
            </a:r>
          </a:p>
          <a:p>
            <a:endParaRPr lang="en-GB" dirty="0"/>
          </a:p>
          <a:p>
            <a:r>
              <a:rPr lang="en-GB" dirty="0"/>
              <a:t>El Husseini et al. Stroke 2023;54(6):e272–e291</a:t>
            </a:r>
          </a:p>
        </p:txBody>
      </p:sp>
      <p:sp>
        <p:nvSpPr>
          <p:cNvPr id="2" name="Text Placeholder 1">
            <a:extLst>
              <a:ext uri="{FF2B5EF4-FFF2-40B4-BE49-F238E27FC236}">
                <a16:creationId xmlns:a16="http://schemas.microsoft.com/office/drawing/2014/main" id="{00B3A50F-E9D4-C61F-3257-E515F23B8291}"/>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7" name="Slide Number Placeholder 6">
            <a:extLst>
              <a:ext uri="{FF2B5EF4-FFF2-40B4-BE49-F238E27FC236}">
                <a16:creationId xmlns:a16="http://schemas.microsoft.com/office/drawing/2014/main" id="{583B8E52-2FC2-FA65-49CB-D0B95E8C31BF}"/>
              </a:ext>
            </a:extLst>
          </p:cNvPr>
          <p:cNvSpPr>
            <a:spLocks noGrp="1"/>
          </p:cNvSpPr>
          <p:nvPr>
            <p:ph type="sldNum" sz="quarter" idx="4"/>
          </p:nvPr>
        </p:nvSpPr>
        <p:spPr/>
        <p:txBody>
          <a:bodyPr/>
          <a:lstStyle/>
          <a:p>
            <a:fld id="{C5E73D8C-6D1C-4360-8101-83ED279A0FF1}" type="slidenum">
              <a:rPr lang="en-GB" smtClean="0"/>
              <a:pPr/>
              <a:t>13</a:t>
            </a:fld>
            <a:endParaRPr lang="en-GB"/>
          </a:p>
        </p:txBody>
      </p:sp>
      <p:sp>
        <p:nvSpPr>
          <p:cNvPr id="13" name="Content Placeholder 10">
            <a:extLst>
              <a:ext uri="{FF2B5EF4-FFF2-40B4-BE49-F238E27FC236}">
                <a16:creationId xmlns:a16="http://schemas.microsoft.com/office/drawing/2014/main" id="{6B314E52-05CB-40CD-49D7-A64F81D75DA1}"/>
              </a:ext>
            </a:extLst>
          </p:cNvPr>
          <p:cNvSpPr txBox="1">
            <a:spLocks/>
          </p:cNvSpPr>
          <p:nvPr/>
        </p:nvSpPr>
        <p:spPr>
          <a:xfrm>
            <a:off x="6725076" y="1434115"/>
            <a:ext cx="4166483" cy="261655"/>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400" b="1" dirty="0">
                <a:solidFill>
                  <a:schemeClr val="accent2">
                    <a:lumMod val="50000"/>
                  </a:schemeClr>
                </a:solidFill>
              </a:rPr>
              <a:t>Susceptibility to PSCI and PSD</a:t>
            </a:r>
          </a:p>
        </p:txBody>
      </p:sp>
      <p:sp>
        <p:nvSpPr>
          <p:cNvPr id="30" name="Content Placeholder 12">
            <a:extLst>
              <a:ext uri="{FF2B5EF4-FFF2-40B4-BE49-F238E27FC236}">
                <a16:creationId xmlns:a16="http://schemas.microsoft.com/office/drawing/2014/main" id="{964B66DA-1126-A213-0511-37FE5CA1B686}"/>
              </a:ext>
            </a:extLst>
          </p:cNvPr>
          <p:cNvSpPr txBox="1">
            <a:spLocks/>
          </p:cNvSpPr>
          <p:nvPr/>
        </p:nvSpPr>
        <p:spPr>
          <a:xfrm>
            <a:off x="6296051" y="3100375"/>
            <a:ext cx="2180592" cy="883146"/>
          </a:xfrm>
          <a:prstGeom prst="round2DiagRect">
            <a:avLst>
              <a:gd name="adj1" fmla="val 0"/>
              <a:gd name="adj2" fmla="val 24380"/>
            </a:avLst>
          </a:prstGeom>
          <a:solidFill>
            <a:schemeClr val="accent5">
              <a:lumMod val="75000"/>
            </a:schemeClr>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solidFill>
                  <a:schemeClr val="bg1"/>
                </a:solidFill>
              </a:rPr>
              <a:t>Acute stroke lesion</a:t>
            </a:r>
            <a:endParaRPr lang="en-GB" sz="1400" b="1" baseline="30000" dirty="0">
              <a:solidFill>
                <a:schemeClr val="bg1"/>
              </a:solidFill>
            </a:endParaRPr>
          </a:p>
        </p:txBody>
      </p:sp>
      <p:sp>
        <p:nvSpPr>
          <p:cNvPr id="31" name="Content Placeholder 12">
            <a:extLst>
              <a:ext uri="{FF2B5EF4-FFF2-40B4-BE49-F238E27FC236}">
                <a16:creationId xmlns:a16="http://schemas.microsoft.com/office/drawing/2014/main" id="{E86346B4-B8A2-B6C4-BD3D-157587870C48}"/>
              </a:ext>
            </a:extLst>
          </p:cNvPr>
          <p:cNvSpPr txBox="1">
            <a:spLocks/>
          </p:cNvSpPr>
          <p:nvPr/>
        </p:nvSpPr>
        <p:spPr>
          <a:xfrm>
            <a:off x="6296051" y="1919275"/>
            <a:ext cx="2180592" cy="883146"/>
          </a:xfrm>
          <a:prstGeom prst="round2DiagRect">
            <a:avLst>
              <a:gd name="adj1" fmla="val 0"/>
              <a:gd name="adj2" fmla="val 24380"/>
            </a:avLst>
          </a:prstGeom>
          <a:solidFill>
            <a:srgbClr val="D9D1CC"/>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solidFill>
                  <a:schemeClr val="accent2">
                    <a:lumMod val="50000"/>
                  </a:schemeClr>
                </a:solidFill>
              </a:rPr>
              <a:t>Preexisting </a:t>
            </a:r>
            <a:br>
              <a:rPr lang="en-GB" sz="1400" b="1" dirty="0">
                <a:solidFill>
                  <a:schemeClr val="accent2">
                    <a:lumMod val="50000"/>
                  </a:schemeClr>
                </a:solidFill>
              </a:rPr>
            </a:br>
            <a:r>
              <a:rPr lang="en-GB" sz="1400" b="1" dirty="0">
                <a:solidFill>
                  <a:schemeClr val="accent2">
                    <a:lumMod val="50000"/>
                  </a:schemeClr>
                </a:solidFill>
              </a:rPr>
              <a:t>pathology</a:t>
            </a:r>
            <a:endParaRPr lang="en-GB" sz="1400" b="1" baseline="30000" dirty="0">
              <a:solidFill>
                <a:schemeClr val="accent2">
                  <a:lumMod val="50000"/>
                </a:schemeClr>
              </a:solidFill>
            </a:endParaRPr>
          </a:p>
        </p:txBody>
      </p:sp>
      <p:sp>
        <p:nvSpPr>
          <p:cNvPr id="32" name="Arrow: Down 31">
            <a:extLst>
              <a:ext uri="{FF2B5EF4-FFF2-40B4-BE49-F238E27FC236}">
                <a16:creationId xmlns:a16="http://schemas.microsoft.com/office/drawing/2014/main" id="{1A0D8ED9-297B-2FAB-5947-61B48C5CCF39}"/>
              </a:ext>
            </a:extLst>
          </p:cNvPr>
          <p:cNvSpPr/>
          <p:nvPr/>
        </p:nvSpPr>
        <p:spPr>
          <a:xfrm>
            <a:off x="7136623" y="2608312"/>
            <a:ext cx="499446" cy="745906"/>
          </a:xfrm>
          <a:prstGeom prst="downArrow">
            <a:avLst/>
          </a:prstGeom>
          <a:solidFill>
            <a:schemeClr val="bg1"/>
          </a:solidFill>
          <a:ln>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p>
        </p:txBody>
      </p:sp>
      <p:sp>
        <p:nvSpPr>
          <p:cNvPr id="33" name="Content Placeholder 12">
            <a:extLst>
              <a:ext uri="{FF2B5EF4-FFF2-40B4-BE49-F238E27FC236}">
                <a16:creationId xmlns:a16="http://schemas.microsoft.com/office/drawing/2014/main" id="{25D90711-226F-03A1-FB6A-828A6264AF83}"/>
              </a:ext>
            </a:extLst>
          </p:cNvPr>
          <p:cNvSpPr txBox="1">
            <a:spLocks/>
          </p:cNvSpPr>
          <p:nvPr/>
        </p:nvSpPr>
        <p:spPr>
          <a:xfrm>
            <a:off x="9333954" y="3007431"/>
            <a:ext cx="2238050" cy="738664"/>
          </a:xfrm>
          <a:prstGeom prst="rect">
            <a:avLst/>
          </a:prstGeom>
          <a:noFill/>
          <a:ln>
            <a:noFill/>
          </a:ln>
        </p:spPr>
        <p:txBody>
          <a:bodyPr wrap="square" anchor="ctr">
            <a:sp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2">
                    <a:lumMod val="50000"/>
                  </a:schemeClr>
                </a:solidFill>
              </a:rPr>
              <a:t>Environmental exposure, vascular and sociodemographic risk</a:t>
            </a:r>
            <a:endParaRPr lang="en-GB" sz="1400" b="1" baseline="30000" dirty="0">
              <a:solidFill>
                <a:schemeClr val="accent2">
                  <a:lumMod val="50000"/>
                </a:schemeClr>
              </a:solidFill>
            </a:endParaRPr>
          </a:p>
        </p:txBody>
      </p:sp>
      <p:sp>
        <p:nvSpPr>
          <p:cNvPr id="34" name="Content Placeholder 12">
            <a:extLst>
              <a:ext uri="{FF2B5EF4-FFF2-40B4-BE49-F238E27FC236}">
                <a16:creationId xmlns:a16="http://schemas.microsoft.com/office/drawing/2014/main" id="{863DF891-58CA-B060-46F3-96B5C0FED345}"/>
              </a:ext>
            </a:extLst>
          </p:cNvPr>
          <p:cNvSpPr txBox="1">
            <a:spLocks/>
          </p:cNvSpPr>
          <p:nvPr/>
        </p:nvSpPr>
        <p:spPr>
          <a:xfrm>
            <a:off x="9333954" y="2206960"/>
            <a:ext cx="1594110" cy="307777"/>
          </a:xfrm>
          <a:prstGeom prst="rect">
            <a:avLst/>
          </a:prstGeom>
          <a:noFill/>
          <a:ln>
            <a:noFill/>
          </a:ln>
        </p:spPr>
        <p:txBody>
          <a:bodyPr wrap="square" anchor="ctr">
            <a:sp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2">
                    <a:lumMod val="50000"/>
                  </a:schemeClr>
                </a:solidFill>
              </a:rPr>
              <a:t>Genetic factors</a:t>
            </a:r>
            <a:endParaRPr lang="en-GB" sz="1400" b="1" baseline="30000" dirty="0">
              <a:solidFill>
                <a:schemeClr val="accent2">
                  <a:lumMod val="50000"/>
                </a:schemeClr>
              </a:solidFill>
            </a:endParaRPr>
          </a:p>
        </p:txBody>
      </p:sp>
      <p:sp>
        <p:nvSpPr>
          <p:cNvPr id="36" name="Arrow: Down 35">
            <a:extLst>
              <a:ext uri="{FF2B5EF4-FFF2-40B4-BE49-F238E27FC236}">
                <a16:creationId xmlns:a16="http://schemas.microsoft.com/office/drawing/2014/main" id="{FFDDF145-0779-E233-7A62-D06D88C46337}"/>
              </a:ext>
            </a:extLst>
          </p:cNvPr>
          <p:cNvSpPr/>
          <p:nvPr/>
        </p:nvSpPr>
        <p:spPr>
          <a:xfrm rot="5400000">
            <a:off x="8496951" y="1773567"/>
            <a:ext cx="499446" cy="1174562"/>
          </a:xfrm>
          <a:prstGeom prst="downArrow">
            <a:avLst/>
          </a:prstGeom>
          <a:solidFill>
            <a:schemeClr val="bg1"/>
          </a:solidFill>
          <a:ln>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p>
        </p:txBody>
      </p:sp>
      <p:grpSp>
        <p:nvGrpSpPr>
          <p:cNvPr id="49" name="Group 48">
            <a:extLst>
              <a:ext uri="{FF2B5EF4-FFF2-40B4-BE49-F238E27FC236}">
                <a16:creationId xmlns:a16="http://schemas.microsoft.com/office/drawing/2014/main" id="{D8A92FC7-7F45-8A20-E416-0696C5EB74E8}"/>
              </a:ext>
            </a:extLst>
          </p:cNvPr>
          <p:cNvGrpSpPr/>
          <p:nvPr/>
        </p:nvGrpSpPr>
        <p:grpSpPr>
          <a:xfrm rot="956336">
            <a:off x="8625106" y="2469262"/>
            <a:ext cx="862393" cy="947499"/>
            <a:chOff x="8513159" y="2591676"/>
            <a:chExt cx="862393" cy="947499"/>
          </a:xfrm>
        </p:grpSpPr>
        <p:cxnSp>
          <p:nvCxnSpPr>
            <p:cNvPr id="35" name="Straight Arrow Connector 34">
              <a:extLst>
                <a:ext uri="{FF2B5EF4-FFF2-40B4-BE49-F238E27FC236}">
                  <a16:creationId xmlns:a16="http://schemas.microsoft.com/office/drawing/2014/main" id="{C13A72AE-8A1C-4EA2-5932-D1709A54733E}"/>
                </a:ext>
              </a:extLst>
            </p:cNvPr>
            <p:cNvCxnSpPr>
              <a:cxnSpLocks/>
            </p:cNvCxnSpPr>
            <p:nvPr/>
          </p:nvCxnSpPr>
          <p:spPr>
            <a:xfrm rot="900000" flipH="1">
              <a:off x="8513160" y="3268054"/>
              <a:ext cx="862392" cy="0"/>
            </a:xfrm>
            <a:prstGeom prst="straightConnector1">
              <a:avLst/>
            </a:prstGeom>
            <a:ln w="19050">
              <a:solidFill>
                <a:schemeClr val="accent2">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4F52E86-AD86-691C-9DB0-A4570FEF42CF}"/>
                </a:ext>
              </a:extLst>
            </p:cNvPr>
            <p:cNvCxnSpPr>
              <a:cxnSpLocks/>
            </p:cNvCxnSpPr>
            <p:nvPr/>
          </p:nvCxnSpPr>
          <p:spPr>
            <a:xfrm rot="20700000" flipH="1">
              <a:off x="8513159" y="3539175"/>
              <a:ext cx="862392" cy="0"/>
            </a:xfrm>
            <a:prstGeom prst="straightConnector1">
              <a:avLst/>
            </a:prstGeom>
            <a:ln w="19050">
              <a:solidFill>
                <a:schemeClr val="accent2">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1C0481D-44C0-021C-5414-DF693D85C259}"/>
                </a:ext>
              </a:extLst>
            </p:cNvPr>
            <p:cNvCxnSpPr>
              <a:cxnSpLocks/>
            </p:cNvCxnSpPr>
            <p:nvPr/>
          </p:nvCxnSpPr>
          <p:spPr>
            <a:xfrm rot="2700000" flipH="1">
              <a:off x="8618283" y="3022872"/>
              <a:ext cx="862392" cy="0"/>
            </a:xfrm>
            <a:prstGeom prst="straightConnector1">
              <a:avLst/>
            </a:prstGeom>
            <a:ln w="19050">
              <a:solidFill>
                <a:schemeClr val="accent2">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39" name="Freeform: Shape 38" descr="DNA with solid fill">
            <a:extLst>
              <a:ext uri="{FF2B5EF4-FFF2-40B4-BE49-F238E27FC236}">
                <a16:creationId xmlns:a16="http://schemas.microsoft.com/office/drawing/2014/main" id="{06137152-3213-B005-F1EF-0EF06A4CB717}"/>
              </a:ext>
            </a:extLst>
          </p:cNvPr>
          <p:cNvSpPr/>
          <p:nvPr/>
        </p:nvSpPr>
        <p:spPr>
          <a:xfrm rot="6040597">
            <a:off x="10201180" y="1401657"/>
            <a:ext cx="243076" cy="1283668"/>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rgbClr val="D9D1CC"/>
          </a:solidFill>
          <a:ln w="9525" cap="flat">
            <a:noFill/>
            <a:prstDash val="solid"/>
            <a:miter/>
          </a:ln>
        </p:spPr>
        <p:txBody>
          <a:bodyPr rtlCol="0" anchor="ctr"/>
          <a:lstStyle/>
          <a:p>
            <a:endParaRPr lang="en-GB"/>
          </a:p>
        </p:txBody>
      </p:sp>
      <p:grpSp>
        <p:nvGrpSpPr>
          <p:cNvPr id="40" name="Group 39">
            <a:extLst>
              <a:ext uri="{FF2B5EF4-FFF2-40B4-BE49-F238E27FC236}">
                <a16:creationId xmlns:a16="http://schemas.microsoft.com/office/drawing/2014/main" id="{5B8ED31E-0BB1-7098-7351-07F4AA56CBA5}"/>
              </a:ext>
            </a:extLst>
          </p:cNvPr>
          <p:cNvGrpSpPr/>
          <p:nvPr/>
        </p:nvGrpSpPr>
        <p:grpSpPr>
          <a:xfrm>
            <a:off x="10707108" y="2424035"/>
            <a:ext cx="982098" cy="866620"/>
            <a:chOff x="6855797" y="3315729"/>
            <a:chExt cx="1247778" cy="1101059"/>
          </a:xfrm>
        </p:grpSpPr>
        <p:sp>
          <p:nvSpPr>
            <p:cNvPr id="41" name="Freeform: Shape 40">
              <a:extLst>
                <a:ext uri="{FF2B5EF4-FFF2-40B4-BE49-F238E27FC236}">
                  <a16:creationId xmlns:a16="http://schemas.microsoft.com/office/drawing/2014/main" id="{A05E4EB6-2C54-898F-E707-B9A0EF35A34E}"/>
                </a:ext>
              </a:extLst>
            </p:cNvPr>
            <p:cNvSpPr/>
            <p:nvPr/>
          </p:nvSpPr>
          <p:spPr>
            <a:xfrm>
              <a:off x="6983886" y="3447856"/>
              <a:ext cx="327014" cy="572550"/>
            </a:xfrm>
            <a:custGeom>
              <a:avLst/>
              <a:gdLst>
                <a:gd name="connsiteX0" fmla="*/ 239458 w 327014"/>
                <a:gd name="connsiteY0" fmla="*/ 307827 h 572550"/>
                <a:gd name="connsiteX1" fmla="*/ 293337 w 327014"/>
                <a:gd name="connsiteY1" fmla="*/ 307827 h 572550"/>
                <a:gd name="connsiteX2" fmla="*/ 163676 w 327014"/>
                <a:gd name="connsiteY2" fmla="*/ 0 h 572550"/>
                <a:gd name="connsiteX3" fmla="*/ 33678 w 327014"/>
                <a:gd name="connsiteY3" fmla="*/ 307827 h 572550"/>
                <a:gd name="connsiteX4" fmla="*/ 87571 w 327014"/>
                <a:gd name="connsiteY4" fmla="*/ 307827 h 572550"/>
                <a:gd name="connsiteX5" fmla="*/ 0 w 327014"/>
                <a:gd name="connsiteY5" fmla="*/ 490705 h 572550"/>
                <a:gd name="connsiteX6" fmla="*/ 129998 w 327014"/>
                <a:gd name="connsiteY6" fmla="*/ 490705 h 572550"/>
                <a:gd name="connsiteX7" fmla="*/ 129998 w 327014"/>
                <a:gd name="connsiteY7" fmla="*/ 572551 h 572550"/>
                <a:gd name="connsiteX8" fmla="*/ 197354 w 327014"/>
                <a:gd name="connsiteY8" fmla="*/ 572551 h 572550"/>
                <a:gd name="connsiteX9" fmla="*/ 197354 w 327014"/>
                <a:gd name="connsiteY9" fmla="*/ 490705 h 572550"/>
                <a:gd name="connsiteX10" fmla="*/ 327015 w 327014"/>
                <a:gd name="connsiteY10" fmla="*/ 490705 h 572550"/>
                <a:gd name="connsiteX11" fmla="*/ 239458 w 327014"/>
                <a:gd name="connsiteY11" fmla="*/ 307827 h 572550"/>
                <a:gd name="connsiteX12" fmla="*/ 239458 w 327014"/>
                <a:gd name="connsiteY12" fmla="*/ 307827 h 57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7014" h="572550">
                  <a:moveTo>
                    <a:pt x="239458" y="307827"/>
                  </a:moveTo>
                  <a:lnTo>
                    <a:pt x="293337" y="307827"/>
                  </a:lnTo>
                  <a:lnTo>
                    <a:pt x="163676" y="0"/>
                  </a:lnTo>
                  <a:lnTo>
                    <a:pt x="33678" y="307827"/>
                  </a:lnTo>
                  <a:lnTo>
                    <a:pt x="87571" y="307827"/>
                  </a:lnTo>
                  <a:lnTo>
                    <a:pt x="0" y="490705"/>
                  </a:lnTo>
                  <a:lnTo>
                    <a:pt x="129998" y="490705"/>
                  </a:lnTo>
                  <a:lnTo>
                    <a:pt x="129998" y="572551"/>
                  </a:lnTo>
                  <a:lnTo>
                    <a:pt x="197354" y="572551"/>
                  </a:lnTo>
                  <a:lnTo>
                    <a:pt x="197354" y="490705"/>
                  </a:lnTo>
                  <a:lnTo>
                    <a:pt x="327015" y="490705"/>
                  </a:lnTo>
                  <a:lnTo>
                    <a:pt x="239458" y="307827"/>
                  </a:lnTo>
                  <a:lnTo>
                    <a:pt x="239458" y="307827"/>
                  </a:lnTo>
                  <a:close/>
                </a:path>
              </a:pathLst>
            </a:custGeom>
            <a:solidFill>
              <a:srgbClr val="D9D1CC"/>
            </a:solidFill>
            <a:ln w="9525" cap="flat">
              <a:solidFill>
                <a:schemeClr val="bg1"/>
              </a:solid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5B5386AC-45D8-2407-743A-FD9B50EAFD48}"/>
                </a:ext>
              </a:extLst>
            </p:cNvPr>
            <p:cNvSpPr/>
            <p:nvPr/>
          </p:nvSpPr>
          <p:spPr>
            <a:xfrm>
              <a:off x="7872999" y="3315729"/>
              <a:ext cx="230576" cy="403692"/>
            </a:xfrm>
            <a:custGeom>
              <a:avLst/>
              <a:gdLst>
                <a:gd name="connsiteX0" fmla="*/ 168844 w 230576"/>
                <a:gd name="connsiteY0" fmla="*/ 217041 h 403692"/>
                <a:gd name="connsiteX1" fmla="*/ 206838 w 230576"/>
                <a:gd name="connsiteY1" fmla="*/ 217041 h 403692"/>
                <a:gd name="connsiteX2" fmla="*/ 115406 w 230576"/>
                <a:gd name="connsiteY2" fmla="*/ 0 h 403692"/>
                <a:gd name="connsiteX3" fmla="*/ 23754 w 230576"/>
                <a:gd name="connsiteY3" fmla="*/ 217041 h 403692"/>
                <a:gd name="connsiteX4" fmla="*/ 61747 w 230576"/>
                <a:gd name="connsiteY4" fmla="*/ 217041 h 403692"/>
                <a:gd name="connsiteX5" fmla="*/ 0 w 230576"/>
                <a:gd name="connsiteY5" fmla="*/ 345997 h 403692"/>
                <a:gd name="connsiteX6" fmla="*/ 91667 w 230576"/>
                <a:gd name="connsiteY6" fmla="*/ 345997 h 403692"/>
                <a:gd name="connsiteX7" fmla="*/ 91667 w 230576"/>
                <a:gd name="connsiteY7" fmla="*/ 403692 h 403692"/>
                <a:gd name="connsiteX8" fmla="*/ 139159 w 230576"/>
                <a:gd name="connsiteY8" fmla="*/ 403692 h 403692"/>
                <a:gd name="connsiteX9" fmla="*/ 139159 w 230576"/>
                <a:gd name="connsiteY9" fmla="*/ 345997 h 403692"/>
                <a:gd name="connsiteX10" fmla="*/ 230577 w 230576"/>
                <a:gd name="connsiteY10" fmla="*/ 345997 h 403692"/>
                <a:gd name="connsiteX11" fmla="*/ 168844 w 230576"/>
                <a:gd name="connsiteY11" fmla="*/ 217041 h 403692"/>
                <a:gd name="connsiteX12" fmla="*/ 168844 w 230576"/>
                <a:gd name="connsiteY12" fmla="*/ 217041 h 40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0576" h="403692">
                  <a:moveTo>
                    <a:pt x="168844" y="217041"/>
                  </a:moveTo>
                  <a:lnTo>
                    <a:pt x="206838" y="217041"/>
                  </a:lnTo>
                  <a:lnTo>
                    <a:pt x="115406" y="0"/>
                  </a:lnTo>
                  <a:lnTo>
                    <a:pt x="23754" y="217041"/>
                  </a:lnTo>
                  <a:lnTo>
                    <a:pt x="61747" y="217041"/>
                  </a:lnTo>
                  <a:lnTo>
                    <a:pt x="0" y="345997"/>
                  </a:lnTo>
                  <a:lnTo>
                    <a:pt x="91667" y="345997"/>
                  </a:lnTo>
                  <a:lnTo>
                    <a:pt x="91667" y="403692"/>
                  </a:lnTo>
                  <a:lnTo>
                    <a:pt x="139159" y="403692"/>
                  </a:lnTo>
                  <a:lnTo>
                    <a:pt x="139159" y="345997"/>
                  </a:lnTo>
                  <a:lnTo>
                    <a:pt x="230577" y="345997"/>
                  </a:lnTo>
                  <a:lnTo>
                    <a:pt x="168844" y="217041"/>
                  </a:lnTo>
                  <a:lnTo>
                    <a:pt x="168844" y="217041"/>
                  </a:lnTo>
                  <a:close/>
                </a:path>
              </a:pathLst>
            </a:custGeom>
            <a:solidFill>
              <a:srgbClr val="D9D1CC"/>
            </a:solidFill>
            <a:ln w="9525" cap="flat">
              <a:solidFill>
                <a:schemeClr val="bg1"/>
              </a:solid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06058246-4C3D-FB64-035B-AB08BE6E9CD3}"/>
                </a:ext>
              </a:extLst>
            </p:cNvPr>
            <p:cNvSpPr/>
            <p:nvPr/>
          </p:nvSpPr>
          <p:spPr>
            <a:xfrm>
              <a:off x="6855797" y="3521250"/>
              <a:ext cx="1090171" cy="895538"/>
            </a:xfrm>
            <a:custGeom>
              <a:avLst/>
              <a:gdLst>
                <a:gd name="connsiteX0" fmla="*/ 731823 w 1090171"/>
                <a:gd name="connsiteY0" fmla="*/ 111863 h 895538"/>
                <a:gd name="connsiteX1" fmla="*/ 985903 w 1090171"/>
                <a:gd name="connsiteY1" fmla="*/ 253224 h 895538"/>
                <a:gd name="connsiteX2" fmla="*/ 1054110 w 1090171"/>
                <a:gd name="connsiteY2" fmla="*/ 512443 h 895538"/>
                <a:gd name="connsiteX3" fmla="*/ 806651 w 1090171"/>
                <a:gd name="connsiteY3" fmla="*/ 895538 h 895538"/>
                <a:gd name="connsiteX4" fmla="*/ 0 w 1090171"/>
                <a:gd name="connsiteY4" fmla="*/ 895538 h 895538"/>
                <a:gd name="connsiteX5" fmla="*/ 642798 w 1090171"/>
                <a:gd name="connsiteY5" fmla="*/ 498761 h 895538"/>
                <a:gd name="connsiteX6" fmla="*/ 719359 w 1090171"/>
                <a:gd name="connsiteY6" fmla="*/ 249584 h 895538"/>
                <a:gd name="connsiteX7" fmla="*/ 586380 w 1090171"/>
                <a:gd name="connsiteY7" fmla="*/ 111290 h 895538"/>
                <a:gd name="connsiteX8" fmla="*/ 734040 w 1090171"/>
                <a:gd name="connsiteY8" fmla="*/ 10 h 895538"/>
                <a:gd name="connsiteX9" fmla="*/ 792763 w 1090171"/>
                <a:gd name="connsiteY9" fmla="*/ 10 h 895538"/>
                <a:gd name="connsiteX10" fmla="*/ 731823 w 1090171"/>
                <a:gd name="connsiteY10" fmla="*/ 111863 h 895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0171" h="895538">
                  <a:moveTo>
                    <a:pt x="731823" y="111863"/>
                  </a:moveTo>
                  <a:cubicBezTo>
                    <a:pt x="793379" y="153527"/>
                    <a:pt x="958024" y="233376"/>
                    <a:pt x="985903" y="253224"/>
                  </a:cubicBezTo>
                  <a:cubicBezTo>
                    <a:pt x="1024895" y="280971"/>
                    <a:pt x="1151561" y="343438"/>
                    <a:pt x="1054110" y="512443"/>
                  </a:cubicBezTo>
                  <a:cubicBezTo>
                    <a:pt x="956659" y="681448"/>
                    <a:pt x="866402" y="805986"/>
                    <a:pt x="806651" y="895538"/>
                  </a:cubicBezTo>
                  <a:lnTo>
                    <a:pt x="0" y="895538"/>
                  </a:lnTo>
                  <a:cubicBezTo>
                    <a:pt x="200569" y="730893"/>
                    <a:pt x="509335" y="595037"/>
                    <a:pt x="642798" y="498761"/>
                  </a:cubicBezTo>
                  <a:cubicBezTo>
                    <a:pt x="776262" y="402484"/>
                    <a:pt x="783499" y="329755"/>
                    <a:pt x="719359" y="249584"/>
                  </a:cubicBezTo>
                  <a:cubicBezTo>
                    <a:pt x="660636" y="176180"/>
                    <a:pt x="607961" y="155494"/>
                    <a:pt x="586380" y="111290"/>
                  </a:cubicBezTo>
                  <a:cubicBezTo>
                    <a:pt x="547961" y="32631"/>
                    <a:pt x="686709" y="-665"/>
                    <a:pt x="734040" y="10"/>
                  </a:cubicBezTo>
                  <a:cubicBezTo>
                    <a:pt x="739780" y="10"/>
                    <a:pt x="792763" y="10"/>
                    <a:pt x="792763" y="10"/>
                  </a:cubicBezTo>
                  <a:cubicBezTo>
                    <a:pt x="792763" y="10"/>
                    <a:pt x="670252" y="70214"/>
                    <a:pt x="731823" y="111863"/>
                  </a:cubicBezTo>
                  <a:close/>
                </a:path>
              </a:pathLst>
            </a:custGeom>
            <a:solidFill>
              <a:srgbClr val="D9D1CC"/>
            </a:solidFill>
            <a:ln w="9525" cap="flat">
              <a:solidFill>
                <a:schemeClr val="bg1"/>
              </a:solidFill>
              <a:prstDash val="solid"/>
              <a:miter/>
            </a:ln>
          </p:spPr>
          <p:txBody>
            <a:bodyPr rtlCol="0" anchor="ctr"/>
            <a:lstStyle/>
            <a:p>
              <a:endParaRPr lang="en-GB"/>
            </a:p>
          </p:txBody>
        </p:sp>
      </p:grpSp>
      <p:sp>
        <p:nvSpPr>
          <p:cNvPr id="44" name="Content Placeholder 12">
            <a:extLst>
              <a:ext uri="{FF2B5EF4-FFF2-40B4-BE49-F238E27FC236}">
                <a16:creationId xmlns:a16="http://schemas.microsoft.com/office/drawing/2014/main" id="{1F4B2B30-2C22-341E-D674-F2D8FF3C903F}"/>
              </a:ext>
            </a:extLst>
          </p:cNvPr>
          <p:cNvSpPr txBox="1">
            <a:spLocks/>
          </p:cNvSpPr>
          <p:nvPr/>
        </p:nvSpPr>
        <p:spPr>
          <a:xfrm>
            <a:off x="6296050" y="4289095"/>
            <a:ext cx="2180592" cy="883146"/>
          </a:xfrm>
          <a:prstGeom prst="round2DiagRect">
            <a:avLst>
              <a:gd name="adj1" fmla="val 0"/>
              <a:gd name="adj2" fmla="val 24380"/>
            </a:avLst>
          </a:prstGeom>
          <a:solidFill>
            <a:srgbClr val="D9D1CC"/>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solidFill>
                  <a:schemeClr val="accent2">
                    <a:lumMod val="50000"/>
                  </a:schemeClr>
                </a:solidFill>
              </a:rPr>
              <a:t>Cognitive</a:t>
            </a:r>
            <a:br>
              <a:rPr lang="en-GB" sz="1400" b="1" dirty="0">
                <a:solidFill>
                  <a:schemeClr val="accent2">
                    <a:lumMod val="50000"/>
                  </a:schemeClr>
                </a:solidFill>
              </a:rPr>
            </a:br>
            <a:r>
              <a:rPr lang="en-GB" sz="1400" b="1" dirty="0">
                <a:solidFill>
                  <a:schemeClr val="accent2">
                    <a:lumMod val="50000"/>
                  </a:schemeClr>
                </a:solidFill>
              </a:rPr>
              <a:t>function</a:t>
            </a:r>
            <a:endParaRPr lang="en-GB" sz="1400" b="1" baseline="30000" dirty="0">
              <a:solidFill>
                <a:schemeClr val="accent2">
                  <a:lumMod val="50000"/>
                </a:schemeClr>
              </a:solidFill>
            </a:endParaRPr>
          </a:p>
        </p:txBody>
      </p:sp>
      <p:sp>
        <p:nvSpPr>
          <p:cNvPr id="45" name="Arrow: Down 44">
            <a:extLst>
              <a:ext uri="{FF2B5EF4-FFF2-40B4-BE49-F238E27FC236}">
                <a16:creationId xmlns:a16="http://schemas.microsoft.com/office/drawing/2014/main" id="{783C1604-4136-EFDF-DA1A-02A57C206BA8}"/>
              </a:ext>
            </a:extLst>
          </p:cNvPr>
          <p:cNvSpPr/>
          <p:nvPr/>
        </p:nvSpPr>
        <p:spPr>
          <a:xfrm>
            <a:off x="7130143" y="3794715"/>
            <a:ext cx="499446" cy="745906"/>
          </a:xfrm>
          <a:prstGeom prst="downArrow">
            <a:avLst/>
          </a:prstGeom>
          <a:solidFill>
            <a:schemeClr val="bg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p>
        </p:txBody>
      </p:sp>
      <p:sp>
        <p:nvSpPr>
          <p:cNvPr id="46" name="Content Placeholder 12">
            <a:extLst>
              <a:ext uri="{FF2B5EF4-FFF2-40B4-BE49-F238E27FC236}">
                <a16:creationId xmlns:a16="http://schemas.microsoft.com/office/drawing/2014/main" id="{7747D315-1CFE-E2FA-C729-DFD64F8C8261}"/>
              </a:ext>
            </a:extLst>
          </p:cNvPr>
          <p:cNvSpPr txBox="1">
            <a:spLocks/>
          </p:cNvSpPr>
          <p:nvPr/>
        </p:nvSpPr>
        <p:spPr>
          <a:xfrm>
            <a:off x="9333954" y="4469058"/>
            <a:ext cx="2228125" cy="523220"/>
          </a:xfrm>
          <a:prstGeom prst="rect">
            <a:avLst/>
          </a:prstGeom>
          <a:noFill/>
          <a:ln>
            <a:noFill/>
          </a:ln>
        </p:spPr>
        <p:txBody>
          <a:bodyPr wrap="square" anchor="ctr">
            <a:sp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2">
                    <a:lumMod val="50000"/>
                  </a:schemeClr>
                </a:solidFill>
              </a:rPr>
              <a:t>Cognitive reserve and brain resilience </a:t>
            </a:r>
            <a:endParaRPr lang="en-GB" sz="1400" b="1" baseline="30000" dirty="0">
              <a:solidFill>
                <a:schemeClr val="accent2">
                  <a:lumMod val="50000"/>
                </a:schemeClr>
              </a:solidFill>
            </a:endParaRPr>
          </a:p>
        </p:txBody>
      </p:sp>
      <p:sp>
        <p:nvSpPr>
          <p:cNvPr id="47" name="Arrow: Down 46">
            <a:extLst>
              <a:ext uri="{FF2B5EF4-FFF2-40B4-BE49-F238E27FC236}">
                <a16:creationId xmlns:a16="http://schemas.microsoft.com/office/drawing/2014/main" id="{F134ABBF-6A69-9C84-F1B0-09EEB1064AD8}"/>
              </a:ext>
            </a:extLst>
          </p:cNvPr>
          <p:cNvSpPr/>
          <p:nvPr/>
        </p:nvSpPr>
        <p:spPr>
          <a:xfrm rot="5400000">
            <a:off x="8496951" y="4143387"/>
            <a:ext cx="499446" cy="1174562"/>
          </a:xfrm>
          <a:prstGeom prst="downArrow">
            <a:avLst/>
          </a:prstGeom>
          <a:solidFill>
            <a:schemeClr val="bg1"/>
          </a:solidFill>
          <a:ln>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GB" sz="1000" b="1" dirty="0">
              <a:solidFill>
                <a:schemeClr val="accent2">
                  <a:lumMod val="50000"/>
                </a:schemeClr>
              </a:solidFill>
            </a:endParaRPr>
          </a:p>
        </p:txBody>
      </p:sp>
      <p:sp>
        <p:nvSpPr>
          <p:cNvPr id="48" name="TextBox 47">
            <a:extLst>
              <a:ext uri="{FF2B5EF4-FFF2-40B4-BE49-F238E27FC236}">
                <a16:creationId xmlns:a16="http://schemas.microsoft.com/office/drawing/2014/main" id="{C31323E5-2EFE-5CB1-413A-40681077E163}"/>
              </a:ext>
            </a:extLst>
          </p:cNvPr>
          <p:cNvSpPr txBox="1"/>
          <p:nvPr/>
        </p:nvSpPr>
        <p:spPr>
          <a:xfrm>
            <a:off x="6296049" y="5293460"/>
            <a:ext cx="5266029" cy="830997"/>
          </a:xfrm>
          <a:prstGeom prst="rect">
            <a:avLst/>
          </a:prstGeom>
          <a:solidFill>
            <a:srgbClr val="D9D1CC"/>
          </a:solidFill>
        </p:spPr>
        <p:txBody>
          <a:bodyPr wrap="square" rtlCol="0">
            <a:spAutoFit/>
          </a:bodyPr>
          <a:lstStyle/>
          <a:p>
            <a:pPr algn="ctr"/>
            <a:r>
              <a:rPr lang="en-GB" sz="1200" dirty="0">
                <a:solidFill>
                  <a:schemeClr val="accent2">
                    <a:lumMod val="50000"/>
                  </a:schemeClr>
                </a:solidFill>
              </a:rPr>
              <a:t>The development of cognitive impairment or dementia after stroke</a:t>
            </a:r>
            <a:br>
              <a:rPr lang="en-GB" sz="1200" dirty="0">
                <a:solidFill>
                  <a:schemeClr val="accent2">
                    <a:lumMod val="50000"/>
                  </a:schemeClr>
                </a:solidFill>
              </a:rPr>
            </a:br>
            <a:r>
              <a:rPr lang="en-GB" sz="1200" dirty="0">
                <a:solidFill>
                  <a:schemeClr val="accent2">
                    <a:lumMod val="50000"/>
                  </a:schemeClr>
                </a:solidFill>
              </a:rPr>
              <a:t> can be conceptualized as a balance between the impact of stroke lesions and preexisting pathology against the protective elements</a:t>
            </a:r>
            <a:br>
              <a:rPr lang="en-GB" sz="1200" dirty="0">
                <a:solidFill>
                  <a:schemeClr val="accent2">
                    <a:lumMod val="50000"/>
                  </a:schemeClr>
                </a:solidFill>
              </a:rPr>
            </a:br>
            <a:r>
              <a:rPr lang="en-GB" sz="1200" dirty="0">
                <a:solidFill>
                  <a:schemeClr val="accent2">
                    <a:lumMod val="50000"/>
                  </a:schemeClr>
                </a:solidFill>
              </a:rPr>
              <a:t>of cognitive reserve and brain resilience</a:t>
            </a:r>
          </a:p>
        </p:txBody>
      </p:sp>
    </p:spTree>
    <p:extLst>
      <p:ext uri="{BB962C8B-B14F-4D97-AF65-F5344CB8AC3E}">
        <p14:creationId xmlns:p14="http://schemas.microsoft.com/office/powerpoint/2010/main" val="1357717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916F1A-9261-3265-B197-0CD77879CCC4}"/>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411F2A01-1062-C941-80B0-18B3FB707C24}"/>
              </a:ext>
            </a:extLst>
          </p:cNvPr>
          <p:cNvSpPr>
            <a:spLocks noGrp="1"/>
          </p:cNvSpPr>
          <p:nvPr>
            <p:ph type="title"/>
          </p:nvPr>
        </p:nvSpPr>
        <p:spPr/>
        <p:txBody>
          <a:bodyPr/>
          <a:lstStyle/>
          <a:p>
            <a:r>
              <a:rPr lang="en-US" dirty="0"/>
              <a:t>Risk factors for post-stroke cognitive impairment</a:t>
            </a:r>
            <a:endParaRPr lang="en-GB" dirty="0"/>
          </a:p>
        </p:txBody>
      </p:sp>
      <p:sp>
        <p:nvSpPr>
          <p:cNvPr id="18" name="Text Placeholder 17">
            <a:extLst>
              <a:ext uri="{FF2B5EF4-FFF2-40B4-BE49-F238E27FC236}">
                <a16:creationId xmlns:a16="http://schemas.microsoft.com/office/drawing/2014/main" id="{5988644C-0E8A-ED78-2060-092126D0EF8E}"/>
              </a:ext>
            </a:extLst>
          </p:cNvPr>
          <p:cNvSpPr>
            <a:spLocks noGrp="1"/>
          </p:cNvSpPr>
          <p:nvPr>
            <p:ph type="body" sz="quarter" idx="18"/>
          </p:nvPr>
        </p:nvSpPr>
        <p:spPr/>
        <p:txBody>
          <a:bodyPr/>
          <a:lstStyle/>
          <a:p>
            <a:r>
              <a:rPr lang="en-GB" dirty="0"/>
              <a:t>El Husseini et al. Stroke 2023;54(6):e272–e291</a:t>
            </a:r>
          </a:p>
        </p:txBody>
      </p:sp>
      <p:sp>
        <p:nvSpPr>
          <p:cNvPr id="7" name="Slide Number Placeholder 6">
            <a:extLst>
              <a:ext uri="{FF2B5EF4-FFF2-40B4-BE49-F238E27FC236}">
                <a16:creationId xmlns:a16="http://schemas.microsoft.com/office/drawing/2014/main" id="{E5A37F16-7C49-F040-245A-B43CD9A1246A}"/>
              </a:ext>
            </a:extLst>
          </p:cNvPr>
          <p:cNvSpPr>
            <a:spLocks noGrp="1"/>
          </p:cNvSpPr>
          <p:nvPr>
            <p:ph type="sldNum" sz="quarter" idx="4"/>
          </p:nvPr>
        </p:nvSpPr>
        <p:spPr/>
        <p:txBody>
          <a:bodyPr/>
          <a:lstStyle/>
          <a:p>
            <a:fld id="{C5E73D8C-6D1C-4360-8101-83ED279A0FF1}" type="slidenum">
              <a:rPr lang="en-GB" smtClean="0"/>
              <a:pPr/>
              <a:t>14</a:t>
            </a:fld>
            <a:endParaRPr lang="en-GB"/>
          </a:p>
        </p:txBody>
      </p:sp>
      <p:sp>
        <p:nvSpPr>
          <p:cNvPr id="30" name="Rectangle 29">
            <a:extLst>
              <a:ext uri="{FF2B5EF4-FFF2-40B4-BE49-F238E27FC236}">
                <a16:creationId xmlns:a16="http://schemas.microsoft.com/office/drawing/2014/main" id="{ADA0380D-FBE5-2AB1-9FD8-AD1BB398F4D8}"/>
              </a:ext>
            </a:extLst>
          </p:cNvPr>
          <p:cNvSpPr/>
          <p:nvPr/>
        </p:nvSpPr>
        <p:spPr>
          <a:xfrm>
            <a:off x="8298351" y="1644791"/>
            <a:ext cx="2910498" cy="1995152"/>
          </a:xfrm>
          <a:prstGeom prst="rec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240"/>
              </a:spcBef>
              <a:spcAft>
                <a:spcPts val="240"/>
              </a:spcAft>
            </a:pPr>
            <a:r>
              <a:rPr lang="en-GB" sz="1600" b="1" dirty="0">
                <a:solidFill>
                  <a:schemeClr val="accent5">
                    <a:lumMod val="50000"/>
                  </a:schemeClr>
                </a:solidFill>
              </a:rPr>
              <a:t>Protective factors</a:t>
            </a:r>
            <a:br>
              <a:rPr lang="en-GB" sz="1600" b="1" dirty="0">
                <a:solidFill>
                  <a:schemeClr val="accent5">
                    <a:lumMod val="50000"/>
                  </a:schemeClr>
                </a:solidFill>
              </a:rPr>
            </a:br>
            <a:r>
              <a:rPr lang="en-GB" sz="1600" b="1" dirty="0">
                <a:solidFill>
                  <a:schemeClr val="accent5">
                    <a:lumMod val="50000"/>
                  </a:schemeClr>
                </a:solidFill>
              </a:rPr>
              <a:t>(brain reserve)</a:t>
            </a:r>
          </a:p>
          <a:p>
            <a:pPr marL="285750" indent="-285750">
              <a:spcBef>
                <a:spcPts val="240"/>
              </a:spcBef>
              <a:spcAft>
                <a:spcPts val="240"/>
              </a:spcAft>
              <a:buFont typeface="Arial" panose="020B0604020202020204" pitchFamily="34" charset="0"/>
              <a:buChar char="•"/>
            </a:pPr>
            <a:r>
              <a:rPr lang="en-GB" sz="1600" dirty="0">
                <a:solidFill>
                  <a:schemeClr val="accent5">
                    <a:lumMod val="50000"/>
                  </a:schemeClr>
                </a:solidFill>
              </a:rPr>
              <a:t>Education</a:t>
            </a:r>
          </a:p>
          <a:p>
            <a:pPr marL="285750" indent="-285750">
              <a:spcBef>
                <a:spcPts val="240"/>
              </a:spcBef>
              <a:spcAft>
                <a:spcPts val="240"/>
              </a:spcAft>
              <a:buFont typeface="Arial" panose="020B0604020202020204" pitchFamily="34" charset="0"/>
              <a:buChar char="•"/>
            </a:pPr>
            <a:r>
              <a:rPr lang="en-GB" sz="1600" dirty="0">
                <a:solidFill>
                  <a:schemeClr val="accent5">
                    <a:lumMod val="50000"/>
                  </a:schemeClr>
                </a:solidFill>
              </a:rPr>
              <a:t>Genetic factors</a:t>
            </a:r>
          </a:p>
          <a:p>
            <a:pPr marL="285750" indent="-285750">
              <a:spcBef>
                <a:spcPts val="240"/>
              </a:spcBef>
              <a:spcAft>
                <a:spcPts val="240"/>
              </a:spcAft>
              <a:buFont typeface="Arial" panose="020B0604020202020204" pitchFamily="34" charset="0"/>
              <a:buChar char="•"/>
            </a:pPr>
            <a:r>
              <a:rPr lang="en-GB" sz="1600" dirty="0">
                <a:solidFill>
                  <a:schemeClr val="accent5">
                    <a:lumMod val="50000"/>
                  </a:schemeClr>
                </a:solidFill>
              </a:rPr>
              <a:t>Structure of the brain</a:t>
            </a:r>
          </a:p>
          <a:p>
            <a:pPr marL="285750" indent="-285750">
              <a:spcBef>
                <a:spcPts val="240"/>
              </a:spcBef>
              <a:spcAft>
                <a:spcPts val="240"/>
              </a:spcAft>
              <a:buFont typeface="Arial" panose="020B0604020202020204" pitchFamily="34" charset="0"/>
              <a:buChar char="•"/>
            </a:pPr>
            <a:r>
              <a:rPr lang="en-GB" sz="1600" dirty="0">
                <a:solidFill>
                  <a:schemeClr val="accent5">
                    <a:lumMod val="50000"/>
                  </a:schemeClr>
                </a:solidFill>
              </a:rPr>
              <a:t>Function of the brain</a:t>
            </a:r>
          </a:p>
        </p:txBody>
      </p:sp>
      <p:sp>
        <p:nvSpPr>
          <p:cNvPr id="36" name="Rectangle 35">
            <a:extLst>
              <a:ext uri="{FF2B5EF4-FFF2-40B4-BE49-F238E27FC236}">
                <a16:creationId xmlns:a16="http://schemas.microsoft.com/office/drawing/2014/main" id="{4D132746-8A58-D961-C9EC-4DD8DFA78DE4}"/>
              </a:ext>
            </a:extLst>
          </p:cNvPr>
          <p:cNvSpPr/>
          <p:nvPr/>
        </p:nvSpPr>
        <p:spPr>
          <a:xfrm>
            <a:off x="8298351" y="4691032"/>
            <a:ext cx="2543718" cy="59206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accent2">
                    <a:lumMod val="50000"/>
                  </a:schemeClr>
                </a:solidFill>
              </a:rPr>
              <a:t>Cognitive impairment</a:t>
            </a:r>
            <a:endParaRPr lang="en-GB" sz="1600" dirty="0">
              <a:solidFill>
                <a:schemeClr val="accent2">
                  <a:lumMod val="50000"/>
                </a:schemeClr>
              </a:solidFill>
            </a:endParaRPr>
          </a:p>
        </p:txBody>
      </p:sp>
      <p:pic>
        <p:nvPicPr>
          <p:cNvPr id="5" name="Picture 4" descr="A white brain with a grey background&#10;&#10;Description automatically generated">
            <a:extLst>
              <a:ext uri="{FF2B5EF4-FFF2-40B4-BE49-F238E27FC236}">
                <a16:creationId xmlns:a16="http://schemas.microsoft.com/office/drawing/2014/main" id="{88D35BDB-92A7-3C2F-FF91-E7CE192AB98C}"/>
              </a:ext>
            </a:extLst>
          </p:cNvPr>
          <p:cNvPicPr>
            <a:picLocks noChangeAspect="1"/>
          </p:cNvPicPr>
          <p:nvPr/>
        </p:nvPicPr>
        <p:blipFill rotWithShape="1">
          <a:blip r:embed="rId3">
            <a:extLst>
              <a:ext uri="{28A0092B-C50C-407E-A947-70E740481C1C}">
                <a14:useLocalDpi xmlns:a14="http://schemas.microsoft.com/office/drawing/2010/main" val="0"/>
              </a:ext>
            </a:extLst>
          </a:blip>
          <a:srcRect l="29358" t="11816" r="29564" b="5499"/>
          <a:stretch/>
        </p:blipFill>
        <p:spPr>
          <a:xfrm>
            <a:off x="4361710" y="1448684"/>
            <a:ext cx="3456000" cy="3453796"/>
          </a:xfrm>
          <a:prstGeom prst="rect">
            <a:avLst/>
          </a:prstGeom>
          <a:ln w="3175" cap="sq">
            <a:solidFill>
              <a:schemeClr val="accent6"/>
            </a:solidFill>
            <a:prstDash val="solid"/>
            <a:miter lim="800000"/>
          </a:ln>
          <a:effectLst>
            <a:outerShdw blurRad="50800" dist="38100" dir="2700000" algn="tl" rotWithShape="0">
              <a:srgbClr val="000000">
                <a:alpha val="43000"/>
              </a:srgbClr>
            </a:outerShdw>
          </a:effectLst>
        </p:spPr>
      </p:pic>
      <p:sp>
        <p:nvSpPr>
          <p:cNvPr id="33" name="Rectangle 32">
            <a:extLst>
              <a:ext uri="{FF2B5EF4-FFF2-40B4-BE49-F238E27FC236}">
                <a16:creationId xmlns:a16="http://schemas.microsoft.com/office/drawing/2014/main" id="{A93B5E32-E9C5-D24C-EAD2-BC79DDBAAC54}"/>
              </a:ext>
            </a:extLst>
          </p:cNvPr>
          <p:cNvSpPr/>
          <p:nvPr/>
        </p:nvSpPr>
        <p:spPr>
          <a:xfrm>
            <a:off x="340967" y="1596284"/>
            <a:ext cx="3464905" cy="3158596"/>
          </a:xfrm>
          <a:prstGeom prst="rect">
            <a:avLst/>
          </a:prstGeom>
          <a:solidFill>
            <a:schemeClr val="accent2">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240"/>
              </a:spcBef>
              <a:spcAft>
                <a:spcPts val="240"/>
              </a:spcAft>
            </a:pPr>
            <a:r>
              <a:rPr lang="en-GB" sz="1600" b="1" dirty="0">
                <a:solidFill>
                  <a:schemeClr val="accent2">
                    <a:lumMod val="50000"/>
                  </a:schemeClr>
                </a:solidFill>
              </a:rPr>
              <a:t>Risk factors</a:t>
            </a:r>
          </a:p>
          <a:p>
            <a:pPr marL="285750" indent="-285750">
              <a:spcBef>
                <a:spcPts val="240"/>
              </a:spcBef>
              <a:spcAft>
                <a:spcPts val="240"/>
              </a:spcAft>
              <a:buFont typeface="Arial" panose="020B0604020202020204" pitchFamily="34" charset="0"/>
              <a:buChar char="•"/>
            </a:pPr>
            <a:r>
              <a:rPr lang="en-GB" sz="1600" dirty="0">
                <a:solidFill>
                  <a:schemeClr val="accent2">
                    <a:lumMod val="50000"/>
                  </a:schemeClr>
                </a:solidFill>
              </a:rPr>
              <a:t>Older age</a:t>
            </a:r>
          </a:p>
          <a:p>
            <a:pPr marL="285750" indent="-285750">
              <a:spcBef>
                <a:spcPts val="240"/>
              </a:spcBef>
              <a:spcAft>
                <a:spcPts val="240"/>
              </a:spcAft>
              <a:buFont typeface="Arial" panose="020B0604020202020204" pitchFamily="34" charset="0"/>
              <a:buChar char="•"/>
            </a:pPr>
            <a:r>
              <a:rPr lang="en-GB" sz="1600" dirty="0">
                <a:solidFill>
                  <a:schemeClr val="accent2">
                    <a:lumMod val="50000"/>
                  </a:schemeClr>
                </a:solidFill>
              </a:rPr>
              <a:t>At-risk ethnicity</a:t>
            </a:r>
          </a:p>
          <a:p>
            <a:pPr marL="285750" indent="-285750">
              <a:spcBef>
                <a:spcPts val="240"/>
              </a:spcBef>
              <a:spcAft>
                <a:spcPts val="240"/>
              </a:spcAft>
              <a:buFont typeface="Arial" panose="020B0604020202020204" pitchFamily="34" charset="0"/>
              <a:buChar char="•"/>
            </a:pPr>
            <a:r>
              <a:rPr lang="en-GB" sz="1600" dirty="0">
                <a:solidFill>
                  <a:schemeClr val="accent2">
                    <a:lumMod val="50000"/>
                  </a:schemeClr>
                </a:solidFill>
              </a:rPr>
              <a:t>Stroke location</a:t>
            </a:r>
          </a:p>
          <a:p>
            <a:pPr marL="285750" indent="-285750">
              <a:spcBef>
                <a:spcPts val="240"/>
              </a:spcBef>
              <a:spcAft>
                <a:spcPts val="240"/>
              </a:spcAft>
              <a:buFont typeface="Arial" panose="020B0604020202020204" pitchFamily="34" charset="0"/>
              <a:buChar char="•"/>
            </a:pPr>
            <a:r>
              <a:rPr lang="en-GB" sz="1600" dirty="0">
                <a:solidFill>
                  <a:schemeClr val="accent2">
                    <a:lumMod val="50000"/>
                  </a:schemeClr>
                </a:solidFill>
              </a:rPr>
              <a:t>Stroke severity</a:t>
            </a:r>
          </a:p>
          <a:p>
            <a:pPr marL="285750" indent="-285750">
              <a:spcBef>
                <a:spcPts val="240"/>
              </a:spcBef>
              <a:spcAft>
                <a:spcPts val="240"/>
              </a:spcAft>
              <a:buFont typeface="Arial" panose="020B0604020202020204" pitchFamily="34" charset="0"/>
              <a:buChar char="•"/>
            </a:pPr>
            <a:r>
              <a:rPr lang="en-GB" sz="1600" dirty="0">
                <a:solidFill>
                  <a:schemeClr val="accent2">
                    <a:lumMod val="50000"/>
                  </a:schemeClr>
                </a:solidFill>
              </a:rPr>
              <a:t>Pre-existing cognitive impairment</a:t>
            </a:r>
          </a:p>
          <a:p>
            <a:pPr marL="285750" indent="-285750">
              <a:spcBef>
                <a:spcPts val="240"/>
              </a:spcBef>
              <a:spcAft>
                <a:spcPts val="240"/>
              </a:spcAft>
              <a:buFont typeface="Arial" panose="020B0604020202020204" pitchFamily="34" charset="0"/>
              <a:buChar char="•"/>
            </a:pPr>
            <a:r>
              <a:rPr lang="en-GB" sz="1600" dirty="0">
                <a:solidFill>
                  <a:schemeClr val="accent2">
                    <a:lumMod val="50000"/>
                  </a:schemeClr>
                </a:solidFill>
              </a:rPr>
              <a:t>Vascular comorbidity</a:t>
            </a:r>
          </a:p>
          <a:p>
            <a:pPr marL="285750" indent="-285750">
              <a:spcBef>
                <a:spcPts val="240"/>
              </a:spcBef>
              <a:spcAft>
                <a:spcPts val="240"/>
              </a:spcAft>
              <a:buFont typeface="Arial" panose="020B0604020202020204" pitchFamily="34" charset="0"/>
              <a:buChar char="•"/>
            </a:pPr>
            <a:r>
              <a:rPr lang="en-GB" sz="1600" dirty="0">
                <a:solidFill>
                  <a:schemeClr val="accent2">
                    <a:lumMod val="50000"/>
                  </a:schemeClr>
                </a:solidFill>
              </a:rPr>
              <a:t>Multiple strokes</a:t>
            </a:r>
          </a:p>
          <a:p>
            <a:pPr marL="285750" indent="-285750">
              <a:spcBef>
                <a:spcPts val="240"/>
              </a:spcBef>
              <a:spcAft>
                <a:spcPts val="240"/>
              </a:spcAft>
              <a:buFont typeface="Arial" panose="020B0604020202020204" pitchFamily="34" charset="0"/>
              <a:buChar char="•"/>
            </a:pPr>
            <a:r>
              <a:rPr lang="en-GB" sz="1600" dirty="0">
                <a:solidFill>
                  <a:schemeClr val="accent2">
                    <a:lumMod val="50000"/>
                  </a:schemeClr>
                </a:solidFill>
              </a:rPr>
              <a:t>Comorbid neurodegeneration</a:t>
            </a:r>
          </a:p>
          <a:p>
            <a:pPr marL="285750" indent="-285750">
              <a:spcBef>
                <a:spcPts val="240"/>
              </a:spcBef>
              <a:spcAft>
                <a:spcPts val="240"/>
              </a:spcAft>
              <a:buFont typeface="Arial" panose="020B0604020202020204" pitchFamily="34" charset="0"/>
              <a:buChar char="•"/>
            </a:pPr>
            <a:r>
              <a:rPr lang="en-GB" sz="1600" dirty="0">
                <a:solidFill>
                  <a:schemeClr val="accent2">
                    <a:lumMod val="50000"/>
                  </a:schemeClr>
                </a:solidFill>
              </a:rPr>
              <a:t>Diabetes</a:t>
            </a:r>
          </a:p>
        </p:txBody>
      </p:sp>
      <p:sp>
        <p:nvSpPr>
          <p:cNvPr id="28" name="Arrow: Down 27">
            <a:extLst>
              <a:ext uri="{FF2B5EF4-FFF2-40B4-BE49-F238E27FC236}">
                <a16:creationId xmlns:a16="http://schemas.microsoft.com/office/drawing/2014/main" id="{C4E17C5E-E0A9-2966-3626-E0B8E8650CBC}"/>
              </a:ext>
            </a:extLst>
          </p:cNvPr>
          <p:cNvSpPr/>
          <p:nvPr/>
        </p:nvSpPr>
        <p:spPr>
          <a:xfrm rot="18272944">
            <a:off x="7584262" y="4151031"/>
            <a:ext cx="912812" cy="1080000"/>
          </a:xfrm>
          <a:prstGeom prst="down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Arrow: Down 34">
            <a:extLst>
              <a:ext uri="{FF2B5EF4-FFF2-40B4-BE49-F238E27FC236}">
                <a16:creationId xmlns:a16="http://schemas.microsoft.com/office/drawing/2014/main" id="{5A5DF0F7-70E9-10F7-CCF8-8B17583F5B28}"/>
              </a:ext>
            </a:extLst>
          </p:cNvPr>
          <p:cNvSpPr/>
          <p:nvPr/>
        </p:nvSpPr>
        <p:spPr>
          <a:xfrm rot="16200000">
            <a:off x="3424256" y="2541041"/>
            <a:ext cx="912812" cy="1269084"/>
          </a:xfrm>
          <a:prstGeom prst="down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1209846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916F1A-9261-3265-B197-0CD77879CCC4}"/>
              </a:ext>
            </a:extLst>
          </p:cNvPr>
          <p:cNvSpPr>
            <a:spLocks noGrp="1"/>
          </p:cNvSpPr>
          <p:nvPr>
            <p:ph type="body" sz="quarter" idx="17"/>
          </p:nvPr>
        </p:nvSpPr>
        <p:spPr>
          <a:xfrm>
            <a:off x="539749" y="539750"/>
            <a:ext cx="9213851" cy="266676"/>
          </a:xfrm>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411F2A01-1062-C941-80B0-18B3FB707C24}"/>
              </a:ext>
            </a:extLst>
          </p:cNvPr>
          <p:cNvSpPr>
            <a:spLocks noGrp="1"/>
          </p:cNvSpPr>
          <p:nvPr>
            <p:ph type="title"/>
          </p:nvPr>
        </p:nvSpPr>
        <p:spPr>
          <a:xfrm>
            <a:off x="539749" y="814386"/>
            <a:ext cx="9213851" cy="332399"/>
          </a:xfrm>
        </p:spPr>
        <p:txBody>
          <a:bodyPr/>
          <a:lstStyle/>
          <a:p>
            <a:r>
              <a:rPr lang="en-GB" dirty="0"/>
              <a:t>Risk factors for post-stroke dementia</a:t>
            </a:r>
          </a:p>
        </p:txBody>
      </p:sp>
      <p:sp>
        <p:nvSpPr>
          <p:cNvPr id="8" name="Content Placeholder 7">
            <a:extLst>
              <a:ext uri="{FF2B5EF4-FFF2-40B4-BE49-F238E27FC236}">
                <a16:creationId xmlns:a16="http://schemas.microsoft.com/office/drawing/2014/main" id="{C096A2FA-3981-404D-5886-6A67D5A7C568}"/>
              </a:ext>
            </a:extLst>
          </p:cNvPr>
          <p:cNvSpPr>
            <a:spLocks noGrp="1"/>
          </p:cNvSpPr>
          <p:nvPr>
            <p:ph idx="19"/>
          </p:nvPr>
        </p:nvSpPr>
        <p:spPr>
          <a:xfrm>
            <a:off x="3384550" y="1416050"/>
            <a:ext cx="8266113" cy="4416425"/>
          </a:xfrm>
        </p:spPr>
        <p:txBody>
          <a:bodyPr numCol="2"/>
          <a:lstStyle/>
          <a:p>
            <a:r>
              <a:rPr lang="en-GB" b="1" dirty="0"/>
              <a:t>Demographic factors</a:t>
            </a:r>
          </a:p>
          <a:p>
            <a:pPr lvl="1"/>
            <a:r>
              <a:rPr lang="en-GB" dirty="0"/>
              <a:t>Female sex</a:t>
            </a:r>
          </a:p>
          <a:p>
            <a:pPr lvl="1"/>
            <a:r>
              <a:rPr lang="en-GB" dirty="0"/>
              <a:t>Non-white</a:t>
            </a:r>
          </a:p>
          <a:p>
            <a:pPr lvl="1"/>
            <a:r>
              <a:rPr lang="en-GB" dirty="0"/>
              <a:t>Low education</a:t>
            </a:r>
          </a:p>
          <a:p>
            <a:r>
              <a:rPr lang="en-GB" b="1" dirty="0"/>
              <a:t>Vascular risk factors</a:t>
            </a:r>
          </a:p>
          <a:p>
            <a:pPr lvl="1"/>
            <a:r>
              <a:rPr lang="en-GB" dirty="0"/>
              <a:t>Diabetes</a:t>
            </a:r>
          </a:p>
          <a:p>
            <a:pPr lvl="1"/>
            <a:r>
              <a:rPr lang="en-GB" dirty="0"/>
              <a:t>Atrial fibrillation</a:t>
            </a:r>
          </a:p>
          <a:p>
            <a:pPr lvl="1"/>
            <a:r>
              <a:rPr lang="en-GB" dirty="0"/>
              <a:t>Hypertension</a:t>
            </a:r>
          </a:p>
          <a:p>
            <a:pPr lvl="1"/>
            <a:r>
              <a:rPr lang="en-GB" dirty="0"/>
              <a:t>Moderate alcohol reduced risk</a:t>
            </a:r>
          </a:p>
          <a:p>
            <a:r>
              <a:rPr lang="en-GB" b="1" dirty="0"/>
              <a:t>Brain imaging factors</a:t>
            </a:r>
          </a:p>
          <a:p>
            <a:pPr lvl="1"/>
            <a:r>
              <a:rPr lang="en-GB" dirty="0" err="1"/>
              <a:t>Leukoaraiosis</a:t>
            </a:r>
            <a:endParaRPr lang="en-GB" dirty="0"/>
          </a:p>
          <a:p>
            <a:pPr lvl="1"/>
            <a:r>
              <a:rPr lang="en-GB" dirty="0"/>
              <a:t>Atrophy</a:t>
            </a:r>
          </a:p>
          <a:p>
            <a:pPr lvl="1"/>
            <a:r>
              <a:rPr lang="en-GB" dirty="0"/>
              <a:t>Medial temporal lobe atrophy</a:t>
            </a:r>
          </a:p>
          <a:p>
            <a:pPr lvl="1"/>
            <a:endParaRPr lang="en-GB" dirty="0"/>
          </a:p>
          <a:p>
            <a:pPr lvl="1"/>
            <a:endParaRPr lang="en-GB" dirty="0"/>
          </a:p>
          <a:p>
            <a:r>
              <a:rPr lang="en-GB" b="1" dirty="0"/>
              <a:t>Stroke factors</a:t>
            </a:r>
          </a:p>
          <a:p>
            <a:pPr lvl="1"/>
            <a:r>
              <a:rPr lang="en-GB" dirty="0"/>
              <a:t>Haemorrhagic</a:t>
            </a:r>
          </a:p>
          <a:p>
            <a:pPr lvl="1"/>
            <a:r>
              <a:rPr lang="en-GB" dirty="0"/>
              <a:t>Dysphasia</a:t>
            </a:r>
          </a:p>
          <a:p>
            <a:pPr lvl="1"/>
            <a:r>
              <a:rPr lang="en-GB" dirty="0"/>
              <a:t>Left hemisphere</a:t>
            </a:r>
          </a:p>
          <a:p>
            <a:pPr lvl="1"/>
            <a:r>
              <a:rPr lang="en-GB" dirty="0"/>
              <a:t>Previous stroke</a:t>
            </a:r>
          </a:p>
          <a:p>
            <a:pPr lvl="1"/>
            <a:r>
              <a:rPr lang="en-GB" dirty="0"/>
              <a:t>Multiple strokes</a:t>
            </a:r>
          </a:p>
          <a:p>
            <a:pPr lvl="1"/>
            <a:r>
              <a:rPr lang="en-GB" dirty="0"/>
              <a:t>Recurrent strokes</a:t>
            </a:r>
          </a:p>
          <a:p>
            <a:pPr lvl="1"/>
            <a:r>
              <a:rPr lang="en-GB" dirty="0"/>
              <a:t>Silent strokes</a:t>
            </a:r>
          </a:p>
          <a:p>
            <a:r>
              <a:rPr lang="en-GB" b="1" dirty="0"/>
              <a:t>Stroke complications</a:t>
            </a:r>
          </a:p>
          <a:p>
            <a:pPr lvl="1"/>
            <a:r>
              <a:rPr lang="en-GB" dirty="0"/>
              <a:t>Incontinence</a:t>
            </a:r>
          </a:p>
          <a:p>
            <a:pPr lvl="1"/>
            <a:r>
              <a:rPr lang="en-GB" dirty="0"/>
              <a:t>Hypoxic–ischaemic episodes</a:t>
            </a:r>
          </a:p>
          <a:p>
            <a:pPr lvl="1"/>
            <a:r>
              <a:rPr lang="en-GB" dirty="0"/>
              <a:t>Acute confusion</a:t>
            </a:r>
          </a:p>
          <a:p>
            <a:pPr lvl="1"/>
            <a:r>
              <a:rPr lang="en-GB" dirty="0"/>
              <a:t>Early seizures</a:t>
            </a:r>
          </a:p>
          <a:p>
            <a:pPr lvl="1"/>
            <a:r>
              <a:rPr lang="en-GB" dirty="0"/>
              <a:t>Abnormal EEG</a:t>
            </a:r>
          </a:p>
          <a:p>
            <a:endParaRPr lang="en-GB" dirty="0"/>
          </a:p>
        </p:txBody>
      </p:sp>
      <p:sp>
        <p:nvSpPr>
          <p:cNvPr id="9" name="Content Placeholder 8">
            <a:extLst>
              <a:ext uri="{FF2B5EF4-FFF2-40B4-BE49-F238E27FC236}">
                <a16:creationId xmlns:a16="http://schemas.microsoft.com/office/drawing/2014/main" id="{F777042A-18DE-9C74-D517-642D56292777}"/>
              </a:ext>
            </a:extLst>
          </p:cNvPr>
          <p:cNvSpPr>
            <a:spLocks noGrp="1"/>
          </p:cNvSpPr>
          <p:nvPr>
            <p:ph sz="half" idx="21"/>
          </p:nvPr>
        </p:nvSpPr>
        <p:spPr>
          <a:xfrm>
            <a:off x="0" y="1416785"/>
            <a:ext cx="3114675" cy="4415215"/>
          </a:xfrm>
        </p:spPr>
        <p:txBody>
          <a:bodyPr/>
          <a:lstStyle/>
          <a:p>
            <a:pPr marL="0" indent="0">
              <a:buNone/>
            </a:pPr>
            <a:r>
              <a:rPr lang="en-GB" dirty="0"/>
              <a:t>This systematic review identified many different factors associated with PSD</a:t>
            </a:r>
          </a:p>
          <a:p>
            <a:pPr marL="0" indent="0">
              <a:buNone/>
            </a:pPr>
            <a:endParaRPr lang="en-GB" dirty="0"/>
          </a:p>
        </p:txBody>
      </p:sp>
      <p:sp>
        <p:nvSpPr>
          <p:cNvPr id="6" name="Text Placeholder 5">
            <a:extLst>
              <a:ext uri="{FF2B5EF4-FFF2-40B4-BE49-F238E27FC236}">
                <a16:creationId xmlns:a16="http://schemas.microsoft.com/office/drawing/2014/main" id="{F3B75F8B-C3F3-F0D6-C522-5DFD1CC9D3DB}"/>
              </a:ext>
            </a:extLst>
          </p:cNvPr>
          <p:cNvSpPr>
            <a:spLocks noGrp="1"/>
          </p:cNvSpPr>
          <p:nvPr>
            <p:ph type="body" sz="quarter" idx="18"/>
          </p:nvPr>
        </p:nvSpPr>
        <p:spPr>
          <a:xfrm>
            <a:off x="539749" y="6102000"/>
            <a:ext cx="9213851" cy="619200"/>
          </a:xfrm>
        </p:spPr>
        <p:txBody>
          <a:bodyPr/>
          <a:lstStyle/>
          <a:p>
            <a:r>
              <a:rPr lang="en-GB" dirty="0"/>
              <a:t>EEG=electroencephalogram; PSD=post-stroke dementia</a:t>
            </a:r>
          </a:p>
          <a:p>
            <a:endParaRPr lang="en-GB" dirty="0"/>
          </a:p>
          <a:p>
            <a:r>
              <a:rPr lang="en-GB" dirty="0"/>
              <a:t>Pendlebury &amp; Rothwell. Lancet </a:t>
            </a:r>
            <a:r>
              <a:rPr lang="en-GB" dirty="0" err="1"/>
              <a:t>Neurol</a:t>
            </a:r>
            <a:r>
              <a:rPr lang="en-GB" dirty="0"/>
              <a:t> 2009;8(11):1006–1018</a:t>
            </a:r>
          </a:p>
        </p:txBody>
      </p:sp>
      <p:sp>
        <p:nvSpPr>
          <p:cNvPr id="7" name="Slide Number Placeholder 6">
            <a:extLst>
              <a:ext uri="{FF2B5EF4-FFF2-40B4-BE49-F238E27FC236}">
                <a16:creationId xmlns:a16="http://schemas.microsoft.com/office/drawing/2014/main" id="{E5A37F16-7C49-F040-245A-B43CD9A1246A}"/>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15</a:t>
            </a:fld>
            <a:endParaRPr lang="en-GB" dirty="0"/>
          </a:p>
        </p:txBody>
      </p:sp>
    </p:spTree>
    <p:extLst>
      <p:ext uri="{BB962C8B-B14F-4D97-AF65-F5344CB8AC3E}">
        <p14:creationId xmlns:p14="http://schemas.microsoft.com/office/powerpoint/2010/main" val="500113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1B15CA-A573-C74A-3E00-795970083E6E}"/>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143C7E24-DD6B-D845-7515-E7766EA61C5F}"/>
              </a:ext>
            </a:extLst>
          </p:cNvPr>
          <p:cNvSpPr>
            <a:spLocks noGrp="1"/>
          </p:cNvSpPr>
          <p:nvPr>
            <p:ph type="title"/>
          </p:nvPr>
        </p:nvSpPr>
        <p:spPr/>
        <p:txBody>
          <a:bodyPr/>
          <a:lstStyle/>
          <a:p>
            <a:r>
              <a:rPr lang="en-GB" dirty="0"/>
              <a:t>Risk factors for PSCI &amp; PSD: stroke characteristics</a:t>
            </a:r>
          </a:p>
        </p:txBody>
      </p:sp>
      <p:sp>
        <p:nvSpPr>
          <p:cNvPr id="4" name="Content Placeholder 3">
            <a:extLst>
              <a:ext uri="{FF2B5EF4-FFF2-40B4-BE49-F238E27FC236}">
                <a16:creationId xmlns:a16="http://schemas.microsoft.com/office/drawing/2014/main" id="{7F100F44-2D81-AC8D-80A8-74C3E3D0FE42}"/>
              </a:ext>
            </a:extLst>
          </p:cNvPr>
          <p:cNvSpPr>
            <a:spLocks noGrp="1"/>
          </p:cNvSpPr>
          <p:nvPr>
            <p:ph idx="19"/>
          </p:nvPr>
        </p:nvSpPr>
        <p:spPr/>
        <p:txBody>
          <a:bodyPr/>
          <a:lstStyle/>
          <a:p>
            <a:r>
              <a:rPr lang="en-GB" dirty="0"/>
              <a:t>In the </a:t>
            </a:r>
            <a:r>
              <a:rPr lang="en-GB" dirty="0" err="1"/>
              <a:t>OxVasc</a:t>
            </a:r>
            <a:r>
              <a:rPr lang="en-GB" dirty="0"/>
              <a:t> study, PSD was associated with:</a:t>
            </a:r>
            <a:r>
              <a:rPr lang="en-GB" baseline="30000" dirty="0"/>
              <a:t>1</a:t>
            </a:r>
          </a:p>
          <a:p>
            <a:pPr lvl="1"/>
            <a:r>
              <a:rPr lang="en-GB" dirty="0"/>
              <a:t>The severity of stroke (as measured by NIHSS) – </a:t>
            </a:r>
            <a:br>
              <a:rPr lang="en-GB" dirty="0"/>
            </a:br>
            <a:r>
              <a:rPr lang="en-GB" dirty="0"/>
              <a:t>dementia occurred in 34.4% of patients with severe stroke compared with 8.2% of those with minor stroke, and 5.2% in patients with TIA</a:t>
            </a:r>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r>
              <a:rPr lang="en-GB" dirty="0"/>
              <a:t>Multiple strokes – including having had previous stroke, and recurrent stroke on follow-up</a:t>
            </a:r>
          </a:p>
          <a:p>
            <a:pPr lvl="1"/>
            <a:r>
              <a:rPr lang="en-GB" dirty="0"/>
              <a:t>The presence of multiple lesions in the brain</a:t>
            </a:r>
          </a:p>
        </p:txBody>
      </p:sp>
      <p:sp>
        <p:nvSpPr>
          <p:cNvPr id="9" name="Content Placeholder 8">
            <a:extLst>
              <a:ext uri="{FF2B5EF4-FFF2-40B4-BE49-F238E27FC236}">
                <a16:creationId xmlns:a16="http://schemas.microsoft.com/office/drawing/2014/main" id="{3AA39A4E-5895-6E12-B808-CA578D92F9D3}"/>
              </a:ext>
            </a:extLst>
          </p:cNvPr>
          <p:cNvSpPr>
            <a:spLocks noGrp="1"/>
          </p:cNvSpPr>
          <p:nvPr>
            <p:ph sz="half" idx="20"/>
          </p:nvPr>
        </p:nvSpPr>
        <p:spPr/>
        <p:txBody>
          <a:bodyPr/>
          <a:lstStyle/>
          <a:p>
            <a:pPr marL="0" indent="0" algn="ctr">
              <a:buNone/>
            </a:pPr>
            <a:r>
              <a:rPr lang="en-GB" sz="1400" b="1" dirty="0">
                <a:solidFill>
                  <a:schemeClr val="accent2">
                    <a:lumMod val="50000"/>
                  </a:schemeClr>
                </a:solidFill>
              </a:rPr>
              <a:t>Characteristics of stroke and risk factors for dementia</a:t>
            </a:r>
            <a:r>
              <a:rPr lang="en-GB" sz="1400" b="1" baseline="30000" dirty="0">
                <a:solidFill>
                  <a:schemeClr val="accent2">
                    <a:lumMod val="50000"/>
                  </a:schemeClr>
                </a:solidFill>
              </a:rPr>
              <a:t>2</a:t>
            </a:r>
            <a:endParaRPr lang="en-GB" sz="1400" b="1" dirty="0">
              <a:solidFill>
                <a:schemeClr val="accent2">
                  <a:lumMod val="50000"/>
                </a:schemeClr>
              </a:solidFill>
            </a:endParaRPr>
          </a:p>
          <a:p>
            <a:pPr marL="0" indent="0" algn="ctr">
              <a:buNone/>
            </a:pPr>
            <a:endParaRPr lang="en-GB" sz="1400" dirty="0"/>
          </a:p>
        </p:txBody>
      </p:sp>
      <p:sp>
        <p:nvSpPr>
          <p:cNvPr id="6" name="Text Placeholder 5">
            <a:extLst>
              <a:ext uri="{FF2B5EF4-FFF2-40B4-BE49-F238E27FC236}">
                <a16:creationId xmlns:a16="http://schemas.microsoft.com/office/drawing/2014/main" id="{57E81E7F-E6D9-3FE6-C2BE-BE42D98B69C7}"/>
              </a:ext>
            </a:extLst>
          </p:cNvPr>
          <p:cNvSpPr>
            <a:spLocks noGrp="1"/>
          </p:cNvSpPr>
          <p:nvPr>
            <p:ph type="body" sz="quarter" idx="18"/>
          </p:nvPr>
        </p:nvSpPr>
        <p:spPr/>
        <p:txBody>
          <a:bodyPr/>
          <a:lstStyle/>
          <a:p>
            <a:r>
              <a:rPr lang="en-GB" dirty="0"/>
              <a:t>NIHSS=US National Institutes of Health Stroke Scale; </a:t>
            </a:r>
            <a:r>
              <a:rPr lang="en-GB" dirty="0" err="1"/>
              <a:t>OxVasc</a:t>
            </a:r>
            <a:r>
              <a:rPr lang="en-GB" dirty="0"/>
              <a:t>=Oxford Vascular Study; </a:t>
            </a:r>
            <a:br>
              <a:rPr lang="en-GB" dirty="0"/>
            </a:br>
            <a:r>
              <a:rPr lang="en-GB" dirty="0"/>
              <a:t>PSCI=post-stroke cognitive impairment; PSD=post-stroke dementia; TIA=transient ischaemic attack</a:t>
            </a:r>
          </a:p>
          <a:p>
            <a:endParaRPr lang="en-GB" dirty="0"/>
          </a:p>
          <a:p>
            <a:r>
              <a:rPr lang="en-GB" dirty="0"/>
              <a:t>1. Pendlebury et al. Lancet </a:t>
            </a:r>
            <a:r>
              <a:rPr lang="en-GB" dirty="0" err="1"/>
              <a:t>Neurol</a:t>
            </a:r>
            <a:r>
              <a:rPr lang="en-GB" dirty="0"/>
              <a:t> 2019;18(3):248–258; 2. Hu &amp; Chen. Int J </a:t>
            </a:r>
            <a:r>
              <a:rPr lang="en-GB" dirty="0" err="1"/>
              <a:t>Gerontol</a:t>
            </a:r>
            <a:r>
              <a:rPr lang="en-GB" dirty="0"/>
              <a:t> 2017;11(4):210–214</a:t>
            </a:r>
          </a:p>
        </p:txBody>
      </p:sp>
      <p:sp>
        <p:nvSpPr>
          <p:cNvPr id="7" name="Slide Number Placeholder 6">
            <a:extLst>
              <a:ext uri="{FF2B5EF4-FFF2-40B4-BE49-F238E27FC236}">
                <a16:creationId xmlns:a16="http://schemas.microsoft.com/office/drawing/2014/main" id="{6C05E9D6-488D-144D-FE22-633F37207472}"/>
              </a:ext>
            </a:extLst>
          </p:cNvPr>
          <p:cNvSpPr>
            <a:spLocks noGrp="1"/>
          </p:cNvSpPr>
          <p:nvPr>
            <p:ph type="sldNum" sz="quarter" idx="4"/>
          </p:nvPr>
        </p:nvSpPr>
        <p:spPr/>
        <p:txBody>
          <a:bodyPr/>
          <a:lstStyle/>
          <a:p>
            <a:fld id="{C5E73D8C-6D1C-4360-8101-83ED279A0FF1}" type="slidenum">
              <a:rPr lang="en-GB" smtClean="0"/>
              <a:pPr/>
              <a:t>16</a:t>
            </a:fld>
            <a:endParaRPr lang="en-GB" dirty="0"/>
          </a:p>
        </p:txBody>
      </p:sp>
      <p:graphicFrame>
        <p:nvGraphicFramePr>
          <p:cNvPr id="15" name="Chart 14">
            <a:extLst>
              <a:ext uri="{FF2B5EF4-FFF2-40B4-BE49-F238E27FC236}">
                <a16:creationId xmlns:a16="http://schemas.microsoft.com/office/drawing/2014/main" id="{22B024A5-592D-B826-6530-70AC5340B420}"/>
              </a:ext>
            </a:extLst>
          </p:cNvPr>
          <p:cNvGraphicFramePr/>
          <p:nvPr>
            <p:extLst>
              <p:ext uri="{D42A27DB-BD31-4B8C-83A1-F6EECF244321}">
                <p14:modId xmlns:p14="http://schemas.microsoft.com/office/powerpoint/2010/main" val="4209599392"/>
              </p:ext>
            </p:extLst>
          </p:nvPr>
        </p:nvGraphicFramePr>
        <p:xfrm>
          <a:off x="905110" y="2862417"/>
          <a:ext cx="1440000" cy="144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a:extLst>
              <a:ext uri="{FF2B5EF4-FFF2-40B4-BE49-F238E27FC236}">
                <a16:creationId xmlns:a16="http://schemas.microsoft.com/office/drawing/2014/main" id="{EA7001E0-759A-97CA-81AC-0C2C8A92F847}"/>
              </a:ext>
            </a:extLst>
          </p:cNvPr>
          <p:cNvGraphicFramePr/>
          <p:nvPr>
            <p:extLst>
              <p:ext uri="{D42A27DB-BD31-4B8C-83A1-F6EECF244321}">
                <p14:modId xmlns:p14="http://schemas.microsoft.com/office/powerpoint/2010/main" val="4239135929"/>
              </p:ext>
            </p:extLst>
          </p:nvPr>
        </p:nvGraphicFramePr>
        <p:xfrm>
          <a:off x="2510202" y="2862417"/>
          <a:ext cx="1440000" cy="144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16">
            <a:extLst>
              <a:ext uri="{FF2B5EF4-FFF2-40B4-BE49-F238E27FC236}">
                <a16:creationId xmlns:a16="http://schemas.microsoft.com/office/drawing/2014/main" id="{F4C5D535-A7D4-7ABB-BD7B-ED0DF94DB1A8}"/>
              </a:ext>
            </a:extLst>
          </p:cNvPr>
          <p:cNvGraphicFramePr/>
          <p:nvPr>
            <p:extLst>
              <p:ext uri="{D42A27DB-BD31-4B8C-83A1-F6EECF244321}">
                <p14:modId xmlns:p14="http://schemas.microsoft.com/office/powerpoint/2010/main" val="4228361832"/>
              </p:ext>
            </p:extLst>
          </p:nvPr>
        </p:nvGraphicFramePr>
        <p:xfrm>
          <a:off x="4115294" y="2862417"/>
          <a:ext cx="1440000" cy="1440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TextBox 17">
            <a:extLst>
              <a:ext uri="{FF2B5EF4-FFF2-40B4-BE49-F238E27FC236}">
                <a16:creationId xmlns:a16="http://schemas.microsoft.com/office/drawing/2014/main" id="{81D99DCF-83A7-F920-3FEA-593DE87D8486}"/>
              </a:ext>
            </a:extLst>
          </p:cNvPr>
          <p:cNvSpPr txBox="1"/>
          <p:nvPr/>
        </p:nvSpPr>
        <p:spPr>
          <a:xfrm>
            <a:off x="982946" y="4151873"/>
            <a:ext cx="1284327" cy="461665"/>
          </a:xfrm>
          <a:prstGeom prst="rect">
            <a:avLst/>
          </a:prstGeom>
          <a:noFill/>
        </p:spPr>
        <p:txBody>
          <a:bodyPr wrap="none" rtlCol="0">
            <a:spAutoFit/>
          </a:bodyPr>
          <a:lstStyle/>
          <a:p>
            <a:pPr algn="ctr"/>
            <a:r>
              <a:rPr lang="en-GB" sz="1200" b="1" dirty="0">
                <a:solidFill>
                  <a:schemeClr val="accent3">
                    <a:lumMod val="50000"/>
                  </a:schemeClr>
                </a:solidFill>
              </a:rPr>
              <a:t>Severe stroke: </a:t>
            </a:r>
            <a:br>
              <a:rPr lang="en-GB" sz="1200" b="1" dirty="0">
                <a:solidFill>
                  <a:schemeClr val="accent3">
                    <a:lumMod val="50000"/>
                  </a:schemeClr>
                </a:solidFill>
              </a:rPr>
            </a:br>
            <a:r>
              <a:rPr lang="en-GB" sz="1200" b="1" dirty="0">
                <a:solidFill>
                  <a:schemeClr val="accent3">
                    <a:lumMod val="50000"/>
                  </a:schemeClr>
                </a:solidFill>
              </a:rPr>
              <a:t>34.4%</a:t>
            </a:r>
          </a:p>
        </p:txBody>
      </p:sp>
      <p:sp>
        <p:nvSpPr>
          <p:cNvPr id="19" name="TextBox 18">
            <a:extLst>
              <a:ext uri="{FF2B5EF4-FFF2-40B4-BE49-F238E27FC236}">
                <a16:creationId xmlns:a16="http://schemas.microsoft.com/office/drawing/2014/main" id="{697B059D-87C9-CB45-4D0A-CA6AE5FD85A4}"/>
              </a:ext>
            </a:extLst>
          </p:cNvPr>
          <p:cNvSpPr txBox="1"/>
          <p:nvPr/>
        </p:nvSpPr>
        <p:spPr>
          <a:xfrm>
            <a:off x="2628918" y="4151873"/>
            <a:ext cx="1202573" cy="461665"/>
          </a:xfrm>
          <a:prstGeom prst="rect">
            <a:avLst/>
          </a:prstGeom>
          <a:noFill/>
        </p:spPr>
        <p:txBody>
          <a:bodyPr wrap="none" rtlCol="0">
            <a:spAutoFit/>
          </a:bodyPr>
          <a:lstStyle/>
          <a:p>
            <a:pPr algn="ctr"/>
            <a:r>
              <a:rPr lang="en-GB" sz="1200" b="1" dirty="0">
                <a:solidFill>
                  <a:schemeClr val="accent3">
                    <a:lumMod val="50000"/>
                  </a:schemeClr>
                </a:solidFill>
              </a:rPr>
              <a:t>Minor stroke: </a:t>
            </a:r>
            <a:br>
              <a:rPr lang="en-GB" sz="1200" b="1" dirty="0">
                <a:solidFill>
                  <a:schemeClr val="accent3">
                    <a:lumMod val="50000"/>
                  </a:schemeClr>
                </a:solidFill>
              </a:rPr>
            </a:br>
            <a:r>
              <a:rPr lang="en-GB" sz="1200" b="1" dirty="0">
                <a:solidFill>
                  <a:schemeClr val="accent3">
                    <a:lumMod val="50000"/>
                  </a:schemeClr>
                </a:solidFill>
              </a:rPr>
              <a:t>8.2%</a:t>
            </a:r>
          </a:p>
        </p:txBody>
      </p:sp>
      <p:sp>
        <p:nvSpPr>
          <p:cNvPr id="20" name="TextBox 19">
            <a:extLst>
              <a:ext uri="{FF2B5EF4-FFF2-40B4-BE49-F238E27FC236}">
                <a16:creationId xmlns:a16="http://schemas.microsoft.com/office/drawing/2014/main" id="{B374FF8E-C290-96AE-F428-3E7B19ADDE6A}"/>
              </a:ext>
            </a:extLst>
          </p:cNvPr>
          <p:cNvSpPr txBox="1"/>
          <p:nvPr/>
        </p:nvSpPr>
        <p:spPr>
          <a:xfrm>
            <a:off x="4554370" y="4151873"/>
            <a:ext cx="534121" cy="461665"/>
          </a:xfrm>
          <a:prstGeom prst="rect">
            <a:avLst/>
          </a:prstGeom>
          <a:noFill/>
        </p:spPr>
        <p:txBody>
          <a:bodyPr wrap="none" rtlCol="0">
            <a:spAutoFit/>
          </a:bodyPr>
          <a:lstStyle/>
          <a:p>
            <a:pPr algn="ctr"/>
            <a:r>
              <a:rPr lang="en-GB" sz="1200" b="1" dirty="0">
                <a:solidFill>
                  <a:schemeClr val="accent3">
                    <a:lumMod val="50000"/>
                  </a:schemeClr>
                </a:solidFill>
              </a:rPr>
              <a:t>TIA: </a:t>
            </a:r>
            <a:br>
              <a:rPr lang="en-GB" sz="1200" b="1" dirty="0">
                <a:solidFill>
                  <a:schemeClr val="accent3">
                    <a:lumMod val="50000"/>
                  </a:schemeClr>
                </a:solidFill>
              </a:rPr>
            </a:br>
            <a:r>
              <a:rPr lang="en-GB" sz="1200" b="1" dirty="0">
                <a:solidFill>
                  <a:schemeClr val="accent3">
                    <a:lumMod val="50000"/>
                  </a:schemeClr>
                </a:solidFill>
              </a:rPr>
              <a:t>5.2%</a:t>
            </a:r>
          </a:p>
        </p:txBody>
      </p:sp>
      <p:pic>
        <p:nvPicPr>
          <p:cNvPr id="8" name="Picture 7">
            <a:extLst>
              <a:ext uri="{FF2B5EF4-FFF2-40B4-BE49-F238E27FC236}">
                <a16:creationId xmlns:a16="http://schemas.microsoft.com/office/drawing/2014/main" id="{5426B525-B5D7-646D-9AF4-944AC6DF5782}"/>
              </a:ext>
            </a:extLst>
          </p:cNvPr>
          <p:cNvPicPr>
            <a:picLocks noChangeAspect="1"/>
          </p:cNvPicPr>
          <p:nvPr/>
        </p:nvPicPr>
        <p:blipFill>
          <a:blip r:embed="rId6"/>
          <a:stretch>
            <a:fillRect/>
          </a:stretch>
        </p:blipFill>
        <p:spPr>
          <a:xfrm>
            <a:off x="6340621" y="2105318"/>
            <a:ext cx="5200360" cy="3559912"/>
          </a:xfrm>
          <a:prstGeom prst="rect">
            <a:avLst/>
          </a:prstGeom>
        </p:spPr>
      </p:pic>
      <p:sp>
        <p:nvSpPr>
          <p:cNvPr id="5" name="TextBox 4">
            <a:extLst>
              <a:ext uri="{FF2B5EF4-FFF2-40B4-BE49-F238E27FC236}">
                <a16:creationId xmlns:a16="http://schemas.microsoft.com/office/drawing/2014/main" id="{1909F5DA-2954-AAE0-E740-5CE19AD98663}"/>
              </a:ext>
            </a:extLst>
          </p:cNvPr>
          <p:cNvSpPr txBox="1"/>
          <p:nvPr/>
        </p:nvSpPr>
        <p:spPr>
          <a:xfrm>
            <a:off x="6368578" y="5882503"/>
            <a:ext cx="5553422"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from Hu &amp; Chen. </a:t>
            </a:r>
            <a:r>
              <a:rPr lang="en-GB" sz="800" dirty="0"/>
              <a:t>Int J </a:t>
            </a:r>
            <a:r>
              <a:rPr lang="en-GB" sz="800" dirty="0" err="1"/>
              <a:t>Gerontol</a:t>
            </a:r>
            <a:r>
              <a:rPr lang="en-GB" sz="800" dirty="0"/>
              <a:t> 2017</a:t>
            </a:r>
            <a:r>
              <a:rPr kumimoji="0" lang="en-US" sz="900" b="0" i="0" u="none" strike="noStrike" kern="1200" cap="none" spc="0" normalizeH="0" baseline="0" noProof="0" dirty="0">
                <a:ln>
                  <a:noFill/>
                </a:ln>
                <a:solidFill>
                  <a:srgbClr val="3F1A01"/>
                </a:solidFill>
                <a:effectLst/>
                <a:uLnTx/>
                <a:uFillTx/>
                <a:latin typeface="Arial"/>
                <a:ea typeface="+mn-ea"/>
                <a:cs typeface="+mn-cs"/>
              </a:rPr>
              <a:t>, licensed under CC BY-NC-ND. </a:t>
            </a:r>
            <a:r>
              <a:rPr kumimoji="0" lang="en-GB" sz="900" b="0" i="0" u="none" strike="noStrike" kern="1200" cap="none" spc="0" normalizeH="0" baseline="0" noProof="0" dirty="0">
                <a:ln>
                  <a:noFill/>
                </a:ln>
                <a:solidFill>
                  <a:srgbClr val="3F1A01"/>
                </a:solidFill>
                <a:effectLst/>
                <a:uLnTx/>
                <a:uFillTx/>
                <a:latin typeface="Arial"/>
                <a:ea typeface="+mn-ea"/>
                <a:cs typeface="+mn-cs"/>
              </a:rPr>
              <a:t>Published by Elsevier Taiwan LLC. The work cannot be changed in any way or used commercially without permission from the journal. </a:t>
            </a:r>
            <a:r>
              <a:rPr kumimoji="0" lang="en-US" sz="900" b="0" i="0" u="none" strike="noStrike" kern="1200" cap="none" spc="0" normalizeH="0" baseline="0" noProof="0" dirty="0">
                <a:ln>
                  <a:noFill/>
                </a:ln>
                <a:solidFill>
                  <a:srgbClr val="3F1A01"/>
                </a:solidFill>
                <a:effectLst/>
                <a:uLnTx/>
                <a:uFillTx/>
                <a:latin typeface="Arial"/>
                <a:ea typeface="+mn-ea"/>
                <a:cs typeface="+mn-cs"/>
                <a:hlinkClick r:id="rId7"/>
              </a:rPr>
              <a:t>https://creativecommons.org/licenses/by-nc-nd/4.0/</a:t>
            </a:r>
            <a:r>
              <a:rPr kumimoji="0" lang="en-US" sz="900" b="0" i="0" u="none" strike="noStrike" kern="1200" cap="none" spc="0" normalizeH="0" baseline="0" noProof="0" dirty="0">
                <a:ln>
                  <a:noFill/>
                </a:ln>
                <a:solidFill>
                  <a:srgbClr val="3F1A01"/>
                </a:solidFill>
                <a:effectLst/>
                <a:uLnTx/>
                <a:uFillTx/>
                <a:latin typeface="Arial"/>
                <a:ea typeface="+mn-ea"/>
                <a:cs typeface="+mn-cs"/>
              </a:rPr>
              <a:t> </a:t>
            </a:r>
          </a:p>
        </p:txBody>
      </p:sp>
    </p:spTree>
    <p:extLst>
      <p:ext uri="{BB962C8B-B14F-4D97-AF65-F5344CB8AC3E}">
        <p14:creationId xmlns:p14="http://schemas.microsoft.com/office/powerpoint/2010/main" val="2691247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2939D6-60E7-7963-A043-09C627602597}"/>
              </a:ext>
            </a:extLst>
          </p:cNvPr>
          <p:cNvSpPr>
            <a:spLocks noGrp="1"/>
          </p:cNvSpPr>
          <p:nvPr>
            <p:ph type="body" sz="quarter" idx="17"/>
          </p:nvPr>
        </p:nvSpPr>
        <p:spPr>
          <a:xfrm>
            <a:off x="539749" y="539750"/>
            <a:ext cx="9213851" cy="266676"/>
          </a:xfrm>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4011A4E3-B395-921A-0657-942367772C77}"/>
              </a:ext>
            </a:extLst>
          </p:cNvPr>
          <p:cNvSpPr>
            <a:spLocks noGrp="1"/>
          </p:cNvSpPr>
          <p:nvPr>
            <p:ph type="title"/>
          </p:nvPr>
        </p:nvSpPr>
        <p:spPr>
          <a:xfrm>
            <a:off x="539749" y="814386"/>
            <a:ext cx="9213851" cy="332399"/>
          </a:xfrm>
        </p:spPr>
        <p:txBody>
          <a:bodyPr/>
          <a:lstStyle/>
          <a:p>
            <a:r>
              <a:rPr lang="en-GB" dirty="0"/>
              <a:t>Risk factors for PSCI &amp; PSD: lesion location</a:t>
            </a:r>
          </a:p>
        </p:txBody>
      </p:sp>
      <p:sp>
        <p:nvSpPr>
          <p:cNvPr id="4" name="Content Placeholder 3">
            <a:extLst>
              <a:ext uri="{FF2B5EF4-FFF2-40B4-BE49-F238E27FC236}">
                <a16:creationId xmlns:a16="http://schemas.microsoft.com/office/drawing/2014/main" id="{0D22FE09-7372-763A-A833-EA691476B1D4}"/>
              </a:ext>
            </a:extLst>
          </p:cNvPr>
          <p:cNvSpPr>
            <a:spLocks noGrp="1"/>
          </p:cNvSpPr>
          <p:nvPr>
            <p:ph idx="19"/>
          </p:nvPr>
        </p:nvSpPr>
        <p:spPr>
          <a:xfrm>
            <a:off x="3384550" y="1416785"/>
            <a:ext cx="8266113" cy="4415215"/>
          </a:xfrm>
        </p:spPr>
        <p:txBody>
          <a:bodyPr/>
          <a:lstStyle/>
          <a:p>
            <a:r>
              <a:rPr lang="en-GB" dirty="0"/>
              <a:t>According to a pooled analysis of patient-level data across 12 studies (including 2,950 patients), the key brain locations associated with cognitive impairment were:</a:t>
            </a:r>
            <a:r>
              <a:rPr lang="en-GB" baseline="30000" dirty="0"/>
              <a:t>1</a:t>
            </a:r>
            <a:endParaRPr lang="en-GB" dirty="0"/>
          </a:p>
          <a:p>
            <a:pPr lvl="1"/>
            <a:r>
              <a:rPr lang="en-GB" sz="1600" dirty="0"/>
              <a:t>Left frontotemporal lobes</a:t>
            </a:r>
          </a:p>
          <a:p>
            <a:pPr lvl="1"/>
            <a:r>
              <a:rPr lang="en-GB" sz="1600" dirty="0"/>
              <a:t>Left thalamus</a:t>
            </a:r>
          </a:p>
          <a:p>
            <a:pPr lvl="1"/>
            <a:r>
              <a:rPr lang="en-GB" sz="1600" dirty="0"/>
              <a:t>Right parietal lobe</a:t>
            </a:r>
          </a:p>
          <a:p>
            <a:r>
              <a:rPr lang="en-GB" dirty="0"/>
              <a:t>In the Reykjavik study (including 4,030 patients), patients who experienced infarcts in multiple locations in the brain showed greater cognitive impairment than patients with no infarcts or infarcts within single locations</a:t>
            </a:r>
            <a:r>
              <a:rPr lang="en-GB" baseline="30000" dirty="0"/>
              <a:t>2</a:t>
            </a:r>
            <a:endParaRPr lang="en-GB" dirty="0"/>
          </a:p>
          <a:p>
            <a:r>
              <a:rPr lang="en-GB" dirty="0"/>
              <a:t>A matched case–control study (including 38 cases matched to 66 controls) found that, rather than specific areas of the brain, cognitive impairment was associated with </a:t>
            </a:r>
            <a:r>
              <a:rPr lang="en-US" dirty="0"/>
              <a:t>disruption of cholinergic pathways within the brain</a:t>
            </a:r>
            <a:r>
              <a:rPr lang="en-US" baseline="30000" dirty="0"/>
              <a:t>3</a:t>
            </a:r>
            <a:endParaRPr lang="en-GB" dirty="0"/>
          </a:p>
        </p:txBody>
      </p:sp>
      <p:sp>
        <p:nvSpPr>
          <p:cNvPr id="14" name="Content Placeholder 13">
            <a:extLst>
              <a:ext uri="{FF2B5EF4-FFF2-40B4-BE49-F238E27FC236}">
                <a16:creationId xmlns:a16="http://schemas.microsoft.com/office/drawing/2014/main" id="{4CA6CC93-2A0B-FD56-5168-2FAC4D32AE57}"/>
              </a:ext>
            </a:extLst>
          </p:cNvPr>
          <p:cNvSpPr>
            <a:spLocks noGrp="1"/>
          </p:cNvSpPr>
          <p:nvPr>
            <p:ph sz="half" idx="21"/>
          </p:nvPr>
        </p:nvSpPr>
        <p:spPr/>
        <p:txBody>
          <a:bodyPr/>
          <a:lstStyle/>
          <a:p>
            <a:pPr marL="0" indent="0">
              <a:buNone/>
            </a:pPr>
            <a:r>
              <a:rPr lang="en-GB" dirty="0"/>
              <a:t>The location of the stroke, the number of infarcts, and the effect of functional pathways of the brain may all have an effect on cognitive impairment</a:t>
            </a:r>
            <a:r>
              <a:rPr lang="en-GB" baseline="30000" dirty="0"/>
              <a:t>1-3</a:t>
            </a:r>
            <a:endParaRPr lang="en-GB" dirty="0"/>
          </a:p>
        </p:txBody>
      </p:sp>
      <p:sp>
        <p:nvSpPr>
          <p:cNvPr id="6" name="Text Placeholder 5">
            <a:extLst>
              <a:ext uri="{FF2B5EF4-FFF2-40B4-BE49-F238E27FC236}">
                <a16:creationId xmlns:a16="http://schemas.microsoft.com/office/drawing/2014/main" id="{B8335D69-0723-6311-A44B-64BEF18A66BC}"/>
              </a:ext>
            </a:extLst>
          </p:cNvPr>
          <p:cNvSpPr>
            <a:spLocks noGrp="1"/>
          </p:cNvSpPr>
          <p:nvPr>
            <p:ph type="body" sz="quarter" idx="18"/>
          </p:nvPr>
        </p:nvSpPr>
        <p:spPr>
          <a:xfrm>
            <a:off x="539749" y="6102000"/>
            <a:ext cx="9213851" cy="619200"/>
          </a:xfrm>
        </p:spPr>
        <p:txBody>
          <a:bodyPr/>
          <a:lstStyle/>
          <a:p>
            <a:r>
              <a:rPr lang="en-GB" dirty="0"/>
              <a:t>PSCI=post-stroke cognitive impairment; PSD=post-stroke dementia</a:t>
            </a:r>
          </a:p>
          <a:p>
            <a:endParaRPr lang="en-GB" dirty="0"/>
          </a:p>
          <a:p>
            <a:r>
              <a:rPr lang="en-GB" dirty="0"/>
              <a:t>1. Weaver et al. Lancet </a:t>
            </a:r>
            <a:r>
              <a:rPr lang="en-GB" dirty="0" err="1"/>
              <a:t>Neurol</a:t>
            </a:r>
            <a:r>
              <a:rPr lang="en-GB" dirty="0"/>
              <a:t> 2021;20(6):448–459; 2. </a:t>
            </a:r>
            <a:r>
              <a:rPr lang="en-GB" dirty="0" err="1"/>
              <a:t>Saczynski</a:t>
            </a:r>
            <a:r>
              <a:rPr lang="en-GB" dirty="0"/>
              <a:t> et al. Stroke 2009;40(3):677–682; 3. Lim et al. Stroke 2014;45(4):1069–1076</a:t>
            </a:r>
          </a:p>
        </p:txBody>
      </p:sp>
      <p:sp>
        <p:nvSpPr>
          <p:cNvPr id="7" name="Slide Number Placeholder 6">
            <a:extLst>
              <a:ext uri="{FF2B5EF4-FFF2-40B4-BE49-F238E27FC236}">
                <a16:creationId xmlns:a16="http://schemas.microsoft.com/office/drawing/2014/main" id="{E6FD39CF-DE0A-43C7-8FCC-11627177CA1D}"/>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17</a:t>
            </a:fld>
            <a:endParaRPr lang="en-GB"/>
          </a:p>
        </p:txBody>
      </p:sp>
    </p:spTree>
    <p:extLst>
      <p:ext uri="{BB962C8B-B14F-4D97-AF65-F5344CB8AC3E}">
        <p14:creationId xmlns:p14="http://schemas.microsoft.com/office/powerpoint/2010/main" val="3844112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a:extLst>
              <a:ext uri="{FF2B5EF4-FFF2-40B4-BE49-F238E27FC236}">
                <a16:creationId xmlns:a16="http://schemas.microsoft.com/office/drawing/2014/main" id="{43C41DD0-02C0-EBF4-6ADE-F3702B1F41B1}"/>
              </a:ext>
            </a:extLst>
          </p:cNvPr>
          <p:cNvCxnSpPr>
            <a:cxnSpLocks/>
          </p:cNvCxnSpPr>
          <p:nvPr/>
        </p:nvCxnSpPr>
        <p:spPr>
          <a:xfrm>
            <a:off x="6854560" y="2406015"/>
            <a:ext cx="3942019" cy="2032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6336A43-6CDF-16A5-5561-FD508B1001C3}"/>
              </a:ext>
            </a:extLst>
          </p:cNvPr>
          <p:cNvCxnSpPr>
            <a:cxnSpLocks/>
          </p:cNvCxnSpPr>
          <p:nvPr/>
        </p:nvCxnSpPr>
        <p:spPr>
          <a:xfrm>
            <a:off x="6854560" y="2406015"/>
            <a:ext cx="3938654" cy="1844675"/>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BBAD9B8-979B-6404-DD30-EAFDD6BCFEBF}"/>
              </a:ext>
            </a:extLst>
          </p:cNvPr>
          <p:cNvCxnSpPr>
            <a:cxnSpLocks/>
          </p:cNvCxnSpPr>
          <p:nvPr/>
        </p:nvCxnSpPr>
        <p:spPr>
          <a:xfrm>
            <a:off x="6854560" y="2406015"/>
            <a:ext cx="3941829" cy="167005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C2138E8-943F-A1AB-C6B2-F53A5C1927F2}"/>
              </a:ext>
            </a:extLst>
          </p:cNvPr>
          <p:cNvCxnSpPr>
            <a:cxnSpLocks/>
          </p:cNvCxnSpPr>
          <p:nvPr/>
        </p:nvCxnSpPr>
        <p:spPr>
          <a:xfrm>
            <a:off x="6854560" y="2406015"/>
            <a:ext cx="3936273" cy="1446213"/>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1E3656A-E856-2448-965D-492EC1A22187}"/>
              </a:ext>
            </a:extLst>
          </p:cNvPr>
          <p:cNvCxnSpPr>
            <a:cxnSpLocks/>
          </p:cNvCxnSpPr>
          <p:nvPr/>
        </p:nvCxnSpPr>
        <p:spPr>
          <a:xfrm>
            <a:off x="6854560" y="2406015"/>
            <a:ext cx="3935479" cy="12319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ext Placeholder 1">
            <a:extLst>
              <a:ext uri="{FF2B5EF4-FFF2-40B4-BE49-F238E27FC236}">
                <a16:creationId xmlns:a16="http://schemas.microsoft.com/office/drawing/2014/main" id="{895A3557-C280-6985-5A15-FAFC91E7CFB3}"/>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F18E7FAF-B3FA-6347-0FA2-F3C1F8B9DDEB}"/>
              </a:ext>
            </a:extLst>
          </p:cNvPr>
          <p:cNvSpPr>
            <a:spLocks noGrp="1"/>
          </p:cNvSpPr>
          <p:nvPr>
            <p:ph type="title"/>
          </p:nvPr>
        </p:nvSpPr>
        <p:spPr/>
        <p:txBody>
          <a:bodyPr/>
          <a:lstStyle/>
          <a:p>
            <a:r>
              <a:rPr lang="en-US" dirty="0"/>
              <a:t>Risk factors for </a:t>
            </a:r>
            <a:r>
              <a:rPr lang="en-GB" dirty="0"/>
              <a:t>PSCI &amp; PSD: </a:t>
            </a:r>
            <a:r>
              <a:rPr lang="en-US" dirty="0"/>
              <a:t>diabetes</a:t>
            </a:r>
            <a:endParaRPr lang="en-GB" dirty="0"/>
          </a:p>
        </p:txBody>
      </p:sp>
      <p:sp>
        <p:nvSpPr>
          <p:cNvPr id="4" name="Content Placeholder 3">
            <a:extLst>
              <a:ext uri="{FF2B5EF4-FFF2-40B4-BE49-F238E27FC236}">
                <a16:creationId xmlns:a16="http://schemas.microsoft.com/office/drawing/2014/main" id="{175F33BA-BDE1-B7A2-E0A4-73CDAF1A5C27}"/>
              </a:ext>
            </a:extLst>
          </p:cNvPr>
          <p:cNvSpPr>
            <a:spLocks noGrp="1"/>
          </p:cNvSpPr>
          <p:nvPr>
            <p:ph idx="20"/>
          </p:nvPr>
        </p:nvSpPr>
        <p:spPr/>
        <p:txBody>
          <a:bodyPr/>
          <a:lstStyle/>
          <a:p>
            <a:r>
              <a:rPr lang="en-US" dirty="0"/>
              <a:t>Studies investigating the effect of diabetes on the risk of cognitive decline have generated conflicting results</a:t>
            </a:r>
            <a:r>
              <a:rPr lang="en-US" baseline="30000" dirty="0"/>
              <a:t>1</a:t>
            </a:r>
            <a:endParaRPr lang="en-US" dirty="0"/>
          </a:p>
          <a:p>
            <a:r>
              <a:rPr lang="en-US" dirty="0"/>
              <a:t>Whilst there appears to be no association between diabetes and AD pathology, there does appear to be an association between diabetes and vascular disease</a:t>
            </a:r>
            <a:r>
              <a:rPr lang="en-US" baseline="30000" dirty="0"/>
              <a:t>1</a:t>
            </a:r>
            <a:endParaRPr lang="en-US" dirty="0"/>
          </a:p>
          <a:p>
            <a:r>
              <a:rPr lang="en-US" dirty="0"/>
              <a:t>After stroke, diabetes increases the risk of cognitive impairment: </a:t>
            </a:r>
          </a:p>
          <a:p>
            <a:pPr lvl="1"/>
            <a:r>
              <a:rPr lang="en-US" dirty="0"/>
              <a:t>In a cohort study of 982 patients after stroke, a higher cumulative mean glucose level was significantly associated with a faster decline in global cognition</a:t>
            </a:r>
            <a:r>
              <a:rPr lang="en-US" baseline="30000" dirty="0"/>
              <a:t>2</a:t>
            </a:r>
          </a:p>
          <a:p>
            <a:pPr lvl="1"/>
            <a:r>
              <a:rPr lang="en-US" dirty="0"/>
              <a:t>In the </a:t>
            </a:r>
            <a:r>
              <a:rPr lang="en-US" dirty="0" err="1"/>
              <a:t>OxVasc</a:t>
            </a:r>
            <a:r>
              <a:rPr lang="en-US" dirty="0"/>
              <a:t> study, which included 2,305 patients after stroke or TIA, diabetes was significantly associated with 5-year risk of dementia</a:t>
            </a:r>
            <a:r>
              <a:rPr lang="en-US" baseline="30000" dirty="0"/>
              <a:t>3</a:t>
            </a:r>
            <a:endParaRPr lang="en-US" dirty="0"/>
          </a:p>
        </p:txBody>
      </p:sp>
      <p:sp>
        <p:nvSpPr>
          <p:cNvPr id="6" name="Text Placeholder 5">
            <a:extLst>
              <a:ext uri="{FF2B5EF4-FFF2-40B4-BE49-F238E27FC236}">
                <a16:creationId xmlns:a16="http://schemas.microsoft.com/office/drawing/2014/main" id="{B820360C-2DD2-7CFD-BA2E-A4950EB8EB55}"/>
              </a:ext>
            </a:extLst>
          </p:cNvPr>
          <p:cNvSpPr>
            <a:spLocks noGrp="1"/>
          </p:cNvSpPr>
          <p:nvPr>
            <p:ph type="body" sz="quarter" idx="18"/>
          </p:nvPr>
        </p:nvSpPr>
        <p:spPr/>
        <p:txBody>
          <a:bodyPr/>
          <a:lstStyle/>
          <a:p>
            <a:r>
              <a:rPr lang="en-GB" dirty="0"/>
              <a:t>AD=Alzheimer’s disease; </a:t>
            </a:r>
            <a:r>
              <a:rPr lang="en-GB" dirty="0" err="1"/>
              <a:t>OxVasc</a:t>
            </a:r>
            <a:r>
              <a:rPr lang="en-GB" dirty="0"/>
              <a:t>=Oxford Vascular Study; </a:t>
            </a:r>
            <a:br>
              <a:rPr lang="en-GB" dirty="0"/>
            </a:br>
            <a:r>
              <a:rPr lang="en-GB" dirty="0"/>
              <a:t>PSCI=post-stroke cognitive impairment; PSD=post-stroke dementia TIA=transient ischaemic attack</a:t>
            </a:r>
          </a:p>
          <a:p>
            <a:endParaRPr lang="en-GB" dirty="0"/>
          </a:p>
          <a:p>
            <a:r>
              <a:rPr lang="en-GB" dirty="0"/>
              <a:t>1. Hadley et al. J </a:t>
            </a:r>
            <a:r>
              <a:rPr lang="en-GB" dirty="0" err="1"/>
              <a:t>Neurol</a:t>
            </a:r>
            <a:r>
              <a:rPr lang="en-GB" dirty="0"/>
              <a:t> </a:t>
            </a:r>
            <a:r>
              <a:rPr lang="en-GB" dirty="0" err="1"/>
              <a:t>Neurosurg</a:t>
            </a:r>
            <a:r>
              <a:rPr lang="en-GB" dirty="0"/>
              <a:t> Psychiatry 2022;93(3):246–253; 2. Levine et al. JAMA </a:t>
            </a:r>
            <a:r>
              <a:rPr lang="en-GB" dirty="0" err="1"/>
              <a:t>Netw</a:t>
            </a:r>
            <a:r>
              <a:rPr lang="en-GB" dirty="0"/>
              <a:t> Open 2023;6(5):e2313879; 3. Pendlebury et al. Lancet </a:t>
            </a:r>
            <a:r>
              <a:rPr lang="en-GB" dirty="0" err="1"/>
              <a:t>Neurol</a:t>
            </a:r>
            <a:r>
              <a:rPr lang="en-GB" dirty="0"/>
              <a:t> 2019;18(3):248–258</a:t>
            </a:r>
          </a:p>
        </p:txBody>
      </p:sp>
      <p:sp>
        <p:nvSpPr>
          <p:cNvPr id="7" name="Slide Number Placeholder 6">
            <a:extLst>
              <a:ext uri="{FF2B5EF4-FFF2-40B4-BE49-F238E27FC236}">
                <a16:creationId xmlns:a16="http://schemas.microsoft.com/office/drawing/2014/main" id="{7C167F55-20C8-14DA-EC63-9146A1AE77A2}"/>
              </a:ext>
            </a:extLst>
          </p:cNvPr>
          <p:cNvSpPr>
            <a:spLocks noGrp="1"/>
          </p:cNvSpPr>
          <p:nvPr>
            <p:ph type="sldNum" sz="quarter" idx="4"/>
          </p:nvPr>
        </p:nvSpPr>
        <p:spPr/>
        <p:txBody>
          <a:bodyPr/>
          <a:lstStyle/>
          <a:p>
            <a:fld id="{C5E73D8C-6D1C-4360-8101-83ED279A0FF1}" type="slidenum">
              <a:rPr lang="en-GB" smtClean="0"/>
              <a:pPr/>
              <a:t>18</a:t>
            </a:fld>
            <a:endParaRPr lang="en-GB"/>
          </a:p>
        </p:txBody>
      </p:sp>
      <p:sp>
        <p:nvSpPr>
          <p:cNvPr id="17" name="Content Placeholder 10">
            <a:extLst>
              <a:ext uri="{FF2B5EF4-FFF2-40B4-BE49-F238E27FC236}">
                <a16:creationId xmlns:a16="http://schemas.microsoft.com/office/drawing/2014/main" id="{A638FC3B-6590-97C7-0A94-3335F65A16E3}"/>
              </a:ext>
            </a:extLst>
          </p:cNvPr>
          <p:cNvSpPr txBox="1">
            <a:spLocks/>
          </p:cNvSpPr>
          <p:nvPr/>
        </p:nvSpPr>
        <p:spPr>
          <a:xfrm>
            <a:off x="6791204" y="1462706"/>
            <a:ext cx="4323080" cy="484565"/>
          </a:xfrm>
          <a:prstGeom prst="rect">
            <a:avLst/>
          </a:prstGeom>
        </p:spPr>
        <p:txBody>
          <a:bodyPr vert="horz" lIns="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400" b="1" dirty="0">
                <a:solidFill>
                  <a:schemeClr val="accent2">
                    <a:lumMod val="50000"/>
                  </a:schemeClr>
                </a:solidFill>
              </a:rPr>
              <a:t>Modelled relationship between fasting glucose</a:t>
            </a:r>
            <a:br>
              <a:rPr lang="en-GB" sz="1400" b="1" dirty="0">
                <a:solidFill>
                  <a:schemeClr val="accent2">
                    <a:lumMod val="50000"/>
                  </a:schemeClr>
                </a:solidFill>
              </a:rPr>
            </a:br>
            <a:r>
              <a:rPr lang="en-GB" sz="1400" b="1" dirty="0">
                <a:solidFill>
                  <a:schemeClr val="accent2">
                    <a:lumMod val="50000"/>
                  </a:schemeClr>
                </a:solidFill>
              </a:rPr>
              <a:t>and decline in global cognition after stroke</a:t>
            </a:r>
            <a:r>
              <a:rPr lang="en-GB" sz="1400" b="1" baseline="30000" dirty="0">
                <a:solidFill>
                  <a:schemeClr val="accent2">
                    <a:lumMod val="50000"/>
                  </a:schemeClr>
                </a:solidFill>
              </a:rPr>
              <a:t>2</a:t>
            </a:r>
            <a:endParaRPr lang="en-GB" sz="1400" b="1" dirty="0">
              <a:solidFill>
                <a:schemeClr val="accent2">
                  <a:lumMod val="50000"/>
                </a:schemeClr>
              </a:solidFill>
            </a:endParaRPr>
          </a:p>
        </p:txBody>
      </p:sp>
      <p:cxnSp>
        <p:nvCxnSpPr>
          <p:cNvPr id="9" name="Straight Arrow Connector 8">
            <a:extLst>
              <a:ext uri="{FF2B5EF4-FFF2-40B4-BE49-F238E27FC236}">
                <a16:creationId xmlns:a16="http://schemas.microsoft.com/office/drawing/2014/main" id="{7C1D5A13-A094-2D0F-003A-C38FF52AFCB8}"/>
              </a:ext>
            </a:extLst>
          </p:cNvPr>
          <p:cNvCxnSpPr>
            <a:cxnSpLocks/>
          </p:cNvCxnSpPr>
          <p:nvPr/>
        </p:nvCxnSpPr>
        <p:spPr>
          <a:xfrm flipV="1">
            <a:off x="6854560" y="2095500"/>
            <a:ext cx="0" cy="2560845"/>
          </a:xfrm>
          <a:prstGeom prst="straightConnector1">
            <a:avLst/>
          </a:prstGeom>
          <a:ln w="190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C62774F-C377-1C0F-A61E-2821424E4D2A}"/>
              </a:ext>
            </a:extLst>
          </p:cNvPr>
          <p:cNvCxnSpPr>
            <a:cxnSpLocks/>
          </p:cNvCxnSpPr>
          <p:nvPr/>
        </p:nvCxnSpPr>
        <p:spPr>
          <a:xfrm>
            <a:off x="6772797" y="4584936"/>
            <a:ext cx="4023783"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5FBBFAA-80BB-8366-1AC7-A02033E107AD}"/>
              </a:ext>
            </a:extLst>
          </p:cNvPr>
          <p:cNvSpPr txBox="1"/>
          <p:nvPr/>
        </p:nvSpPr>
        <p:spPr>
          <a:xfrm>
            <a:off x="6854561" y="4876083"/>
            <a:ext cx="3942018" cy="307777"/>
          </a:xfrm>
          <a:prstGeom prst="rect">
            <a:avLst/>
          </a:prstGeom>
          <a:noFill/>
        </p:spPr>
        <p:txBody>
          <a:bodyPr wrap="square" rtlCol="0">
            <a:spAutoFit/>
          </a:bodyPr>
          <a:lstStyle/>
          <a:p>
            <a:pPr algn="ctr"/>
            <a:r>
              <a:rPr lang="en-GB" sz="1400" b="1" dirty="0">
                <a:solidFill>
                  <a:schemeClr val="tx2"/>
                </a:solidFill>
              </a:rPr>
              <a:t>Time since stroke (years)</a:t>
            </a:r>
          </a:p>
        </p:txBody>
      </p:sp>
      <p:sp>
        <p:nvSpPr>
          <p:cNvPr id="12" name="TextBox 11">
            <a:extLst>
              <a:ext uri="{FF2B5EF4-FFF2-40B4-BE49-F238E27FC236}">
                <a16:creationId xmlns:a16="http://schemas.microsoft.com/office/drawing/2014/main" id="{E083D4AC-B1DD-834B-DD0F-F98E6B478FF5}"/>
              </a:ext>
            </a:extLst>
          </p:cNvPr>
          <p:cNvSpPr txBox="1"/>
          <p:nvPr/>
        </p:nvSpPr>
        <p:spPr>
          <a:xfrm rot="16200000">
            <a:off x="5235246" y="3019951"/>
            <a:ext cx="2836862" cy="307777"/>
          </a:xfrm>
          <a:prstGeom prst="rect">
            <a:avLst/>
          </a:prstGeom>
          <a:noFill/>
        </p:spPr>
        <p:txBody>
          <a:bodyPr wrap="square" rtlCol="0">
            <a:spAutoFit/>
          </a:bodyPr>
          <a:lstStyle/>
          <a:p>
            <a:pPr algn="ctr"/>
            <a:r>
              <a:rPr lang="en-GB" sz="1400" b="1" dirty="0">
                <a:solidFill>
                  <a:schemeClr val="tx2"/>
                </a:solidFill>
              </a:rPr>
              <a:t>Cognition</a:t>
            </a:r>
          </a:p>
        </p:txBody>
      </p:sp>
      <p:cxnSp>
        <p:nvCxnSpPr>
          <p:cNvPr id="21" name="Straight Arrow Connector 20">
            <a:extLst>
              <a:ext uri="{FF2B5EF4-FFF2-40B4-BE49-F238E27FC236}">
                <a16:creationId xmlns:a16="http://schemas.microsoft.com/office/drawing/2014/main" id="{C848A13D-42E0-AA51-F86D-8BAE70698328}"/>
              </a:ext>
            </a:extLst>
          </p:cNvPr>
          <p:cNvCxnSpPr>
            <a:cxnSpLocks/>
          </p:cNvCxnSpPr>
          <p:nvPr/>
        </p:nvCxnSpPr>
        <p:spPr>
          <a:xfrm rot="5400000">
            <a:off x="7475563" y="4620345"/>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03B2F91-6844-FD94-7007-88889011B450}"/>
              </a:ext>
            </a:extLst>
          </p:cNvPr>
          <p:cNvCxnSpPr>
            <a:cxnSpLocks/>
          </p:cNvCxnSpPr>
          <p:nvPr/>
        </p:nvCxnSpPr>
        <p:spPr>
          <a:xfrm rot="5400000">
            <a:off x="8132566" y="4620345"/>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763B0CC-39A7-F198-2CE5-C3499CEBB5E5}"/>
              </a:ext>
            </a:extLst>
          </p:cNvPr>
          <p:cNvCxnSpPr>
            <a:cxnSpLocks/>
          </p:cNvCxnSpPr>
          <p:nvPr/>
        </p:nvCxnSpPr>
        <p:spPr>
          <a:xfrm rot="5400000">
            <a:off x="8789569" y="4620345"/>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D3E83E8C-5094-6874-AEDB-F626351E418D}"/>
              </a:ext>
            </a:extLst>
          </p:cNvPr>
          <p:cNvCxnSpPr>
            <a:cxnSpLocks/>
          </p:cNvCxnSpPr>
          <p:nvPr/>
        </p:nvCxnSpPr>
        <p:spPr>
          <a:xfrm rot="5400000">
            <a:off x="9446572" y="4620345"/>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960B699-C9D8-58DF-CD50-7A115E6EFC56}"/>
              </a:ext>
            </a:extLst>
          </p:cNvPr>
          <p:cNvCxnSpPr>
            <a:cxnSpLocks/>
          </p:cNvCxnSpPr>
          <p:nvPr/>
        </p:nvCxnSpPr>
        <p:spPr>
          <a:xfrm rot="5400000">
            <a:off x="10103575" y="4620345"/>
            <a:ext cx="72000" cy="0"/>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E3D5E87-DBC7-93A7-4188-1063DFC71B6A}"/>
              </a:ext>
            </a:extLst>
          </p:cNvPr>
          <p:cNvCxnSpPr>
            <a:cxnSpLocks/>
          </p:cNvCxnSpPr>
          <p:nvPr/>
        </p:nvCxnSpPr>
        <p:spPr>
          <a:xfrm>
            <a:off x="10796580" y="4578509"/>
            <a:ext cx="0" cy="77836"/>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7037433-F1A1-0DA2-CC69-038C1FEF78C1}"/>
              </a:ext>
            </a:extLst>
          </p:cNvPr>
          <p:cNvSpPr txBox="1"/>
          <p:nvPr/>
        </p:nvSpPr>
        <p:spPr>
          <a:xfrm>
            <a:off x="7229753" y="4643667"/>
            <a:ext cx="563144" cy="276999"/>
          </a:xfrm>
          <a:prstGeom prst="rect">
            <a:avLst/>
          </a:prstGeom>
          <a:noFill/>
        </p:spPr>
        <p:txBody>
          <a:bodyPr wrap="square" rtlCol="0">
            <a:spAutoFit/>
          </a:bodyPr>
          <a:lstStyle/>
          <a:p>
            <a:pPr algn="ctr"/>
            <a:r>
              <a:rPr lang="en-GB" sz="1200" dirty="0">
                <a:solidFill>
                  <a:schemeClr val="tx2"/>
                </a:solidFill>
              </a:rPr>
              <a:t>2</a:t>
            </a:r>
          </a:p>
        </p:txBody>
      </p:sp>
      <p:sp>
        <p:nvSpPr>
          <p:cNvPr id="29" name="TextBox 28">
            <a:extLst>
              <a:ext uri="{FF2B5EF4-FFF2-40B4-BE49-F238E27FC236}">
                <a16:creationId xmlns:a16="http://schemas.microsoft.com/office/drawing/2014/main" id="{A6323B61-5A82-BE6A-3A86-04C4E6A8AB96}"/>
              </a:ext>
            </a:extLst>
          </p:cNvPr>
          <p:cNvSpPr txBox="1"/>
          <p:nvPr/>
        </p:nvSpPr>
        <p:spPr>
          <a:xfrm>
            <a:off x="7886757" y="4643667"/>
            <a:ext cx="563144" cy="276999"/>
          </a:xfrm>
          <a:prstGeom prst="rect">
            <a:avLst/>
          </a:prstGeom>
          <a:noFill/>
        </p:spPr>
        <p:txBody>
          <a:bodyPr wrap="square" rtlCol="0">
            <a:spAutoFit/>
          </a:bodyPr>
          <a:lstStyle/>
          <a:p>
            <a:pPr algn="ctr"/>
            <a:r>
              <a:rPr lang="en-GB" sz="1200" dirty="0">
                <a:solidFill>
                  <a:schemeClr val="tx2"/>
                </a:solidFill>
              </a:rPr>
              <a:t>4</a:t>
            </a:r>
          </a:p>
        </p:txBody>
      </p:sp>
      <p:sp>
        <p:nvSpPr>
          <p:cNvPr id="30" name="TextBox 29">
            <a:extLst>
              <a:ext uri="{FF2B5EF4-FFF2-40B4-BE49-F238E27FC236}">
                <a16:creationId xmlns:a16="http://schemas.microsoft.com/office/drawing/2014/main" id="{267B99A1-E4FE-9696-CDC1-1D11A1D59607}"/>
              </a:ext>
            </a:extLst>
          </p:cNvPr>
          <p:cNvSpPr txBox="1"/>
          <p:nvPr/>
        </p:nvSpPr>
        <p:spPr>
          <a:xfrm>
            <a:off x="8543761" y="4643667"/>
            <a:ext cx="563144" cy="276999"/>
          </a:xfrm>
          <a:prstGeom prst="rect">
            <a:avLst/>
          </a:prstGeom>
          <a:noFill/>
        </p:spPr>
        <p:txBody>
          <a:bodyPr wrap="square" rtlCol="0">
            <a:spAutoFit/>
          </a:bodyPr>
          <a:lstStyle/>
          <a:p>
            <a:pPr algn="ctr"/>
            <a:r>
              <a:rPr lang="en-GB" sz="1200" dirty="0">
                <a:solidFill>
                  <a:schemeClr val="tx2"/>
                </a:solidFill>
              </a:rPr>
              <a:t>6</a:t>
            </a:r>
          </a:p>
        </p:txBody>
      </p:sp>
      <p:sp>
        <p:nvSpPr>
          <p:cNvPr id="31" name="TextBox 30">
            <a:extLst>
              <a:ext uri="{FF2B5EF4-FFF2-40B4-BE49-F238E27FC236}">
                <a16:creationId xmlns:a16="http://schemas.microsoft.com/office/drawing/2014/main" id="{41BC944B-C68E-0951-215A-403807F263D2}"/>
              </a:ext>
            </a:extLst>
          </p:cNvPr>
          <p:cNvSpPr txBox="1"/>
          <p:nvPr/>
        </p:nvSpPr>
        <p:spPr>
          <a:xfrm>
            <a:off x="9200765" y="4643667"/>
            <a:ext cx="563144" cy="276999"/>
          </a:xfrm>
          <a:prstGeom prst="rect">
            <a:avLst/>
          </a:prstGeom>
          <a:noFill/>
        </p:spPr>
        <p:txBody>
          <a:bodyPr wrap="square" rtlCol="0">
            <a:spAutoFit/>
          </a:bodyPr>
          <a:lstStyle/>
          <a:p>
            <a:pPr algn="ctr"/>
            <a:r>
              <a:rPr lang="en-GB" sz="1200" dirty="0">
                <a:solidFill>
                  <a:schemeClr val="tx2"/>
                </a:solidFill>
              </a:rPr>
              <a:t>8</a:t>
            </a:r>
          </a:p>
        </p:txBody>
      </p:sp>
      <p:sp>
        <p:nvSpPr>
          <p:cNvPr id="32" name="TextBox 31">
            <a:extLst>
              <a:ext uri="{FF2B5EF4-FFF2-40B4-BE49-F238E27FC236}">
                <a16:creationId xmlns:a16="http://schemas.microsoft.com/office/drawing/2014/main" id="{ADEBCE41-8FD5-07D9-977E-17C1A4C85579}"/>
              </a:ext>
            </a:extLst>
          </p:cNvPr>
          <p:cNvSpPr txBox="1"/>
          <p:nvPr/>
        </p:nvSpPr>
        <p:spPr>
          <a:xfrm>
            <a:off x="9857769" y="4643667"/>
            <a:ext cx="563144" cy="276999"/>
          </a:xfrm>
          <a:prstGeom prst="rect">
            <a:avLst/>
          </a:prstGeom>
          <a:noFill/>
        </p:spPr>
        <p:txBody>
          <a:bodyPr wrap="square" rtlCol="0">
            <a:spAutoFit/>
          </a:bodyPr>
          <a:lstStyle/>
          <a:p>
            <a:pPr algn="ctr"/>
            <a:r>
              <a:rPr lang="en-GB" sz="1200" dirty="0">
                <a:solidFill>
                  <a:schemeClr val="tx2"/>
                </a:solidFill>
              </a:rPr>
              <a:t>10</a:t>
            </a:r>
          </a:p>
        </p:txBody>
      </p:sp>
      <p:sp>
        <p:nvSpPr>
          <p:cNvPr id="34" name="TextBox 33">
            <a:extLst>
              <a:ext uri="{FF2B5EF4-FFF2-40B4-BE49-F238E27FC236}">
                <a16:creationId xmlns:a16="http://schemas.microsoft.com/office/drawing/2014/main" id="{D5730994-8563-D59D-95A1-93D5644AD1D1}"/>
              </a:ext>
            </a:extLst>
          </p:cNvPr>
          <p:cNvSpPr txBox="1"/>
          <p:nvPr/>
        </p:nvSpPr>
        <p:spPr>
          <a:xfrm>
            <a:off x="10514772" y="4643667"/>
            <a:ext cx="563144" cy="276999"/>
          </a:xfrm>
          <a:prstGeom prst="rect">
            <a:avLst/>
          </a:prstGeom>
          <a:noFill/>
        </p:spPr>
        <p:txBody>
          <a:bodyPr wrap="square" rtlCol="0">
            <a:spAutoFit/>
          </a:bodyPr>
          <a:lstStyle/>
          <a:p>
            <a:pPr algn="ctr"/>
            <a:r>
              <a:rPr lang="en-GB" sz="1200" dirty="0">
                <a:solidFill>
                  <a:schemeClr val="tx2"/>
                </a:solidFill>
              </a:rPr>
              <a:t>12</a:t>
            </a:r>
          </a:p>
        </p:txBody>
      </p:sp>
      <p:sp>
        <p:nvSpPr>
          <p:cNvPr id="42" name="TextBox 41">
            <a:extLst>
              <a:ext uri="{FF2B5EF4-FFF2-40B4-BE49-F238E27FC236}">
                <a16:creationId xmlns:a16="http://schemas.microsoft.com/office/drawing/2014/main" id="{2D0BC649-0641-4324-7BA3-5A9A5DC06117}"/>
              </a:ext>
            </a:extLst>
          </p:cNvPr>
          <p:cNvSpPr txBox="1"/>
          <p:nvPr/>
        </p:nvSpPr>
        <p:spPr>
          <a:xfrm>
            <a:off x="6572749" y="4643667"/>
            <a:ext cx="563144" cy="276999"/>
          </a:xfrm>
          <a:prstGeom prst="rect">
            <a:avLst/>
          </a:prstGeom>
          <a:noFill/>
        </p:spPr>
        <p:txBody>
          <a:bodyPr wrap="square" rtlCol="0">
            <a:spAutoFit/>
          </a:bodyPr>
          <a:lstStyle/>
          <a:p>
            <a:pPr algn="ctr"/>
            <a:r>
              <a:rPr lang="en-GB" sz="1200" dirty="0">
                <a:solidFill>
                  <a:schemeClr val="tx2"/>
                </a:solidFill>
              </a:rPr>
              <a:t>0</a:t>
            </a:r>
          </a:p>
        </p:txBody>
      </p:sp>
      <p:cxnSp>
        <p:nvCxnSpPr>
          <p:cNvPr id="58" name="Straight Arrow Connector 57">
            <a:extLst>
              <a:ext uri="{FF2B5EF4-FFF2-40B4-BE49-F238E27FC236}">
                <a16:creationId xmlns:a16="http://schemas.microsoft.com/office/drawing/2014/main" id="{EB49745F-F73E-A2A9-2848-1E89DC8C4EEB}"/>
              </a:ext>
            </a:extLst>
          </p:cNvPr>
          <p:cNvCxnSpPr>
            <a:cxnSpLocks/>
          </p:cNvCxnSpPr>
          <p:nvPr/>
        </p:nvCxnSpPr>
        <p:spPr>
          <a:xfrm>
            <a:off x="10797374" y="3497421"/>
            <a:ext cx="0" cy="1068437"/>
          </a:xfrm>
          <a:prstGeom prst="straightConnector1">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DB244336-40CF-9F01-B24F-590F2ADE9234}"/>
              </a:ext>
            </a:extLst>
          </p:cNvPr>
          <p:cNvSpPr txBox="1"/>
          <p:nvPr/>
        </p:nvSpPr>
        <p:spPr>
          <a:xfrm>
            <a:off x="9813690" y="3029876"/>
            <a:ext cx="1844987" cy="461665"/>
          </a:xfrm>
          <a:prstGeom prst="rect">
            <a:avLst/>
          </a:prstGeom>
          <a:noFill/>
        </p:spPr>
        <p:txBody>
          <a:bodyPr wrap="square" rtlCol="0">
            <a:spAutoFit/>
          </a:bodyPr>
          <a:lstStyle/>
          <a:p>
            <a:pPr algn="r"/>
            <a:r>
              <a:rPr lang="en-GB" sz="1200" dirty="0"/>
              <a:t>Mean cumulative fasting glucose level:</a:t>
            </a:r>
          </a:p>
        </p:txBody>
      </p:sp>
      <p:sp>
        <p:nvSpPr>
          <p:cNvPr id="61" name="TextBox 60">
            <a:extLst>
              <a:ext uri="{FF2B5EF4-FFF2-40B4-BE49-F238E27FC236}">
                <a16:creationId xmlns:a16="http://schemas.microsoft.com/office/drawing/2014/main" id="{F89FB6C2-2D1C-1BF8-CC1F-08D21DA53111}"/>
              </a:ext>
            </a:extLst>
          </p:cNvPr>
          <p:cNvSpPr txBox="1"/>
          <p:nvPr/>
        </p:nvSpPr>
        <p:spPr>
          <a:xfrm>
            <a:off x="10793367" y="3497421"/>
            <a:ext cx="865310" cy="276999"/>
          </a:xfrm>
          <a:prstGeom prst="rect">
            <a:avLst/>
          </a:prstGeom>
          <a:noFill/>
        </p:spPr>
        <p:txBody>
          <a:bodyPr wrap="square" rtlCol="0">
            <a:spAutoFit/>
          </a:bodyPr>
          <a:lstStyle/>
          <a:p>
            <a:pPr algn="r"/>
            <a:r>
              <a:rPr lang="en-GB" sz="1200" dirty="0"/>
              <a:t>86 mg/dl</a:t>
            </a:r>
          </a:p>
        </p:txBody>
      </p:sp>
      <p:sp>
        <p:nvSpPr>
          <p:cNvPr id="62" name="TextBox 61">
            <a:extLst>
              <a:ext uri="{FF2B5EF4-FFF2-40B4-BE49-F238E27FC236}">
                <a16:creationId xmlns:a16="http://schemas.microsoft.com/office/drawing/2014/main" id="{6DB8F88F-254C-ADB2-DC1A-8870120DA2D7}"/>
              </a:ext>
            </a:extLst>
          </p:cNvPr>
          <p:cNvSpPr txBox="1"/>
          <p:nvPr/>
        </p:nvSpPr>
        <p:spPr>
          <a:xfrm>
            <a:off x="10793367" y="3715392"/>
            <a:ext cx="865310" cy="276999"/>
          </a:xfrm>
          <a:prstGeom prst="rect">
            <a:avLst/>
          </a:prstGeom>
          <a:noFill/>
        </p:spPr>
        <p:txBody>
          <a:bodyPr wrap="square" rtlCol="0">
            <a:spAutoFit/>
          </a:bodyPr>
          <a:lstStyle/>
          <a:p>
            <a:pPr algn="r"/>
            <a:r>
              <a:rPr lang="en-GB" sz="1200" dirty="0"/>
              <a:t>106 mg/dl</a:t>
            </a:r>
          </a:p>
        </p:txBody>
      </p:sp>
      <p:sp>
        <p:nvSpPr>
          <p:cNvPr id="63" name="TextBox 62">
            <a:extLst>
              <a:ext uri="{FF2B5EF4-FFF2-40B4-BE49-F238E27FC236}">
                <a16:creationId xmlns:a16="http://schemas.microsoft.com/office/drawing/2014/main" id="{4F2ECFCA-3AB7-70C8-45AD-F17EEBF1890D}"/>
              </a:ext>
            </a:extLst>
          </p:cNvPr>
          <p:cNvSpPr txBox="1"/>
          <p:nvPr/>
        </p:nvSpPr>
        <p:spPr>
          <a:xfrm>
            <a:off x="10793367" y="3925630"/>
            <a:ext cx="865310" cy="276999"/>
          </a:xfrm>
          <a:prstGeom prst="rect">
            <a:avLst/>
          </a:prstGeom>
          <a:noFill/>
        </p:spPr>
        <p:txBody>
          <a:bodyPr wrap="square" rtlCol="0">
            <a:spAutoFit/>
          </a:bodyPr>
          <a:lstStyle/>
          <a:p>
            <a:pPr algn="r"/>
            <a:r>
              <a:rPr lang="en-GB" sz="1200" dirty="0"/>
              <a:t>126 mg/dl</a:t>
            </a:r>
          </a:p>
        </p:txBody>
      </p:sp>
      <p:sp>
        <p:nvSpPr>
          <p:cNvPr id="65" name="TextBox 64">
            <a:extLst>
              <a:ext uri="{FF2B5EF4-FFF2-40B4-BE49-F238E27FC236}">
                <a16:creationId xmlns:a16="http://schemas.microsoft.com/office/drawing/2014/main" id="{774D1A42-3404-9125-AB4E-A95EA7ECD732}"/>
              </a:ext>
            </a:extLst>
          </p:cNvPr>
          <p:cNvSpPr txBox="1"/>
          <p:nvPr/>
        </p:nvSpPr>
        <p:spPr>
          <a:xfrm>
            <a:off x="10793367" y="4108013"/>
            <a:ext cx="865310" cy="276999"/>
          </a:xfrm>
          <a:prstGeom prst="rect">
            <a:avLst/>
          </a:prstGeom>
          <a:noFill/>
        </p:spPr>
        <p:txBody>
          <a:bodyPr wrap="square" rtlCol="0">
            <a:spAutoFit/>
          </a:bodyPr>
          <a:lstStyle/>
          <a:p>
            <a:pPr algn="r"/>
            <a:r>
              <a:rPr lang="en-GB" sz="1200" dirty="0"/>
              <a:t>146 mg/dl</a:t>
            </a:r>
          </a:p>
        </p:txBody>
      </p:sp>
      <p:sp>
        <p:nvSpPr>
          <p:cNvPr id="66" name="TextBox 65">
            <a:extLst>
              <a:ext uri="{FF2B5EF4-FFF2-40B4-BE49-F238E27FC236}">
                <a16:creationId xmlns:a16="http://schemas.microsoft.com/office/drawing/2014/main" id="{D56F35CD-177D-19F5-CA76-7C9A85390569}"/>
              </a:ext>
            </a:extLst>
          </p:cNvPr>
          <p:cNvSpPr txBox="1"/>
          <p:nvPr/>
        </p:nvSpPr>
        <p:spPr>
          <a:xfrm>
            <a:off x="10793367" y="4310005"/>
            <a:ext cx="865310" cy="276999"/>
          </a:xfrm>
          <a:prstGeom prst="rect">
            <a:avLst/>
          </a:prstGeom>
          <a:noFill/>
        </p:spPr>
        <p:txBody>
          <a:bodyPr wrap="square" rtlCol="0">
            <a:spAutoFit/>
          </a:bodyPr>
          <a:lstStyle/>
          <a:p>
            <a:pPr algn="r"/>
            <a:r>
              <a:rPr lang="en-GB" sz="1200" dirty="0"/>
              <a:t>166 mg/dl</a:t>
            </a:r>
          </a:p>
        </p:txBody>
      </p:sp>
      <p:sp>
        <p:nvSpPr>
          <p:cNvPr id="5" name="TextBox 4">
            <a:extLst>
              <a:ext uri="{FF2B5EF4-FFF2-40B4-BE49-F238E27FC236}">
                <a16:creationId xmlns:a16="http://schemas.microsoft.com/office/drawing/2014/main" id="{6B01A539-2725-D781-505F-BEFA87E97C29}"/>
              </a:ext>
            </a:extLst>
          </p:cNvPr>
          <p:cNvSpPr txBox="1"/>
          <p:nvPr/>
        </p:nvSpPr>
        <p:spPr>
          <a:xfrm>
            <a:off x="6791204" y="5446920"/>
            <a:ext cx="4644304"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adapted from ‘</a:t>
            </a:r>
            <a:r>
              <a:rPr lang="en-GB" sz="900" dirty="0"/>
              <a:t>Associations between vascular risk factor levels and cognitive decline among stroke survivors</a:t>
            </a:r>
            <a:r>
              <a:rPr kumimoji="0" lang="en-US" sz="900" b="0" i="0" u="none" strike="noStrike" kern="1200" cap="none" spc="0" normalizeH="0" baseline="0" noProof="0" dirty="0">
                <a:ln>
                  <a:noFill/>
                </a:ln>
                <a:solidFill>
                  <a:srgbClr val="3F1A01"/>
                </a:solidFill>
                <a:effectLst/>
                <a:uLnTx/>
                <a:uFillTx/>
                <a:latin typeface="Arial"/>
                <a:ea typeface="+mn-ea"/>
                <a:cs typeface="+mn-cs"/>
              </a:rPr>
              <a:t>' by </a:t>
            </a:r>
            <a:r>
              <a:rPr lang="en-GB" sz="900" dirty="0"/>
              <a:t>Levine et al</a:t>
            </a:r>
            <a:r>
              <a:rPr kumimoji="0" lang="en-US" sz="900" b="0" i="0" u="none" strike="noStrike" kern="1200" cap="none" spc="0" normalizeH="0" baseline="0" noProof="0" dirty="0">
                <a:ln>
                  <a:noFill/>
                </a:ln>
                <a:solidFill>
                  <a:srgbClr val="3F1A01"/>
                </a:solidFill>
                <a:effectLst/>
                <a:uLnTx/>
                <a:uFillTx/>
                <a:latin typeface="Arial"/>
                <a:ea typeface="+mn-ea"/>
                <a:cs typeface="+mn-cs"/>
              </a:rPr>
              <a:t>., used under CC-BY. This work is licensed under Creative Commons license CC-BY-SA by The Lundbeck Foundation.</a:t>
            </a:r>
          </a:p>
        </p:txBody>
      </p:sp>
    </p:spTree>
    <p:extLst>
      <p:ext uri="{BB962C8B-B14F-4D97-AF65-F5344CB8AC3E}">
        <p14:creationId xmlns:p14="http://schemas.microsoft.com/office/powerpoint/2010/main" val="889330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3B3E0A-E365-C8A6-65DC-DDDBA694A4C4}"/>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EC0B9971-6E50-9914-F7B0-8E2F047867C3}"/>
              </a:ext>
            </a:extLst>
          </p:cNvPr>
          <p:cNvSpPr>
            <a:spLocks noGrp="1"/>
          </p:cNvSpPr>
          <p:nvPr>
            <p:ph type="title"/>
          </p:nvPr>
        </p:nvSpPr>
        <p:spPr>
          <a:xfrm>
            <a:off x="539749" y="814386"/>
            <a:ext cx="9861923" cy="332399"/>
          </a:xfrm>
        </p:spPr>
        <p:txBody>
          <a:bodyPr/>
          <a:lstStyle/>
          <a:p>
            <a:r>
              <a:rPr lang="en-US" dirty="0"/>
              <a:t>Risk factors</a:t>
            </a:r>
            <a:r>
              <a:rPr lang="en-GB" dirty="0"/>
              <a:t> PSCI &amp; PSD: </a:t>
            </a:r>
            <a:r>
              <a:rPr lang="en-US" dirty="0"/>
              <a:t>low baseline cognitive score and delirium</a:t>
            </a:r>
            <a:endParaRPr lang="en-GB" dirty="0"/>
          </a:p>
        </p:txBody>
      </p:sp>
      <p:sp>
        <p:nvSpPr>
          <p:cNvPr id="8" name="Content Placeholder 7">
            <a:extLst>
              <a:ext uri="{FF2B5EF4-FFF2-40B4-BE49-F238E27FC236}">
                <a16:creationId xmlns:a16="http://schemas.microsoft.com/office/drawing/2014/main" id="{0ACE42DE-D248-C9FF-7CE9-E9E23E200250}"/>
              </a:ext>
            </a:extLst>
          </p:cNvPr>
          <p:cNvSpPr>
            <a:spLocks noGrp="1"/>
          </p:cNvSpPr>
          <p:nvPr>
            <p:ph idx="19"/>
          </p:nvPr>
        </p:nvSpPr>
        <p:spPr/>
        <p:txBody>
          <a:bodyPr/>
          <a:lstStyle/>
          <a:p>
            <a:r>
              <a:rPr lang="en-GB" dirty="0"/>
              <a:t>The level of a patient’s cognitive functioning before stroke and at the acute stroke stage can predict their cognitive impairment and functional disability after stroke</a:t>
            </a:r>
            <a:r>
              <a:rPr lang="en-GB" baseline="30000" dirty="0"/>
              <a:t>1-3</a:t>
            </a:r>
            <a:endParaRPr lang="en-GB" dirty="0"/>
          </a:p>
          <a:p>
            <a:r>
              <a:rPr lang="en-GB" dirty="0"/>
              <a:t>A prospective observational study measured the neurocognitive status (MoCA and MMSE) of 400 people who had experienced TIA or mild ischaemic stroke</a:t>
            </a:r>
            <a:r>
              <a:rPr lang="en-GB" baseline="30000" dirty="0"/>
              <a:t>1</a:t>
            </a:r>
            <a:endParaRPr lang="en-GB" dirty="0"/>
          </a:p>
          <a:p>
            <a:pPr lvl="1"/>
            <a:r>
              <a:rPr lang="en-GB" dirty="0">
                <a:solidFill>
                  <a:schemeClr val="tx1"/>
                </a:solidFill>
              </a:rPr>
              <a:t>80% of recruited patients had experienced a stroke and 20% had experienced TIA</a:t>
            </a:r>
          </a:p>
          <a:p>
            <a:pPr lvl="1"/>
            <a:r>
              <a:rPr lang="en-GB" dirty="0"/>
              <a:t>For patients who experienced a mild stroke (NIHSS ~2), </a:t>
            </a:r>
            <a:r>
              <a:rPr lang="en-GB" b="1" dirty="0"/>
              <a:t>baseline MMSE scores predicted functional disability</a:t>
            </a:r>
          </a:p>
          <a:p>
            <a:pPr lvl="1"/>
            <a:r>
              <a:rPr lang="en-GB" dirty="0"/>
              <a:t>For patients who experienced a severe stroke (NIHSS &gt;2), both the </a:t>
            </a:r>
            <a:r>
              <a:rPr lang="en-GB" b="1" dirty="0"/>
              <a:t>baseline MMSE and MoCA scores predicted functional disability </a:t>
            </a:r>
            <a:r>
              <a:rPr lang="en-GB" dirty="0"/>
              <a:t>after stroke</a:t>
            </a:r>
          </a:p>
          <a:p>
            <a:r>
              <a:rPr lang="en-GB" dirty="0"/>
              <a:t>In the acute stroke phase, MoCA scores have been shown to correlate with later functional disability and risk of mortality after stroke</a:t>
            </a:r>
            <a:r>
              <a:rPr lang="en-GB" baseline="30000" dirty="0"/>
              <a:t>2,3</a:t>
            </a:r>
            <a:endParaRPr lang="en-GB" dirty="0"/>
          </a:p>
        </p:txBody>
      </p:sp>
      <p:sp>
        <p:nvSpPr>
          <p:cNvPr id="4" name="Content Placeholder 3">
            <a:extLst>
              <a:ext uri="{FF2B5EF4-FFF2-40B4-BE49-F238E27FC236}">
                <a16:creationId xmlns:a16="http://schemas.microsoft.com/office/drawing/2014/main" id="{D22BC8FD-B8A5-366B-DEB2-018B305132AB}"/>
              </a:ext>
            </a:extLst>
          </p:cNvPr>
          <p:cNvSpPr>
            <a:spLocks noGrp="1"/>
          </p:cNvSpPr>
          <p:nvPr>
            <p:ph sz="half" idx="20"/>
          </p:nvPr>
        </p:nvSpPr>
        <p:spPr>
          <a:xfrm>
            <a:off x="6235703" y="1416785"/>
            <a:ext cx="5410197" cy="4415215"/>
          </a:xfrm>
        </p:spPr>
        <p:txBody>
          <a:bodyPr/>
          <a:lstStyle/>
          <a:p>
            <a:pPr marL="0" indent="0" algn="ctr">
              <a:buNone/>
            </a:pPr>
            <a:r>
              <a:rPr lang="en-GB" sz="1600" b="1" dirty="0">
                <a:solidFill>
                  <a:schemeClr val="accent5">
                    <a:lumMod val="50000"/>
                  </a:schemeClr>
                </a:solidFill>
              </a:rPr>
              <a:t>Post-stroke delirium and dementia</a:t>
            </a:r>
            <a:r>
              <a:rPr lang="en-GB" sz="1600" b="1" baseline="30000" dirty="0">
                <a:solidFill>
                  <a:schemeClr val="accent5">
                    <a:lumMod val="50000"/>
                  </a:schemeClr>
                </a:solidFill>
              </a:rPr>
              <a:t>4</a:t>
            </a:r>
            <a:endParaRPr lang="en-GB" sz="1600" b="1" dirty="0">
              <a:solidFill>
                <a:schemeClr val="accent5">
                  <a:lumMod val="50000"/>
                </a:schemeClr>
              </a:solidFill>
            </a:endParaRPr>
          </a:p>
          <a:p>
            <a:endParaRPr lang="en-GB" dirty="0"/>
          </a:p>
          <a:p>
            <a:endParaRPr lang="en-GB" dirty="0"/>
          </a:p>
          <a:p>
            <a:endParaRPr lang="en-GB" dirty="0"/>
          </a:p>
          <a:p>
            <a:endParaRPr lang="en-GB" dirty="0"/>
          </a:p>
        </p:txBody>
      </p:sp>
      <p:sp>
        <p:nvSpPr>
          <p:cNvPr id="6" name="Text Placeholder 5">
            <a:extLst>
              <a:ext uri="{FF2B5EF4-FFF2-40B4-BE49-F238E27FC236}">
                <a16:creationId xmlns:a16="http://schemas.microsoft.com/office/drawing/2014/main" id="{34A9ACF3-ED4A-DF2F-1B12-7F614170CDCC}"/>
              </a:ext>
            </a:extLst>
          </p:cNvPr>
          <p:cNvSpPr>
            <a:spLocks noGrp="1"/>
          </p:cNvSpPr>
          <p:nvPr>
            <p:ph type="body" sz="quarter" idx="18"/>
          </p:nvPr>
        </p:nvSpPr>
        <p:spPr/>
        <p:txBody>
          <a:bodyPr/>
          <a:lstStyle/>
          <a:p>
            <a:r>
              <a:rPr lang="en-GB" dirty="0"/>
              <a:t>MMSE=Mini-Mental State Examination; MoCA=Montreal Cognitive Assessment; </a:t>
            </a:r>
            <a:br>
              <a:rPr lang="en-GB" dirty="0"/>
            </a:br>
            <a:r>
              <a:rPr lang="en-GB" dirty="0"/>
              <a:t>NIHSS=</a:t>
            </a:r>
            <a:r>
              <a:rPr lang="en-US" dirty="0"/>
              <a:t>US National Institutes of Health Stroke Scale; </a:t>
            </a:r>
            <a:r>
              <a:rPr lang="en-GB" dirty="0"/>
              <a:t>PSCI=post-stroke cognitive impairment; PSD=post-stroke dementia; TIA=transient ischaemic attack</a:t>
            </a:r>
          </a:p>
          <a:p>
            <a:endParaRPr lang="en-GB" dirty="0"/>
          </a:p>
          <a:p>
            <a:r>
              <a:rPr lang="en-GB" dirty="0"/>
              <a:t>1. Dong et al. BMJ Open 2013;3(9):e003105; 2. Dong et al. J </a:t>
            </a:r>
            <a:r>
              <a:rPr lang="en-GB" dirty="0" err="1"/>
              <a:t>Neurol</a:t>
            </a:r>
            <a:r>
              <a:rPr lang="en-GB" dirty="0"/>
              <a:t> </a:t>
            </a:r>
            <a:r>
              <a:rPr lang="en-GB" dirty="0" err="1"/>
              <a:t>Neurosurg</a:t>
            </a:r>
            <a:r>
              <a:rPr lang="en-GB" dirty="0"/>
              <a:t> Psychiatry 2012;83(6):580–585; </a:t>
            </a:r>
            <a:br>
              <a:rPr lang="en-GB" dirty="0"/>
            </a:br>
            <a:r>
              <a:rPr lang="en-GB" dirty="0"/>
              <a:t>3. </a:t>
            </a:r>
            <a:r>
              <a:rPr lang="en-GB" dirty="0" err="1"/>
              <a:t>Zietemann</a:t>
            </a:r>
            <a:r>
              <a:rPr lang="en-GB" dirty="0"/>
              <a:t> et al. Neurology 2018;91(20):e1838–e1850; 4. van </a:t>
            </a:r>
            <a:r>
              <a:rPr lang="en-GB" dirty="0" err="1"/>
              <a:t>Rijsbergen</a:t>
            </a:r>
            <a:r>
              <a:rPr lang="en-GB" dirty="0"/>
              <a:t> et al. J </a:t>
            </a:r>
            <a:r>
              <a:rPr lang="en-GB" dirty="0" err="1"/>
              <a:t>Neurol</a:t>
            </a:r>
            <a:r>
              <a:rPr lang="en-GB" dirty="0"/>
              <a:t> Sci 2011;306(1–2):138–142</a:t>
            </a:r>
          </a:p>
        </p:txBody>
      </p:sp>
      <p:sp>
        <p:nvSpPr>
          <p:cNvPr id="7" name="Slide Number Placeholder 6">
            <a:extLst>
              <a:ext uri="{FF2B5EF4-FFF2-40B4-BE49-F238E27FC236}">
                <a16:creationId xmlns:a16="http://schemas.microsoft.com/office/drawing/2014/main" id="{8748DC41-531C-AEFE-B281-2E4CE515F5A5}"/>
              </a:ext>
            </a:extLst>
          </p:cNvPr>
          <p:cNvSpPr>
            <a:spLocks noGrp="1"/>
          </p:cNvSpPr>
          <p:nvPr>
            <p:ph type="sldNum" sz="quarter" idx="4"/>
          </p:nvPr>
        </p:nvSpPr>
        <p:spPr/>
        <p:txBody>
          <a:bodyPr/>
          <a:lstStyle/>
          <a:p>
            <a:fld id="{C5E73D8C-6D1C-4360-8101-83ED279A0FF1}" type="slidenum">
              <a:rPr lang="en-GB" smtClean="0"/>
              <a:pPr/>
              <a:t>19</a:t>
            </a:fld>
            <a:endParaRPr lang="en-GB"/>
          </a:p>
        </p:txBody>
      </p:sp>
      <p:sp>
        <p:nvSpPr>
          <p:cNvPr id="10" name="Arrow: Down 9">
            <a:extLst>
              <a:ext uri="{FF2B5EF4-FFF2-40B4-BE49-F238E27FC236}">
                <a16:creationId xmlns:a16="http://schemas.microsoft.com/office/drawing/2014/main" id="{1CADF889-A562-C5A1-F302-C13A0FD5C152}"/>
              </a:ext>
            </a:extLst>
          </p:cNvPr>
          <p:cNvSpPr/>
          <p:nvPr/>
        </p:nvSpPr>
        <p:spPr>
          <a:xfrm>
            <a:off x="8387386" y="2762249"/>
            <a:ext cx="1106830" cy="2015387"/>
          </a:xfrm>
          <a:prstGeom prst="downArrow">
            <a:avLst/>
          </a:prstGeom>
          <a:solidFill>
            <a:srgbClr val="E5EB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DB8CABB5-C417-3B3A-5773-D87339EC6BB1}"/>
              </a:ext>
            </a:extLst>
          </p:cNvPr>
          <p:cNvSpPr txBox="1"/>
          <p:nvPr/>
        </p:nvSpPr>
        <p:spPr>
          <a:xfrm>
            <a:off x="7469889" y="3517833"/>
            <a:ext cx="1296144" cy="461665"/>
          </a:xfrm>
          <a:prstGeom prst="rect">
            <a:avLst/>
          </a:prstGeom>
          <a:noFill/>
        </p:spPr>
        <p:txBody>
          <a:bodyPr wrap="square" rtlCol="0">
            <a:spAutoFit/>
          </a:bodyPr>
          <a:lstStyle/>
          <a:p>
            <a:pPr algn="ctr"/>
            <a:r>
              <a:rPr lang="en-GB" sz="1200" b="1" dirty="0">
                <a:solidFill>
                  <a:srgbClr val="3F1A01"/>
                </a:solidFill>
              </a:rPr>
              <a:t>22 with delirium</a:t>
            </a:r>
          </a:p>
        </p:txBody>
      </p:sp>
      <p:sp>
        <p:nvSpPr>
          <p:cNvPr id="13" name="TextBox 12">
            <a:extLst>
              <a:ext uri="{FF2B5EF4-FFF2-40B4-BE49-F238E27FC236}">
                <a16:creationId xmlns:a16="http://schemas.microsoft.com/office/drawing/2014/main" id="{7D34FEEF-CAD6-1A56-04BB-9FA4B37E8A5A}"/>
              </a:ext>
            </a:extLst>
          </p:cNvPr>
          <p:cNvSpPr txBox="1"/>
          <p:nvPr/>
        </p:nvSpPr>
        <p:spPr>
          <a:xfrm>
            <a:off x="9105528" y="3517833"/>
            <a:ext cx="1296144" cy="461665"/>
          </a:xfrm>
          <a:prstGeom prst="rect">
            <a:avLst/>
          </a:prstGeom>
          <a:noFill/>
        </p:spPr>
        <p:txBody>
          <a:bodyPr wrap="square" rtlCol="0">
            <a:spAutoFit/>
          </a:bodyPr>
          <a:lstStyle/>
          <a:p>
            <a:pPr algn="ctr"/>
            <a:r>
              <a:rPr lang="en-GB" sz="1200" b="1" dirty="0">
                <a:solidFill>
                  <a:srgbClr val="3F1A01"/>
                </a:solidFill>
              </a:rPr>
              <a:t>28 without delirium</a:t>
            </a:r>
          </a:p>
        </p:txBody>
      </p:sp>
      <p:cxnSp>
        <p:nvCxnSpPr>
          <p:cNvPr id="14" name="Straight Arrow Connector 13">
            <a:extLst>
              <a:ext uri="{FF2B5EF4-FFF2-40B4-BE49-F238E27FC236}">
                <a16:creationId xmlns:a16="http://schemas.microsoft.com/office/drawing/2014/main" id="{19EC82E1-B3E3-694E-361E-49ABC802D0C5}"/>
              </a:ext>
            </a:extLst>
          </p:cNvPr>
          <p:cNvCxnSpPr>
            <a:cxnSpLocks/>
          </p:cNvCxnSpPr>
          <p:nvPr/>
        </p:nvCxnSpPr>
        <p:spPr>
          <a:xfrm flipH="1">
            <a:off x="8576177" y="3141788"/>
            <a:ext cx="360000" cy="36000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78E4D35-80D2-CD64-433D-7263B3540DAC}"/>
              </a:ext>
            </a:extLst>
          </p:cNvPr>
          <p:cNvCxnSpPr>
            <a:cxnSpLocks/>
          </p:cNvCxnSpPr>
          <p:nvPr/>
        </p:nvCxnSpPr>
        <p:spPr>
          <a:xfrm>
            <a:off x="8936178" y="3138013"/>
            <a:ext cx="360000" cy="36000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B6BB0BD-62E6-283E-202B-B2FA8B530A6D}"/>
              </a:ext>
            </a:extLst>
          </p:cNvPr>
          <p:cNvCxnSpPr>
            <a:cxnSpLocks/>
          </p:cNvCxnSpPr>
          <p:nvPr/>
        </p:nvCxnSpPr>
        <p:spPr>
          <a:xfrm>
            <a:off x="8936178" y="2762250"/>
            <a:ext cx="0" cy="375763"/>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BD2DB02-5D82-B6E1-A34E-1BA231E7D288}"/>
              </a:ext>
            </a:extLst>
          </p:cNvPr>
          <p:cNvSpPr txBox="1"/>
          <p:nvPr/>
        </p:nvSpPr>
        <p:spPr>
          <a:xfrm>
            <a:off x="6779957" y="4805889"/>
            <a:ext cx="4321688" cy="861774"/>
          </a:xfrm>
          <a:prstGeom prst="rect">
            <a:avLst/>
          </a:prstGeom>
          <a:noFill/>
        </p:spPr>
        <p:txBody>
          <a:bodyPr wrap="square" rtlCol="0">
            <a:spAutoFit/>
          </a:bodyPr>
          <a:lstStyle/>
          <a:p>
            <a:pPr algn="ctr"/>
            <a:r>
              <a:rPr lang="en-GB" sz="1400" dirty="0">
                <a:solidFill>
                  <a:srgbClr val="3F1A01"/>
                </a:solidFill>
              </a:rPr>
              <a:t>The chance of developing dementia at 2-years for those with delirium was </a:t>
            </a:r>
            <a:r>
              <a:rPr lang="en-GB" b="1" dirty="0">
                <a:solidFill>
                  <a:srgbClr val="3F1A01"/>
                </a:solidFill>
              </a:rPr>
              <a:t>5–7 times greater </a:t>
            </a:r>
            <a:r>
              <a:rPr lang="en-GB" sz="1400" dirty="0">
                <a:solidFill>
                  <a:srgbClr val="3F1A01"/>
                </a:solidFill>
              </a:rPr>
              <a:t>than those who did not experience delirium</a:t>
            </a:r>
            <a:r>
              <a:rPr lang="en-GB" sz="1600" dirty="0">
                <a:solidFill>
                  <a:srgbClr val="3F1A01"/>
                </a:solidFill>
              </a:rPr>
              <a:t> </a:t>
            </a:r>
            <a:endParaRPr lang="en-GB" dirty="0">
              <a:solidFill>
                <a:srgbClr val="3F1A01"/>
              </a:solidFill>
            </a:endParaRPr>
          </a:p>
        </p:txBody>
      </p:sp>
      <p:sp>
        <p:nvSpPr>
          <p:cNvPr id="18" name="TextBox 17">
            <a:extLst>
              <a:ext uri="{FF2B5EF4-FFF2-40B4-BE49-F238E27FC236}">
                <a16:creationId xmlns:a16="http://schemas.microsoft.com/office/drawing/2014/main" id="{CEC453A1-00FE-F295-0C7A-70A0123B489A}"/>
              </a:ext>
            </a:extLst>
          </p:cNvPr>
          <p:cNvSpPr txBox="1"/>
          <p:nvPr/>
        </p:nvSpPr>
        <p:spPr>
          <a:xfrm>
            <a:off x="8838446" y="4248321"/>
            <a:ext cx="783150" cy="276999"/>
          </a:xfrm>
          <a:prstGeom prst="rect">
            <a:avLst/>
          </a:prstGeom>
          <a:noFill/>
        </p:spPr>
        <p:txBody>
          <a:bodyPr wrap="square" rtlCol="0">
            <a:spAutoFit/>
          </a:bodyPr>
          <a:lstStyle/>
          <a:p>
            <a:r>
              <a:rPr lang="en-GB" sz="1200" b="1" dirty="0">
                <a:solidFill>
                  <a:srgbClr val="3F1A01"/>
                </a:solidFill>
              </a:rPr>
              <a:t>2 years</a:t>
            </a:r>
          </a:p>
        </p:txBody>
      </p:sp>
      <p:pic>
        <p:nvPicPr>
          <p:cNvPr id="19" name="Graphic 18" descr="Group of people with solid fill">
            <a:extLst>
              <a:ext uri="{FF2B5EF4-FFF2-40B4-BE49-F238E27FC236}">
                <a16:creationId xmlns:a16="http://schemas.microsoft.com/office/drawing/2014/main" id="{7C11FFF7-274F-C495-E4F2-57E29E3429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80984" y="2763274"/>
            <a:ext cx="745232" cy="745232"/>
          </a:xfrm>
          <a:prstGeom prst="rect">
            <a:avLst/>
          </a:prstGeom>
        </p:spPr>
      </p:pic>
      <p:pic>
        <p:nvPicPr>
          <p:cNvPr id="20" name="Graphic 19" descr="Group of people with solid fill">
            <a:extLst>
              <a:ext uri="{FF2B5EF4-FFF2-40B4-BE49-F238E27FC236}">
                <a16:creationId xmlns:a16="http://schemas.microsoft.com/office/drawing/2014/main" id="{03A1CFB1-A830-AE56-A830-5FA5A2FFA1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45345" y="2763274"/>
            <a:ext cx="745232" cy="745232"/>
          </a:xfrm>
          <a:prstGeom prst="rect">
            <a:avLst/>
          </a:prstGeom>
        </p:spPr>
      </p:pic>
      <p:cxnSp>
        <p:nvCxnSpPr>
          <p:cNvPr id="21" name="Straight Connector 20">
            <a:extLst>
              <a:ext uri="{FF2B5EF4-FFF2-40B4-BE49-F238E27FC236}">
                <a16:creationId xmlns:a16="http://schemas.microsoft.com/office/drawing/2014/main" id="{77B68492-BF31-2BF8-8210-C26D38C83358}"/>
              </a:ext>
            </a:extLst>
          </p:cNvPr>
          <p:cNvCxnSpPr>
            <a:cxnSpLocks/>
          </p:cNvCxnSpPr>
          <p:nvPr/>
        </p:nvCxnSpPr>
        <p:spPr>
          <a:xfrm>
            <a:off x="9753600" y="3988827"/>
            <a:ext cx="0" cy="526023"/>
          </a:xfrm>
          <a:prstGeom prst="line">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7BA0BD7-1B0D-69BD-5A95-56CC0A6508FE}"/>
              </a:ext>
            </a:extLst>
          </p:cNvPr>
          <p:cNvCxnSpPr>
            <a:cxnSpLocks/>
          </p:cNvCxnSpPr>
          <p:nvPr/>
        </p:nvCxnSpPr>
        <p:spPr>
          <a:xfrm>
            <a:off x="8117961" y="3988827"/>
            <a:ext cx="0" cy="535548"/>
          </a:xfrm>
          <a:prstGeom prst="line">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D8BF4781-EA03-8FB9-85AA-EC6EE4B5030D}"/>
              </a:ext>
            </a:extLst>
          </p:cNvPr>
          <p:cNvGrpSpPr/>
          <p:nvPr/>
        </p:nvGrpSpPr>
        <p:grpSpPr>
          <a:xfrm>
            <a:off x="8378906" y="3916901"/>
            <a:ext cx="540000" cy="540000"/>
            <a:chOff x="5539303" y="3258442"/>
            <a:chExt cx="540000" cy="540000"/>
          </a:xfrm>
        </p:grpSpPr>
        <p:sp>
          <p:nvSpPr>
            <p:cNvPr id="24" name="Rectangle 23">
              <a:extLst>
                <a:ext uri="{FF2B5EF4-FFF2-40B4-BE49-F238E27FC236}">
                  <a16:creationId xmlns:a16="http://schemas.microsoft.com/office/drawing/2014/main" id="{56A0CD16-7F70-15F9-5769-7B941772F945}"/>
                </a:ext>
              </a:extLst>
            </p:cNvPr>
            <p:cNvSpPr/>
            <p:nvPr/>
          </p:nvSpPr>
          <p:spPr>
            <a:xfrm>
              <a:off x="5620303" y="3339442"/>
              <a:ext cx="378000" cy="37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Graphic 24" descr="Monthly calendar with solid fill">
              <a:extLst>
                <a:ext uri="{FF2B5EF4-FFF2-40B4-BE49-F238E27FC236}">
                  <a16:creationId xmlns:a16="http://schemas.microsoft.com/office/drawing/2014/main" id="{17159D12-B029-EE9A-6AF6-2D96EF1D703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39303" y="3258442"/>
              <a:ext cx="540000" cy="540000"/>
            </a:xfrm>
            <a:prstGeom prst="rect">
              <a:avLst/>
            </a:prstGeom>
          </p:spPr>
        </p:pic>
      </p:grpSp>
      <p:sp>
        <p:nvSpPr>
          <p:cNvPr id="29" name="TextBox 28">
            <a:extLst>
              <a:ext uri="{FF2B5EF4-FFF2-40B4-BE49-F238E27FC236}">
                <a16:creationId xmlns:a16="http://schemas.microsoft.com/office/drawing/2014/main" id="{5E1D4A1E-3E84-C208-B38D-178F09756009}"/>
              </a:ext>
            </a:extLst>
          </p:cNvPr>
          <p:cNvSpPr txBox="1"/>
          <p:nvPr/>
        </p:nvSpPr>
        <p:spPr>
          <a:xfrm>
            <a:off x="7117837" y="2188088"/>
            <a:ext cx="3635888" cy="523220"/>
          </a:xfrm>
          <a:prstGeom prst="rect">
            <a:avLst/>
          </a:prstGeom>
          <a:noFill/>
        </p:spPr>
        <p:txBody>
          <a:bodyPr wrap="square" rtlCol="0">
            <a:spAutoFit/>
          </a:bodyPr>
          <a:lstStyle/>
          <a:p>
            <a:pPr algn="ctr"/>
            <a:r>
              <a:rPr lang="en-GB" sz="1400" dirty="0"/>
              <a:t>This study followed 50 people with stroke, split into two groups:</a:t>
            </a:r>
          </a:p>
        </p:txBody>
      </p:sp>
    </p:spTree>
    <p:extLst>
      <p:ext uri="{BB962C8B-B14F-4D97-AF65-F5344CB8AC3E}">
        <p14:creationId xmlns:p14="http://schemas.microsoft.com/office/powerpoint/2010/main" val="2344268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A922AE-DB84-2E36-BE25-54795DF68691}"/>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C3F211F2-93D3-5D65-34C6-6FC4E53AF50C}"/>
              </a:ext>
            </a:extLst>
          </p:cNvPr>
          <p:cNvSpPr>
            <a:spLocks noGrp="1"/>
          </p:cNvSpPr>
          <p:nvPr>
            <p:ph type="title"/>
          </p:nvPr>
        </p:nvSpPr>
        <p:spPr/>
        <p:txBody>
          <a:bodyPr/>
          <a:lstStyle/>
          <a:p>
            <a:r>
              <a:rPr lang="en-GB" dirty="0"/>
              <a:t>Risk factors PSCI &amp; PSD: </a:t>
            </a:r>
            <a:r>
              <a:rPr lang="en-GB" i="1" dirty="0"/>
              <a:t>APOE-</a:t>
            </a:r>
            <a:r>
              <a:rPr lang="el-GR" i="1" dirty="0"/>
              <a:t>ε4 </a:t>
            </a:r>
            <a:r>
              <a:rPr lang="en-GB" dirty="0"/>
              <a:t>genotype</a:t>
            </a:r>
          </a:p>
        </p:txBody>
      </p:sp>
      <p:sp>
        <p:nvSpPr>
          <p:cNvPr id="5" name="Content Placeholder 4">
            <a:extLst>
              <a:ext uri="{FF2B5EF4-FFF2-40B4-BE49-F238E27FC236}">
                <a16:creationId xmlns:a16="http://schemas.microsoft.com/office/drawing/2014/main" id="{0B9DB9E5-4D62-144A-8974-8468A4F6385B}"/>
              </a:ext>
            </a:extLst>
          </p:cNvPr>
          <p:cNvSpPr>
            <a:spLocks noGrp="1"/>
          </p:cNvSpPr>
          <p:nvPr>
            <p:ph sz="half" idx="21"/>
          </p:nvPr>
        </p:nvSpPr>
        <p:spPr/>
        <p:txBody>
          <a:bodyPr/>
          <a:lstStyle/>
          <a:p>
            <a:pPr marL="0" indent="0">
              <a:buNone/>
            </a:pPr>
            <a:r>
              <a:rPr lang="en-GB" dirty="0"/>
              <a:t>The apolipoprotein E</a:t>
            </a:r>
            <a:r>
              <a:rPr lang="el-GR" dirty="0"/>
              <a:t> ε4</a:t>
            </a:r>
            <a:r>
              <a:rPr lang="en-GB" dirty="0"/>
              <a:t> genotype is associated with pre-stroke dementia and </a:t>
            </a:r>
            <a:r>
              <a:rPr lang="en-GB" b="1" dirty="0"/>
              <a:t>the development of post-stroke dementia</a:t>
            </a:r>
          </a:p>
        </p:txBody>
      </p:sp>
      <p:sp>
        <p:nvSpPr>
          <p:cNvPr id="6" name="Text Placeholder 5">
            <a:extLst>
              <a:ext uri="{FF2B5EF4-FFF2-40B4-BE49-F238E27FC236}">
                <a16:creationId xmlns:a16="http://schemas.microsoft.com/office/drawing/2014/main" id="{138FFE1F-282E-F1B9-38E8-2A92B0881FB4}"/>
              </a:ext>
            </a:extLst>
          </p:cNvPr>
          <p:cNvSpPr>
            <a:spLocks noGrp="1"/>
          </p:cNvSpPr>
          <p:nvPr>
            <p:ph type="body" sz="quarter" idx="18"/>
          </p:nvPr>
        </p:nvSpPr>
        <p:spPr/>
        <p:txBody>
          <a:bodyPr/>
          <a:lstStyle/>
          <a:p>
            <a:r>
              <a:rPr lang="en-GB" i="1" dirty="0"/>
              <a:t>APOE</a:t>
            </a:r>
            <a:r>
              <a:rPr lang="en-GB" dirty="0"/>
              <a:t>=apolipoprotein E gene; CI=confidence interval; HR=hazard ratio; NIHSS=</a:t>
            </a:r>
            <a:r>
              <a:rPr lang="en-US" dirty="0"/>
              <a:t>National Institutes of Health Stroke Scale;</a:t>
            </a:r>
            <a:r>
              <a:rPr lang="en-GB" dirty="0"/>
              <a:t> </a:t>
            </a:r>
            <a:br>
              <a:rPr lang="en-GB" dirty="0"/>
            </a:br>
            <a:r>
              <a:rPr lang="en-GB" dirty="0"/>
              <a:t>PSCI=post-stroke cognitive impairment; PSD=post-stroke dementia; TIA=transient ischaemic attack</a:t>
            </a:r>
          </a:p>
          <a:p>
            <a:endParaRPr lang="en-GB" dirty="0"/>
          </a:p>
          <a:p>
            <a:r>
              <a:rPr lang="en-GB" dirty="0"/>
              <a:t>Pendlebury et al. Stroke 2020;51(3):751–758</a:t>
            </a:r>
          </a:p>
        </p:txBody>
      </p:sp>
      <p:sp>
        <p:nvSpPr>
          <p:cNvPr id="7" name="Slide Number Placeholder 6">
            <a:extLst>
              <a:ext uri="{FF2B5EF4-FFF2-40B4-BE49-F238E27FC236}">
                <a16:creationId xmlns:a16="http://schemas.microsoft.com/office/drawing/2014/main" id="{29DAC9DC-052B-58E3-7132-68324CCC9229}"/>
              </a:ext>
            </a:extLst>
          </p:cNvPr>
          <p:cNvSpPr>
            <a:spLocks noGrp="1"/>
          </p:cNvSpPr>
          <p:nvPr>
            <p:ph type="sldNum" sz="quarter" idx="4"/>
          </p:nvPr>
        </p:nvSpPr>
        <p:spPr/>
        <p:txBody>
          <a:bodyPr/>
          <a:lstStyle/>
          <a:p>
            <a:fld id="{C5E73D8C-6D1C-4360-8101-83ED279A0FF1}" type="slidenum">
              <a:rPr lang="en-GB" smtClean="0"/>
              <a:pPr/>
              <a:t>20</a:t>
            </a:fld>
            <a:endParaRPr lang="en-GB"/>
          </a:p>
        </p:txBody>
      </p:sp>
      <p:graphicFrame>
        <p:nvGraphicFramePr>
          <p:cNvPr id="25" name="Table 24">
            <a:extLst>
              <a:ext uri="{FF2B5EF4-FFF2-40B4-BE49-F238E27FC236}">
                <a16:creationId xmlns:a16="http://schemas.microsoft.com/office/drawing/2014/main" id="{B6F4AE46-1C0B-7CC4-7741-392F5A8AEF97}"/>
              </a:ext>
            </a:extLst>
          </p:cNvPr>
          <p:cNvGraphicFramePr>
            <a:graphicFrameLocks noGrp="1"/>
          </p:cNvGraphicFramePr>
          <p:nvPr>
            <p:extLst>
              <p:ext uri="{D42A27DB-BD31-4B8C-83A1-F6EECF244321}">
                <p14:modId xmlns:p14="http://schemas.microsoft.com/office/powerpoint/2010/main" val="2669718033"/>
              </p:ext>
            </p:extLst>
          </p:nvPr>
        </p:nvGraphicFramePr>
        <p:xfrm>
          <a:off x="3286795" y="1838020"/>
          <a:ext cx="8532000" cy="3368040"/>
        </p:xfrm>
        <a:graphic>
          <a:graphicData uri="http://schemas.openxmlformats.org/drawingml/2006/table">
            <a:tbl>
              <a:tblPr firstRow="1" firstCol="1" lastRow="1" lastCol="1" bandRow="1" bandCol="1"/>
              <a:tblGrid>
                <a:gridCol w="720000">
                  <a:extLst>
                    <a:ext uri="{9D8B030D-6E8A-4147-A177-3AD203B41FA5}">
                      <a16:colId xmlns:a16="http://schemas.microsoft.com/office/drawing/2014/main" val="2240805940"/>
                    </a:ext>
                  </a:extLst>
                </a:gridCol>
                <a:gridCol w="1440000">
                  <a:extLst>
                    <a:ext uri="{9D8B030D-6E8A-4147-A177-3AD203B41FA5}">
                      <a16:colId xmlns:a16="http://schemas.microsoft.com/office/drawing/2014/main" val="1319516824"/>
                    </a:ext>
                  </a:extLst>
                </a:gridCol>
                <a:gridCol w="432000">
                  <a:extLst>
                    <a:ext uri="{9D8B030D-6E8A-4147-A177-3AD203B41FA5}">
                      <a16:colId xmlns:a16="http://schemas.microsoft.com/office/drawing/2014/main" val="2003374784"/>
                    </a:ext>
                  </a:extLst>
                </a:gridCol>
                <a:gridCol w="1440000">
                  <a:extLst>
                    <a:ext uri="{9D8B030D-6E8A-4147-A177-3AD203B41FA5}">
                      <a16:colId xmlns:a16="http://schemas.microsoft.com/office/drawing/2014/main" val="2702365541"/>
                    </a:ext>
                  </a:extLst>
                </a:gridCol>
                <a:gridCol w="504000">
                  <a:extLst>
                    <a:ext uri="{9D8B030D-6E8A-4147-A177-3AD203B41FA5}">
                      <a16:colId xmlns:a16="http://schemas.microsoft.com/office/drawing/2014/main" val="1252997756"/>
                    </a:ext>
                  </a:extLst>
                </a:gridCol>
                <a:gridCol w="1440000">
                  <a:extLst>
                    <a:ext uri="{9D8B030D-6E8A-4147-A177-3AD203B41FA5}">
                      <a16:colId xmlns:a16="http://schemas.microsoft.com/office/drawing/2014/main" val="1314784287"/>
                    </a:ext>
                  </a:extLst>
                </a:gridCol>
                <a:gridCol w="612000">
                  <a:extLst>
                    <a:ext uri="{9D8B030D-6E8A-4147-A177-3AD203B41FA5}">
                      <a16:colId xmlns:a16="http://schemas.microsoft.com/office/drawing/2014/main" val="3989257387"/>
                    </a:ext>
                  </a:extLst>
                </a:gridCol>
                <a:gridCol w="1440000">
                  <a:extLst>
                    <a:ext uri="{9D8B030D-6E8A-4147-A177-3AD203B41FA5}">
                      <a16:colId xmlns:a16="http://schemas.microsoft.com/office/drawing/2014/main" val="2873117658"/>
                    </a:ext>
                  </a:extLst>
                </a:gridCol>
                <a:gridCol w="504000">
                  <a:extLst>
                    <a:ext uri="{9D8B030D-6E8A-4147-A177-3AD203B41FA5}">
                      <a16:colId xmlns:a16="http://schemas.microsoft.com/office/drawing/2014/main" val="973500277"/>
                    </a:ext>
                  </a:extLst>
                </a:gridCol>
              </a:tblGrid>
              <a:tr h="0">
                <a:tc>
                  <a:txBody>
                    <a:bodyPr/>
                    <a:lstStyle/>
                    <a:p>
                      <a:pPr marL="6350" algn="l">
                        <a:spcBef>
                          <a:spcPts val="280"/>
                        </a:spcBef>
                        <a:spcAft>
                          <a:spcPts val="0"/>
                        </a:spcAft>
                      </a:pPr>
                      <a:r>
                        <a:rPr lang="en-US" sz="1100" b="1" dirty="0">
                          <a:solidFill>
                            <a:schemeClr val="bg1"/>
                          </a:solidFill>
                          <a:effectLst/>
                          <a:latin typeface="+mn-lt"/>
                          <a:ea typeface="Arial" panose="020B0604020202020204" pitchFamily="34" charset="0"/>
                          <a:cs typeface="Arial" panose="020B0604020202020204" pitchFamily="34" charset="0"/>
                        </a:rPr>
                        <a:t> </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tc>
                  <a:txBody>
                    <a:bodyPr/>
                    <a:lstStyle/>
                    <a:p>
                      <a:pPr marL="5715" algn="ctr">
                        <a:spcBef>
                          <a:spcPts val="305"/>
                        </a:spcBef>
                        <a:spcAft>
                          <a:spcPts val="0"/>
                        </a:spcAft>
                      </a:pPr>
                      <a:r>
                        <a:rPr lang="en-US" sz="1100" b="1" spc="-10" dirty="0">
                          <a:solidFill>
                            <a:schemeClr val="bg1"/>
                          </a:solidFill>
                          <a:effectLst/>
                          <a:latin typeface="+mn-lt"/>
                          <a:ea typeface="Arial" panose="020B0604020202020204" pitchFamily="34" charset="0"/>
                          <a:cs typeface="Times New Roman" panose="02020603050405020304" pitchFamily="18" charset="0"/>
                        </a:rPr>
                        <a:t>HR (95% CI)</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tc>
                  <a:txBody>
                    <a:bodyPr/>
                    <a:lstStyle/>
                    <a:p>
                      <a:pPr marL="5080" algn="l">
                        <a:spcBef>
                          <a:spcPts val="305"/>
                        </a:spcBef>
                        <a:spcAft>
                          <a:spcPts val="0"/>
                        </a:spcAft>
                      </a:pPr>
                      <a:r>
                        <a:rPr lang="en-US" sz="1100" b="1" i="1" dirty="0">
                          <a:solidFill>
                            <a:schemeClr val="bg1"/>
                          </a:solidFill>
                          <a:effectLst/>
                          <a:latin typeface="+mn-lt"/>
                          <a:ea typeface="Arial" panose="020B0604020202020204" pitchFamily="34" charset="0"/>
                          <a:cs typeface="Times New Roman" panose="02020603050405020304" pitchFamily="18" charset="0"/>
                        </a:rPr>
                        <a:t>p</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tc>
                  <a:txBody>
                    <a:bodyPr/>
                    <a:lstStyle/>
                    <a:p>
                      <a:pPr marL="0" indent="0" algn="ctr">
                        <a:spcBef>
                          <a:spcPts val="305"/>
                        </a:spcBef>
                        <a:spcAft>
                          <a:spcPts val="0"/>
                        </a:spcAft>
                        <a:tabLst/>
                      </a:pPr>
                      <a:r>
                        <a:rPr lang="en-US" sz="1100" b="1" spc="-10" dirty="0">
                          <a:solidFill>
                            <a:schemeClr val="bg1"/>
                          </a:solidFill>
                          <a:effectLst/>
                          <a:latin typeface="+mn-lt"/>
                          <a:ea typeface="Arial" panose="020B0604020202020204" pitchFamily="34" charset="0"/>
                          <a:cs typeface="Times New Roman" panose="02020603050405020304" pitchFamily="18" charset="0"/>
                        </a:rPr>
                        <a:t>HR (95% CI)</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tc>
                  <a:txBody>
                    <a:bodyPr/>
                    <a:lstStyle/>
                    <a:p>
                      <a:pPr marL="36830" marR="33655" algn="l">
                        <a:spcBef>
                          <a:spcPts val="305"/>
                        </a:spcBef>
                        <a:spcAft>
                          <a:spcPts val="0"/>
                        </a:spcAft>
                      </a:pPr>
                      <a:r>
                        <a:rPr lang="en-US" sz="1100" b="1" i="1" dirty="0">
                          <a:solidFill>
                            <a:schemeClr val="bg1"/>
                          </a:solidFill>
                          <a:effectLst/>
                          <a:latin typeface="+mn-lt"/>
                          <a:ea typeface="Arial" panose="020B0604020202020204" pitchFamily="34" charset="0"/>
                          <a:cs typeface="Times New Roman" panose="02020603050405020304" pitchFamily="18" charset="0"/>
                        </a:rPr>
                        <a:t>p</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tc>
                  <a:txBody>
                    <a:bodyPr/>
                    <a:lstStyle/>
                    <a:p>
                      <a:pPr marL="5715" algn="ctr">
                        <a:spcBef>
                          <a:spcPts val="305"/>
                        </a:spcBef>
                        <a:spcAft>
                          <a:spcPts val="0"/>
                        </a:spcAft>
                      </a:pPr>
                      <a:r>
                        <a:rPr lang="en-US" sz="1100" b="1" spc="-10" dirty="0">
                          <a:solidFill>
                            <a:schemeClr val="bg1"/>
                          </a:solidFill>
                          <a:effectLst/>
                          <a:latin typeface="+mn-lt"/>
                          <a:ea typeface="Arial" panose="020B0604020202020204" pitchFamily="34" charset="0"/>
                          <a:cs typeface="Times New Roman" panose="02020603050405020304" pitchFamily="18" charset="0"/>
                        </a:rPr>
                        <a:t>HR (95% CI)</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tc>
                  <a:txBody>
                    <a:bodyPr/>
                    <a:lstStyle/>
                    <a:p>
                      <a:pPr marL="55880" marR="55880" algn="l">
                        <a:spcBef>
                          <a:spcPts val="305"/>
                        </a:spcBef>
                        <a:spcAft>
                          <a:spcPts val="0"/>
                        </a:spcAft>
                      </a:pPr>
                      <a:r>
                        <a:rPr lang="en-US" sz="1100" b="1" i="1" dirty="0">
                          <a:solidFill>
                            <a:schemeClr val="bg1"/>
                          </a:solidFill>
                          <a:effectLst/>
                          <a:latin typeface="+mn-lt"/>
                          <a:ea typeface="Arial" panose="020B0604020202020204" pitchFamily="34" charset="0"/>
                          <a:cs typeface="Times New Roman" panose="02020603050405020304" pitchFamily="18" charset="0"/>
                        </a:rPr>
                        <a:t>p</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tc>
                  <a:txBody>
                    <a:bodyPr/>
                    <a:lstStyle/>
                    <a:p>
                      <a:pPr marL="5715" algn="ctr">
                        <a:spcBef>
                          <a:spcPts val="305"/>
                        </a:spcBef>
                        <a:spcAft>
                          <a:spcPts val="0"/>
                        </a:spcAft>
                      </a:pPr>
                      <a:r>
                        <a:rPr lang="en-US" sz="1100" b="1" spc="-10" dirty="0">
                          <a:solidFill>
                            <a:schemeClr val="bg1"/>
                          </a:solidFill>
                          <a:effectLst/>
                          <a:latin typeface="+mn-lt"/>
                          <a:ea typeface="Arial" panose="020B0604020202020204" pitchFamily="34" charset="0"/>
                          <a:cs typeface="Times New Roman" panose="02020603050405020304" pitchFamily="18" charset="0"/>
                        </a:rPr>
                        <a:t>HR (95% CI)</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tc>
                  <a:txBody>
                    <a:bodyPr/>
                    <a:lstStyle/>
                    <a:p>
                      <a:pPr marL="29210" marR="30480" algn="l">
                        <a:spcBef>
                          <a:spcPts val="305"/>
                        </a:spcBef>
                        <a:spcAft>
                          <a:spcPts val="0"/>
                        </a:spcAft>
                      </a:pPr>
                      <a:r>
                        <a:rPr lang="en-US" sz="1100" b="1" i="1" dirty="0">
                          <a:solidFill>
                            <a:schemeClr val="bg1"/>
                          </a:solidFill>
                          <a:effectLst/>
                          <a:latin typeface="+mn-lt"/>
                          <a:ea typeface="Arial" panose="020B0604020202020204" pitchFamily="34" charset="0"/>
                          <a:cs typeface="Times New Roman" panose="02020603050405020304" pitchFamily="18" charset="0"/>
                        </a:rPr>
                        <a:t>p</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4F7599"/>
                    </a:solidFill>
                  </a:tcPr>
                </a:tc>
                <a:extLst>
                  <a:ext uri="{0D108BD9-81ED-4DB2-BD59-A6C34878D82A}">
                    <a16:rowId xmlns:a16="http://schemas.microsoft.com/office/drawing/2014/main" val="1780743161"/>
                  </a:ext>
                </a:extLst>
              </a:tr>
              <a:tr h="0">
                <a:tc gridSpan="9">
                  <a:txBody>
                    <a:bodyPr/>
                    <a:lstStyle/>
                    <a:p>
                      <a:pPr marL="88900" algn="l">
                        <a:spcBef>
                          <a:spcPts val="325"/>
                        </a:spcBef>
                        <a:spcAft>
                          <a:spcPts val="0"/>
                        </a:spcAft>
                      </a:pPr>
                      <a:r>
                        <a:rPr lang="en-US" sz="1100" b="1" dirty="0">
                          <a:solidFill>
                            <a:schemeClr val="accent5">
                              <a:lumMod val="50000"/>
                            </a:schemeClr>
                          </a:solidFill>
                          <a:effectLst/>
                          <a:latin typeface="+mn-lt"/>
                          <a:ea typeface="Arial" panose="020B0604020202020204" pitchFamily="34" charset="0"/>
                          <a:cs typeface="Times New Roman" panose="02020603050405020304" pitchFamily="18" charset="0"/>
                        </a:rPr>
                        <a:t>All</a:t>
                      </a:r>
                      <a:r>
                        <a:rPr lang="en-US" sz="1100" b="1" spc="25" dirty="0">
                          <a:solidFill>
                            <a:schemeClr val="accent5">
                              <a:lumMod val="50000"/>
                            </a:schemeClr>
                          </a:solidFill>
                          <a:effectLst/>
                          <a:latin typeface="+mn-lt"/>
                          <a:ea typeface="Arial" panose="020B0604020202020204" pitchFamily="34" charset="0"/>
                          <a:cs typeface="Times New Roman" panose="02020603050405020304" pitchFamily="18" charset="0"/>
                        </a:rPr>
                        <a:t> </a:t>
                      </a:r>
                      <a:r>
                        <a:rPr lang="en-US" sz="1100" b="1" dirty="0">
                          <a:solidFill>
                            <a:schemeClr val="accent5">
                              <a:lumMod val="50000"/>
                            </a:schemeClr>
                          </a:solidFill>
                          <a:effectLst/>
                          <a:latin typeface="+mn-lt"/>
                          <a:ea typeface="Arial" panose="020B0604020202020204" pitchFamily="34" charset="0"/>
                          <a:cs typeface="Times New Roman" panose="02020603050405020304" pitchFamily="18" charset="0"/>
                        </a:rPr>
                        <a:t>patients,</a:t>
                      </a:r>
                      <a:r>
                        <a:rPr lang="en-US" sz="1100" b="1" spc="30" dirty="0">
                          <a:solidFill>
                            <a:schemeClr val="accent5">
                              <a:lumMod val="50000"/>
                            </a:schemeClr>
                          </a:solidFill>
                          <a:effectLst/>
                          <a:latin typeface="+mn-lt"/>
                          <a:ea typeface="Arial" panose="020B0604020202020204" pitchFamily="34" charset="0"/>
                          <a:cs typeface="Times New Roman" panose="02020603050405020304" pitchFamily="18" charset="0"/>
                        </a:rPr>
                        <a:t> </a:t>
                      </a:r>
                      <a:r>
                        <a:rPr lang="en-US" sz="1100" b="1" spc="-10" dirty="0">
                          <a:solidFill>
                            <a:schemeClr val="accent5">
                              <a:lumMod val="50000"/>
                            </a:schemeClr>
                          </a:solidFill>
                          <a:effectLst/>
                          <a:latin typeface="+mn-lt"/>
                          <a:ea typeface="Arial" panose="020B0604020202020204" pitchFamily="34" charset="0"/>
                          <a:cs typeface="Times New Roman" panose="02020603050405020304" pitchFamily="18" charset="0"/>
                        </a:rPr>
                        <a:t>n=1,657</a:t>
                      </a:r>
                      <a:endParaRPr lang="en-GB" sz="1100" b="1" dirty="0">
                        <a:solidFill>
                          <a:schemeClr val="accent5">
                            <a:lumMod val="50000"/>
                          </a:schemeClr>
                        </a:solidFill>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endParaRPr lang="en-GB"/>
                    </a:p>
                  </a:txBody>
                  <a:tcPr/>
                </a:tc>
                <a:tc hMerge="1">
                  <a:txBody>
                    <a:bodyPr/>
                    <a:lstStyle/>
                    <a:p>
                      <a:endParaRPr lang="en-GB"/>
                    </a:p>
                  </a:txBody>
                  <a:tcPr>
                    <a:lnL w="12700" cap="flat" cmpd="sng" algn="ctr">
                      <a:solidFill>
                        <a:srgbClr val="939598"/>
                      </a:solidFill>
                      <a:prstDash val="solid"/>
                      <a:round/>
                      <a:headEnd type="none" w="med" len="med"/>
                      <a:tailEnd type="none" w="med" len="med"/>
                    </a:lnL>
                    <a:lnT w="12700" cap="flat" cmpd="sng" algn="ctr">
                      <a:solidFill>
                        <a:srgbClr val="939598"/>
                      </a:solidFill>
                      <a:prstDash val="solid"/>
                      <a:round/>
                      <a:headEnd type="none" w="med" len="med"/>
                      <a:tailEnd type="none" w="med" len="med"/>
                    </a:lnT>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46951848"/>
                  </a:ext>
                </a:extLst>
              </a:tr>
              <a:tr h="0">
                <a:tc>
                  <a:txBody>
                    <a:bodyPr/>
                    <a:lstStyle/>
                    <a:p>
                      <a:pPr marL="190500" algn="l">
                        <a:spcBef>
                          <a:spcPts val="230"/>
                        </a:spcBef>
                        <a:spcAft>
                          <a:spcPts val="0"/>
                        </a:spcAft>
                      </a:pPr>
                      <a:r>
                        <a:rPr lang="en-US" sz="1100" spc="-20" dirty="0">
                          <a:solidFill>
                            <a:srgbClr val="231F20"/>
                          </a:solidFill>
                          <a:effectLst/>
                          <a:latin typeface="+mn-lt"/>
                          <a:ea typeface="Arial" panose="020B0604020202020204" pitchFamily="34" charset="0"/>
                          <a:cs typeface="Arial" panose="020B0604020202020204" pitchFamily="34" charset="0"/>
                        </a:rPr>
                        <a:t>≥</a:t>
                      </a:r>
                      <a:r>
                        <a:rPr lang="en-US" sz="1100" spc="-20" dirty="0">
                          <a:solidFill>
                            <a:srgbClr val="231F20"/>
                          </a:solidFill>
                          <a:effectLst/>
                          <a:latin typeface="+mn-lt"/>
                          <a:ea typeface="Arial" panose="020B0604020202020204" pitchFamily="34" charset="0"/>
                          <a:cs typeface="Times New Roman" panose="02020603050405020304" pitchFamily="18" charset="0"/>
                        </a:rPr>
                        <a:t>1</a:t>
                      </a:r>
                      <a:r>
                        <a:rPr lang="en-US" sz="1100" spc="-20" dirty="0">
                          <a:solidFill>
                            <a:srgbClr val="231F20"/>
                          </a:solidFill>
                          <a:effectLst/>
                          <a:latin typeface="+mn-lt"/>
                          <a:ea typeface="Arial" panose="020B0604020202020204" pitchFamily="34" charset="0"/>
                          <a:cs typeface="Arial" panose="020B0604020202020204" pitchFamily="34" charset="0"/>
                        </a:rPr>
                        <a:t>ε</a:t>
                      </a:r>
                      <a:r>
                        <a:rPr lang="en-US" sz="1100" spc="-20" dirty="0">
                          <a:solidFill>
                            <a:srgbClr val="231F20"/>
                          </a:solidFill>
                          <a:effectLst/>
                          <a:latin typeface="+mn-lt"/>
                          <a:ea typeface="Arial" panose="020B0604020202020204" pitchFamily="34" charset="0"/>
                          <a:cs typeface="Times New Roman" panose="02020603050405020304" pitchFamily="18" charset="0"/>
                        </a:rPr>
                        <a:t>2</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1.36</a:t>
                      </a:r>
                      <a:r>
                        <a:rPr lang="en-US" sz="1100" spc="-10" dirty="0">
                          <a:solidFill>
                            <a:srgbClr val="231F20"/>
                          </a:solidFill>
                          <a:effectLst/>
                          <a:latin typeface="+mn-lt"/>
                          <a:ea typeface="Arial" panose="020B0604020202020204" pitchFamily="34" charset="0"/>
                          <a:cs typeface="Times New Roman" panose="02020603050405020304" pitchFamily="18" charset="0"/>
                        </a:rPr>
                        <a:t> (1.02, 1.83)</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080" algn="l">
                        <a:spcBef>
                          <a:spcPts val="280"/>
                        </a:spcBef>
                      </a:pPr>
                      <a:r>
                        <a:rPr lang="en-US" sz="1100" spc="-20" dirty="0">
                          <a:solidFill>
                            <a:srgbClr val="231F20"/>
                          </a:solidFill>
                          <a:effectLst/>
                          <a:latin typeface="+mn-lt"/>
                          <a:ea typeface="Arial" panose="020B0604020202020204" pitchFamily="34" charset="0"/>
                          <a:cs typeface="Times New Roman" panose="02020603050405020304" pitchFamily="18" charset="0"/>
                        </a:rPr>
                        <a:t>0.04</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1.12</a:t>
                      </a:r>
                      <a:r>
                        <a:rPr lang="en-US" sz="1100" spc="-10" dirty="0">
                          <a:solidFill>
                            <a:srgbClr val="231F20"/>
                          </a:solidFill>
                          <a:effectLst/>
                          <a:latin typeface="+mn-lt"/>
                          <a:ea typeface="Arial" panose="020B0604020202020204" pitchFamily="34" charset="0"/>
                          <a:cs typeface="Times New Roman" panose="02020603050405020304" pitchFamily="18" charset="0"/>
                        </a:rPr>
                        <a:t> (0.83, 1.51)</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46355"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0.45</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tabLst/>
                      </a:pPr>
                      <a:r>
                        <a:rPr lang="en-US" sz="1100" dirty="0">
                          <a:solidFill>
                            <a:srgbClr val="231F20"/>
                          </a:solidFill>
                          <a:effectLst/>
                          <a:latin typeface="+mn-lt"/>
                          <a:ea typeface="Arial" panose="020B0604020202020204" pitchFamily="34" charset="0"/>
                          <a:cs typeface="Times New Roman" panose="02020603050405020304" pitchFamily="18" charset="0"/>
                        </a:rPr>
                        <a:t>1.18</a:t>
                      </a:r>
                      <a:r>
                        <a:rPr lang="en-US" sz="1100" spc="-10" dirty="0">
                          <a:solidFill>
                            <a:srgbClr val="231F20"/>
                          </a:solidFill>
                          <a:effectLst/>
                          <a:latin typeface="+mn-lt"/>
                          <a:ea typeface="Arial" panose="020B0604020202020204" pitchFamily="34" charset="0"/>
                          <a:cs typeface="Times New Roman" panose="02020603050405020304" pitchFamily="18" charset="0"/>
                        </a:rPr>
                        <a:t> (0.87,1.61)</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540" marR="5588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0.28</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1.12</a:t>
                      </a:r>
                      <a:r>
                        <a:rPr lang="en-US" sz="1100" spc="-10" dirty="0">
                          <a:solidFill>
                            <a:srgbClr val="231F20"/>
                          </a:solidFill>
                          <a:effectLst/>
                          <a:latin typeface="+mn-lt"/>
                          <a:ea typeface="Arial" panose="020B0604020202020204" pitchFamily="34" charset="0"/>
                          <a:cs typeface="Times New Roman" panose="02020603050405020304" pitchFamily="18" charset="0"/>
                        </a:rPr>
                        <a:t> (0.81, 1.56)</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45720"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0.49</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8077285"/>
                  </a:ext>
                </a:extLst>
              </a:tr>
              <a:tr h="0">
                <a:tc>
                  <a:txBody>
                    <a:bodyPr/>
                    <a:lstStyle/>
                    <a:p>
                      <a:pPr marL="190500" algn="l">
                        <a:spcBef>
                          <a:spcPts val="230"/>
                        </a:spcBef>
                        <a:spcAft>
                          <a:spcPts val="0"/>
                        </a:spcAft>
                      </a:pPr>
                      <a:r>
                        <a:rPr lang="en-US" sz="1100" spc="-10" dirty="0">
                          <a:solidFill>
                            <a:srgbClr val="231F20"/>
                          </a:solidFill>
                          <a:effectLst/>
                          <a:latin typeface="+mn-lt"/>
                          <a:ea typeface="Arial" panose="020B0604020202020204" pitchFamily="34" charset="0"/>
                          <a:cs typeface="Arial" panose="020B0604020202020204" pitchFamily="34" charset="0"/>
                        </a:rPr>
                        <a:t>ε</a:t>
                      </a:r>
                      <a:r>
                        <a:rPr lang="en-US" sz="1100" spc="-10" dirty="0">
                          <a:solidFill>
                            <a:srgbClr val="231F20"/>
                          </a:solidFill>
                          <a:effectLst/>
                          <a:latin typeface="+mn-lt"/>
                          <a:ea typeface="Arial" panose="020B0604020202020204" pitchFamily="34" charset="0"/>
                          <a:cs typeface="Times New Roman" panose="02020603050405020304" pitchFamily="18" charset="0"/>
                        </a:rPr>
                        <a:t>4/</a:t>
                      </a:r>
                      <a:r>
                        <a:rPr lang="en-US" sz="1100" spc="-10" dirty="0">
                          <a:solidFill>
                            <a:srgbClr val="231F20"/>
                          </a:solidFill>
                          <a:effectLst/>
                          <a:latin typeface="+mn-lt"/>
                          <a:ea typeface="Arial" panose="020B0604020202020204" pitchFamily="34" charset="0"/>
                          <a:cs typeface="Arial" panose="020B0604020202020204" pitchFamily="34" charset="0"/>
                        </a:rPr>
                        <a:t>ε</a:t>
                      </a:r>
                      <a:r>
                        <a:rPr lang="en-US" sz="1100" spc="-10" dirty="0">
                          <a:solidFill>
                            <a:srgbClr val="231F20"/>
                          </a:solidFill>
                          <a:effectLst/>
                          <a:latin typeface="+mn-lt"/>
                          <a:ea typeface="Arial" panose="020B0604020202020204" pitchFamily="34" charset="0"/>
                          <a:cs typeface="Times New Roman" panose="02020603050405020304" pitchFamily="18" charset="0"/>
                        </a:rPr>
                        <a:t>3</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0.92</a:t>
                      </a:r>
                      <a:r>
                        <a:rPr lang="en-US" sz="1100" spc="-10" dirty="0">
                          <a:solidFill>
                            <a:srgbClr val="231F20"/>
                          </a:solidFill>
                          <a:effectLst/>
                          <a:latin typeface="+mn-lt"/>
                          <a:ea typeface="Arial" panose="020B0604020202020204" pitchFamily="34" charset="0"/>
                          <a:cs typeface="Times New Roman" panose="02020603050405020304" pitchFamily="18" charset="0"/>
                        </a:rPr>
                        <a:t> (0.70, 1.20)</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5080" algn="l">
                        <a:spcBef>
                          <a:spcPts val="280"/>
                        </a:spcBef>
                      </a:pPr>
                      <a:r>
                        <a:rPr lang="en-US" sz="1100" spc="-20" dirty="0">
                          <a:solidFill>
                            <a:srgbClr val="231F20"/>
                          </a:solidFill>
                          <a:effectLst/>
                          <a:latin typeface="+mn-lt"/>
                          <a:ea typeface="Arial" panose="020B0604020202020204" pitchFamily="34" charset="0"/>
                          <a:cs typeface="Times New Roman" panose="02020603050405020304" pitchFamily="18" charset="0"/>
                        </a:rPr>
                        <a:t>0.52</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0.91</a:t>
                      </a:r>
                      <a:r>
                        <a:rPr lang="en-US" sz="1100" spc="-10" dirty="0">
                          <a:solidFill>
                            <a:srgbClr val="231F20"/>
                          </a:solidFill>
                          <a:effectLst/>
                          <a:latin typeface="+mn-lt"/>
                          <a:ea typeface="Arial" panose="020B0604020202020204" pitchFamily="34" charset="0"/>
                          <a:cs typeface="Times New Roman" panose="02020603050405020304" pitchFamily="18" charset="0"/>
                        </a:rPr>
                        <a:t> (0.69, 1.19)</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marR="46355"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0.49</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1.02</a:t>
                      </a:r>
                      <a:r>
                        <a:rPr lang="en-US" sz="1100" spc="-10" dirty="0">
                          <a:solidFill>
                            <a:srgbClr val="231F20"/>
                          </a:solidFill>
                          <a:effectLst/>
                          <a:latin typeface="+mn-lt"/>
                          <a:ea typeface="Arial" panose="020B0604020202020204" pitchFamily="34" charset="0"/>
                          <a:cs typeface="Times New Roman" panose="02020603050405020304" pitchFamily="18" charset="0"/>
                        </a:rPr>
                        <a:t> (0.77, 1.13)</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2540" marR="5588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0.91</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1.11</a:t>
                      </a:r>
                      <a:r>
                        <a:rPr lang="en-US" sz="1100" spc="-10" dirty="0">
                          <a:solidFill>
                            <a:srgbClr val="231F20"/>
                          </a:solidFill>
                          <a:effectLst/>
                          <a:latin typeface="+mn-lt"/>
                          <a:ea typeface="Arial" panose="020B0604020202020204" pitchFamily="34" charset="0"/>
                          <a:cs typeface="Times New Roman" panose="02020603050405020304" pitchFamily="18" charset="0"/>
                        </a:rPr>
                        <a:t> (0.84, 1.48)</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marR="45720"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0.47</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272252807"/>
                  </a:ext>
                </a:extLst>
              </a:tr>
              <a:tr h="0">
                <a:tc>
                  <a:txBody>
                    <a:bodyPr/>
                    <a:lstStyle/>
                    <a:p>
                      <a:pPr marL="189865" algn="l">
                        <a:spcBef>
                          <a:spcPts val="230"/>
                        </a:spcBef>
                        <a:spcAft>
                          <a:spcPts val="0"/>
                        </a:spcAft>
                      </a:pPr>
                      <a:r>
                        <a:rPr lang="en-US" sz="1100" spc="-10" dirty="0">
                          <a:solidFill>
                            <a:srgbClr val="231F20"/>
                          </a:solidFill>
                          <a:effectLst/>
                          <a:latin typeface="+mn-lt"/>
                          <a:ea typeface="Arial" panose="020B0604020202020204" pitchFamily="34" charset="0"/>
                          <a:cs typeface="Arial" panose="020B0604020202020204" pitchFamily="34" charset="0"/>
                        </a:rPr>
                        <a:t>ε</a:t>
                      </a:r>
                      <a:r>
                        <a:rPr lang="en-US" sz="1100" spc="-10" dirty="0">
                          <a:solidFill>
                            <a:srgbClr val="231F20"/>
                          </a:solidFill>
                          <a:effectLst/>
                          <a:latin typeface="+mn-lt"/>
                          <a:ea typeface="Arial" panose="020B0604020202020204" pitchFamily="34" charset="0"/>
                          <a:cs typeface="Times New Roman" panose="02020603050405020304" pitchFamily="18" charset="0"/>
                        </a:rPr>
                        <a:t>4/</a:t>
                      </a:r>
                      <a:r>
                        <a:rPr lang="en-US" sz="1100" spc="-10" dirty="0">
                          <a:solidFill>
                            <a:srgbClr val="231F20"/>
                          </a:solidFill>
                          <a:effectLst/>
                          <a:latin typeface="+mn-lt"/>
                          <a:ea typeface="Arial" panose="020B0604020202020204" pitchFamily="34" charset="0"/>
                          <a:cs typeface="Arial" panose="020B0604020202020204" pitchFamily="34" charset="0"/>
                        </a:rPr>
                        <a:t>ε</a:t>
                      </a:r>
                      <a:r>
                        <a:rPr lang="en-US" sz="1100" spc="-10" dirty="0">
                          <a:solidFill>
                            <a:srgbClr val="231F20"/>
                          </a:solidFill>
                          <a:effectLst/>
                          <a:latin typeface="+mn-lt"/>
                          <a:ea typeface="Arial" panose="020B0604020202020204" pitchFamily="34" charset="0"/>
                          <a:cs typeface="Times New Roman" panose="02020603050405020304" pitchFamily="18" charset="0"/>
                        </a:rPr>
                        <a:t>4</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2.05</a:t>
                      </a:r>
                      <a:r>
                        <a:rPr lang="en-US" sz="1100" spc="-10" dirty="0">
                          <a:solidFill>
                            <a:srgbClr val="231F20"/>
                          </a:solidFill>
                          <a:effectLst/>
                          <a:latin typeface="+mn-lt"/>
                          <a:ea typeface="Arial" panose="020B0604020202020204" pitchFamily="34" charset="0"/>
                          <a:cs typeface="Times New Roman" panose="02020603050405020304" pitchFamily="18" charset="0"/>
                        </a:rPr>
                        <a:t> (1.09, 3.87)</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080" algn="l">
                        <a:spcBef>
                          <a:spcPts val="280"/>
                        </a:spcBef>
                      </a:pPr>
                      <a:r>
                        <a:rPr lang="en-US" sz="1100" spc="-20" dirty="0">
                          <a:solidFill>
                            <a:srgbClr val="231F20"/>
                          </a:solidFill>
                          <a:effectLst/>
                          <a:latin typeface="+mn-lt"/>
                          <a:ea typeface="Arial" panose="020B0604020202020204" pitchFamily="34" charset="0"/>
                          <a:cs typeface="Times New Roman" panose="02020603050405020304" pitchFamily="18" charset="0"/>
                        </a:rPr>
                        <a:t>0.03</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tabLst/>
                      </a:pPr>
                      <a:r>
                        <a:rPr lang="en-US" sz="1100" dirty="0">
                          <a:solidFill>
                            <a:srgbClr val="231F20"/>
                          </a:solidFill>
                          <a:effectLst/>
                          <a:latin typeface="+mn-lt"/>
                          <a:ea typeface="Arial" panose="020B0604020202020204" pitchFamily="34" charset="0"/>
                          <a:cs typeface="Times New Roman" panose="02020603050405020304" pitchFamily="18" charset="0"/>
                        </a:rPr>
                        <a:t>2.94</a:t>
                      </a:r>
                      <a:r>
                        <a:rPr lang="en-US" sz="1100" spc="-10" dirty="0">
                          <a:solidFill>
                            <a:srgbClr val="231F20"/>
                          </a:solidFill>
                          <a:effectLst/>
                          <a:latin typeface="+mn-lt"/>
                          <a:ea typeface="Arial" panose="020B0604020202020204" pitchFamily="34" charset="0"/>
                          <a:cs typeface="Times New Roman" panose="02020603050405020304" pitchFamily="18" charset="0"/>
                        </a:rPr>
                        <a:t> (1.55, 5.57)</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33655" indent="0" algn="l">
                        <a:spcBef>
                          <a:spcPts val="280"/>
                        </a:spcBef>
                        <a:spcAft>
                          <a:spcPts val="0"/>
                        </a:spcAft>
                      </a:pPr>
                      <a:r>
                        <a:rPr lang="en-US" sz="1100" spc="-10" dirty="0">
                          <a:solidFill>
                            <a:srgbClr val="231F20"/>
                          </a:solidFill>
                          <a:effectLst/>
                          <a:latin typeface="+mn-lt"/>
                          <a:ea typeface="Arial" panose="020B0604020202020204" pitchFamily="34" charset="0"/>
                          <a:cs typeface="Times New Roman" panose="02020603050405020304" pitchFamily="18" charset="0"/>
                        </a:rPr>
                        <a:t>0.001</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3.64</a:t>
                      </a:r>
                      <a:r>
                        <a:rPr lang="en-US" sz="1100" spc="-10" dirty="0">
                          <a:solidFill>
                            <a:srgbClr val="231F20"/>
                          </a:solidFill>
                          <a:effectLst/>
                          <a:latin typeface="+mn-lt"/>
                          <a:ea typeface="Arial" panose="020B0604020202020204" pitchFamily="34" charset="0"/>
                          <a:cs typeface="Times New Roman" panose="02020603050405020304" pitchFamily="18" charset="0"/>
                        </a:rPr>
                        <a:t> (1.90, 7.00)</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55880" indent="0" algn="l">
                        <a:spcBef>
                          <a:spcPts val="280"/>
                        </a:spcBef>
                        <a:spcAft>
                          <a:spcPts val="0"/>
                        </a:spcAft>
                      </a:pPr>
                      <a:r>
                        <a:rPr lang="en-US" sz="1100" spc="-10" dirty="0">
                          <a:solidFill>
                            <a:srgbClr val="231F20"/>
                          </a:solidFill>
                          <a:effectLst/>
                          <a:latin typeface="+mn-lt"/>
                          <a:ea typeface="Arial" panose="020B0604020202020204" pitchFamily="34" charset="0"/>
                          <a:cs typeface="Times New Roman" panose="02020603050405020304" pitchFamily="18" charset="0"/>
                        </a:rPr>
                        <a:t>&lt;0.0001</a:t>
                      </a:r>
                      <a:endParaRPr lang="en-GB" sz="1100" dirty="0">
                        <a:effectLst/>
                        <a:latin typeface="+mn-lt"/>
                        <a:ea typeface="Arial" panose="020B0604020202020204" pitchFamily="34" charset="0"/>
                        <a:cs typeface="Times New Roman" panose="02020603050405020304" pitchFamily="18" charset="0"/>
                      </a:endParaRPr>
                    </a:p>
                  </a:txBody>
                  <a:tcPr marL="45720" marR="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2.41</a:t>
                      </a:r>
                      <a:r>
                        <a:rPr lang="en-US" sz="1100" spc="-10" dirty="0">
                          <a:solidFill>
                            <a:srgbClr val="231F20"/>
                          </a:solidFill>
                          <a:effectLst/>
                          <a:latin typeface="+mn-lt"/>
                          <a:ea typeface="Arial" panose="020B0604020202020204" pitchFamily="34" charset="0"/>
                          <a:cs typeface="Times New Roman" panose="02020603050405020304" pitchFamily="18" charset="0"/>
                        </a:rPr>
                        <a:t> (1.19, 4.89)</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45720"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0.01</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484200"/>
                  </a:ext>
                </a:extLst>
              </a:tr>
              <a:tr h="0">
                <a:tc gridSpan="9">
                  <a:txBody>
                    <a:bodyPr/>
                    <a:lstStyle/>
                    <a:p>
                      <a:pPr marL="87630" algn="l">
                        <a:spcBef>
                          <a:spcPts val="280"/>
                        </a:spcBef>
                      </a:pPr>
                      <a:r>
                        <a:rPr lang="en-US" sz="1100" b="1" dirty="0">
                          <a:solidFill>
                            <a:schemeClr val="accent5">
                              <a:lumMod val="50000"/>
                            </a:schemeClr>
                          </a:solidFill>
                          <a:effectLst/>
                          <a:latin typeface="+mn-lt"/>
                          <a:ea typeface="Arial" panose="020B0604020202020204" pitchFamily="34" charset="0"/>
                          <a:cs typeface="Times New Roman" panose="02020603050405020304" pitchFamily="18" charset="0"/>
                        </a:rPr>
                        <a:t>TIA</a:t>
                      </a:r>
                      <a:r>
                        <a:rPr lang="en-US" sz="1100" b="1" spc="5" dirty="0">
                          <a:solidFill>
                            <a:schemeClr val="accent5">
                              <a:lumMod val="50000"/>
                            </a:schemeClr>
                          </a:solidFill>
                          <a:effectLst/>
                          <a:latin typeface="+mn-lt"/>
                          <a:ea typeface="Arial" panose="020B0604020202020204" pitchFamily="34" charset="0"/>
                          <a:cs typeface="Times New Roman" panose="02020603050405020304" pitchFamily="18" charset="0"/>
                        </a:rPr>
                        <a:t> </a:t>
                      </a:r>
                      <a:r>
                        <a:rPr lang="en-US" sz="1100" b="1" dirty="0">
                          <a:solidFill>
                            <a:schemeClr val="accent5">
                              <a:lumMod val="50000"/>
                            </a:schemeClr>
                          </a:solidFill>
                          <a:effectLst/>
                          <a:latin typeface="+mn-lt"/>
                          <a:ea typeface="Arial" panose="020B0604020202020204" pitchFamily="34" charset="0"/>
                          <a:cs typeface="Times New Roman" panose="02020603050405020304" pitchFamily="18" charset="0"/>
                        </a:rPr>
                        <a:t>and</a:t>
                      </a:r>
                      <a:r>
                        <a:rPr lang="en-US" sz="1100" b="1" spc="5" dirty="0">
                          <a:solidFill>
                            <a:schemeClr val="accent5">
                              <a:lumMod val="50000"/>
                            </a:schemeClr>
                          </a:solidFill>
                          <a:effectLst/>
                          <a:latin typeface="+mn-lt"/>
                          <a:ea typeface="Arial" panose="020B0604020202020204" pitchFamily="34" charset="0"/>
                          <a:cs typeface="Times New Roman" panose="02020603050405020304" pitchFamily="18" charset="0"/>
                        </a:rPr>
                        <a:t> </a:t>
                      </a:r>
                      <a:r>
                        <a:rPr lang="en-US" sz="1100" b="1" dirty="0">
                          <a:solidFill>
                            <a:schemeClr val="accent5">
                              <a:lumMod val="50000"/>
                            </a:schemeClr>
                          </a:solidFill>
                          <a:effectLst/>
                          <a:latin typeface="+mn-lt"/>
                          <a:ea typeface="Arial" panose="020B0604020202020204" pitchFamily="34" charset="0"/>
                          <a:cs typeface="Times New Roman" panose="02020603050405020304" pitchFamily="18" charset="0"/>
                        </a:rPr>
                        <a:t>minor</a:t>
                      </a:r>
                      <a:r>
                        <a:rPr lang="en-US" sz="1100" b="1" spc="5" dirty="0">
                          <a:solidFill>
                            <a:schemeClr val="accent5">
                              <a:lumMod val="50000"/>
                            </a:schemeClr>
                          </a:solidFill>
                          <a:effectLst/>
                          <a:latin typeface="+mn-lt"/>
                          <a:ea typeface="Arial" panose="020B0604020202020204" pitchFamily="34" charset="0"/>
                          <a:cs typeface="Times New Roman" panose="02020603050405020304" pitchFamily="18" charset="0"/>
                        </a:rPr>
                        <a:t> </a:t>
                      </a:r>
                      <a:r>
                        <a:rPr lang="en-US" sz="1100" b="1" dirty="0">
                          <a:solidFill>
                            <a:schemeClr val="accent5">
                              <a:lumMod val="50000"/>
                            </a:schemeClr>
                          </a:solidFill>
                          <a:effectLst/>
                          <a:latin typeface="+mn-lt"/>
                          <a:ea typeface="Arial" panose="020B0604020202020204" pitchFamily="34" charset="0"/>
                          <a:cs typeface="Times New Roman" panose="02020603050405020304" pitchFamily="18" charset="0"/>
                        </a:rPr>
                        <a:t>stroke</a:t>
                      </a:r>
                      <a:r>
                        <a:rPr lang="en-US" sz="1100" b="1" spc="5" dirty="0">
                          <a:solidFill>
                            <a:schemeClr val="accent5">
                              <a:lumMod val="50000"/>
                            </a:schemeClr>
                          </a:solidFill>
                          <a:effectLst/>
                          <a:latin typeface="+mn-lt"/>
                          <a:ea typeface="Arial" panose="020B0604020202020204" pitchFamily="34" charset="0"/>
                          <a:cs typeface="Times New Roman" panose="02020603050405020304" pitchFamily="18" charset="0"/>
                        </a:rPr>
                        <a:t> </a:t>
                      </a:r>
                      <a:r>
                        <a:rPr lang="en-US" sz="1100" b="1" dirty="0">
                          <a:solidFill>
                            <a:schemeClr val="accent5">
                              <a:lumMod val="50000"/>
                            </a:schemeClr>
                          </a:solidFill>
                          <a:effectLst/>
                          <a:latin typeface="+mn-lt"/>
                          <a:ea typeface="Arial" panose="020B0604020202020204" pitchFamily="34" charset="0"/>
                          <a:cs typeface="Times New Roman" panose="02020603050405020304" pitchFamily="18" charset="0"/>
                        </a:rPr>
                        <a:t>only,</a:t>
                      </a:r>
                      <a:r>
                        <a:rPr lang="en-US" sz="1100" b="1" spc="5" dirty="0">
                          <a:solidFill>
                            <a:schemeClr val="accent5">
                              <a:lumMod val="50000"/>
                            </a:schemeClr>
                          </a:solidFill>
                          <a:effectLst/>
                          <a:latin typeface="+mn-lt"/>
                          <a:ea typeface="Arial" panose="020B0604020202020204" pitchFamily="34" charset="0"/>
                          <a:cs typeface="Times New Roman" panose="02020603050405020304" pitchFamily="18" charset="0"/>
                        </a:rPr>
                        <a:t> </a:t>
                      </a:r>
                      <a:r>
                        <a:rPr lang="en-US" sz="1100" b="1" spc="-10" dirty="0">
                          <a:solidFill>
                            <a:schemeClr val="accent5">
                              <a:lumMod val="50000"/>
                            </a:schemeClr>
                          </a:solidFill>
                          <a:effectLst/>
                          <a:latin typeface="+mn-lt"/>
                          <a:ea typeface="Arial" panose="020B0604020202020204" pitchFamily="34" charset="0"/>
                          <a:cs typeface="Times New Roman" panose="02020603050405020304" pitchFamily="18" charset="0"/>
                        </a:rPr>
                        <a:t>n=1,199</a:t>
                      </a:r>
                      <a:endParaRPr lang="en-GB" sz="1100" b="1" dirty="0">
                        <a:solidFill>
                          <a:schemeClr val="accent5">
                            <a:lumMod val="50000"/>
                          </a:schemeClr>
                        </a:solidFill>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endParaRPr lang="en-GB"/>
                    </a:p>
                  </a:txBody>
                  <a:tcPr/>
                </a:tc>
                <a:tc hMerge="1">
                  <a:txBody>
                    <a:bodyPr/>
                    <a:lstStyle/>
                    <a:p>
                      <a:endParaRPr lang="en-GB"/>
                    </a:p>
                  </a:txBody>
                  <a:tcPr>
                    <a:lnL w="12700" cap="flat" cmpd="sng" algn="ctr">
                      <a:solidFill>
                        <a:srgbClr val="939598"/>
                      </a:solidFill>
                      <a:prstDash val="solid"/>
                      <a:round/>
                      <a:headEnd type="none" w="med" len="med"/>
                      <a:tailEnd type="none" w="med" len="med"/>
                    </a:lnL>
                    <a:lnT w="12700" cap="flat" cmpd="sng" algn="ctr">
                      <a:solidFill>
                        <a:srgbClr val="939598"/>
                      </a:solidFill>
                      <a:prstDash val="solid"/>
                      <a:round/>
                      <a:headEnd type="none" w="med" len="med"/>
                      <a:tailEnd type="none" w="med" len="med"/>
                    </a:lnT>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961953936"/>
                  </a:ext>
                </a:extLst>
              </a:tr>
              <a:tr h="0">
                <a:tc>
                  <a:txBody>
                    <a:bodyPr/>
                    <a:lstStyle/>
                    <a:p>
                      <a:pPr marL="189230" algn="l">
                        <a:spcBef>
                          <a:spcPts val="230"/>
                        </a:spcBef>
                        <a:spcAft>
                          <a:spcPts val="0"/>
                        </a:spcAft>
                      </a:pPr>
                      <a:r>
                        <a:rPr lang="en-US" sz="1100" spc="-20">
                          <a:solidFill>
                            <a:srgbClr val="231F20"/>
                          </a:solidFill>
                          <a:effectLst/>
                          <a:latin typeface="+mn-lt"/>
                          <a:ea typeface="Arial" panose="020B0604020202020204" pitchFamily="34" charset="0"/>
                          <a:cs typeface="Arial" panose="020B0604020202020204" pitchFamily="34" charset="0"/>
                        </a:rPr>
                        <a:t>≥</a:t>
                      </a:r>
                      <a:r>
                        <a:rPr lang="en-US" sz="1100" spc="-20">
                          <a:solidFill>
                            <a:srgbClr val="231F20"/>
                          </a:solidFill>
                          <a:effectLst/>
                          <a:latin typeface="+mn-lt"/>
                          <a:ea typeface="Arial" panose="020B0604020202020204" pitchFamily="34" charset="0"/>
                          <a:cs typeface="Times New Roman" panose="02020603050405020304" pitchFamily="18" charset="0"/>
                        </a:rPr>
                        <a:t>1</a:t>
                      </a:r>
                      <a:r>
                        <a:rPr lang="en-US" sz="1100" spc="-20">
                          <a:solidFill>
                            <a:srgbClr val="231F20"/>
                          </a:solidFill>
                          <a:effectLst/>
                          <a:latin typeface="+mn-lt"/>
                          <a:ea typeface="Arial" panose="020B0604020202020204" pitchFamily="34" charset="0"/>
                          <a:cs typeface="Arial" panose="020B0604020202020204" pitchFamily="34" charset="0"/>
                        </a:rPr>
                        <a:t>ε</a:t>
                      </a:r>
                      <a:r>
                        <a:rPr lang="en-US" sz="1100" spc="-20">
                          <a:solidFill>
                            <a:srgbClr val="231F20"/>
                          </a:solidFill>
                          <a:effectLst/>
                          <a:latin typeface="+mn-lt"/>
                          <a:ea typeface="Arial" panose="020B0604020202020204" pitchFamily="34" charset="0"/>
                          <a:cs typeface="Times New Roman" panose="02020603050405020304" pitchFamily="18" charset="0"/>
                        </a:rPr>
                        <a:t>2</a:t>
                      </a:r>
                      <a:endParaRPr lang="en-GB" sz="110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1.52</a:t>
                      </a:r>
                      <a:r>
                        <a:rPr lang="en-US" sz="1100" spc="-10" dirty="0">
                          <a:solidFill>
                            <a:srgbClr val="231F20"/>
                          </a:solidFill>
                          <a:effectLst/>
                          <a:latin typeface="+mn-lt"/>
                          <a:ea typeface="Arial" panose="020B0604020202020204" pitchFamily="34" charset="0"/>
                          <a:cs typeface="Times New Roman" panose="02020603050405020304" pitchFamily="18" charset="0"/>
                        </a:rPr>
                        <a:t> (1.00, 2.32)</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080" marR="127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0.05</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1.24</a:t>
                      </a:r>
                      <a:r>
                        <a:rPr lang="en-US" sz="1100" spc="-10" dirty="0">
                          <a:solidFill>
                            <a:srgbClr val="231F20"/>
                          </a:solidFill>
                          <a:effectLst/>
                          <a:latin typeface="+mn-lt"/>
                          <a:ea typeface="Arial" panose="020B0604020202020204" pitchFamily="34" charset="0"/>
                          <a:cs typeface="Times New Roman" panose="02020603050405020304" pitchFamily="18" charset="0"/>
                        </a:rPr>
                        <a:t> (0.89, 1.90)</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48260"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0.33</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1.30</a:t>
                      </a:r>
                      <a:r>
                        <a:rPr lang="en-US" sz="1100" spc="-10" dirty="0">
                          <a:solidFill>
                            <a:srgbClr val="231F20"/>
                          </a:solidFill>
                          <a:effectLst/>
                          <a:latin typeface="+mn-lt"/>
                          <a:ea typeface="Arial" panose="020B0604020202020204" pitchFamily="34" charset="0"/>
                          <a:cs typeface="Times New Roman" panose="02020603050405020304" pitchFamily="18" charset="0"/>
                        </a:rPr>
                        <a:t> (0.84, 2.00)</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35" marR="5588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0.24</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1.38</a:t>
                      </a:r>
                      <a:r>
                        <a:rPr lang="en-US" sz="1100" spc="-10" dirty="0">
                          <a:solidFill>
                            <a:srgbClr val="231F20"/>
                          </a:solidFill>
                          <a:effectLst/>
                          <a:latin typeface="+mn-lt"/>
                          <a:ea typeface="Arial" panose="020B0604020202020204" pitchFamily="34" charset="0"/>
                          <a:cs typeface="Times New Roman" panose="02020603050405020304" pitchFamily="18" charset="0"/>
                        </a:rPr>
                        <a:t> (0.87, 2.18)</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47625"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0.17</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4002142"/>
                  </a:ext>
                </a:extLst>
              </a:tr>
              <a:tr h="0">
                <a:tc>
                  <a:txBody>
                    <a:bodyPr/>
                    <a:lstStyle/>
                    <a:p>
                      <a:pPr marL="189230" algn="l">
                        <a:spcBef>
                          <a:spcPts val="230"/>
                        </a:spcBef>
                        <a:spcAft>
                          <a:spcPts val="0"/>
                        </a:spcAft>
                      </a:pPr>
                      <a:r>
                        <a:rPr lang="en-US" sz="1100" spc="-10" dirty="0">
                          <a:solidFill>
                            <a:srgbClr val="231F20"/>
                          </a:solidFill>
                          <a:effectLst/>
                          <a:latin typeface="+mn-lt"/>
                          <a:ea typeface="Arial" panose="020B0604020202020204" pitchFamily="34" charset="0"/>
                          <a:cs typeface="Arial" panose="020B0604020202020204" pitchFamily="34" charset="0"/>
                        </a:rPr>
                        <a:t>ε</a:t>
                      </a:r>
                      <a:r>
                        <a:rPr lang="en-US" sz="1100" spc="-10" dirty="0">
                          <a:solidFill>
                            <a:srgbClr val="231F20"/>
                          </a:solidFill>
                          <a:effectLst/>
                          <a:latin typeface="+mn-lt"/>
                          <a:ea typeface="Arial" panose="020B0604020202020204" pitchFamily="34" charset="0"/>
                          <a:cs typeface="Times New Roman" panose="02020603050405020304" pitchFamily="18" charset="0"/>
                        </a:rPr>
                        <a:t>4/</a:t>
                      </a:r>
                      <a:r>
                        <a:rPr lang="en-US" sz="1100" spc="-10" dirty="0">
                          <a:solidFill>
                            <a:srgbClr val="231F20"/>
                          </a:solidFill>
                          <a:effectLst/>
                          <a:latin typeface="+mn-lt"/>
                          <a:ea typeface="Arial" panose="020B0604020202020204" pitchFamily="34" charset="0"/>
                          <a:cs typeface="Arial" panose="020B0604020202020204" pitchFamily="34" charset="0"/>
                        </a:rPr>
                        <a:t>ε</a:t>
                      </a:r>
                      <a:r>
                        <a:rPr lang="en-US" sz="1100" spc="-10" dirty="0">
                          <a:solidFill>
                            <a:srgbClr val="231F20"/>
                          </a:solidFill>
                          <a:effectLst/>
                          <a:latin typeface="+mn-lt"/>
                          <a:ea typeface="Arial" panose="020B0604020202020204" pitchFamily="34" charset="0"/>
                          <a:cs typeface="Times New Roman" panose="02020603050405020304" pitchFamily="18" charset="0"/>
                        </a:rPr>
                        <a:t>3</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1.12</a:t>
                      </a:r>
                      <a:r>
                        <a:rPr lang="en-US" sz="1100" spc="-10" dirty="0">
                          <a:solidFill>
                            <a:srgbClr val="231F20"/>
                          </a:solidFill>
                          <a:effectLst/>
                          <a:latin typeface="+mn-lt"/>
                          <a:ea typeface="Arial" panose="020B0604020202020204" pitchFamily="34" charset="0"/>
                          <a:cs typeface="Times New Roman" panose="02020603050405020304" pitchFamily="18" charset="0"/>
                        </a:rPr>
                        <a:t> (0.78, 1.62)</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5080" marR="1905"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0.52</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1.07</a:t>
                      </a:r>
                      <a:r>
                        <a:rPr lang="en-US" sz="1100" spc="-10" dirty="0">
                          <a:solidFill>
                            <a:srgbClr val="231F20"/>
                          </a:solidFill>
                          <a:effectLst/>
                          <a:latin typeface="+mn-lt"/>
                          <a:ea typeface="Arial" panose="020B0604020202020204" pitchFamily="34" charset="0"/>
                          <a:cs typeface="Times New Roman" panose="02020603050405020304" pitchFamily="18" charset="0"/>
                        </a:rPr>
                        <a:t> (0.74, 1.55)</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marR="48260"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0.71</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1.05</a:t>
                      </a:r>
                      <a:r>
                        <a:rPr lang="en-US" sz="1100" spc="-10" dirty="0">
                          <a:solidFill>
                            <a:srgbClr val="231F20"/>
                          </a:solidFill>
                          <a:effectLst/>
                          <a:latin typeface="+mn-lt"/>
                          <a:ea typeface="Arial" panose="020B0604020202020204" pitchFamily="34" charset="0"/>
                          <a:cs typeface="Times New Roman" panose="02020603050405020304" pitchFamily="18" charset="0"/>
                        </a:rPr>
                        <a:t> (0.72, 1.52)</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635" marR="5588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0.80</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1.10</a:t>
                      </a:r>
                      <a:r>
                        <a:rPr lang="en-US" sz="1100" spc="-10" dirty="0">
                          <a:solidFill>
                            <a:srgbClr val="231F20"/>
                          </a:solidFill>
                          <a:effectLst/>
                          <a:latin typeface="+mn-lt"/>
                          <a:ea typeface="Arial" panose="020B0604020202020204" pitchFamily="34" charset="0"/>
                          <a:cs typeface="Times New Roman" panose="02020603050405020304" pitchFamily="18" charset="0"/>
                        </a:rPr>
                        <a:t> (0.75, 1.61)</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marR="47625"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0.62</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4256486663"/>
                  </a:ext>
                </a:extLst>
              </a:tr>
              <a:tr h="0">
                <a:tc>
                  <a:txBody>
                    <a:bodyPr/>
                    <a:lstStyle/>
                    <a:p>
                      <a:pPr marL="189230" algn="l">
                        <a:spcBef>
                          <a:spcPts val="230"/>
                        </a:spcBef>
                        <a:spcAft>
                          <a:spcPts val="0"/>
                        </a:spcAft>
                      </a:pPr>
                      <a:r>
                        <a:rPr lang="en-US" sz="1100" spc="-10">
                          <a:solidFill>
                            <a:srgbClr val="231F20"/>
                          </a:solidFill>
                          <a:effectLst/>
                          <a:latin typeface="+mn-lt"/>
                          <a:ea typeface="Arial" panose="020B0604020202020204" pitchFamily="34" charset="0"/>
                          <a:cs typeface="Arial" panose="020B0604020202020204" pitchFamily="34" charset="0"/>
                        </a:rPr>
                        <a:t>ε</a:t>
                      </a:r>
                      <a:r>
                        <a:rPr lang="en-US" sz="1100" spc="-10">
                          <a:solidFill>
                            <a:srgbClr val="231F20"/>
                          </a:solidFill>
                          <a:effectLst/>
                          <a:latin typeface="+mn-lt"/>
                          <a:ea typeface="Arial" panose="020B0604020202020204" pitchFamily="34" charset="0"/>
                          <a:cs typeface="Times New Roman" panose="02020603050405020304" pitchFamily="18" charset="0"/>
                        </a:rPr>
                        <a:t>4/</a:t>
                      </a:r>
                      <a:r>
                        <a:rPr lang="en-US" sz="1100" spc="-10">
                          <a:solidFill>
                            <a:srgbClr val="231F20"/>
                          </a:solidFill>
                          <a:effectLst/>
                          <a:latin typeface="+mn-lt"/>
                          <a:ea typeface="Arial" panose="020B0604020202020204" pitchFamily="34" charset="0"/>
                          <a:cs typeface="Arial" panose="020B0604020202020204" pitchFamily="34" charset="0"/>
                        </a:rPr>
                        <a:t>ε</a:t>
                      </a:r>
                      <a:r>
                        <a:rPr lang="en-US" sz="1100" spc="-10">
                          <a:solidFill>
                            <a:srgbClr val="231F20"/>
                          </a:solidFill>
                          <a:effectLst/>
                          <a:latin typeface="+mn-lt"/>
                          <a:ea typeface="Arial" panose="020B0604020202020204" pitchFamily="34" charset="0"/>
                          <a:cs typeface="Times New Roman" panose="02020603050405020304" pitchFamily="18" charset="0"/>
                        </a:rPr>
                        <a:t>4</a:t>
                      </a:r>
                      <a:endParaRPr lang="en-GB" sz="110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2.34</a:t>
                      </a:r>
                      <a:r>
                        <a:rPr lang="en-US" sz="1100" spc="-10" dirty="0">
                          <a:solidFill>
                            <a:srgbClr val="231F20"/>
                          </a:solidFill>
                          <a:effectLst/>
                          <a:latin typeface="+mn-lt"/>
                          <a:ea typeface="Arial" panose="020B0604020202020204" pitchFamily="34" charset="0"/>
                          <a:cs typeface="Times New Roman" panose="02020603050405020304" pitchFamily="18" charset="0"/>
                        </a:rPr>
                        <a:t> (1.02, 5.33)</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080" marR="1905"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0.04</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3.49</a:t>
                      </a:r>
                      <a:r>
                        <a:rPr lang="en-US" sz="1100" spc="-10" dirty="0">
                          <a:solidFill>
                            <a:srgbClr val="231F20"/>
                          </a:solidFill>
                          <a:effectLst/>
                          <a:latin typeface="+mn-lt"/>
                          <a:ea typeface="Arial" panose="020B0604020202020204" pitchFamily="34" charset="0"/>
                          <a:cs typeface="Times New Roman" panose="02020603050405020304" pitchFamily="18" charset="0"/>
                        </a:rPr>
                        <a:t> (1.52, 8.01)</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33655" indent="0" algn="l">
                        <a:spcBef>
                          <a:spcPts val="280"/>
                        </a:spcBef>
                        <a:spcAft>
                          <a:spcPts val="0"/>
                        </a:spcAft>
                      </a:pPr>
                      <a:r>
                        <a:rPr lang="en-US" sz="1100" spc="-10" dirty="0">
                          <a:solidFill>
                            <a:srgbClr val="231F20"/>
                          </a:solidFill>
                          <a:effectLst/>
                          <a:latin typeface="+mn-lt"/>
                          <a:ea typeface="Arial" panose="020B0604020202020204" pitchFamily="34" charset="0"/>
                          <a:cs typeface="Times New Roman" panose="02020603050405020304" pitchFamily="18" charset="0"/>
                        </a:rPr>
                        <a:t>0.003</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3.46</a:t>
                      </a:r>
                      <a:r>
                        <a:rPr lang="en-US" sz="1100" spc="-10" dirty="0">
                          <a:solidFill>
                            <a:srgbClr val="231F20"/>
                          </a:solidFill>
                          <a:effectLst/>
                          <a:latin typeface="+mn-lt"/>
                          <a:ea typeface="Arial" panose="020B0604020202020204" pitchFamily="34" charset="0"/>
                          <a:cs typeface="Times New Roman" panose="02020603050405020304" pitchFamily="18" charset="0"/>
                        </a:rPr>
                        <a:t> (1.49, 8.00)</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55880" indent="0" algn="l">
                        <a:spcBef>
                          <a:spcPts val="280"/>
                        </a:spcBef>
                        <a:spcAft>
                          <a:spcPts val="0"/>
                        </a:spcAft>
                      </a:pPr>
                      <a:r>
                        <a:rPr lang="en-US" sz="1100" spc="-10" dirty="0">
                          <a:solidFill>
                            <a:srgbClr val="231F20"/>
                          </a:solidFill>
                          <a:effectLst/>
                          <a:latin typeface="+mn-lt"/>
                          <a:ea typeface="Arial" panose="020B0604020202020204" pitchFamily="34" charset="0"/>
                          <a:cs typeface="Times New Roman" panose="02020603050405020304" pitchFamily="18" charset="0"/>
                        </a:rPr>
                        <a:t>0.004</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1.82</a:t>
                      </a:r>
                      <a:r>
                        <a:rPr lang="en-US" sz="1100" spc="5" dirty="0">
                          <a:solidFill>
                            <a:srgbClr val="231F20"/>
                          </a:solidFill>
                          <a:effectLst/>
                          <a:latin typeface="+mn-lt"/>
                          <a:ea typeface="Arial" panose="020B0604020202020204" pitchFamily="34" charset="0"/>
                          <a:cs typeface="Times New Roman" panose="02020603050405020304" pitchFamily="18" charset="0"/>
                        </a:rPr>
                        <a:t> </a:t>
                      </a:r>
                      <a:r>
                        <a:rPr lang="en-US" sz="1100" dirty="0">
                          <a:solidFill>
                            <a:srgbClr val="231F20"/>
                          </a:solidFill>
                          <a:effectLst/>
                          <a:latin typeface="+mn-lt"/>
                          <a:ea typeface="Arial" panose="020B0604020202020204" pitchFamily="34" charset="0"/>
                          <a:cs typeface="Times New Roman" panose="02020603050405020304" pitchFamily="18" charset="0"/>
                        </a:rPr>
                        <a:t>(0.69, </a:t>
                      </a:r>
                      <a:r>
                        <a:rPr lang="en-US" sz="1100" spc="-10" dirty="0">
                          <a:solidFill>
                            <a:srgbClr val="231F20"/>
                          </a:solidFill>
                          <a:effectLst/>
                          <a:latin typeface="+mn-lt"/>
                          <a:ea typeface="Arial" panose="020B0604020202020204" pitchFamily="34" charset="0"/>
                          <a:cs typeface="Times New Roman" panose="02020603050405020304" pitchFamily="18" charset="0"/>
                        </a:rPr>
                        <a:t>4.82)</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47625"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0.23</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7637423"/>
                  </a:ext>
                </a:extLst>
              </a:tr>
              <a:tr h="0">
                <a:tc gridSpan="9">
                  <a:txBody>
                    <a:bodyPr/>
                    <a:lstStyle/>
                    <a:p>
                      <a:pPr marL="87630" algn="l">
                        <a:spcBef>
                          <a:spcPts val="230"/>
                        </a:spcBef>
                        <a:spcAft>
                          <a:spcPts val="0"/>
                        </a:spcAft>
                      </a:pPr>
                      <a:r>
                        <a:rPr lang="en-US" sz="1100" b="1" dirty="0">
                          <a:solidFill>
                            <a:schemeClr val="accent5">
                              <a:lumMod val="50000"/>
                            </a:schemeClr>
                          </a:solidFill>
                          <a:effectLst/>
                          <a:latin typeface="+mn-lt"/>
                          <a:ea typeface="Arial" panose="020B0604020202020204" pitchFamily="34" charset="0"/>
                          <a:cs typeface="Times New Roman" panose="02020603050405020304" pitchFamily="18" charset="0"/>
                        </a:rPr>
                        <a:t>Major</a:t>
                      </a:r>
                      <a:r>
                        <a:rPr lang="en-US" sz="1100" b="1" spc="-30" dirty="0">
                          <a:solidFill>
                            <a:schemeClr val="accent5">
                              <a:lumMod val="50000"/>
                            </a:schemeClr>
                          </a:solidFill>
                          <a:effectLst/>
                          <a:latin typeface="+mn-lt"/>
                          <a:ea typeface="Arial" panose="020B0604020202020204" pitchFamily="34" charset="0"/>
                          <a:cs typeface="Times New Roman" panose="02020603050405020304" pitchFamily="18" charset="0"/>
                        </a:rPr>
                        <a:t> </a:t>
                      </a:r>
                      <a:r>
                        <a:rPr lang="en-US" sz="1100" b="1" dirty="0">
                          <a:solidFill>
                            <a:schemeClr val="accent5">
                              <a:lumMod val="50000"/>
                            </a:schemeClr>
                          </a:solidFill>
                          <a:effectLst/>
                          <a:latin typeface="+mn-lt"/>
                          <a:ea typeface="Arial" panose="020B0604020202020204" pitchFamily="34" charset="0"/>
                          <a:cs typeface="Times New Roman" panose="02020603050405020304" pitchFamily="18" charset="0"/>
                        </a:rPr>
                        <a:t>stroke</a:t>
                      </a:r>
                      <a:r>
                        <a:rPr lang="en-US" sz="1100" b="1" spc="-25" dirty="0">
                          <a:solidFill>
                            <a:schemeClr val="accent5">
                              <a:lumMod val="50000"/>
                            </a:schemeClr>
                          </a:solidFill>
                          <a:effectLst/>
                          <a:latin typeface="+mn-lt"/>
                          <a:ea typeface="Arial" panose="020B0604020202020204" pitchFamily="34" charset="0"/>
                          <a:cs typeface="Times New Roman" panose="02020603050405020304" pitchFamily="18" charset="0"/>
                        </a:rPr>
                        <a:t> </a:t>
                      </a:r>
                      <a:r>
                        <a:rPr lang="en-US" sz="1100" b="1" dirty="0">
                          <a:solidFill>
                            <a:schemeClr val="accent5">
                              <a:lumMod val="50000"/>
                            </a:schemeClr>
                          </a:solidFill>
                          <a:effectLst/>
                          <a:latin typeface="+mn-lt"/>
                          <a:ea typeface="Arial" panose="020B0604020202020204" pitchFamily="34" charset="0"/>
                          <a:cs typeface="Times New Roman" panose="02020603050405020304" pitchFamily="18" charset="0"/>
                        </a:rPr>
                        <a:t>(NIHSS</a:t>
                      </a:r>
                      <a:r>
                        <a:rPr lang="en-US" sz="1100" b="1" spc="-25" dirty="0">
                          <a:solidFill>
                            <a:schemeClr val="accent5">
                              <a:lumMod val="50000"/>
                            </a:schemeClr>
                          </a:solidFill>
                          <a:effectLst/>
                          <a:latin typeface="+mn-lt"/>
                          <a:ea typeface="Arial" panose="020B0604020202020204" pitchFamily="34" charset="0"/>
                          <a:cs typeface="Times New Roman" panose="02020603050405020304" pitchFamily="18" charset="0"/>
                        </a:rPr>
                        <a:t> </a:t>
                      </a:r>
                      <a:r>
                        <a:rPr lang="en-US" sz="1100" b="1" dirty="0">
                          <a:solidFill>
                            <a:schemeClr val="accent5">
                              <a:lumMod val="50000"/>
                            </a:schemeClr>
                          </a:solidFill>
                          <a:effectLst/>
                          <a:latin typeface="+mn-lt"/>
                          <a:ea typeface="Arial" panose="020B0604020202020204" pitchFamily="34" charset="0"/>
                          <a:cs typeface="Arial" panose="020B0604020202020204" pitchFamily="34" charset="0"/>
                        </a:rPr>
                        <a:t>≥</a:t>
                      </a:r>
                      <a:r>
                        <a:rPr lang="en-US" sz="1100" b="1" dirty="0">
                          <a:solidFill>
                            <a:schemeClr val="accent5">
                              <a:lumMod val="50000"/>
                            </a:schemeClr>
                          </a:solidFill>
                          <a:effectLst/>
                          <a:latin typeface="+mn-lt"/>
                          <a:ea typeface="Arial" panose="020B0604020202020204" pitchFamily="34" charset="0"/>
                          <a:cs typeface="Times New Roman" panose="02020603050405020304" pitchFamily="18" charset="0"/>
                        </a:rPr>
                        <a:t>3)</a:t>
                      </a:r>
                      <a:r>
                        <a:rPr lang="en-US" sz="1100" b="1" spc="-25" dirty="0">
                          <a:solidFill>
                            <a:schemeClr val="accent5">
                              <a:lumMod val="50000"/>
                            </a:schemeClr>
                          </a:solidFill>
                          <a:effectLst/>
                          <a:latin typeface="+mn-lt"/>
                          <a:ea typeface="Arial" panose="020B0604020202020204" pitchFamily="34" charset="0"/>
                          <a:cs typeface="Times New Roman" panose="02020603050405020304" pitchFamily="18" charset="0"/>
                        </a:rPr>
                        <a:t> </a:t>
                      </a:r>
                      <a:r>
                        <a:rPr lang="en-US" sz="1100" b="1" dirty="0">
                          <a:solidFill>
                            <a:schemeClr val="accent5">
                              <a:lumMod val="50000"/>
                            </a:schemeClr>
                          </a:solidFill>
                          <a:effectLst/>
                          <a:latin typeface="+mn-lt"/>
                          <a:ea typeface="Arial" panose="020B0604020202020204" pitchFamily="34" charset="0"/>
                          <a:cs typeface="Times New Roman" panose="02020603050405020304" pitchFamily="18" charset="0"/>
                        </a:rPr>
                        <a:t>only,</a:t>
                      </a:r>
                      <a:r>
                        <a:rPr lang="en-US" sz="1100" b="1" spc="-25" dirty="0">
                          <a:solidFill>
                            <a:schemeClr val="accent5">
                              <a:lumMod val="50000"/>
                            </a:schemeClr>
                          </a:solidFill>
                          <a:effectLst/>
                          <a:latin typeface="+mn-lt"/>
                          <a:ea typeface="Arial" panose="020B0604020202020204" pitchFamily="34" charset="0"/>
                          <a:cs typeface="Times New Roman" panose="02020603050405020304" pitchFamily="18" charset="0"/>
                        </a:rPr>
                        <a:t> </a:t>
                      </a:r>
                      <a:r>
                        <a:rPr lang="en-US" sz="1100" b="1" spc="-20" dirty="0">
                          <a:solidFill>
                            <a:schemeClr val="accent5">
                              <a:lumMod val="50000"/>
                            </a:schemeClr>
                          </a:solidFill>
                          <a:effectLst/>
                          <a:latin typeface="+mn-lt"/>
                          <a:ea typeface="Arial" panose="020B0604020202020204" pitchFamily="34" charset="0"/>
                          <a:cs typeface="Times New Roman" panose="02020603050405020304" pitchFamily="18" charset="0"/>
                        </a:rPr>
                        <a:t>n=458</a:t>
                      </a:r>
                      <a:endParaRPr lang="en-GB" sz="1100" b="1" dirty="0">
                        <a:solidFill>
                          <a:schemeClr val="accent5">
                            <a:lumMod val="50000"/>
                          </a:schemeClr>
                        </a:solidFill>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endParaRPr lang="en-GB"/>
                    </a:p>
                  </a:txBody>
                  <a:tcPr/>
                </a:tc>
                <a:tc hMerge="1">
                  <a:txBody>
                    <a:bodyPr/>
                    <a:lstStyle/>
                    <a:p>
                      <a:endParaRPr lang="en-GB"/>
                    </a:p>
                  </a:txBody>
                  <a:tcPr>
                    <a:lnL w="12700" cap="flat" cmpd="sng" algn="ctr">
                      <a:solidFill>
                        <a:srgbClr val="939598"/>
                      </a:solidFill>
                      <a:prstDash val="solid"/>
                      <a:round/>
                      <a:headEnd type="none" w="med" len="med"/>
                      <a:tailEnd type="none" w="med" len="med"/>
                    </a:lnL>
                    <a:lnT w="12700" cap="flat" cmpd="sng" algn="ctr">
                      <a:solidFill>
                        <a:srgbClr val="939598"/>
                      </a:solidFill>
                      <a:prstDash val="solid"/>
                      <a:round/>
                      <a:headEnd type="none" w="med" len="med"/>
                      <a:tailEnd type="none" w="med" len="med"/>
                    </a:lnT>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515034192"/>
                  </a:ext>
                </a:extLst>
              </a:tr>
              <a:tr h="0">
                <a:tc>
                  <a:txBody>
                    <a:bodyPr/>
                    <a:lstStyle/>
                    <a:p>
                      <a:pPr marL="189230" algn="l">
                        <a:spcBef>
                          <a:spcPts val="230"/>
                        </a:spcBef>
                        <a:spcAft>
                          <a:spcPts val="0"/>
                        </a:spcAft>
                      </a:pPr>
                      <a:r>
                        <a:rPr lang="en-US" sz="1100" spc="-20">
                          <a:solidFill>
                            <a:srgbClr val="231F20"/>
                          </a:solidFill>
                          <a:effectLst/>
                          <a:latin typeface="+mn-lt"/>
                          <a:ea typeface="Arial" panose="020B0604020202020204" pitchFamily="34" charset="0"/>
                          <a:cs typeface="Arial" panose="020B0604020202020204" pitchFamily="34" charset="0"/>
                        </a:rPr>
                        <a:t>≥</a:t>
                      </a:r>
                      <a:r>
                        <a:rPr lang="en-US" sz="1100" spc="-20">
                          <a:solidFill>
                            <a:srgbClr val="231F20"/>
                          </a:solidFill>
                          <a:effectLst/>
                          <a:latin typeface="+mn-lt"/>
                          <a:ea typeface="Arial" panose="020B0604020202020204" pitchFamily="34" charset="0"/>
                          <a:cs typeface="Times New Roman" panose="02020603050405020304" pitchFamily="18" charset="0"/>
                        </a:rPr>
                        <a:t>1</a:t>
                      </a:r>
                      <a:r>
                        <a:rPr lang="en-US" sz="1100" spc="-20">
                          <a:solidFill>
                            <a:srgbClr val="231F20"/>
                          </a:solidFill>
                          <a:effectLst/>
                          <a:latin typeface="+mn-lt"/>
                          <a:ea typeface="Arial" panose="020B0604020202020204" pitchFamily="34" charset="0"/>
                          <a:cs typeface="Arial" panose="020B0604020202020204" pitchFamily="34" charset="0"/>
                        </a:rPr>
                        <a:t>ε</a:t>
                      </a:r>
                      <a:r>
                        <a:rPr lang="en-US" sz="1100" spc="-20">
                          <a:solidFill>
                            <a:srgbClr val="231F20"/>
                          </a:solidFill>
                          <a:effectLst/>
                          <a:latin typeface="+mn-lt"/>
                          <a:ea typeface="Arial" panose="020B0604020202020204" pitchFamily="34" charset="0"/>
                          <a:cs typeface="Times New Roman" panose="02020603050405020304" pitchFamily="18" charset="0"/>
                        </a:rPr>
                        <a:t>2</a:t>
                      </a:r>
                      <a:endParaRPr lang="en-GB" sz="110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1.14</a:t>
                      </a:r>
                      <a:r>
                        <a:rPr lang="en-US" sz="1100" spc="-10" dirty="0">
                          <a:solidFill>
                            <a:srgbClr val="231F20"/>
                          </a:solidFill>
                          <a:effectLst/>
                          <a:latin typeface="+mn-lt"/>
                          <a:ea typeface="Arial" panose="020B0604020202020204" pitchFamily="34" charset="0"/>
                          <a:cs typeface="Times New Roman" panose="02020603050405020304" pitchFamily="18" charset="0"/>
                        </a:rPr>
                        <a:t> (0.75, 1.71)</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080" marR="1905"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0.55</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1.01</a:t>
                      </a:r>
                      <a:r>
                        <a:rPr lang="en-US" sz="1100" spc="-10" dirty="0">
                          <a:solidFill>
                            <a:srgbClr val="231F20"/>
                          </a:solidFill>
                          <a:effectLst/>
                          <a:latin typeface="+mn-lt"/>
                          <a:ea typeface="Arial" panose="020B0604020202020204" pitchFamily="34" charset="0"/>
                          <a:cs typeface="Times New Roman" panose="02020603050405020304" pitchFamily="18" charset="0"/>
                        </a:rPr>
                        <a:t> (0.67, 1.53)</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48895"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0.96</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1.07</a:t>
                      </a:r>
                      <a:r>
                        <a:rPr lang="en-US" sz="1100" spc="-10" dirty="0">
                          <a:solidFill>
                            <a:srgbClr val="231F20"/>
                          </a:solidFill>
                          <a:effectLst/>
                          <a:latin typeface="+mn-lt"/>
                          <a:ea typeface="Arial" panose="020B0604020202020204" pitchFamily="34" charset="0"/>
                          <a:cs typeface="Times New Roman" panose="02020603050405020304" pitchFamily="18" charset="0"/>
                        </a:rPr>
                        <a:t> (0.69, 1.66)</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55880"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0.77</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1.02</a:t>
                      </a:r>
                      <a:r>
                        <a:rPr lang="en-US" sz="1100" spc="-10" dirty="0">
                          <a:solidFill>
                            <a:srgbClr val="231F20"/>
                          </a:solidFill>
                          <a:effectLst/>
                          <a:latin typeface="+mn-lt"/>
                          <a:ea typeface="Arial" panose="020B0604020202020204" pitchFamily="34" charset="0"/>
                          <a:cs typeface="Times New Roman" panose="02020603050405020304" pitchFamily="18" charset="0"/>
                        </a:rPr>
                        <a:t> (0.62, 1.66)</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48260"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0.95</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5122947"/>
                  </a:ext>
                </a:extLst>
              </a:tr>
              <a:tr h="0">
                <a:tc>
                  <a:txBody>
                    <a:bodyPr/>
                    <a:lstStyle/>
                    <a:p>
                      <a:pPr marL="189230" algn="l">
                        <a:spcBef>
                          <a:spcPts val="230"/>
                        </a:spcBef>
                        <a:spcAft>
                          <a:spcPts val="0"/>
                        </a:spcAft>
                      </a:pPr>
                      <a:r>
                        <a:rPr lang="en-US" sz="1100" spc="-10" dirty="0">
                          <a:solidFill>
                            <a:srgbClr val="231F20"/>
                          </a:solidFill>
                          <a:effectLst/>
                          <a:latin typeface="+mn-lt"/>
                          <a:ea typeface="Arial" panose="020B0604020202020204" pitchFamily="34" charset="0"/>
                          <a:cs typeface="Arial" panose="020B0604020202020204" pitchFamily="34" charset="0"/>
                        </a:rPr>
                        <a:t>ε</a:t>
                      </a:r>
                      <a:r>
                        <a:rPr lang="en-US" sz="1100" spc="-10" dirty="0">
                          <a:solidFill>
                            <a:srgbClr val="231F20"/>
                          </a:solidFill>
                          <a:effectLst/>
                          <a:latin typeface="+mn-lt"/>
                          <a:ea typeface="Arial" panose="020B0604020202020204" pitchFamily="34" charset="0"/>
                          <a:cs typeface="Times New Roman" panose="02020603050405020304" pitchFamily="18" charset="0"/>
                        </a:rPr>
                        <a:t>4/</a:t>
                      </a:r>
                      <a:r>
                        <a:rPr lang="en-US" sz="1100" spc="-10" dirty="0">
                          <a:solidFill>
                            <a:srgbClr val="231F20"/>
                          </a:solidFill>
                          <a:effectLst/>
                          <a:latin typeface="+mn-lt"/>
                          <a:ea typeface="Arial" panose="020B0604020202020204" pitchFamily="34" charset="0"/>
                          <a:cs typeface="Arial" panose="020B0604020202020204" pitchFamily="34" charset="0"/>
                        </a:rPr>
                        <a:t>ε</a:t>
                      </a:r>
                      <a:r>
                        <a:rPr lang="en-US" sz="1100" spc="-10" dirty="0">
                          <a:solidFill>
                            <a:srgbClr val="231F20"/>
                          </a:solidFill>
                          <a:effectLst/>
                          <a:latin typeface="+mn-lt"/>
                          <a:ea typeface="Arial" panose="020B0604020202020204" pitchFamily="34" charset="0"/>
                          <a:cs typeface="Times New Roman" panose="02020603050405020304" pitchFamily="18" charset="0"/>
                        </a:rPr>
                        <a:t>3</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0.75</a:t>
                      </a:r>
                      <a:r>
                        <a:rPr lang="en-US" sz="1100" spc="-10" dirty="0">
                          <a:solidFill>
                            <a:srgbClr val="231F20"/>
                          </a:solidFill>
                          <a:effectLst/>
                          <a:latin typeface="+mn-lt"/>
                          <a:ea typeface="Arial" panose="020B0604020202020204" pitchFamily="34" charset="0"/>
                          <a:cs typeface="Times New Roman" panose="02020603050405020304" pitchFamily="18" charset="0"/>
                        </a:rPr>
                        <a:t> (0.51, 1.12)</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5080" marR="254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0.17</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0.81</a:t>
                      </a:r>
                      <a:r>
                        <a:rPr lang="en-US" sz="1100" spc="-10" dirty="0">
                          <a:solidFill>
                            <a:srgbClr val="231F20"/>
                          </a:solidFill>
                          <a:effectLst/>
                          <a:latin typeface="+mn-lt"/>
                          <a:ea typeface="Arial" panose="020B0604020202020204" pitchFamily="34" charset="0"/>
                          <a:cs typeface="Times New Roman" panose="02020603050405020304" pitchFamily="18" charset="0"/>
                        </a:rPr>
                        <a:t> (0.54, 1.20)</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marR="48895"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0.29</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0.94</a:t>
                      </a:r>
                      <a:r>
                        <a:rPr lang="en-US" sz="1100" spc="-10" dirty="0">
                          <a:solidFill>
                            <a:srgbClr val="231F20"/>
                          </a:solidFill>
                          <a:effectLst/>
                          <a:latin typeface="+mn-lt"/>
                          <a:ea typeface="Arial" panose="020B0604020202020204" pitchFamily="34" charset="0"/>
                          <a:cs typeface="Times New Roman" panose="02020603050405020304" pitchFamily="18" charset="0"/>
                        </a:rPr>
                        <a:t> (0.63, 1.42)</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marR="55880"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0.78</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1.14</a:t>
                      </a:r>
                      <a:r>
                        <a:rPr lang="en-US" sz="1100" spc="-10" dirty="0">
                          <a:solidFill>
                            <a:srgbClr val="231F20"/>
                          </a:solidFill>
                          <a:effectLst/>
                          <a:latin typeface="+mn-lt"/>
                          <a:ea typeface="Arial" panose="020B0604020202020204" pitchFamily="34" charset="0"/>
                          <a:cs typeface="Times New Roman" panose="02020603050405020304" pitchFamily="18" charset="0"/>
                        </a:rPr>
                        <a:t> (0.73, 1.77)</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marR="48260" indent="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0.57</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329426780"/>
                  </a:ext>
                </a:extLst>
              </a:tr>
              <a:tr h="0">
                <a:tc>
                  <a:txBody>
                    <a:bodyPr/>
                    <a:lstStyle/>
                    <a:p>
                      <a:pPr marL="188595" algn="l">
                        <a:spcBef>
                          <a:spcPts val="230"/>
                        </a:spcBef>
                        <a:spcAft>
                          <a:spcPts val="0"/>
                        </a:spcAft>
                      </a:pPr>
                      <a:r>
                        <a:rPr lang="en-US" sz="1100" spc="-10" dirty="0">
                          <a:solidFill>
                            <a:srgbClr val="231F20"/>
                          </a:solidFill>
                          <a:effectLst/>
                          <a:latin typeface="+mn-lt"/>
                          <a:ea typeface="Arial" panose="020B0604020202020204" pitchFamily="34" charset="0"/>
                          <a:cs typeface="Arial" panose="020B0604020202020204" pitchFamily="34" charset="0"/>
                        </a:rPr>
                        <a:t>ε</a:t>
                      </a:r>
                      <a:r>
                        <a:rPr lang="en-US" sz="1100" spc="-10" dirty="0">
                          <a:solidFill>
                            <a:srgbClr val="231F20"/>
                          </a:solidFill>
                          <a:effectLst/>
                          <a:latin typeface="+mn-lt"/>
                          <a:ea typeface="Arial" panose="020B0604020202020204" pitchFamily="34" charset="0"/>
                          <a:cs typeface="Times New Roman" panose="02020603050405020304" pitchFamily="18" charset="0"/>
                        </a:rPr>
                        <a:t>4/</a:t>
                      </a:r>
                      <a:r>
                        <a:rPr lang="en-US" sz="1100" spc="-10" dirty="0">
                          <a:solidFill>
                            <a:srgbClr val="231F20"/>
                          </a:solidFill>
                          <a:effectLst/>
                          <a:latin typeface="+mn-lt"/>
                          <a:ea typeface="Arial" panose="020B0604020202020204" pitchFamily="34" charset="0"/>
                          <a:cs typeface="Arial" panose="020B0604020202020204" pitchFamily="34" charset="0"/>
                        </a:rPr>
                        <a:t>ε</a:t>
                      </a:r>
                      <a:r>
                        <a:rPr lang="en-US" sz="1100" spc="-10" dirty="0">
                          <a:solidFill>
                            <a:srgbClr val="231F20"/>
                          </a:solidFill>
                          <a:effectLst/>
                          <a:latin typeface="+mn-lt"/>
                          <a:ea typeface="Arial" panose="020B0604020202020204" pitchFamily="34" charset="0"/>
                          <a:cs typeface="Times New Roman" panose="02020603050405020304" pitchFamily="18" charset="0"/>
                        </a:rPr>
                        <a:t>4</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3.04</a:t>
                      </a:r>
                      <a:r>
                        <a:rPr lang="en-US" sz="1100" spc="-10" dirty="0">
                          <a:solidFill>
                            <a:srgbClr val="231F20"/>
                          </a:solidFill>
                          <a:effectLst/>
                          <a:latin typeface="+mn-lt"/>
                          <a:ea typeface="Arial" panose="020B0604020202020204" pitchFamily="34" charset="0"/>
                          <a:cs typeface="Times New Roman" panose="02020603050405020304" pitchFamily="18" charset="0"/>
                        </a:rPr>
                        <a:t> (1.11, 8.28)</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080" marR="2540" algn="l">
                        <a:spcBef>
                          <a:spcPts val="28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0.03</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4.21</a:t>
                      </a:r>
                      <a:r>
                        <a:rPr lang="en-US" sz="1100" spc="-10" dirty="0">
                          <a:solidFill>
                            <a:srgbClr val="231F20"/>
                          </a:solidFill>
                          <a:effectLst/>
                          <a:latin typeface="+mn-lt"/>
                          <a:ea typeface="Arial" panose="020B0604020202020204" pitchFamily="34" charset="0"/>
                          <a:cs typeface="Times New Roman" panose="02020603050405020304" pitchFamily="18" charset="0"/>
                        </a:rPr>
                        <a:t> (1.51, 11.74)</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33655" indent="0" algn="l">
                        <a:spcBef>
                          <a:spcPts val="280"/>
                        </a:spcBef>
                        <a:spcAft>
                          <a:spcPts val="0"/>
                        </a:spcAft>
                      </a:pPr>
                      <a:r>
                        <a:rPr lang="en-US" sz="1100" spc="-10" dirty="0">
                          <a:solidFill>
                            <a:srgbClr val="231F20"/>
                          </a:solidFill>
                          <a:effectLst/>
                          <a:latin typeface="+mn-lt"/>
                          <a:ea typeface="Arial" panose="020B0604020202020204" pitchFamily="34" charset="0"/>
                          <a:cs typeface="Times New Roman" panose="02020603050405020304" pitchFamily="18" charset="0"/>
                        </a:rPr>
                        <a:t>0.006</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6.38</a:t>
                      </a:r>
                      <a:r>
                        <a:rPr lang="en-US" sz="1100" spc="-10" dirty="0">
                          <a:solidFill>
                            <a:srgbClr val="231F20"/>
                          </a:solidFill>
                          <a:effectLst/>
                          <a:latin typeface="+mn-lt"/>
                          <a:ea typeface="Arial" panose="020B0604020202020204" pitchFamily="34" charset="0"/>
                          <a:cs typeface="Times New Roman" panose="02020603050405020304" pitchFamily="18" charset="0"/>
                        </a:rPr>
                        <a:t> (2.15, 18.62)</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55880" indent="0" algn="l">
                        <a:spcBef>
                          <a:spcPts val="280"/>
                        </a:spcBef>
                        <a:spcAft>
                          <a:spcPts val="0"/>
                        </a:spcAft>
                      </a:pPr>
                      <a:r>
                        <a:rPr lang="en-US" sz="1100" spc="-10" dirty="0">
                          <a:solidFill>
                            <a:srgbClr val="231F20"/>
                          </a:solidFill>
                          <a:effectLst/>
                          <a:latin typeface="+mn-lt"/>
                          <a:ea typeface="Arial" panose="020B0604020202020204" pitchFamily="34" charset="0"/>
                          <a:cs typeface="Times New Roman" panose="02020603050405020304" pitchFamily="18" charset="0"/>
                        </a:rPr>
                        <a:t>0.001</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280"/>
                        </a:spcBef>
                      </a:pPr>
                      <a:r>
                        <a:rPr lang="en-US" sz="1100" dirty="0">
                          <a:solidFill>
                            <a:srgbClr val="231F20"/>
                          </a:solidFill>
                          <a:effectLst/>
                          <a:latin typeface="+mn-lt"/>
                          <a:ea typeface="Arial" panose="020B0604020202020204" pitchFamily="34" charset="0"/>
                          <a:cs typeface="Times New Roman" panose="02020603050405020304" pitchFamily="18" charset="0"/>
                        </a:rPr>
                        <a:t>5.44</a:t>
                      </a:r>
                      <a:r>
                        <a:rPr lang="en-US" sz="1100" spc="-10" dirty="0">
                          <a:solidFill>
                            <a:srgbClr val="231F20"/>
                          </a:solidFill>
                          <a:effectLst/>
                          <a:latin typeface="+mn-lt"/>
                          <a:ea typeface="Arial" panose="020B0604020202020204" pitchFamily="34" charset="0"/>
                          <a:cs typeface="Times New Roman" panose="02020603050405020304" pitchFamily="18" charset="0"/>
                        </a:rPr>
                        <a:t> (1.78, 16.67)</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30480" indent="0" algn="l">
                        <a:spcBef>
                          <a:spcPts val="280"/>
                        </a:spcBef>
                        <a:spcAft>
                          <a:spcPts val="0"/>
                        </a:spcAft>
                      </a:pPr>
                      <a:r>
                        <a:rPr lang="en-US" sz="1100" spc="-10" dirty="0">
                          <a:solidFill>
                            <a:srgbClr val="231F20"/>
                          </a:solidFill>
                          <a:effectLst/>
                          <a:latin typeface="+mn-lt"/>
                          <a:ea typeface="Arial" panose="020B0604020202020204" pitchFamily="34" charset="0"/>
                          <a:cs typeface="Times New Roman" panose="02020603050405020304" pitchFamily="18" charset="0"/>
                        </a:rPr>
                        <a:t>0.003</a:t>
                      </a:r>
                      <a:endParaRPr lang="en-GB" sz="1100" dirty="0">
                        <a:effectLst/>
                        <a:latin typeface="+mn-lt"/>
                        <a:ea typeface="Arial" panose="020B0604020202020204" pitchFamily="34" charset="0"/>
                        <a:cs typeface="Times New Roman" panose="02020603050405020304" pitchFamily="18" charset="0"/>
                      </a:endParaRPr>
                    </a:p>
                  </a:txBody>
                  <a:tcPr marL="45720" marR="4572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6757562"/>
                  </a:ext>
                </a:extLst>
              </a:tr>
            </a:tbl>
          </a:graphicData>
        </a:graphic>
      </p:graphicFrame>
      <p:sp>
        <p:nvSpPr>
          <p:cNvPr id="29" name="TextBox 28">
            <a:extLst>
              <a:ext uri="{FF2B5EF4-FFF2-40B4-BE49-F238E27FC236}">
                <a16:creationId xmlns:a16="http://schemas.microsoft.com/office/drawing/2014/main" id="{E9267FD2-4D84-22F2-35F4-F3F55CECF26D}"/>
              </a:ext>
            </a:extLst>
          </p:cNvPr>
          <p:cNvSpPr txBox="1"/>
          <p:nvPr/>
        </p:nvSpPr>
        <p:spPr>
          <a:xfrm>
            <a:off x="3286794" y="1513106"/>
            <a:ext cx="8529901" cy="276999"/>
          </a:xfrm>
          <a:prstGeom prst="rect">
            <a:avLst/>
          </a:prstGeom>
          <a:noFill/>
        </p:spPr>
        <p:txBody>
          <a:bodyPr wrap="square">
            <a:spAutoFit/>
          </a:bodyPr>
          <a:lstStyle/>
          <a:p>
            <a:pPr algn="ctr"/>
            <a:r>
              <a:rPr lang="en-US" sz="1200" b="1" dirty="0">
                <a:solidFill>
                  <a:schemeClr val="accent5">
                    <a:lumMod val="50000"/>
                  </a:schemeClr>
                </a:solidFill>
              </a:rPr>
              <a:t>Risk of dementia 5 years after stroke according to </a:t>
            </a:r>
            <a:r>
              <a:rPr lang="en-US" sz="1200" b="1" i="1" dirty="0">
                <a:solidFill>
                  <a:schemeClr val="accent5">
                    <a:lumMod val="50000"/>
                  </a:schemeClr>
                </a:solidFill>
              </a:rPr>
              <a:t>APOE </a:t>
            </a:r>
            <a:r>
              <a:rPr lang="en-US" sz="1200" b="1" dirty="0">
                <a:solidFill>
                  <a:schemeClr val="accent5">
                    <a:lumMod val="50000"/>
                  </a:schemeClr>
                </a:solidFill>
              </a:rPr>
              <a:t>status</a:t>
            </a:r>
            <a:endParaRPr lang="en-GB" sz="1200" b="1" dirty="0">
              <a:solidFill>
                <a:schemeClr val="accent5">
                  <a:lumMod val="50000"/>
                </a:schemeClr>
              </a:solidFill>
            </a:endParaRPr>
          </a:p>
        </p:txBody>
      </p:sp>
      <p:grpSp>
        <p:nvGrpSpPr>
          <p:cNvPr id="55" name="Group 54">
            <a:extLst>
              <a:ext uri="{FF2B5EF4-FFF2-40B4-BE49-F238E27FC236}">
                <a16:creationId xmlns:a16="http://schemas.microsoft.com/office/drawing/2014/main" id="{9EBFEB63-2FE0-FABD-3DA7-DF00FBABD84E}"/>
              </a:ext>
            </a:extLst>
          </p:cNvPr>
          <p:cNvGrpSpPr/>
          <p:nvPr/>
        </p:nvGrpSpPr>
        <p:grpSpPr>
          <a:xfrm>
            <a:off x="6016895" y="5241183"/>
            <a:ext cx="1756388" cy="599371"/>
            <a:chOff x="4751081" y="5503674"/>
            <a:chExt cx="1756388" cy="599371"/>
          </a:xfrm>
        </p:grpSpPr>
        <p:sp>
          <p:nvSpPr>
            <p:cNvPr id="18" name="Left Bracket 17">
              <a:extLst>
                <a:ext uri="{FF2B5EF4-FFF2-40B4-BE49-F238E27FC236}">
                  <a16:creationId xmlns:a16="http://schemas.microsoft.com/office/drawing/2014/main" id="{0DD0FC57-93EE-99B4-E95F-75F8B3A185FB}"/>
                </a:ext>
              </a:extLst>
            </p:cNvPr>
            <p:cNvSpPr/>
            <p:nvPr/>
          </p:nvSpPr>
          <p:spPr>
            <a:xfrm rot="16200000">
              <a:off x="5591586" y="4727721"/>
              <a:ext cx="75377" cy="1756387"/>
            </a:xfrm>
            <a:prstGeom prst="leftBracket">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a:extLst>
                <a:ext uri="{FF2B5EF4-FFF2-40B4-BE49-F238E27FC236}">
                  <a16:creationId xmlns:a16="http://schemas.microsoft.com/office/drawing/2014/main" id="{AA763B71-174B-252A-73DF-B168D7E39698}"/>
                </a:ext>
              </a:extLst>
            </p:cNvPr>
            <p:cNvSpPr txBox="1"/>
            <p:nvPr/>
          </p:nvSpPr>
          <p:spPr>
            <a:xfrm>
              <a:off x="5321875" y="5503674"/>
              <a:ext cx="614798" cy="276999"/>
            </a:xfrm>
            <a:prstGeom prst="rect">
              <a:avLst/>
            </a:prstGeom>
            <a:solidFill>
              <a:schemeClr val="bg1"/>
            </a:solidFill>
          </p:spPr>
          <p:txBody>
            <a:bodyPr wrap="none">
              <a:noAutofit/>
            </a:bodyPr>
            <a:lstStyle/>
            <a:p>
              <a:pPr algn="ctr"/>
              <a:r>
                <a:rPr lang="en-GB" sz="1200" dirty="0"/>
                <a:t>Model 1</a:t>
              </a:r>
            </a:p>
          </p:txBody>
        </p:sp>
        <p:sp>
          <p:nvSpPr>
            <p:cNvPr id="37" name="TextBox 36">
              <a:extLst>
                <a:ext uri="{FF2B5EF4-FFF2-40B4-BE49-F238E27FC236}">
                  <a16:creationId xmlns:a16="http://schemas.microsoft.com/office/drawing/2014/main" id="{BA7C8605-399C-4070-3080-7334A618C5E1}"/>
                </a:ext>
              </a:extLst>
            </p:cNvPr>
            <p:cNvSpPr txBox="1"/>
            <p:nvPr/>
          </p:nvSpPr>
          <p:spPr>
            <a:xfrm>
              <a:off x="4751081" y="5702935"/>
              <a:ext cx="1756388" cy="400110"/>
            </a:xfrm>
            <a:prstGeom prst="rect">
              <a:avLst/>
            </a:prstGeom>
            <a:noFill/>
          </p:spPr>
          <p:txBody>
            <a:bodyPr wrap="square">
              <a:spAutoFit/>
            </a:bodyPr>
            <a:lstStyle/>
            <a:p>
              <a:pPr algn="ctr"/>
              <a:r>
                <a:rPr lang="en-GB" sz="1000" dirty="0"/>
                <a:t>Adjusted for: age, sex, education </a:t>
              </a:r>
            </a:p>
          </p:txBody>
        </p:sp>
      </p:grpSp>
      <p:grpSp>
        <p:nvGrpSpPr>
          <p:cNvPr id="53" name="Group 52">
            <a:extLst>
              <a:ext uri="{FF2B5EF4-FFF2-40B4-BE49-F238E27FC236}">
                <a16:creationId xmlns:a16="http://schemas.microsoft.com/office/drawing/2014/main" id="{726CB6AD-A26D-B823-B94E-9B9BAB941093}"/>
              </a:ext>
            </a:extLst>
          </p:cNvPr>
          <p:cNvGrpSpPr/>
          <p:nvPr/>
        </p:nvGrpSpPr>
        <p:grpSpPr>
          <a:xfrm>
            <a:off x="10060308" y="5241183"/>
            <a:ext cx="1756387" cy="599371"/>
            <a:chOff x="10098408" y="5444342"/>
            <a:chExt cx="1756387" cy="599371"/>
          </a:xfrm>
        </p:grpSpPr>
        <p:sp>
          <p:nvSpPr>
            <p:cNvPr id="21" name="Left Bracket 20">
              <a:extLst>
                <a:ext uri="{FF2B5EF4-FFF2-40B4-BE49-F238E27FC236}">
                  <a16:creationId xmlns:a16="http://schemas.microsoft.com/office/drawing/2014/main" id="{22CB111A-C7A6-EB68-A178-A2CE238520D6}"/>
                </a:ext>
              </a:extLst>
            </p:cNvPr>
            <p:cNvSpPr/>
            <p:nvPr/>
          </p:nvSpPr>
          <p:spPr>
            <a:xfrm rot="16200000">
              <a:off x="10938913" y="4668389"/>
              <a:ext cx="75377" cy="1756387"/>
            </a:xfrm>
            <a:prstGeom prst="leftBracket">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TextBox 21">
              <a:extLst>
                <a:ext uri="{FF2B5EF4-FFF2-40B4-BE49-F238E27FC236}">
                  <a16:creationId xmlns:a16="http://schemas.microsoft.com/office/drawing/2014/main" id="{271DFEB0-A0FF-40B4-5739-C656087EBE84}"/>
                </a:ext>
              </a:extLst>
            </p:cNvPr>
            <p:cNvSpPr txBox="1"/>
            <p:nvPr/>
          </p:nvSpPr>
          <p:spPr>
            <a:xfrm>
              <a:off x="10664780" y="5444342"/>
              <a:ext cx="623642" cy="276999"/>
            </a:xfrm>
            <a:prstGeom prst="rect">
              <a:avLst/>
            </a:prstGeom>
            <a:solidFill>
              <a:schemeClr val="bg1"/>
            </a:solidFill>
          </p:spPr>
          <p:txBody>
            <a:bodyPr wrap="none">
              <a:noAutofit/>
            </a:bodyPr>
            <a:lstStyle/>
            <a:p>
              <a:pPr algn="ctr"/>
              <a:r>
                <a:rPr lang="en-GB" sz="1200" dirty="0"/>
                <a:t>Model 3</a:t>
              </a:r>
            </a:p>
          </p:txBody>
        </p:sp>
        <p:sp>
          <p:nvSpPr>
            <p:cNvPr id="41" name="TextBox 40">
              <a:extLst>
                <a:ext uri="{FF2B5EF4-FFF2-40B4-BE49-F238E27FC236}">
                  <a16:creationId xmlns:a16="http://schemas.microsoft.com/office/drawing/2014/main" id="{33F048A1-4C87-AB1E-0023-72D9D9B47702}"/>
                </a:ext>
              </a:extLst>
            </p:cNvPr>
            <p:cNvSpPr txBox="1"/>
            <p:nvPr/>
          </p:nvSpPr>
          <p:spPr>
            <a:xfrm>
              <a:off x="10098408" y="5643603"/>
              <a:ext cx="1756387" cy="400110"/>
            </a:xfrm>
            <a:prstGeom prst="rect">
              <a:avLst/>
            </a:prstGeom>
            <a:noFill/>
          </p:spPr>
          <p:txBody>
            <a:bodyPr wrap="square">
              <a:spAutoFit/>
            </a:bodyPr>
            <a:lstStyle/>
            <a:p>
              <a:pPr algn="ctr"/>
              <a:r>
                <a:rPr lang="en-GB" sz="1000" dirty="0"/>
                <a:t>Adjusted for: baseline cognitive score </a:t>
              </a:r>
            </a:p>
          </p:txBody>
        </p:sp>
      </p:grpSp>
      <p:grpSp>
        <p:nvGrpSpPr>
          <p:cNvPr id="54" name="Group 53">
            <a:extLst>
              <a:ext uri="{FF2B5EF4-FFF2-40B4-BE49-F238E27FC236}">
                <a16:creationId xmlns:a16="http://schemas.microsoft.com/office/drawing/2014/main" id="{5A1A3CB1-8550-4988-177E-A482DA1B1EC2}"/>
              </a:ext>
            </a:extLst>
          </p:cNvPr>
          <p:cNvGrpSpPr/>
          <p:nvPr/>
        </p:nvGrpSpPr>
        <p:grpSpPr>
          <a:xfrm>
            <a:off x="7814243" y="5241183"/>
            <a:ext cx="2025656" cy="907147"/>
            <a:chOff x="6756394" y="5503674"/>
            <a:chExt cx="2025656" cy="907147"/>
          </a:xfrm>
        </p:grpSpPr>
        <p:sp>
          <p:nvSpPr>
            <p:cNvPr id="19" name="Left Bracket 18">
              <a:extLst>
                <a:ext uri="{FF2B5EF4-FFF2-40B4-BE49-F238E27FC236}">
                  <a16:creationId xmlns:a16="http://schemas.microsoft.com/office/drawing/2014/main" id="{E3A34925-BBD5-489A-87D0-C5D80D855BD8}"/>
                </a:ext>
              </a:extLst>
            </p:cNvPr>
            <p:cNvSpPr/>
            <p:nvPr/>
          </p:nvSpPr>
          <p:spPr>
            <a:xfrm rot="16200000">
              <a:off x="7731536" y="4727721"/>
              <a:ext cx="75377" cy="1756387"/>
            </a:xfrm>
            <a:prstGeom prst="leftBracket">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TextBox 19">
              <a:extLst>
                <a:ext uri="{FF2B5EF4-FFF2-40B4-BE49-F238E27FC236}">
                  <a16:creationId xmlns:a16="http://schemas.microsoft.com/office/drawing/2014/main" id="{2F0199FE-6919-BAAE-F403-94B35BAAECF2}"/>
                </a:ext>
              </a:extLst>
            </p:cNvPr>
            <p:cNvSpPr txBox="1"/>
            <p:nvPr/>
          </p:nvSpPr>
          <p:spPr>
            <a:xfrm>
              <a:off x="7448550" y="5503674"/>
              <a:ext cx="641348" cy="276999"/>
            </a:xfrm>
            <a:prstGeom prst="rect">
              <a:avLst/>
            </a:prstGeom>
            <a:solidFill>
              <a:schemeClr val="bg1"/>
            </a:solidFill>
          </p:spPr>
          <p:txBody>
            <a:bodyPr wrap="none">
              <a:noAutofit/>
            </a:bodyPr>
            <a:lstStyle/>
            <a:p>
              <a:pPr algn="ctr"/>
              <a:r>
                <a:rPr lang="en-GB" sz="1200" dirty="0"/>
                <a:t>Model 2</a:t>
              </a:r>
            </a:p>
          </p:txBody>
        </p:sp>
        <p:sp>
          <p:nvSpPr>
            <p:cNvPr id="45" name="TextBox 44">
              <a:extLst>
                <a:ext uri="{FF2B5EF4-FFF2-40B4-BE49-F238E27FC236}">
                  <a16:creationId xmlns:a16="http://schemas.microsoft.com/office/drawing/2014/main" id="{5D908F32-CAF1-A19A-D74E-C10635CD4996}"/>
                </a:ext>
              </a:extLst>
            </p:cNvPr>
            <p:cNvSpPr txBox="1"/>
            <p:nvPr/>
          </p:nvSpPr>
          <p:spPr>
            <a:xfrm>
              <a:off x="6756394" y="5702935"/>
              <a:ext cx="2025656" cy="707886"/>
            </a:xfrm>
            <a:prstGeom prst="rect">
              <a:avLst/>
            </a:prstGeom>
            <a:noFill/>
          </p:spPr>
          <p:txBody>
            <a:bodyPr wrap="square">
              <a:spAutoFit/>
            </a:bodyPr>
            <a:lstStyle/>
            <a:p>
              <a:pPr algn="ctr"/>
              <a:r>
                <a:rPr lang="en-US" sz="1000" dirty="0"/>
                <a:t>Adjusted for: age, sex, education, stroke severity, prior stroke, white matter disease, diabetes mellitus, dysphasia </a:t>
              </a:r>
              <a:endParaRPr lang="en-GB" sz="1000" dirty="0"/>
            </a:p>
          </p:txBody>
        </p:sp>
      </p:grpSp>
      <p:grpSp>
        <p:nvGrpSpPr>
          <p:cNvPr id="56" name="Group 55">
            <a:extLst>
              <a:ext uri="{FF2B5EF4-FFF2-40B4-BE49-F238E27FC236}">
                <a16:creationId xmlns:a16="http://schemas.microsoft.com/office/drawing/2014/main" id="{B2264285-7821-7306-AFC5-5B59D118EF47}"/>
              </a:ext>
            </a:extLst>
          </p:cNvPr>
          <p:cNvGrpSpPr/>
          <p:nvPr/>
        </p:nvGrpSpPr>
        <p:grpSpPr>
          <a:xfrm>
            <a:off x="4109983" y="5241183"/>
            <a:ext cx="1756387" cy="276999"/>
            <a:chOff x="2837227" y="5503674"/>
            <a:chExt cx="1756387" cy="276999"/>
          </a:xfrm>
        </p:grpSpPr>
        <p:sp>
          <p:nvSpPr>
            <p:cNvPr id="46" name="Left Bracket 45">
              <a:extLst>
                <a:ext uri="{FF2B5EF4-FFF2-40B4-BE49-F238E27FC236}">
                  <a16:creationId xmlns:a16="http://schemas.microsoft.com/office/drawing/2014/main" id="{99B05919-6755-9AED-B23D-1C6E82A317E6}"/>
                </a:ext>
              </a:extLst>
            </p:cNvPr>
            <p:cNvSpPr/>
            <p:nvPr/>
          </p:nvSpPr>
          <p:spPr>
            <a:xfrm rot="16200000">
              <a:off x="3677732" y="4727721"/>
              <a:ext cx="75377" cy="1756387"/>
            </a:xfrm>
            <a:prstGeom prst="leftBracket">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TextBox 46">
              <a:extLst>
                <a:ext uri="{FF2B5EF4-FFF2-40B4-BE49-F238E27FC236}">
                  <a16:creationId xmlns:a16="http://schemas.microsoft.com/office/drawing/2014/main" id="{999ABE49-09D0-D5A7-41DA-0862D43DABD9}"/>
                </a:ext>
              </a:extLst>
            </p:cNvPr>
            <p:cNvSpPr txBox="1"/>
            <p:nvPr/>
          </p:nvSpPr>
          <p:spPr>
            <a:xfrm>
              <a:off x="3286795" y="5503674"/>
              <a:ext cx="857250" cy="276999"/>
            </a:xfrm>
            <a:prstGeom prst="rect">
              <a:avLst/>
            </a:prstGeom>
            <a:solidFill>
              <a:schemeClr val="bg1"/>
            </a:solidFill>
          </p:spPr>
          <p:txBody>
            <a:bodyPr wrap="none">
              <a:noAutofit/>
            </a:bodyPr>
            <a:lstStyle/>
            <a:p>
              <a:pPr algn="ctr"/>
              <a:r>
                <a:rPr lang="en-GB" sz="1200" dirty="0"/>
                <a:t>Unadjusted</a:t>
              </a:r>
            </a:p>
          </p:txBody>
        </p:sp>
      </p:grpSp>
      <p:sp>
        <p:nvSpPr>
          <p:cNvPr id="4" name="TextBox 3">
            <a:extLst>
              <a:ext uri="{FF2B5EF4-FFF2-40B4-BE49-F238E27FC236}">
                <a16:creationId xmlns:a16="http://schemas.microsoft.com/office/drawing/2014/main" id="{79852EAE-B8AB-19F4-2E7A-D9CE9FD6E676}"/>
              </a:ext>
            </a:extLst>
          </p:cNvPr>
          <p:cNvSpPr txBox="1"/>
          <p:nvPr/>
        </p:nvSpPr>
        <p:spPr>
          <a:xfrm>
            <a:off x="6587689" y="6213369"/>
            <a:ext cx="5078318"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adapted from ‘</a:t>
            </a:r>
            <a:r>
              <a:rPr lang="en-GB" sz="900" i="1" dirty="0"/>
              <a:t>APOE-ε4</a:t>
            </a:r>
            <a:r>
              <a:rPr lang="en-GB" sz="900" dirty="0"/>
              <a:t> genotype and dementia before and after transient ischemic attack and stroke: population-based cohort study</a:t>
            </a:r>
            <a:r>
              <a:rPr kumimoji="0" lang="en-US" sz="900" b="0" i="0" u="none" strike="noStrike" kern="1200" cap="none" spc="0" normalizeH="0" baseline="0" noProof="0" dirty="0">
                <a:ln>
                  <a:noFill/>
                </a:ln>
                <a:solidFill>
                  <a:srgbClr val="3F1A01"/>
                </a:solidFill>
                <a:effectLst/>
                <a:uLnTx/>
                <a:uFillTx/>
                <a:latin typeface="Arial"/>
                <a:ea typeface="+mn-ea"/>
                <a:cs typeface="+mn-cs"/>
              </a:rPr>
              <a:t>' by </a:t>
            </a:r>
            <a:r>
              <a:rPr lang="en-GB" sz="900" dirty="0"/>
              <a:t>Pendlebury et al</a:t>
            </a:r>
            <a:r>
              <a:rPr kumimoji="0" lang="en-US" sz="900" b="0" i="0" u="none" strike="noStrike" kern="1200" cap="none" spc="0" normalizeH="0" baseline="0" noProof="0" dirty="0">
                <a:ln>
                  <a:noFill/>
                </a:ln>
                <a:solidFill>
                  <a:srgbClr val="3F1A01"/>
                </a:solidFill>
                <a:effectLst/>
                <a:uLnTx/>
                <a:uFillTx/>
                <a:latin typeface="Arial"/>
                <a:ea typeface="+mn-ea"/>
                <a:cs typeface="+mn-cs"/>
              </a:rPr>
              <a:t>., used under CC-BY. This work is licensed under Creative Commons license CC-BY-SA by The Lundbeck Foundation.</a:t>
            </a:r>
          </a:p>
        </p:txBody>
      </p:sp>
    </p:spTree>
    <p:extLst>
      <p:ext uri="{BB962C8B-B14F-4D97-AF65-F5344CB8AC3E}">
        <p14:creationId xmlns:p14="http://schemas.microsoft.com/office/powerpoint/2010/main" val="3953981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A64B6B-F4F0-9AA4-261E-B3D347696644}"/>
              </a:ext>
            </a:extLst>
          </p:cNvPr>
          <p:cNvSpPr>
            <a:spLocks noGrp="1"/>
          </p:cNvSpPr>
          <p:nvPr>
            <p:ph type="body" sz="quarter" idx="17"/>
          </p:nvPr>
        </p:nvSpPr>
        <p:spPr>
          <a:xfrm>
            <a:off x="539749" y="539750"/>
            <a:ext cx="9213851" cy="266676"/>
          </a:xfrm>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785A2802-B004-0691-5954-6CD0BB5B347F}"/>
              </a:ext>
            </a:extLst>
          </p:cNvPr>
          <p:cNvSpPr>
            <a:spLocks noGrp="1"/>
          </p:cNvSpPr>
          <p:nvPr>
            <p:ph type="title"/>
          </p:nvPr>
        </p:nvSpPr>
        <p:spPr>
          <a:xfrm>
            <a:off x="539749" y="814386"/>
            <a:ext cx="9213851" cy="332399"/>
          </a:xfrm>
        </p:spPr>
        <p:txBody>
          <a:bodyPr/>
          <a:lstStyle/>
          <a:p>
            <a:r>
              <a:rPr lang="en-GB" dirty="0"/>
              <a:t>Transient cognitive impairment after stroke</a:t>
            </a:r>
          </a:p>
        </p:txBody>
      </p:sp>
      <p:sp>
        <p:nvSpPr>
          <p:cNvPr id="8" name="Content Placeholder 7">
            <a:extLst>
              <a:ext uri="{FF2B5EF4-FFF2-40B4-BE49-F238E27FC236}">
                <a16:creationId xmlns:a16="http://schemas.microsoft.com/office/drawing/2014/main" id="{03F9CB5D-69AE-717C-0769-D388C195C5E5}"/>
              </a:ext>
            </a:extLst>
          </p:cNvPr>
          <p:cNvSpPr>
            <a:spLocks noGrp="1"/>
          </p:cNvSpPr>
          <p:nvPr>
            <p:ph idx="19"/>
          </p:nvPr>
        </p:nvSpPr>
        <p:spPr>
          <a:xfrm>
            <a:off x="539751" y="1416785"/>
            <a:ext cx="5410198" cy="4415215"/>
          </a:xfrm>
        </p:spPr>
        <p:txBody>
          <a:bodyPr/>
          <a:lstStyle/>
          <a:p>
            <a:r>
              <a:rPr lang="en-GB" dirty="0"/>
              <a:t>After stroke, a temporary, transient cognitive impairment is common</a:t>
            </a:r>
            <a:r>
              <a:rPr lang="en-GB" baseline="30000" dirty="0"/>
              <a:t>1-3</a:t>
            </a:r>
          </a:p>
          <a:p>
            <a:r>
              <a:rPr lang="en-US" dirty="0"/>
              <a:t>The </a:t>
            </a:r>
            <a:r>
              <a:rPr lang="en-US" dirty="0" err="1"/>
              <a:t>OxVasc</a:t>
            </a:r>
            <a:r>
              <a:rPr lang="en-US" dirty="0"/>
              <a:t> study was a population-based study of the incidence and outcome of all acute vascular events in a population of 92,728 individuals in Oxford, UK</a:t>
            </a:r>
            <a:r>
              <a:rPr lang="en-US" baseline="30000" dirty="0"/>
              <a:t>1</a:t>
            </a:r>
            <a:endParaRPr lang="en-GB" dirty="0"/>
          </a:p>
          <a:p>
            <a:r>
              <a:rPr lang="en-GB" dirty="0"/>
              <a:t>Data from the </a:t>
            </a:r>
            <a:r>
              <a:rPr lang="en-GB" dirty="0" err="1"/>
              <a:t>OxVasc</a:t>
            </a:r>
            <a:r>
              <a:rPr lang="en-GB" dirty="0"/>
              <a:t> cohort showed transient cognitive impairment is common after stroke</a:t>
            </a:r>
            <a:r>
              <a:rPr lang="en-GB" baseline="30000" dirty="0"/>
              <a:t>1</a:t>
            </a:r>
          </a:p>
        </p:txBody>
      </p:sp>
      <p:sp>
        <p:nvSpPr>
          <p:cNvPr id="15" name="Content Placeholder 14">
            <a:extLst>
              <a:ext uri="{FF2B5EF4-FFF2-40B4-BE49-F238E27FC236}">
                <a16:creationId xmlns:a16="http://schemas.microsoft.com/office/drawing/2014/main" id="{64422530-EC63-A413-F22D-AEBEC0A239C9}"/>
              </a:ext>
            </a:extLst>
          </p:cNvPr>
          <p:cNvSpPr>
            <a:spLocks noGrp="1"/>
          </p:cNvSpPr>
          <p:nvPr>
            <p:ph sz="half" idx="20"/>
          </p:nvPr>
        </p:nvSpPr>
        <p:spPr>
          <a:xfrm>
            <a:off x="6235703" y="1416785"/>
            <a:ext cx="5410197" cy="4415215"/>
          </a:xfrm>
        </p:spPr>
        <p:txBody>
          <a:bodyPr/>
          <a:lstStyle/>
          <a:p>
            <a:r>
              <a:rPr lang="en-GB" dirty="0"/>
              <a:t>One study followed 100 people after TIA or ischaemic stroke and administered cognitive tests (MoCA and MMSE) at Days 1, 7, 30, and 90</a:t>
            </a:r>
            <a:r>
              <a:rPr lang="en-GB" baseline="30000" dirty="0"/>
              <a:t>2</a:t>
            </a:r>
          </a:p>
          <a:p>
            <a:r>
              <a:rPr lang="en-GB" dirty="0"/>
              <a:t>Whereas the MoCA was sensitive to temporary cognitive impairment, the MMSE was not</a:t>
            </a:r>
            <a:r>
              <a:rPr lang="en-GB" baseline="30000" dirty="0"/>
              <a:t>2</a:t>
            </a:r>
            <a:endParaRPr lang="en-GB" dirty="0"/>
          </a:p>
          <a:p>
            <a:r>
              <a:rPr lang="en-GB" dirty="0"/>
              <a:t>MoCA scores improved from baseline at Day 7, 30, and 90</a:t>
            </a:r>
            <a:r>
              <a:rPr lang="en-GB" baseline="30000" dirty="0"/>
              <a:t>2</a:t>
            </a:r>
            <a:endParaRPr lang="en-GB" dirty="0"/>
          </a:p>
          <a:p>
            <a:r>
              <a:rPr lang="en-GB" dirty="0"/>
              <a:t>These findings underscore the importance of screening for cognitive impairment after stroke, and monitoring transient cognitive impairment, using a tool that is sensitive to these changes</a:t>
            </a:r>
            <a:r>
              <a:rPr lang="en-GB" baseline="30000" dirty="0"/>
              <a:t>1-3</a:t>
            </a:r>
            <a:endParaRPr lang="en-GB" dirty="0"/>
          </a:p>
        </p:txBody>
      </p:sp>
      <p:sp>
        <p:nvSpPr>
          <p:cNvPr id="6" name="Text Placeholder 5">
            <a:extLst>
              <a:ext uri="{FF2B5EF4-FFF2-40B4-BE49-F238E27FC236}">
                <a16:creationId xmlns:a16="http://schemas.microsoft.com/office/drawing/2014/main" id="{7A00D532-F5EA-3E80-3533-47F18D6948E2}"/>
              </a:ext>
            </a:extLst>
          </p:cNvPr>
          <p:cNvSpPr>
            <a:spLocks noGrp="1"/>
          </p:cNvSpPr>
          <p:nvPr>
            <p:ph type="body" sz="quarter" idx="18"/>
          </p:nvPr>
        </p:nvSpPr>
        <p:spPr>
          <a:xfrm>
            <a:off x="539749" y="6102000"/>
            <a:ext cx="9213851" cy="619200"/>
          </a:xfrm>
        </p:spPr>
        <p:txBody>
          <a:bodyPr/>
          <a:lstStyle/>
          <a:p>
            <a:r>
              <a:rPr lang="en-GB" dirty="0"/>
              <a:t>MCI=mild cognitive impairment; MMSE=Mini-Mental State Examination; MoCA=Montreal Cognitive Assessment; </a:t>
            </a:r>
            <a:r>
              <a:rPr lang="en-GB" dirty="0" err="1"/>
              <a:t>OxVasc</a:t>
            </a:r>
            <a:r>
              <a:rPr lang="en-GB" dirty="0"/>
              <a:t>=Oxford Vascular study; TIA=transient ischaemic attack</a:t>
            </a:r>
          </a:p>
          <a:p>
            <a:endParaRPr lang="en-GB" dirty="0"/>
          </a:p>
          <a:p>
            <a:r>
              <a:rPr lang="en-GB" dirty="0"/>
              <a:t>1. </a:t>
            </a:r>
            <a:r>
              <a:rPr lang="en-GB" dirty="0" err="1"/>
              <a:t>Mazzucco</a:t>
            </a:r>
            <a:r>
              <a:rPr lang="en-GB" dirty="0"/>
              <a:t> et al. Int J Stroke 2016;11(9):978–986; 2. Sivakumar et al. Stroke 2014;45(6):1709–1715; 3. Pendlebury et al. Stroke 2011;42(11):3116–3121</a:t>
            </a:r>
          </a:p>
        </p:txBody>
      </p:sp>
      <p:sp>
        <p:nvSpPr>
          <p:cNvPr id="7" name="Slide Number Placeholder 6">
            <a:extLst>
              <a:ext uri="{FF2B5EF4-FFF2-40B4-BE49-F238E27FC236}">
                <a16:creationId xmlns:a16="http://schemas.microsoft.com/office/drawing/2014/main" id="{36B16F35-DD68-9273-2D5D-411E5FD70566}"/>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21</a:t>
            </a:fld>
            <a:endParaRPr lang="en-GB"/>
          </a:p>
        </p:txBody>
      </p:sp>
      <p:graphicFrame>
        <p:nvGraphicFramePr>
          <p:cNvPr id="22" name="Chart 21">
            <a:extLst>
              <a:ext uri="{FF2B5EF4-FFF2-40B4-BE49-F238E27FC236}">
                <a16:creationId xmlns:a16="http://schemas.microsoft.com/office/drawing/2014/main" id="{3651E2CB-B018-F7D8-6424-307186F4F676}"/>
              </a:ext>
            </a:extLst>
          </p:cNvPr>
          <p:cNvGraphicFramePr/>
          <p:nvPr>
            <p:extLst>
              <p:ext uri="{D42A27DB-BD31-4B8C-83A1-F6EECF244321}">
                <p14:modId xmlns:p14="http://schemas.microsoft.com/office/powerpoint/2010/main" val="1025098243"/>
              </p:ext>
            </p:extLst>
          </p:nvPr>
        </p:nvGraphicFramePr>
        <p:xfrm>
          <a:off x="905110" y="4017887"/>
          <a:ext cx="1440000" cy="144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a:extLst>
              <a:ext uri="{FF2B5EF4-FFF2-40B4-BE49-F238E27FC236}">
                <a16:creationId xmlns:a16="http://schemas.microsoft.com/office/drawing/2014/main" id="{BA7219F7-D8F7-B90E-4FFD-3DF3CDCE7424}"/>
              </a:ext>
            </a:extLst>
          </p:cNvPr>
          <p:cNvGraphicFramePr/>
          <p:nvPr>
            <p:extLst>
              <p:ext uri="{D42A27DB-BD31-4B8C-83A1-F6EECF244321}">
                <p14:modId xmlns:p14="http://schemas.microsoft.com/office/powerpoint/2010/main" val="1418860698"/>
              </p:ext>
            </p:extLst>
          </p:nvPr>
        </p:nvGraphicFramePr>
        <p:xfrm>
          <a:off x="2510202" y="4017887"/>
          <a:ext cx="1440000" cy="144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Chart 23">
            <a:extLst>
              <a:ext uri="{FF2B5EF4-FFF2-40B4-BE49-F238E27FC236}">
                <a16:creationId xmlns:a16="http://schemas.microsoft.com/office/drawing/2014/main" id="{88791264-1C97-D67D-419C-DC069198B645}"/>
              </a:ext>
            </a:extLst>
          </p:cNvPr>
          <p:cNvGraphicFramePr/>
          <p:nvPr>
            <p:extLst>
              <p:ext uri="{D42A27DB-BD31-4B8C-83A1-F6EECF244321}">
                <p14:modId xmlns:p14="http://schemas.microsoft.com/office/powerpoint/2010/main" val="2332302569"/>
              </p:ext>
            </p:extLst>
          </p:nvPr>
        </p:nvGraphicFramePr>
        <p:xfrm>
          <a:off x="4115294" y="4017887"/>
          <a:ext cx="1440000" cy="1440000"/>
        </p:xfrm>
        <a:graphic>
          <a:graphicData uri="http://schemas.openxmlformats.org/drawingml/2006/chart">
            <c:chart xmlns:c="http://schemas.openxmlformats.org/drawingml/2006/chart" xmlns:r="http://schemas.openxmlformats.org/officeDocument/2006/relationships" r:id="rId5"/>
          </a:graphicData>
        </a:graphic>
      </p:graphicFrame>
      <p:sp>
        <p:nvSpPr>
          <p:cNvPr id="25" name="TextBox 24">
            <a:extLst>
              <a:ext uri="{FF2B5EF4-FFF2-40B4-BE49-F238E27FC236}">
                <a16:creationId xmlns:a16="http://schemas.microsoft.com/office/drawing/2014/main" id="{F4C1928C-5A75-F84F-B6B6-918005CFDECF}"/>
              </a:ext>
            </a:extLst>
          </p:cNvPr>
          <p:cNvSpPr txBox="1"/>
          <p:nvPr/>
        </p:nvSpPr>
        <p:spPr>
          <a:xfrm>
            <a:off x="773027" y="5307343"/>
            <a:ext cx="1704166" cy="461665"/>
          </a:xfrm>
          <a:prstGeom prst="rect">
            <a:avLst/>
          </a:prstGeom>
          <a:noFill/>
        </p:spPr>
        <p:txBody>
          <a:bodyPr wrap="square" rtlCol="0">
            <a:spAutoFit/>
          </a:bodyPr>
          <a:lstStyle/>
          <a:p>
            <a:pPr algn="ctr"/>
            <a:r>
              <a:rPr lang="en-GB" sz="1200" b="1" dirty="0">
                <a:solidFill>
                  <a:schemeClr val="accent2">
                    <a:lumMod val="50000"/>
                  </a:schemeClr>
                </a:solidFill>
              </a:rPr>
              <a:t>Persistent MCI: </a:t>
            </a:r>
            <a:br>
              <a:rPr lang="en-GB" sz="1200" b="1" dirty="0">
                <a:solidFill>
                  <a:schemeClr val="accent2">
                    <a:lumMod val="50000"/>
                  </a:schemeClr>
                </a:solidFill>
              </a:rPr>
            </a:br>
            <a:r>
              <a:rPr lang="en-GB" sz="1200" b="1" dirty="0">
                <a:solidFill>
                  <a:schemeClr val="accent2">
                    <a:lumMod val="50000"/>
                  </a:schemeClr>
                </a:solidFill>
              </a:rPr>
              <a:t>14.1%</a:t>
            </a:r>
          </a:p>
        </p:txBody>
      </p:sp>
      <p:sp>
        <p:nvSpPr>
          <p:cNvPr id="26" name="TextBox 25">
            <a:extLst>
              <a:ext uri="{FF2B5EF4-FFF2-40B4-BE49-F238E27FC236}">
                <a16:creationId xmlns:a16="http://schemas.microsoft.com/office/drawing/2014/main" id="{D7AD3DF9-8B90-F811-8CE2-0410CFE3CA93}"/>
              </a:ext>
            </a:extLst>
          </p:cNvPr>
          <p:cNvSpPr txBox="1"/>
          <p:nvPr/>
        </p:nvSpPr>
        <p:spPr>
          <a:xfrm>
            <a:off x="2279104" y="5307343"/>
            <a:ext cx="1902198" cy="646331"/>
          </a:xfrm>
          <a:prstGeom prst="rect">
            <a:avLst/>
          </a:prstGeom>
          <a:noFill/>
        </p:spPr>
        <p:txBody>
          <a:bodyPr wrap="square" rtlCol="0">
            <a:spAutoFit/>
          </a:bodyPr>
          <a:lstStyle/>
          <a:p>
            <a:pPr algn="ctr"/>
            <a:r>
              <a:rPr lang="en-GB" sz="1200" b="1" dirty="0">
                <a:solidFill>
                  <a:schemeClr val="accent2">
                    <a:lumMod val="50000"/>
                  </a:schemeClr>
                </a:solidFill>
              </a:rPr>
              <a:t>Transient cognitive impairment: </a:t>
            </a:r>
            <a:br>
              <a:rPr lang="en-GB" sz="1200" b="1" dirty="0">
                <a:solidFill>
                  <a:schemeClr val="accent2">
                    <a:lumMod val="50000"/>
                  </a:schemeClr>
                </a:solidFill>
              </a:rPr>
            </a:br>
            <a:r>
              <a:rPr lang="en-GB" sz="1200" b="1" dirty="0">
                <a:solidFill>
                  <a:schemeClr val="accent2">
                    <a:lumMod val="50000"/>
                  </a:schemeClr>
                </a:solidFill>
              </a:rPr>
              <a:t>30.1%</a:t>
            </a:r>
          </a:p>
        </p:txBody>
      </p:sp>
      <p:sp>
        <p:nvSpPr>
          <p:cNvPr id="27" name="TextBox 26">
            <a:extLst>
              <a:ext uri="{FF2B5EF4-FFF2-40B4-BE49-F238E27FC236}">
                <a16:creationId xmlns:a16="http://schemas.microsoft.com/office/drawing/2014/main" id="{F7B72F50-79C0-A068-238C-D30662E9FC65}"/>
              </a:ext>
            </a:extLst>
          </p:cNvPr>
          <p:cNvSpPr txBox="1"/>
          <p:nvPr/>
        </p:nvSpPr>
        <p:spPr>
          <a:xfrm>
            <a:off x="4040091" y="5307343"/>
            <a:ext cx="1562688" cy="646331"/>
          </a:xfrm>
          <a:prstGeom prst="rect">
            <a:avLst/>
          </a:prstGeom>
          <a:noFill/>
        </p:spPr>
        <p:txBody>
          <a:bodyPr wrap="square" rtlCol="0">
            <a:spAutoFit/>
          </a:bodyPr>
          <a:lstStyle/>
          <a:p>
            <a:pPr algn="ctr"/>
            <a:r>
              <a:rPr lang="en-GB" sz="1200" b="1" dirty="0">
                <a:solidFill>
                  <a:schemeClr val="accent2">
                    <a:lumMod val="50000"/>
                  </a:schemeClr>
                </a:solidFill>
              </a:rPr>
              <a:t>No cognitive impairment: </a:t>
            </a:r>
            <a:br>
              <a:rPr lang="en-GB" sz="1200" b="1" dirty="0">
                <a:solidFill>
                  <a:schemeClr val="accent2">
                    <a:lumMod val="50000"/>
                  </a:schemeClr>
                </a:solidFill>
              </a:rPr>
            </a:br>
            <a:r>
              <a:rPr lang="en-GB" sz="1200" b="1" dirty="0">
                <a:solidFill>
                  <a:schemeClr val="accent2">
                    <a:lumMod val="50000"/>
                  </a:schemeClr>
                </a:solidFill>
              </a:rPr>
              <a:t>55.8%</a:t>
            </a:r>
          </a:p>
        </p:txBody>
      </p:sp>
      <p:sp>
        <p:nvSpPr>
          <p:cNvPr id="28" name="TextBox 27">
            <a:extLst>
              <a:ext uri="{FF2B5EF4-FFF2-40B4-BE49-F238E27FC236}">
                <a16:creationId xmlns:a16="http://schemas.microsoft.com/office/drawing/2014/main" id="{8614793F-F440-72B4-2B17-9185B33B73F5}"/>
              </a:ext>
            </a:extLst>
          </p:cNvPr>
          <p:cNvSpPr txBox="1"/>
          <p:nvPr/>
        </p:nvSpPr>
        <p:spPr>
          <a:xfrm>
            <a:off x="698948" y="3740888"/>
            <a:ext cx="5062508" cy="276999"/>
          </a:xfrm>
          <a:prstGeom prst="rect">
            <a:avLst/>
          </a:prstGeom>
          <a:noFill/>
        </p:spPr>
        <p:txBody>
          <a:bodyPr wrap="square" rtlCol="0">
            <a:spAutoFit/>
          </a:bodyPr>
          <a:lstStyle/>
          <a:p>
            <a:pPr algn="ctr"/>
            <a:r>
              <a:rPr lang="en-GB" sz="1200" b="1" dirty="0">
                <a:solidFill>
                  <a:schemeClr val="accent2">
                    <a:lumMod val="50000"/>
                  </a:schemeClr>
                </a:solidFill>
              </a:rPr>
              <a:t>Patients experiencing cognitive impairment after stroke</a:t>
            </a:r>
            <a:r>
              <a:rPr lang="en-GB" sz="1200" b="1" baseline="30000" dirty="0">
                <a:solidFill>
                  <a:schemeClr val="accent2">
                    <a:lumMod val="50000"/>
                  </a:schemeClr>
                </a:solidFill>
              </a:rPr>
              <a:t>1</a:t>
            </a:r>
            <a:endParaRPr lang="en-GB" sz="1200" b="1" dirty="0">
              <a:solidFill>
                <a:schemeClr val="accent2">
                  <a:lumMod val="50000"/>
                </a:schemeClr>
              </a:solidFill>
            </a:endParaRPr>
          </a:p>
        </p:txBody>
      </p:sp>
    </p:spTree>
    <p:extLst>
      <p:ext uri="{BB962C8B-B14F-4D97-AF65-F5344CB8AC3E}">
        <p14:creationId xmlns:p14="http://schemas.microsoft.com/office/powerpoint/2010/main" val="955508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2A9933F-0B55-6B12-4AFB-BB3E08295B2A}"/>
              </a:ext>
            </a:extLst>
          </p:cNvPr>
          <p:cNvSpPr>
            <a:spLocks noGrp="1"/>
          </p:cNvSpPr>
          <p:nvPr>
            <p:ph type="title"/>
          </p:nvPr>
        </p:nvSpPr>
        <p:spPr>
          <a:xfrm>
            <a:off x="1219200" y="546100"/>
            <a:ext cx="6642100" cy="2105818"/>
          </a:xfrm>
        </p:spPr>
        <p:txBody>
          <a:bodyPr/>
          <a:lstStyle/>
          <a:p>
            <a:r>
              <a:rPr lang="en-GB" dirty="0"/>
              <a:t>Clinical management </a:t>
            </a:r>
            <a:br>
              <a:rPr lang="en-GB" dirty="0"/>
            </a:br>
            <a:r>
              <a:rPr lang="en-GB" dirty="0"/>
              <a:t>of </a:t>
            </a:r>
            <a:r>
              <a:rPr lang="en-US" sz="4000" dirty="0"/>
              <a:t>post-stroke cognitive impairment and dementia</a:t>
            </a:r>
            <a:endParaRPr lang="en-GB" dirty="0"/>
          </a:p>
        </p:txBody>
      </p:sp>
      <p:sp>
        <p:nvSpPr>
          <p:cNvPr id="3" name="Text Placeholder 2">
            <a:extLst>
              <a:ext uri="{FF2B5EF4-FFF2-40B4-BE49-F238E27FC236}">
                <a16:creationId xmlns:a16="http://schemas.microsoft.com/office/drawing/2014/main" id="{B07FA0B0-1047-123B-BD5A-957AFD01989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029312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1D1583-A5E2-302B-112A-1EE9052FA09C}"/>
              </a:ext>
            </a:extLst>
          </p:cNvPr>
          <p:cNvSpPr>
            <a:spLocks noGrp="1"/>
          </p:cNvSpPr>
          <p:nvPr>
            <p:ph type="body" sz="quarter" idx="17"/>
          </p:nvPr>
        </p:nvSpPr>
        <p:spPr>
          <a:xfrm>
            <a:off x="539749" y="539750"/>
            <a:ext cx="9213851" cy="266676"/>
          </a:xfrm>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2915F756-0519-693B-D476-BB7DC46066C3}"/>
              </a:ext>
            </a:extLst>
          </p:cNvPr>
          <p:cNvSpPr>
            <a:spLocks noGrp="1"/>
          </p:cNvSpPr>
          <p:nvPr>
            <p:ph type="title"/>
          </p:nvPr>
        </p:nvSpPr>
        <p:spPr>
          <a:xfrm>
            <a:off x="539749" y="814386"/>
            <a:ext cx="9213851" cy="332399"/>
          </a:xfrm>
        </p:spPr>
        <p:txBody>
          <a:bodyPr/>
          <a:lstStyle/>
          <a:p>
            <a:r>
              <a:rPr lang="en-US" dirty="0"/>
              <a:t>The impact of post-stroke cognitive impairment on patients</a:t>
            </a:r>
            <a:endParaRPr lang="en-GB" dirty="0"/>
          </a:p>
        </p:txBody>
      </p:sp>
      <p:sp>
        <p:nvSpPr>
          <p:cNvPr id="15" name="Content Placeholder 14">
            <a:extLst>
              <a:ext uri="{FF2B5EF4-FFF2-40B4-BE49-F238E27FC236}">
                <a16:creationId xmlns:a16="http://schemas.microsoft.com/office/drawing/2014/main" id="{B6A0DB5B-366F-6F6A-912D-D765E7A654BF}"/>
              </a:ext>
            </a:extLst>
          </p:cNvPr>
          <p:cNvSpPr>
            <a:spLocks noGrp="1"/>
          </p:cNvSpPr>
          <p:nvPr>
            <p:ph idx="20"/>
          </p:nvPr>
        </p:nvSpPr>
        <p:spPr>
          <a:xfrm>
            <a:off x="539750" y="1416785"/>
            <a:ext cx="4356613" cy="4415215"/>
          </a:xfrm>
        </p:spPr>
        <p:txBody>
          <a:bodyPr/>
          <a:lstStyle/>
          <a:p>
            <a:pPr marL="0" indent="0">
              <a:buNone/>
            </a:pPr>
            <a:r>
              <a:rPr lang="en-GB" sz="1400" b="1" dirty="0"/>
              <a:t>The NBCS and comorbidities of stroke can impact</a:t>
            </a:r>
            <a:br>
              <a:rPr lang="en-GB" sz="1400" b="1" dirty="0"/>
            </a:br>
            <a:r>
              <a:rPr lang="en-GB" sz="1400" b="1" dirty="0"/>
              <a:t>on a patient’s quality of life</a:t>
            </a:r>
            <a:r>
              <a:rPr lang="en-GB" sz="1400" b="1" baseline="30000" dirty="0"/>
              <a:t>1</a:t>
            </a:r>
            <a:endParaRPr lang="en-GB" sz="1400" b="1" dirty="0"/>
          </a:p>
          <a:p>
            <a:r>
              <a:rPr lang="en-GB" sz="1400" dirty="0"/>
              <a:t>Depression</a:t>
            </a:r>
          </a:p>
          <a:p>
            <a:r>
              <a:rPr lang="en-GB" sz="1400" dirty="0"/>
              <a:t>Anxiety</a:t>
            </a:r>
          </a:p>
          <a:p>
            <a:r>
              <a:rPr lang="en-GB" sz="1400" dirty="0"/>
              <a:t>Post-stroke apathy</a:t>
            </a:r>
          </a:p>
          <a:p>
            <a:r>
              <a:rPr lang="en-GB" sz="1400" dirty="0"/>
              <a:t>Post-stroke fatigue</a:t>
            </a:r>
          </a:p>
          <a:p>
            <a:r>
              <a:rPr lang="en-GB" sz="1400" dirty="0"/>
              <a:t>Post-stroke cognitive impairment and dementia</a:t>
            </a:r>
          </a:p>
          <a:p>
            <a:r>
              <a:rPr lang="en-GB" sz="1400" dirty="0"/>
              <a:t>Physical and functional disability</a:t>
            </a:r>
          </a:p>
          <a:p>
            <a:r>
              <a:rPr lang="en-GB" sz="1400" dirty="0"/>
              <a:t>Sleep disorders</a:t>
            </a:r>
          </a:p>
          <a:p>
            <a:r>
              <a:rPr lang="en-GB" sz="1400" dirty="0"/>
              <a:t>Multimorbidity – co-occurring disorders add complexity to the management of a person’s health</a:t>
            </a:r>
          </a:p>
        </p:txBody>
      </p:sp>
      <p:sp>
        <p:nvSpPr>
          <p:cNvPr id="6" name="Text Placeholder 5">
            <a:extLst>
              <a:ext uri="{FF2B5EF4-FFF2-40B4-BE49-F238E27FC236}">
                <a16:creationId xmlns:a16="http://schemas.microsoft.com/office/drawing/2014/main" id="{7BB67580-572D-40D2-AD07-B78066377222}"/>
              </a:ext>
            </a:extLst>
          </p:cNvPr>
          <p:cNvSpPr>
            <a:spLocks noGrp="1"/>
          </p:cNvSpPr>
          <p:nvPr>
            <p:ph type="body" sz="quarter" idx="18"/>
          </p:nvPr>
        </p:nvSpPr>
        <p:spPr>
          <a:xfrm>
            <a:off x="539749" y="6102000"/>
            <a:ext cx="9213851" cy="619200"/>
          </a:xfrm>
        </p:spPr>
        <p:txBody>
          <a:bodyPr/>
          <a:lstStyle/>
          <a:p>
            <a:r>
              <a:rPr lang="en-GB" dirty="0"/>
              <a:t>HADS=</a:t>
            </a:r>
            <a:r>
              <a:rPr lang="en-US" dirty="0"/>
              <a:t>Hospital Anxiety and Depression Scale; </a:t>
            </a:r>
            <a:r>
              <a:rPr lang="en-GB" dirty="0"/>
              <a:t>MoCA=Montreal Cognitive Assessment; </a:t>
            </a:r>
            <a:r>
              <a:rPr lang="en-GB" dirty="0" err="1"/>
              <a:t>mRS</a:t>
            </a:r>
            <a:r>
              <a:rPr lang="en-GB" dirty="0"/>
              <a:t>=Modified Rankin Scale; </a:t>
            </a:r>
            <a:br>
              <a:rPr lang="en-GB" dirty="0"/>
            </a:br>
            <a:r>
              <a:rPr lang="en-GB" dirty="0"/>
              <a:t>NBCS=neurobehavioural consequences of stroke; </a:t>
            </a:r>
            <a:r>
              <a:rPr lang="en-US" dirty="0"/>
              <a:t>NIHSS=National Institutes of Health Stroke Scale; </a:t>
            </a:r>
            <a:r>
              <a:rPr lang="en-GB" dirty="0"/>
              <a:t>QoL=quality of life</a:t>
            </a:r>
          </a:p>
          <a:p>
            <a:endParaRPr lang="en-GB" dirty="0"/>
          </a:p>
          <a:p>
            <a:r>
              <a:rPr lang="en-GB" dirty="0"/>
              <a:t>1. El Husseini et al. Stroke 2023;54(6):e272–e291; 2. </a:t>
            </a:r>
            <a:r>
              <a:rPr lang="en-US" dirty="0"/>
              <a:t>Pinter et al. Front Neurol 2022;13:869550</a:t>
            </a:r>
          </a:p>
        </p:txBody>
      </p:sp>
      <p:sp>
        <p:nvSpPr>
          <p:cNvPr id="7" name="Slide Number Placeholder 6">
            <a:extLst>
              <a:ext uri="{FF2B5EF4-FFF2-40B4-BE49-F238E27FC236}">
                <a16:creationId xmlns:a16="http://schemas.microsoft.com/office/drawing/2014/main" id="{92FB13A7-1FBE-14A3-1B58-9DF0EE9EC3E1}"/>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23</a:t>
            </a:fld>
            <a:endParaRPr lang="en-GB"/>
          </a:p>
        </p:txBody>
      </p:sp>
      <p:sp>
        <p:nvSpPr>
          <p:cNvPr id="17" name="Content Placeholder 10">
            <a:extLst>
              <a:ext uri="{FF2B5EF4-FFF2-40B4-BE49-F238E27FC236}">
                <a16:creationId xmlns:a16="http://schemas.microsoft.com/office/drawing/2014/main" id="{746A4E60-5ADD-1C7C-194E-E9E26FAEE993}"/>
              </a:ext>
            </a:extLst>
          </p:cNvPr>
          <p:cNvSpPr txBox="1">
            <a:spLocks/>
          </p:cNvSpPr>
          <p:nvPr/>
        </p:nvSpPr>
        <p:spPr>
          <a:xfrm>
            <a:off x="5907210" y="1416785"/>
            <a:ext cx="5419725" cy="484565"/>
          </a:xfrm>
          <a:prstGeom prst="rect">
            <a:avLst/>
          </a:prstGeom>
        </p:spPr>
        <p:txBody>
          <a:bodyPr vert="horz" lIns="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400" b="1" dirty="0">
                <a:solidFill>
                  <a:schemeClr val="accent5">
                    <a:lumMod val="50000"/>
                  </a:schemeClr>
                </a:solidFill>
              </a:rPr>
              <a:t>Correlations between QoL states and NBCS</a:t>
            </a:r>
            <a:r>
              <a:rPr lang="en-GB" sz="1400" b="1" baseline="30000" dirty="0">
                <a:solidFill>
                  <a:schemeClr val="accent5">
                    <a:lumMod val="50000"/>
                  </a:schemeClr>
                </a:solidFill>
              </a:rPr>
              <a:t>2</a:t>
            </a:r>
          </a:p>
        </p:txBody>
      </p:sp>
      <p:sp>
        <p:nvSpPr>
          <p:cNvPr id="18" name="Content Placeholder 10">
            <a:extLst>
              <a:ext uri="{FF2B5EF4-FFF2-40B4-BE49-F238E27FC236}">
                <a16:creationId xmlns:a16="http://schemas.microsoft.com/office/drawing/2014/main" id="{FECF2707-424C-2DA5-E9DC-517AB17A1FEF}"/>
              </a:ext>
            </a:extLst>
          </p:cNvPr>
          <p:cNvSpPr txBox="1">
            <a:spLocks/>
          </p:cNvSpPr>
          <p:nvPr/>
        </p:nvSpPr>
        <p:spPr>
          <a:xfrm>
            <a:off x="5359072" y="4612247"/>
            <a:ext cx="6516000" cy="806698"/>
          </a:xfrm>
          <a:prstGeom prst="rect">
            <a:avLst/>
          </a:prstGeom>
          <a:solidFill>
            <a:schemeClr val="accent5">
              <a:lumMod val="75000"/>
            </a:schemeClr>
          </a:solidFill>
        </p:spPr>
        <p:txBody>
          <a:bodyPr vert="horz" lIns="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400" b="1" dirty="0">
                <a:solidFill>
                  <a:schemeClr val="bg1"/>
                </a:solidFill>
              </a:rPr>
              <a:t>In this cohort study, many patients reported cognitive impairment, and emotional problems, that were associated with QoL, but not routinely screened for</a:t>
            </a:r>
            <a:r>
              <a:rPr lang="en-GB" sz="1400" b="1" baseline="30000" dirty="0">
                <a:solidFill>
                  <a:schemeClr val="bg1"/>
                </a:solidFill>
              </a:rPr>
              <a:t>2</a:t>
            </a:r>
          </a:p>
        </p:txBody>
      </p:sp>
      <p:graphicFrame>
        <p:nvGraphicFramePr>
          <p:cNvPr id="5" name="Table 4">
            <a:extLst>
              <a:ext uri="{FF2B5EF4-FFF2-40B4-BE49-F238E27FC236}">
                <a16:creationId xmlns:a16="http://schemas.microsoft.com/office/drawing/2014/main" id="{5B17EB23-B2D6-332A-12A1-4EB13A46E14A}"/>
              </a:ext>
            </a:extLst>
          </p:cNvPr>
          <p:cNvGraphicFramePr>
            <a:graphicFrameLocks noGrp="1"/>
          </p:cNvGraphicFramePr>
          <p:nvPr>
            <p:extLst>
              <p:ext uri="{D42A27DB-BD31-4B8C-83A1-F6EECF244321}">
                <p14:modId xmlns:p14="http://schemas.microsoft.com/office/powerpoint/2010/main" val="850717899"/>
              </p:ext>
            </p:extLst>
          </p:nvPr>
        </p:nvGraphicFramePr>
        <p:xfrm>
          <a:off x="5359072" y="1877199"/>
          <a:ext cx="6516000" cy="2560320"/>
        </p:xfrm>
        <a:graphic>
          <a:graphicData uri="http://schemas.openxmlformats.org/drawingml/2006/table">
            <a:tbl>
              <a:tblPr firstRow="1" firstCol="1" lastRow="1" lastCol="1" bandRow="1" bandCol="1"/>
              <a:tblGrid>
                <a:gridCol w="756000">
                  <a:extLst>
                    <a:ext uri="{9D8B030D-6E8A-4147-A177-3AD203B41FA5}">
                      <a16:colId xmlns:a16="http://schemas.microsoft.com/office/drawing/2014/main" val="3965100136"/>
                    </a:ext>
                  </a:extLst>
                </a:gridCol>
                <a:gridCol w="1008000">
                  <a:extLst>
                    <a:ext uri="{9D8B030D-6E8A-4147-A177-3AD203B41FA5}">
                      <a16:colId xmlns:a16="http://schemas.microsoft.com/office/drawing/2014/main" val="3852629893"/>
                    </a:ext>
                  </a:extLst>
                </a:gridCol>
                <a:gridCol w="936000">
                  <a:extLst>
                    <a:ext uri="{9D8B030D-6E8A-4147-A177-3AD203B41FA5}">
                      <a16:colId xmlns:a16="http://schemas.microsoft.com/office/drawing/2014/main" val="3573379172"/>
                    </a:ext>
                  </a:extLst>
                </a:gridCol>
                <a:gridCol w="936000">
                  <a:extLst>
                    <a:ext uri="{9D8B030D-6E8A-4147-A177-3AD203B41FA5}">
                      <a16:colId xmlns:a16="http://schemas.microsoft.com/office/drawing/2014/main" val="944140401"/>
                    </a:ext>
                  </a:extLst>
                </a:gridCol>
                <a:gridCol w="1008000">
                  <a:extLst>
                    <a:ext uri="{9D8B030D-6E8A-4147-A177-3AD203B41FA5}">
                      <a16:colId xmlns:a16="http://schemas.microsoft.com/office/drawing/2014/main" val="3354593348"/>
                    </a:ext>
                  </a:extLst>
                </a:gridCol>
                <a:gridCol w="936000">
                  <a:extLst>
                    <a:ext uri="{9D8B030D-6E8A-4147-A177-3AD203B41FA5}">
                      <a16:colId xmlns:a16="http://schemas.microsoft.com/office/drawing/2014/main" val="3910116559"/>
                    </a:ext>
                  </a:extLst>
                </a:gridCol>
                <a:gridCol w="936000">
                  <a:extLst>
                    <a:ext uri="{9D8B030D-6E8A-4147-A177-3AD203B41FA5}">
                      <a16:colId xmlns:a16="http://schemas.microsoft.com/office/drawing/2014/main" val="3496319633"/>
                    </a:ext>
                  </a:extLst>
                </a:gridCol>
              </a:tblGrid>
              <a:tr h="306558">
                <a:tc>
                  <a:txBody>
                    <a:bodyPr/>
                    <a:lstStyle/>
                    <a:p>
                      <a:pPr algn="l">
                        <a:spcBef>
                          <a:spcPts val="420"/>
                        </a:spcBef>
                        <a:spcAft>
                          <a:spcPts val="0"/>
                        </a:spcAft>
                      </a:pPr>
                      <a:r>
                        <a:rPr lang="en-US" sz="1100" b="1" spc="-25" dirty="0">
                          <a:solidFill>
                            <a:schemeClr val="bg1"/>
                          </a:solidFill>
                          <a:effectLst/>
                          <a:latin typeface="+mn-lt"/>
                          <a:ea typeface="Arial" panose="020B0604020202020204" pitchFamily="34" charset="0"/>
                          <a:cs typeface="Times New Roman" panose="02020603050405020304" pitchFamily="18" charset="0"/>
                        </a:rPr>
                        <a:t>Baseline</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tc>
                  <a:txBody>
                    <a:bodyPr/>
                    <a:lstStyle/>
                    <a:p>
                      <a:pPr marL="0" marR="24765" lvl="0" indent="0" algn="ctr" defTabSz="914400" rtl="0" eaLnBrk="1" fontAlgn="auto" latinLnBrk="0" hangingPunct="1">
                        <a:lnSpc>
                          <a:spcPct val="100000"/>
                        </a:lnSpc>
                        <a:spcBef>
                          <a:spcPts val="420"/>
                        </a:spcBef>
                        <a:spcAft>
                          <a:spcPts val="0"/>
                        </a:spcAft>
                        <a:buClrTx/>
                        <a:buSzTx/>
                        <a:buFontTx/>
                        <a:buNone/>
                        <a:tabLst/>
                        <a:defRPr/>
                      </a:pPr>
                      <a:r>
                        <a:rPr lang="en-US" sz="1100" b="1" spc="-10" dirty="0">
                          <a:solidFill>
                            <a:schemeClr val="bg1"/>
                          </a:solidFill>
                          <a:effectLst/>
                          <a:latin typeface="+mn-lt"/>
                          <a:ea typeface="Arial" panose="020B0604020202020204" pitchFamily="34" charset="0"/>
                          <a:cs typeface="Times New Roman" panose="02020603050405020304" pitchFamily="18" charset="0"/>
                        </a:rPr>
                        <a:t>NIHSS admission</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tc>
                  <a:txBody>
                    <a:bodyPr/>
                    <a:lstStyle/>
                    <a:p>
                      <a:pPr marL="0" marR="22860" indent="0" algn="ctr">
                        <a:spcBef>
                          <a:spcPts val="420"/>
                        </a:spcBef>
                        <a:spcAft>
                          <a:spcPts val="0"/>
                        </a:spcAft>
                      </a:pPr>
                      <a:r>
                        <a:rPr lang="en-US" sz="1100" b="1" spc="-10" dirty="0">
                          <a:solidFill>
                            <a:schemeClr val="bg1"/>
                          </a:solidFill>
                          <a:effectLst/>
                          <a:latin typeface="+mn-lt"/>
                          <a:ea typeface="Arial" panose="020B0604020202020204" pitchFamily="34" charset="0"/>
                          <a:cs typeface="Times New Roman" panose="02020603050405020304" pitchFamily="18" charset="0"/>
                        </a:rPr>
                        <a:t>NIHSS discharge</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tc>
                  <a:txBody>
                    <a:bodyPr/>
                    <a:lstStyle/>
                    <a:p>
                      <a:pPr marL="0" marR="24765" indent="0" algn="ctr">
                        <a:spcBef>
                          <a:spcPts val="420"/>
                        </a:spcBef>
                        <a:spcAft>
                          <a:spcPts val="0"/>
                        </a:spcAft>
                      </a:pPr>
                      <a:r>
                        <a:rPr lang="en-US" sz="1100" b="1" spc="-25" dirty="0" err="1">
                          <a:solidFill>
                            <a:schemeClr val="bg1"/>
                          </a:solidFill>
                          <a:effectLst/>
                          <a:latin typeface="+mn-lt"/>
                          <a:ea typeface="Arial" panose="020B0604020202020204" pitchFamily="34" charset="0"/>
                          <a:cs typeface="Times New Roman" panose="02020603050405020304" pitchFamily="18" charset="0"/>
                        </a:rPr>
                        <a:t>mRS</a:t>
                      </a:r>
                      <a:r>
                        <a:rPr lang="en-US" sz="1100" b="1" spc="-25" dirty="0">
                          <a:solidFill>
                            <a:schemeClr val="bg1"/>
                          </a:solidFill>
                          <a:effectLst/>
                          <a:latin typeface="+mn-lt"/>
                          <a:ea typeface="Arial" panose="020B0604020202020204" pitchFamily="34" charset="0"/>
                          <a:cs typeface="Times New Roman" panose="02020603050405020304" pitchFamily="18" charset="0"/>
                        </a:rPr>
                        <a:t> </a:t>
                      </a:r>
                      <a:r>
                        <a:rPr lang="en-US" sz="1100" b="1" spc="-10" dirty="0">
                          <a:solidFill>
                            <a:schemeClr val="bg1"/>
                          </a:solidFill>
                          <a:effectLst/>
                          <a:latin typeface="+mn-lt"/>
                          <a:ea typeface="Arial" panose="020B0604020202020204" pitchFamily="34" charset="0"/>
                          <a:cs typeface="Times New Roman" panose="02020603050405020304" pitchFamily="18" charset="0"/>
                        </a:rPr>
                        <a:t>discharge</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tc>
                  <a:txBody>
                    <a:bodyPr/>
                    <a:lstStyle/>
                    <a:p>
                      <a:pPr marR="15875" algn="ctr">
                        <a:spcBef>
                          <a:spcPts val="420"/>
                        </a:spcBef>
                        <a:spcAft>
                          <a:spcPts val="0"/>
                        </a:spcAft>
                      </a:pPr>
                      <a:r>
                        <a:rPr lang="en-US" sz="1100" b="1" spc="-20" dirty="0">
                          <a:solidFill>
                            <a:schemeClr val="bg1"/>
                          </a:solidFill>
                          <a:effectLst/>
                          <a:latin typeface="+mn-lt"/>
                          <a:ea typeface="Arial" panose="020B0604020202020204" pitchFamily="34" charset="0"/>
                          <a:cs typeface="Times New Roman" panose="02020603050405020304" pitchFamily="18" charset="0"/>
                        </a:rPr>
                        <a:t>MoCA</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tc>
                  <a:txBody>
                    <a:bodyPr/>
                    <a:lstStyle/>
                    <a:p>
                      <a:pPr marL="0" marR="24765" indent="0" algn="ctr">
                        <a:spcBef>
                          <a:spcPts val="420"/>
                        </a:spcBef>
                        <a:spcAft>
                          <a:spcPts val="0"/>
                        </a:spcAft>
                      </a:pPr>
                      <a:r>
                        <a:rPr lang="en-US" sz="1100" b="1" spc="-20" dirty="0">
                          <a:solidFill>
                            <a:schemeClr val="bg1"/>
                          </a:solidFill>
                          <a:effectLst/>
                          <a:latin typeface="+mn-lt"/>
                          <a:ea typeface="Arial" panose="020B0604020202020204" pitchFamily="34" charset="0"/>
                          <a:cs typeface="Times New Roman" panose="02020603050405020304" pitchFamily="18" charset="0"/>
                        </a:rPr>
                        <a:t>HADS </a:t>
                      </a:r>
                      <a:r>
                        <a:rPr lang="en-US" sz="1100" b="1" spc="-10" dirty="0">
                          <a:solidFill>
                            <a:schemeClr val="bg1"/>
                          </a:solidFill>
                          <a:effectLst/>
                          <a:latin typeface="+mn-lt"/>
                          <a:ea typeface="Arial" panose="020B0604020202020204" pitchFamily="34" charset="0"/>
                          <a:cs typeface="Times New Roman" panose="02020603050405020304" pitchFamily="18" charset="0"/>
                        </a:rPr>
                        <a:t>Anxiety</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tc>
                  <a:txBody>
                    <a:bodyPr/>
                    <a:lstStyle/>
                    <a:p>
                      <a:pPr marL="0" indent="0" algn="ctr">
                        <a:spcBef>
                          <a:spcPts val="420"/>
                        </a:spcBef>
                        <a:spcAft>
                          <a:spcPts val="0"/>
                        </a:spcAft>
                      </a:pPr>
                      <a:r>
                        <a:rPr lang="en-US" sz="1100" b="1" spc="-20" dirty="0">
                          <a:solidFill>
                            <a:schemeClr val="bg1"/>
                          </a:solidFill>
                          <a:effectLst/>
                          <a:latin typeface="+mn-lt"/>
                          <a:ea typeface="Arial" panose="020B0604020202020204" pitchFamily="34" charset="0"/>
                          <a:cs typeface="Times New Roman" panose="02020603050405020304" pitchFamily="18" charset="0"/>
                        </a:rPr>
                        <a:t>HADS </a:t>
                      </a:r>
                      <a:r>
                        <a:rPr lang="en-US" sz="1100" b="1" spc="-10" dirty="0">
                          <a:solidFill>
                            <a:schemeClr val="bg1"/>
                          </a:solidFill>
                          <a:effectLst/>
                          <a:latin typeface="+mn-lt"/>
                          <a:ea typeface="Arial" panose="020B0604020202020204" pitchFamily="34" charset="0"/>
                          <a:cs typeface="Times New Roman" panose="02020603050405020304" pitchFamily="18" charset="0"/>
                        </a:rPr>
                        <a:t>Depression</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extLst>
                  <a:ext uri="{0D108BD9-81ED-4DB2-BD59-A6C34878D82A}">
                    <a16:rowId xmlns:a16="http://schemas.microsoft.com/office/drawing/2014/main" val="3961194992"/>
                  </a:ext>
                </a:extLst>
              </a:tr>
              <a:tr h="306558">
                <a:tc>
                  <a:txBody>
                    <a:bodyPr/>
                    <a:lstStyle/>
                    <a:p>
                      <a:pPr algn="l">
                        <a:spcBef>
                          <a:spcPts val="560"/>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Health</a:t>
                      </a:r>
                      <a:r>
                        <a:rPr lang="en-US" sz="1100" spc="-15" dirty="0">
                          <a:solidFill>
                            <a:srgbClr val="231F20"/>
                          </a:solidFill>
                          <a:effectLst/>
                          <a:latin typeface="+mn-lt"/>
                          <a:ea typeface="Arial" panose="020B0604020202020204" pitchFamily="34" charset="0"/>
                          <a:cs typeface="Times New Roman" panose="02020603050405020304" pitchFamily="18" charset="0"/>
                        </a:rPr>
                        <a:t> </a:t>
                      </a:r>
                      <a:r>
                        <a:rPr lang="en-US" sz="1100" spc="-10" dirty="0">
                          <a:solidFill>
                            <a:srgbClr val="231F20"/>
                          </a:solidFill>
                          <a:effectLst/>
                          <a:latin typeface="+mn-lt"/>
                          <a:ea typeface="Arial" panose="020B0604020202020204" pitchFamily="34" charset="0"/>
                          <a:cs typeface="Times New Roman" panose="02020603050405020304" pitchFamily="18" charset="0"/>
                        </a:rPr>
                        <a:t>state</a:t>
                      </a:r>
                      <a:endParaRPr lang="en-GB" sz="1100"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0F0F0"/>
                    </a:solidFill>
                  </a:tcPr>
                </a:tc>
                <a:tc>
                  <a:txBody>
                    <a:bodyPr/>
                    <a:lstStyle/>
                    <a:p>
                      <a:pPr marL="0" marR="24765" indent="0" algn="ctr">
                        <a:spcBef>
                          <a:spcPts val="560"/>
                        </a:spcBef>
                        <a:spcAft>
                          <a:spcPts val="0"/>
                        </a:spcAft>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0.2280.007</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0F0F0"/>
                    </a:solidFill>
                  </a:tcPr>
                </a:tc>
                <a:tc>
                  <a:txBody>
                    <a:bodyPr/>
                    <a:lstStyle/>
                    <a:p>
                      <a:pPr marL="1270" marR="22860" algn="ctr">
                        <a:spcBef>
                          <a:spcPts val="560"/>
                        </a:spcBef>
                        <a:spcAft>
                          <a:spcPts val="0"/>
                        </a:spcAft>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0.511</a:t>
                      </a:r>
                      <a:endParaRPr lang="en-GB" sz="1100" b="1" dirty="0">
                        <a:effectLst/>
                        <a:latin typeface="+mn-lt"/>
                        <a:ea typeface="Arial" panose="020B0604020202020204" pitchFamily="34" charset="0"/>
                        <a:cs typeface="Times New Roman" panose="02020603050405020304" pitchFamily="18" charset="0"/>
                      </a:endParaRPr>
                    </a:p>
                    <a:p>
                      <a:pPr marR="22860" algn="ctr">
                        <a:lnSpc>
                          <a:spcPts val="1040"/>
                        </a:lnSpc>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0F0F0"/>
                    </a:solidFill>
                  </a:tcPr>
                </a:tc>
                <a:tc>
                  <a:txBody>
                    <a:bodyPr/>
                    <a:lstStyle/>
                    <a:p>
                      <a:pPr marL="0" indent="0" algn="ctr">
                        <a:spcBef>
                          <a:spcPts val="560"/>
                        </a:spcBef>
                        <a:spcAft>
                          <a:spcPts val="0"/>
                        </a:spcAft>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0.532</a:t>
                      </a:r>
                      <a:endParaRPr lang="en-GB" sz="1100" b="1" dirty="0">
                        <a:effectLst/>
                        <a:latin typeface="+mn-lt"/>
                        <a:ea typeface="Arial" panose="020B0604020202020204" pitchFamily="34" charset="0"/>
                        <a:cs typeface="Times New Roman" panose="02020603050405020304" pitchFamily="18" charset="0"/>
                      </a:endParaRPr>
                    </a:p>
                    <a:p>
                      <a:pPr marL="31750" marR="24765" algn="ctr">
                        <a:lnSpc>
                          <a:spcPts val="1040"/>
                        </a:lnSpc>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0F0F0"/>
                    </a:solidFill>
                  </a:tcPr>
                </a:tc>
                <a:tc>
                  <a:txBody>
                    <a:bodyPr/>
                    <a:lstStyle/>
                    <a:p>
                      <a:pPr marR="15875" algn="ctr">
                        <a:spcBef>
                          <a:spcPts val="560"/>
                        </a:spcBef>
                        <a:spcAft>
                          <a:spcPts val="0"/>
                        </a:spcAft>
                      </a:pPr>
                      <a:r>
                        <a:rPr lang="en-US" sz="1100" spc="-10" dirty="0">
                          <a:solidFill>
                            <a:srgbClr val="231F20"/>
                          </a:solidFill>
                          <a:effectLst/>
                          <a:latin typeface="+mn-lt"/>
                          <a:ea typeface="Arial" panose="020B0604020202020204" pitchFamily="34" charset="0"/>
                          <a:cs typeface="Times New Roman" panose="02020603050405020304" pitchFamily="18" charset="0"/>
                        </a:rPr>
                        <a:t>0.1630.056</a:t>
                      </a:r>
                      <a:endParaRPr lang="en-GB" sz="1100"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0F0F0"/>
                    </a:solidFill>
                  </a:tcPr>
                </a:tc>
                <a:tc>
                  <a:txBody>
                    <a:bodyPr/>
                    <a:lstStyle/>
                    <a:p>
                      <a:pPr marL="0" indent="0" algn="ctr">
                        <a:spcBef>
                          <a:spcPts val="560"/>
                        </a:spcBef>
                        <a:spcAft>
                          <a:spcPts val="0"/>
                        </a:spcAft>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0.387</a:t>
                      </a:r>
                      <a:endParaRPr lang="en-GB" sz="1100" b="1" dirty="0">
                        <a:effectLst/>
                        <a:latin typeface="+mn-lt"/>
                        <a:ea typeface="Arial" panose="020B0604020202020204" pitchFamily="34" charset="0"/>
                        <a:cs typeface="Times New Roman" panose="02020603050405020304" pitchFamily="18" charset="0"/>
                      </a:endParaRPr>
                    </a:p>
                    <a:p>
                      <a:pPr marL="0" marR="24765" indent="0" algn="ctr">
                        <a:lnSpc>
                          <a:spcPts val="1040"/>
                        </a:lnSpc>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0F0F0"/>
                    </a:solidFill>
                  </a:tcPr>
                </a:tc>
                <a:tc>
                  <a:txBody>
                    <a:bodyPr/>
                    <a:lstStyle/>
                    <a:p>
                      <a:pPr marL="0" indent="0" algn="ctr">
                        <a:spcBef>
                          <a:spcPts val="560"/>
                        </a:spcBef>
                        <a:spcAft>
                          <a:spcPts val="0"/>
                        </a:spcAft>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0.469</a:t>
                      </a:r>
                      <a:endParaRPr lang="en-GB" sz="1100" b="1" dirty="0">
                        <a:effectLst/>
                        <a:latin typeface="+mn-lt"/>
                        <a:ea typeface="Arial" panose="020B0604020202020204" pitchFamily="34" charset="0"/>
                        <a:cs typeface="Times New Roman" panose="02020603050405020304" pitchFamily="18" charset="0"/>
                      </a:endParaRPr>
                    </a:p>
                    <a:p>
                      <a:pPr marL="0" indent="0" algn="ctr">
                        <a:lnSpc>
                          <a:spcPts val="1040"/>
                        </a:lnSpc>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0F0F0"/>
                    </a:solidFill>
                  </a:tcPr>
                </a:tc>
                <a:extLst>
                  <a:ext uri="{0D108BD9-81ED-4DB2-BD59-A6C34878D82A}">
                    <a16:rowId xmlns:a16="http://schemas.microsoft.com/office/drawing/2014/main" val="1505683170"/>
                  </a:ext>
                </a:extLst>
              </a:tr>
              <a:tr h="306558">
                <a:tc>
                  <a:txBody>
                    <a:bodyPr/>
                    <a:lstStyle/>
                    <a:p>
                      <a:pPr algn="l">
                        <a:spcBef>
                          <a:spcPts val="145"/>
                        </a:spcBef>
                        <a:spcAft>
                          <a:spcPts val="0"/>
                        </a:spcAft>
                      </a:pPr>
                      <a:r>
                        <a:rPr lang="en-US" sz="1100" spc="-20" dirty="0">
                          <a:solidFill>
                            <a:srgbClr val="231F20"/>
                          </a:solidFill>
                          <a:effectLst/>
                          <a:latin typeface="+mn-lt"/>
                          <a:ea typeface="Arial" panose="020B0604020202020204" pitchFamily="34" charset="0"/>
                          <a:cs typeface="Times New Roman" panose="02020603050405020304" pitchFamily="18" charset="0"/>
                        </a:rPr>
                        <a:t>Health</a:t>
                      </a:r>
                      <a:r>
                        <a:rPr lang="en-US" sz="1100" spc="-15" dirty="0">
                          <a:solidFill>
                            <a:srgbClr val="231F20"/>
                          </a:solidFill>
                          <a:effectLst/>
                          <a:latin typeface="+mn-lt"/>
                          <a:ea typeface="Arial" panose="020B0604020202020204" pitchFamily="34" charset="0"/>
                          <a:cs typeface="Times New Roman" panose="02020603050405020304" pitchFamily="18" charset="0"/>
                        </a:rPr>
                        <a:t> </a:t>
                      </a:r>
                      <a:r>
                        <a:rPr lang="en-US" sz="1100" spc="-10" dirty="0">
                          <a:solidFill>
                            <a:srgbClr val="231F20"/>
                          </a:solidFill>
                          <a:effectLst/>
                          <a:latin typeface="+mn-lt"/>
                          <a:ea typeface="Arial" panose="020B0604020202020204" pitchFamily="34" charset="0"/>
                          <a:cs typeface="Times New Roman" panose="02020603050405020304" pitchFamily="18" charset="0"/>
                        </a:rPr>
                        <a:t>index</a:t>
                      </a:r>
                      <a:endParaRPr lang="en-GB" sz="1100"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24765" indent="0" algn="ctr">
                        <a:spcBef>
                          <a:spcPts val="35"/>
                        </a:spcBef>
                        <a:spcAft>
                          <a:spcPts val="0"/>
                        </a:spcAft>
                      </a:pPr>
                      <a:r>
                        <a:rPr lang="en-US" sz="1100" spc="-10" dirty="0">
                          <a:solidFill>
                            <a:srgbClr val="231F20"/>
                          </a:solidFill>
                          <a:effectLst/>
                          <a:latin typeface="+mn-lt"/>
                          <a:ea typeface="Arial" panose="020B0604020202020204" pitchFamily="34" charset="0"/>
                          <a:cs typeface="Arial" panose="020B0604020202020204" pitchFamily="34" charset="0"/>
                        </a:rPr>
                        <a:t>−</a:t>
                      </a:r>
                      <a:r>
                        <a:rPr lang="en-US" sz="1100" spc="-10" dirty="0">
                          <a:solidFill>
                            <a:srgbClr val="231F20"/>
                          </a:solidFill>
                          <a:effectLst/>
                          <a:latin typeface="+mn-lt"/>
                          <a:ea typeface="Arial" panose="020B0604020202020204" pitchFamily="34" charset="0"/>
                          <a:cs typeface="Times New Roman" panose="02020603050405020304" pitchFamily="18" charset="0"/>
                        </a:rPr>
                        <a:t>0.1800.036</a:t>
                      </a:r>
                      <a:endParaRPr lang="en-GB" sz="1100"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635" marR="22860" algn="ctr">
                        <a:spcBef>
                          <a:spcPts val="145"/>
                        </a:spcBef>
                        <a:spcAft>
                          <a:spcPts val="0"/>
                        </a:spcAft>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0.398</a:t>
                      </a:r>
                      <a:endParaRPr lang="en-GB" sz="1100" b="1" dirty="0">
                        <a:effectLst/>
                        <a:latin typeface="+mn-lt"/>
                        <a:ea typeface="Arial" panose="020B0604020202020204" pitchFamily="34" charset="0"/>
                        <a:cs typeface="Times New Roman" panose="02020603050405020304" pitchFamily="18" charset="0"/>
                      </a:endParaRPr>
                    </a:p>
                    <a:p>
                      <a:pPr marR="22860" algn="ctr">
                        <a:lnSpc>
                          <a:spcPts val="1055"/>
                        </a:lnSpc>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indent="0" algn="ctr">
                        <a:spcBef>
                          <a:spcPts val="145"/>
                        </a:spcBef>
                        <a:spcAft>
                          <a:spcPts val="0"/>
                        </a:spcAft>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0.456</a:t>
                      </a:r>
                      <a:endParaRPr lang="en-GB" sz="1100" b="1" dirty="0">
                        <a:effectLst/>
                        <a:latin typeface="+mn-lt"/>
                        <a:ea typeface="Arial" panose="020B0604020202020204" pitchFamily="34" charset="0"/>
                        <a:cs typeface="Times New Roman" panose="02020603050405020304" pitchFamily="18" charset="0"/>
                      </a:endParaRPr>
                    </a:p>
                    <a:p>
                      <a:pPr marL="31750" marR="24765" algn="ctr">
                        <a:lnSpc>
                          <a:spcPts val="1055"/>
                        </a:lnSpc>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R="15875" algn="ctr">
                        <a:spcBef>
                          <a:spcPts val="145"/>
                        </a:spcBef>
                        <a:spcAft>
                          <a:spcPts val="0"/>
                        </a:spcAft>
                      </a:pPr>
                      <a:r>
                        <a:rPr lang="en-US" sz="1100" spc="-10" dirty="0">
                          <a:solidFill>
                            <a:srgbClr val="231F20"/>
                          </a:solidFill>
                          <a:effectLst/>
                          <a:latin typeface="+mn-lt"/>
                          <a:ea typeface="Arial" panose="020B0604020202020204" pitchFamily="34" charset="0"/>
                          <a:cs typeface="Times New Roman" panose="02020603050405020304" pitchFamily="18" charset="0"/>
                        </a:rPr>
                        <a:t>0.1230.151</a:t>
                      </a:r>
                      <a:endParaRPr lang="en-GB" sz="1100"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indent="0" algn="ctr">
                        <a:spcBef>
                          <a:spcPts val="145"/>
                        </a:spcBef>
                        <a:spcAft>
                          <a:spcPts val="0"/>
                        </a:spcAft>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0.417</a:t>
                      </a:r>
                      <a:endParaRPr lang="en-GB" sz="1100" b="1" dirty="0">
                        <a:effectLst/>
                        <a:latin typeface="+mn-lt"/>
                        <a:ea typeface="Arial" panose="020B0604020202020204" pitchFamily="34" charset="0"/>
                        <a:cs typeface="Times New Roman" panose="02020603050405020304" pitchFamily="18" charset="0"/>
                      </a:endParaRPr>
                    </a:p>
                    <a:p>
                      <a:pPr marL="0" marR="24765" indent="0" algn="ctr">
                        <a:lnSpc>
                          <a:spcPts val="1055"/>
                        </a:lnSpc>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indent="0" algn="ctr">
                        <a:spcBef>
                          <a:spcPts val="145"/>
                        </a:spcBef>
                        <a:spcAft>
                          <a:spcPts val="0"/>
                        </a:spcAft>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0.466</a:t>
                      </a:r>
                      <a:endParaRPr lang="en-GB" sz="1100" b="1" dirty="0">
                        <a:effectLst/>
                        <a:latin typeface="+mn-lt"/>
                        <a:ea typeface="Arial" panose="020B0604020202020204" pitchFamily="34" charset="0"/>
                        <a:cs typeface="Times New Roman" panose="02020603050405020304" pitchFamily="18" charset="0"/>
                      </a:endParaRPr>
                    </a:p>
                    <a:p>
                      <a:pPr marL="0" indent="0" algn="ctr">
                        <a:lnSpc>
                          <a:spcPts val="1055"/>
                        </a:lnSpc>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18347073"/>
                  </a:ext>
                </a:extLst>
              </a:tr>
              <a:tr h="306558">
                <a:tc>
                  <a:txBody>
                    <a:bodyPr/>
                    <a:lstStyle/>
                    <a:p>
                      <a:pPr algn="l">
                        <a:spcBef>
                          <a:spcPts val="420"/>
                        </a:spcBef>
                        <a:spcAft>
                          <a:spcPts val="0"/>
                        </a:spcAft>
                      </a:pPr>
                      <a:r>
                        <a:rPr lang="en-US" sz="1100" b="1" spc="-25" dirty="0">
                          <a:solidFill>
                            <a:schemeClr val="bg1"/>
                          </a:solidFill>
                          <a:effectLst/>
                          <a:latin typeface="+mn-lt"/>
                          <a:ea typeface="Arial" panose="020B0604020202020204" pitchFamily="34" charset="0"/>
                          <a:cs typeface="Times New Roman" panose="02020603050405020304" pitchFamily="18" charset="0"/>
                        </a:rPr>
                        <a:t>Follow-up</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tc>
                  <a:txBody>
                    <a:bodyPr/>
                    <a:lstStyle/>
                    <a:p>
                      <a:pPr marL="0" marR="24765" lvl="0" indent="0" algn="ctr" defTabSz="914400" rtl="0" eaLnBrk="1" fontAlgn="auto" latinLnBrk="0" hangingPunct="1">
                        <a:lnSpc>
                          <a:spcPct val="100000"/>
                        </a:lnSpc>
                        <a:spcBef>
                          <a:spcPts val="420"/>
                        </a:spcBef>
                        <a:spcAft>
                          <a:spcPts val="0"/>
                        </a:spcAft>
                        <a:buClrTx/>
                        <a:buSzTx/>
                        <a:buFontTx/>
                        <a:buNone/>
                        <a:tabLst/>
                        <a:defRPr/>
                      </a:pPr>
                      <a:r>
                        <a:rPr lang="en-US" sz="1100" b="1" spc="-10" dirty="0">
                          <a:solidFill>
                            <a:schemeClr val="bg1"/>
                          </a:solidFill>
                          <a:effectLst/>
                          <a:latin typeface="+mn-lt"/>
                          <a:ea typeface="Arial" panose="020B0604020202020204" pitchFamily="34" charset="0"/>
                          <a:cs typeface="Times New Roman" panose="02020603050405020304" pitchFamily="18" charset="0"/>
                        </a:rPr>
                        <a:t>NIHSS admission</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tc>
                  <a:txBody>
                    <a:bodyPr/>
                    <a:lstStyle/>
                    <a:p>
                      <a:pPr marL="0" marR="22860" indent="0" algn="ctr">
                        <a:spcBef>
                          <a:spcPts val="420"/>
                        </a:spcBef>
                        <a:spcAft>
                          <a:spcPts val="0"/>
                        </a:spcAft>
                      </a:pPr>
                      <a:r>
                        <a:rPr lang="en-US" sz="1100" b="1" spc="-10" dirty="0">
                          <a:solidFill>
                            <a:schemeClr val="bg1"/>
                          </a:solidFill>
                          <a:effectLst/>
                          <a:latin typeface="+mn-lt"/>
                          <a:ea typeface="Arial" panose="020B0604020202020204" pitchFamily="34" charset="0"/>
                          <a:cs typeface="Times New Roman" panose="02020603050405020304" pitchFamily="18" charset="0"/>
                        </a:rPr>
                        <a:t>NIHSS</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tc>
                  <a:txBody>
                    <a:bodyPr/>
                    <a:lstStyle/>
                    <a:p>
                      <a:pPr marL="0" marR="24765" indent="0" algn="ctr">
                        <a:spcBef>
                          <a:spcPts val="420"/>
                        </a:spcBef>
                        <a:spcAft>
                          <a:spcPts val="0"/>
                        </a:spcAft>
                      </a:pPr>
                      <a:r>
                        <a:rPr lang="en-US" sz="1100" b="1" spc="-25" dirty="0" err="1">
                          <a:solidFill>
                            <a:schemeClr val="bg1"/>
                          </a:solidFill>
                          <a:effectLst/>
                          <a:latin typeface="+mn-lt"/>
                          <a:ea typeface="Arial" panose="020B0604020202020204" pitchFamily="34" charset="0"/>
                          <a:cs typeface="Times New Roman" panose="02020603050405020304" pitchFamily="18" charset="0"/>
                        </a:rPr>
                        <a:t>mRS</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tc>
                  <a:txBody>
                    <a:bodyPr/>
                    <a:lstStyle/>
                    <a:p>
                      <a:pPr marR="15875" algn="ctr">
                        <a:spcBef>
                          <a:spcPts val="420"/>
                        </a:spcBef>
                        <a:spcAft>
                          <a:spcPts val="0"/>
                        </a:spcAft>
                      </a:pPr>
                      <a:r>
                        <a:rPr lang="en-US" sz="1100" b="1" spc="-20" dirty="0">
                          <a:solidFill>
                            <a:schemeClr val="bg1"/>
                          </a:solidFill>
                          <a:effectLst/>
                          <a:latin typeface="+mn-lt"/>
                          <a:ea typeface="Arial" panose="020B0604020202020204" pitchFamily="34" charset="0"/>
                          <a:cs typeface="Times New Roman" panose="02020603050405020304" pitchFamily="18" charset="0"/>
                        </a:rPr>
                        <a:t>MoCA</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tc>
                  <a:txBody>
                    <a:bodyPr/>
                    <a:lstStyle/>
                    <a:p>
                      <a:pPr marL="0" marR="24765" indent="0" algn="ctr">
                        <a:spcBef>
                          <a:spcPts val="420"/>
                        </a:spcBef>
                        <a:spcAft>
                          <a:spcPts val="0"/>
                        </a:spcAft>
                      </a:pPr>
                      <a:r>
                        <a:rPr lang="en-US" sz="1100" b="1" spc="-20" dirty="0">
                          <a:solidFill>
                            <a:schemeClr val="bg1"/>
                          </a:solidFill>
                          <a:effectLst/>
                          <a:latin typeface="+mn-lt"/>
                          <a:ea typeface="Arial" panose="020B0604020202020204" pitchFamily="34" charset="0"/>
                          <a:cs typeface="Times New Roman" panose="02020603050405020304" pitchFamily="18" charset="0"/>
                        </a:rPr>
                        <a:t>HADS </a:t>
                      </a:r>
                      <a:r>
                        <a:rPr lang="en-US" sz="1100" b="1" spc="-10" dirty="0">
                          <a:solidFill>
                            <a:schemeClr val="bg1"/>
                          </a:solidFill>
                          <a:effectLst/>
                          <a:latin typeface="+mn-lt"/>
                          <a:ea typeface="Arial" panose="020B0604020202020204" pitchFamily="34" charset="0"/>
                          <a:cs typeface="Times New Roman" panose="02020603050405020304" pitchFamily="18" charset="0"/>
                        </a:rPr>
                        <a:t>Anxiety</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tc>
                  <a:txBody>
                    <a:bodyPr/>
                    <a:lstStyle/>
                    <a:p>
                      <a:pPr marL="0" indent="0" algn="ctr">
                        <a:spcBef>
                          <a:spcPts val="420"/>
                        </a:spcBef>
                        <a:spcAft>
                          <a:spcPts val="0"/>
                        </a:spcAft>
                      </a:pPr>
                      <a:r>
                        <a:rPr lang="en-US" sz="1100" b="1" spc="-20" dirty="0">
                          <a:solidFill>
                            <a:schemeClr val="bg1"/>
                          </a:solidFill>
                          <a:effectLst/>
                          <a:latin typeface="+mn-lt"/>
                          <a:ea typeface="Arial" panose="020B0604020202020204" pitchFamily="34" charset="0"/>
                          <a:cs typeface="Times New Roman" panose="02020603050405020304" pitchFamily="18" charset="0"/>
                        </a:rPr>
                        <a:t>HADS </a:t>
                      </a:r>
                      <a:r>
                        <a:rPr lang="en-US" sz="1100" b="1" spc="-10" dirty="0">
                          <a:solidFill>
                            <a:schemeClr val="bg1"/>
                          </a:solidFill>
                          <a:effectLst/>
                          <a:latin typeface="+mn-lt"/>
                          <a:ea typeface="Arial" panose="020B0604020202020204" pitchFamily="34" charset="0"/>
                          <a:cs typeface="Times New Roman" panose="02020603050405020304" pitchFamily="18" charset="0"/>
                        </a:rPr>
                        <a:t>Depression</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4F7599"/>
                    </a:solidFill>
                  </a:tcPr>
                </a:tc>
                <a:extLst>
                  <a:ext uri="{0D108BD9-81ED-4DB2-BD59-A6C34878D82A}">
                    <a16:rowId xmlns:a16="http://schemas.microsoft.com/office/drawing/2014/main" val="4280468091"/>
                  </a:ext>
                </a:extLst>
              </a:tr>
              <a:tr h="306558">
                <a:tc>
                  <a:txBody>
                    <a:bodyPr/>
                    <a:lstStyle/>
                    <a:p>
                      <a:pPr algn="l">
                        <a:spcBef>
                          <a:spcPts val="130"/>
                        </a:spcBef>
                      </a:pPr>
                      <a:r>
                        <a:rPr lang="en-US" sz="1100" spc="-20" dirty="0">
                          <a:solidFill>
                            <a:srgbClr val="231F20"/>
                          </a:solidFill>
                          <a:effectLst/>
                          <a:latin typeface="+mn-lt"/>
                          <a:ea typeface="Arial" panose="020B0604020202020204" pitchFamily="34" charset="0"/>
                          <a:cs typeface="Times New Roman" panose="02020603050405020304" pitchFamily="18" charset="0"/>
                        </a:rPr>
                        <a:t>Health</a:t>
                      </a:r>
                      <a:r>
                        <a:rPr lang="en-US" sz="1100" spc="-15" dirty="0">
                          <a:solidFill>
                            <a:srgbClr val="231F20"/>
                          </a:solidFill>
                          <a:effectLst/>
                          <a:latin typeface="+mn-lt"/>
                          <a:ea typeface="Arial" panose="020B0604020202020204" pitchFamily="34" charset="0"/>
                          <a:cs typeface="Times New Roman" panose="02020603050405020304" pitchFamily="18" charset="0"/>
                        </a:rPr>
                        <a:t> </a:t>
                      </a:r>
                      <a:r>
                        <a:rPr lang="en-US" sz="1100" spc="-10" dirty="0">
                          <a:solidFill>
                            <a:srgbClr val="231F20"/>
                          </a:solidFill>
                          <a:effectLst/>
                          <a:latin typeface="+mn-lt"/>
                          <a:ea typeface="Arial" panose="020B0604020202020204" pitchFamily="34" charset="0"/>
                          <a:cs typeface="Times New Roman" panose="02020603050405020304" pitchFamily="18" charset="0"/>
                        </a:rPr>
                        <a:t>state</a:t>
                      </a:r>
                      <a:endParaRPr lang="en-GB" sz="1100"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indent="0" algn="ctr">
                        <a:spcBef>
                          <a:spcPts val="130"/>
                        </a:spcBef>
                      </a:pPr>
                      <a:r>
                        <a:rPr lang="en-US" sz="1100" b="1" spc="-10" dirty="0">
                          <a:solidFill>
                            <a:srgbClr val="231F20"/>
                          </a:solidFill>
                          <a:effectLst/>
                          <a:latin typeface="+mn-lt"/>
                          <a:ea typeface="Arial" panose="020B0604020202020204" pitchFamily="34" charset="0"/>
                          <a:cs typeface="Times New Roman" panose="02020603050405020304" pitchFamily="18" charset="0"/>
                        </a:rPr>
                        <a:t>0.360</a:t>
                      </a:r>
                      <a:endParaRPr lang="en-GB" sz="1100" b="1" dirty="0">
                        <a:effectLst/>
                        <a:latin typeface="+mn-lt"/>
                        <a:ea typeface="Arial" panose="020B0604020202020204" pitchFamily="34" charset="0"/>
                        <a:cs typeface="Times New Roman" panose="02020603050405020304" pitchFamily="18" charset="0"/>
                      </a:endParaRPr>
                    </a:p>
                    <a:p>
                      <a:pPr marL="0" marR="24765" indent="0" algn="ctr">
                        <a:lnSpc>
                          <a:spcPts val="1055"/>
                        </a:lnSpc>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1270" marR="22860" algn="ctr">
                        <a:spcBef>
                          <a:spcPts val="130"/>
                        </a:spcBef>
                        <a:spcAft>
                          <a:spcPts val="0"/>
                        </a:spcAft>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0.517</a:t>
                      </a:r>
                      <a:endParaRPr lang="en-GB" sz="1100" b="1" dirty="0">
                        <a:effectLst/>
                        <a:latin typeface="+mn-lt"/>
                        <a:ea typeface="Arial" panose="020B0604020202020204" pitchFamily="34" charset="0"/>
                        <a:cs typeface="Times New Roman" panose="02020603050405020304" pitchFamily="18" charset="0"/>
                      </a:endParaRPr>
                    </a:p>
                    <a:p>
                      <a:pPr marR="22860" algn="ctr">
                        <a:lnSpc>
                          <a:spcPts val="1055"/>
                        </a:lnSpc>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indent="0" algn="ctr">
                        <a:spcBef>
                          <a:spcPts val="130"/>
                        </a:spcBef>
                        <a:tabLst/>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0.603</a:t>
                      </a:r>
                      <a:endParaRPr lang="en-GB" sz="1100" b="1" dirty="0">
                        <a:effectLst/>
                        <a:latin typeface="+mn-lt"/>
                        <a:ea typeface="Arial" panose="020B0604020202020204" pitchFamily="34" charset="0"/>
                        <a:cs typeface="Times New Roman" panose="02020603050405020304" pitchFamily="18" charset="0"/>
                      </a:endParaRPr>
                    </a:p>
                    <a:p>
                      <a:pPr marL="31750" marR="24765" algn="ctr">
                        <a:lnSpc>
                          <a:spcPts val="1055"/>
                        </a:lnSpc>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R="15875" algn="ctr">
                        <a:spcBef>
                          <a:spcPts val="130"/>
                        </a:spcBef>
                      </a:pPr>
                      <a:r>
                        <a:rPr lang="en-US" sz="1100" b="1" spc="-10" dirty="0">
                          <a:solidFill>
                            <a:srgbClr val="231F20"/>
                          </a:solidFill>
                          <a:effectLst/>
                          <a:latin typeface="+mn-lt"/>
                          <a:ea typeface="Arial" panose="020B0604020202020204" pitchFamily="34" charset="0"/>
                          <a:cs typeface="Times New Roman" panose="02020603050405020304" pitchFamily="18" charset="0"/>
                        </a:rPr>
                        <a:t>0.2680.007</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indent="0" algn="ctr">
                        <a:spcBef>
                          <a:spcPts val="130"/>
                        </a:spcBef>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0.467</a:t>
                      </a:r>
                      <a:endParaRPr lang="en-GB" sz="1100" b="1" dirty="0">
                        <a:effectLst/>
                        <a:latin typeface="+mn-lt"/>
                        <a:ea typeface="Arial" panose="020B0604020202020204" pitchFamily="34" charset="0"/>
                        <a:cs typeface="Times New Roman" panose="02020603050405020304" pitchFamily="18" charset="0"/>
                      </a:endParaRPr>
                    </a:p>
                    <a:p>
                      <a:pPr marL="0" marR="24765" indent="0" algn="ctr">
                        <a:lnSpc>
                          <a:spcPts val="1055"/>
                        </a:lnSpc>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indent="0" algn="ctr">
                        <a:spcBef>
                          <a:spcPts val="130"/>
                        </a:spcBef>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0.624</a:t>
                      </a:r>
                      <a:endParaRPr lang="en-GB" sz="1100" b="1" dirty="0">
                        <a:effectLst/>
                        <a:latin typeface="+mn-lt"/>
                        <a:ea typeface="Arial" panose="020B0604020202020204" pitchFamily="34" charset="0"/>
                        <a:cs typeface="Times New Roman" panose="02020603050405020304" pitchFamily="18" charset="0"/>
                      </a:endParaRPr>
                    </a:p>
                    <a:p>
                      <a:pPr marL="0" indent="0" algn="ctr">
                        <a:lnSpc>
                          <a:spcPts val="1055"/>
                        </a:lnSpc>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127194221"/>
                  </a:ext>
                </a:extLst>
              </a:tr>
              <a:tr h="306558">
                <a:tc>
                  <a:txBody>
                    <a:bodyPr/>
                    <a:lstStyle/>
                    <a:p>
                      <a:pPr algn="l">
                        <a:spcBef>
                          <a:spcPts val="130"/>
                        </a:spcBef>
                      </a:pPr>
                      <a:r>
                        <a:rPr lang="en-US" sz="1100" spc="-20" dirty="0">
                          <a:solidFill>
                            <a:srgbClr val="231F20"/>
                          </a:solidFill>
                          <a:effectLst/>
                          <a:latin typeface="+mn-lt"/>
                          <a:ea typeface="Arial" panose="020B0604020202020204" pitchFamily="34" charset="0"/>
                          <a:cs typeface="Times New Roman" panose="02020603050405020304" pitchFamily="18" charset="0"/>
                        </a:rPr>
                        <a:t>Health</a:t>
                      </a:r>
                      <a:r>
                        <a:rPr lang="en-US" sz="1100" spc="-15" dirty="0">
                          <a:solidFill>
                            <a:srgbClr val="231F20"/>
                          </a:solidFill>
                          <a:effectLst/>
                          <a:latin typeface="+mn-lt"/>
                          <a:ea typeface="Arial" panose="020B0604020202020204" pitchFamily="34" charset="0"/>
                          <a:cs typeface="Times New Roman" panose="02020603050405020304" pitchFamily="18" charset="0"/>
                        </a:rPr>
                        <a:t> </a:t>
                      </a:r>
                      <a:r>
                        <a:rPr lang="en-US" sz="1100" spc="-10" dirty="0">
                          <a:solidFill>
                            <a:srgbClr val="231F20"/>
                          </a:solidFill>
                          <a:effectLst/>
                          <a:latin typeface="+mn-lt"/>
                          <a:ea typeface="Arial" panose="020B0604020202020204" pitchFamily="34" charset="0"/>
                          <a:cs typeface="Times New Roman" panose="02020603050405020304" pitchFamily="18" charset="0"/>
                        </a:rPr>
                        <a:t>index</a:t>
                      </a:r>
                      <a:endParaRPr lang="en-GB" sz="1100"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tc>
                  <a:txBody>
                    <a:bodyPr/>
                    <a:lstStyle/>
                    <a:p>
                      <a:pPr marL="0" indent="0" algn="ctr">
                        <a:spcBef>
                          <a:spcPts val="130"/>
                        </a:spcBef>
                      </a:pPr>
                      <a:r>
                        <a:rPr lang="en-US" sz="1100" b="1" spc="-10" dirty="0">
                          <a:solidFill>
                            <a:srgbClr val="231F20"/>
                          </a:solidFill>
                          <a:effectLst/>
                          <a:latin typeface="+mn-lt"/>
                          <a:ea typeface="Arial" panose="020B0604020202020204" pitchFamily="34" charset="0"/>
                          <a:cs typeface="Times New Roman" panose="02020603050405020304" pitchFamily="18" charset="0"/>
                        </a:rPr>
                        <a:t>0.478</a:t>
                      </a:r>
                      <a:endParaRPr lang="en-GB" sz="1100" b="1" dirty="0">
                        <a:effectLst/>
                        <a:latin typeface="+mn-lt"/>
                        <a:ea typeface="Arial" panose="020B0604020202020204" pitchFamily="34" charset="0"/>
                        <a:cs typeface="Times New Roman" panose="02020603050405020304" pitchFamily="18" charset="0"/>
                      </a:endParaRPr>
                    </a:p>
                    <a:p>
                      <a:pPr marL="0" marR="24765" indent="0" algn="ctr">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tc>
                  <a:txBody>
                    <a:bodyPr/>
                    <a:lstStyle/>
                    <a:p>
                      <a:pPr marL="1270" marR="22860" algn="ctr">
                        <a:spcBef>
                          <a:spcPts val="130"/>
                        </a:spcBef>
                        <a:spcAft>
                          <a:spcPts val="0"/>
                        </a:spcAft>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0.534</a:t>
                      </a:r>
                      <a:endParaRPr lang="en-GB" sz="1100" b="1" dirty="0">
                        <a:effectLst/>
                        <a:latin typeface="+mn-lt"/>
                        <a:ea typeface="Arial" panose="020B0604020202020204" pitchFamily="34" charset="0"/>
                        <a:cs typeface="Times New Roman" panose="02020603050405020304" pitchFamily="18" charset="0"/>
                      </a:endParaRPr>
                    </a:p>
                    <a:p>
                      <a:pPr marR="22860" algn="ctr">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tc>
                  <a:txBody>
                    <a:bodyPr/>
                    <a:lstStyle/>
                    <a:p>
                      <a:pPr marL="0" indent="0" algn="ctr">
                        <a:spcBef>
                          <a:spcPts val="130"/>
                        </a:spcBef>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0.657</a:t>
                      </a:r>
                      <a:endParaRPr lang="en-GB" sz="1100" b="1" dirty="0">
                        <a:effectLst/>
                        <a:latin typeface="+mn-lt"/>
                        <a:ea typeface="Arial" panose="020B0604020202020204" pitchFamily="34" charset="0"/>
                        <a:cs typeface="Times New Roman" panose="02020603050405020304" pitchFamily="18" charset="0"/>
                      </a:endParaRPr>
                    </a:p>
                    <a:p>
                      <a:pPr marL="31750" marR="24765" algn="ctr">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tc>
                  <a:txBody>
                    <a:bodyPr/>
                    <a:lstStyle/>
                    <a:p>
                      <a:pPr marR="15875" algn="ctr">
                        <a:spcBef>
                          <a:spcPts val="130"/>
                        </a:spcBef>
                      </a:pPr>
                      <a:r>
                        <a:rPr lang="en-US" sz="1100" spc="-10" dirty="0">
                          <a:solidFill>
                            <a:srgbClr val="231F20"/>
                          </a:solidFill>
                          <a:effectLst/>
                          <a:latin typeface="+mn-lt"/>
                          <a:ea typeface="Arial" panose="020B0604020202020204" pitchFamily="34" charset="0"/>
                          <a:cs typeface="Times New Roman" panose="02020603050405020304" pitchFamily="18" charset="0"/>
                        </a:rPr>
                        <a:t>0.0700.491</a:t>
                      </a:r>
                      <a:endParaRPr lang="en-GB" sz="1100"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tc>
                  <a:txBody>
                    <a:bodyPr/>
                    <a:lstStyle/>
                    <a:p>
                      <a:pPr marL="0" indent="0" algn="ctr">
                        <a:spcBef>
                          <a:spcPts val="130"/>
                        </a:spcBef>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0.428</a:t>
                      </a:r>
                      <a:endParaRPr lang="en-GB" sz="1100" b="1" dirty="0">
                        <a:effectLst/>
                        <a:latin typeface="+mn-lt"/>
                        <a:ea typeface="Arial" panose="020B0604020202020204" pitchFamily="34" charset="0"/>
                        <a:cs typeface="Times New Roman" panose="02020603050405020304" pitchFamily="18" charset="0"/>
                      </a:endParaRPr>
                    </a:p>
                    <a:p>
                      <a:pPr marL="0" marR="24765" indent="0" algn="ctr">
                        <a:spcBef>
                          <a:spcPts val="30"/>
                        </a:spcBef>
                        <a:spcAft>
                          <a:spcPts val="0"/>
                        </a:spcAft>
                        <a:tabLs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tc>
                  <a:txBody>
                    <a:bodyPr/>
                    <a:lstStyle/>
                    <a:p>
                      <a:pPr marL="0" indent="0" algn="ctr">
                        <a:spcBef>
                          <a:spcPts val="130"/>
                        </a:spcBef>
                      </a:pPr>
                      <a:r>
                        <a:rPr lang="en-US" sz="1100" b="1" dirty="0">
                          <a:solidFill>
                            <a:srgbClr val="231F20"/>
                          </a:solidFill>
                          <a:effectLst/>
                          <a:latin typeface="+mn-lt"/>
                          <a:ea typeface="Arial" panose="020B0604020202020204" pitchFamily="34" charset="0"/>
                          <a:cs typeface="Times New Roman" panose="02020603050405020304" pitchFamily="18" charset="0"/>
                        </a:rPr>
                        <a:t>-</a:t>
                      </a:r>
                      <a:r>
                        <a:rPr lang="en-US" sz="1100" b="1" spc="-10" dirty="0">
                          <a:solidFill>
                            <a:srgbClr val="231F20"/>
                          </a:solidFill>
                          <a:effectLst/>
                          <a:latin typeface="+mn-lt"/>
                          <a:ea typeface="Arial" panose="020B0604020202020204" pitchFamily="34" charset="0"/>
                          <a:cs typeface="Times New Roman" panose="02020603050405020304" pitchFamily="18" charset="0"/>
                        </a:rPr>
                        <a:t>0.478</a:t>
                      </a:r>
                      <a:endParaRPr lang="en-GB" sz="1100" b="1" dirty="0">
                        <a:effectLst/>
                        <a:latin typeface="+mn-lt"/>
                        <a:ea typeface="Arial" panose="020B0604020202020204" pitchFamily="34" charset="0"/>
                        <a:cs typeface="Times New Roman" panose="02020603050405020304" pitchFamily="18" charset="0"/>
                      </a:endParaRPr>
                    </a:p>
                    <a:p>
                      <a:pPr marL="0" indent="0" algn="ctr">
                        <a:spcBef>
                          <a:spcPts val="30"/>
                        </a:spcBef>
                        <a:spcAft>
                          <a:spcPts val="0"/>
                        </a:spcAft>
                      </a:pPr>
                      <a:r>
                        <a:rPr lang="en-US" sz="1100" b="1" spc="-10" dirty="0">
                          <a:solidFill>
                            <a:srgbClr val="231F20"/>
                          </a:solidFill>
                          <a:effectLst/>
                          <a:latin typeface="+mn-lt"/>
                          <a:ea typeface="Arial" panose="020B0604020202020204" pitchFamily="34" charset="0"/>
                          <a:cs typeface="Arial" panose="020B0604020202020204" pitchFamily="34" charset="0"/>
                        </a:rPr>
                        <a:t>&lt;</a:t>
                      </a:r>
                      <a:r>
                        <a:rPr lang="en-US" sz="1100" b="1" spc="-10" dirty="0">
                          <a:solidFill>
                            <a:srgbClr val="231F20"/>
                          </a:solidFill>
                          <a:effectLst/>
                          <a:latin typeface="+mn-lt"/>
                          <a:ea typeface="Arial" panose="020B0604020202020204" pitchFamily="34" charset="0"/>
                          <a:cs typeface="Times New Roman" panose="02020603050405020304" pitchFamily="18" charset="0"/>
                        </a:rPr>
                        <a:t>0.0001</a:t>
                      </a:r>
                      <a:endParaRPr lang="en-GB" sz="1100" b="1" dirty="0">
                        <a:effectLst/>
                        <a:latin typeface="+mn-lt"/>
                        <a:ea typeface="Arial" panose="020B060402020202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extLst>
                  <a:ext uri="{0D108BD9-81ED-4DB2-BD59-A6C34878D82A}">
                    <a16:rowId xmlns:a16="http://schemas.microsoft.com/office/drawing/2014/main" val="2641420926"/>
                  </a:ext>
                </a:extLst>
              </a:tr>
            </a:tbl>
          </a:graphicData>
        </a:graphic>
      </p:graphicFrame>
      <p:grpSp>
        <p:nvGrpSpPr>
          <p:cNvPr id="38" name="Group 37">
            <a:extLst>
              <a:ext uri="{FF2B5EF4-FFF2-40B4-BE49-F238E27FC236}">
                <a16:creationId xmlns:a16="http://schemas.microsoft.com/office/drawing/2014/main" id="{37A3BADB-C247-1078-8F7B-2382B3F3F109}"/>
              </a:ext>
            </a:extLst>
          </p:cNvPr>
          <p:cNvGrpSpPr/>
          <p:nvPr/>
        </p:nvGrpSpPr>
        <p:grpSpPr>
          <a:xfrm>
            <a:off x="2303972" y="2008300"/>
            <a:ext cx="840939" cy="1180556"/>
            <a:chOff x="2265960" y="1123714"/>
            <a:chExt cx="840939" cy="1180556"/>
          </a:xfrm>
        </p:grpSpPr>
        <p:sp>
          <p:nvSpPr>
            <p:cNvPr id="39" name="Freeform 246">
              <a:extLst>
                <a:ext uri="{FF2B5EF4-FFF2-40B4-BE49-F238E27FC236}">
                  <a16:creationId xmlns:a16="http://schemas.microsoft.com/office/drawing/2014/main" id="{4236840F-0D77-05A8-7CA1-ADAC80E395AF}"/>
                </a:ext>
              </a:extLst>
            </p:cNvPr>
            <p:cNvSpPr/>
            <p:nvPr/>
          </p:nvSpPr>
          <p:spPr>
            <a:xfrm>
              <a:off x="2699849" y="1123714"/>
              <a:ext cx="377266" cy="191841"/>
            </a:xfrm>
            <a:custGeom>
              <a:avLst/>
              <a:gdLst>
                <a:gd name="connsiteX0" fmla="*/ 620228 w 620228"/>
                <a:gd name="connsiteY0" fmla="*/ 315389 h 315388"/>
                <a:gd name="connsiteX1" fmla="*/ 423406 w 620228"/>
                <a:gd name="connsiteY1" fmla="*/ 315389 h 315388"/>
                <a:gd name="connsiteX2" fmla="*/ 421268 w 620228"/>
                <a:gd name="connsiteY2" fmla="*/ 314566 h 315388"/>
                <a:gd name="connsiteX3" fmla="*/ 295315 w 620228"/>
                <a:gd name="connsiteY3" fmla="*/ 290559 h 315388"/>
                <a:gd name="connsiteX4" fmla="*/ 251248 w 620228"/>
                <a:gd name="connsiteY4" fmla="*/ 293354 h 315388"/>
                <a:gd name="connsiteX5" fmla="*/ 249933 w 620228"/>
                <a:gd name="connsiteY5" fmla="*/ 282830 h 315388"/>
                <a:gd name="connsiteX6" fmla="*/ 238423 w 620228"/>
                <a:gd name="connsiteY6" fmla="*/ 283652 h 315388"/>
                <a:gd name="connsiteX7" fmla="*/ 24993 w 620228"/>
                <a:gd name="connsiteY7" fmla="*/ 60348 h 315388"/>
                <a:gd name="connsiteX8" fmla="*/ 0 w 620228"/>
                <a:gd name="connsiteY8" fmla="*/ 53606 h 315388"/>
                <a:gd name="connsiteX9" fmla="*/ 21705 w 620228"/>
                <a:gd name="connsiteY9" fmla="*/ 39629 h 315388"/>
                <a:gd name="connsiteX10" fmla="*/ 158674 w 620228"/>
                <a:gd name="connsiteY10" fmla="*/ 0 h 315388"/>
                <a:gd name="connsiteX11" fmla="*/ 313896 w 620228"/>
                <a:gd name="connsiteY11" fmla="*/ 52455 h 315388"/>
                <a:gd name="connsiteX12" fmla="*/ 390520 w 620228"/>
                <a:gd name="connsiteY12" fmla="*/ 172658 h 315388"/>
                <a:gd name="connsiteX13" fmla="*/ 413376 w 620228"/>
                <a:gd name="connsiteY13" fmla="*/ 171671 h 315388"/>
                <a:gd name="connsiteX14" fmla="*/ 616446 w 620228"/>
                <a:gd name="connsiteY14" fmla="*/ 301083 h 315388"/>
                <a:gd name="connsiteX15" fmla="*/ 620228 w 620228"/>
                <a:gd name="connsiteY15" fmla="*/ 315389 h 315388"/>
                <a:gd name="connsiteX16" fmla="*/ 428010 w 620228"/>
                <a:gd name="connsiteY16" fmla="*/ 292368 h 315388"/>
                <a:gd name="connsiteX17" fmla="*/ 589809 w 620228"/>
                <a:gd name="connsiteY17" fmla="*/ 292368 h 315388"/>
                <a:gd name="connsiteX18" fmla="*/ 413540 w 620228"/>
                <a:gd name="connsiteY18" fmla="*/ 194692 h 315388"/>
                <a:gd name="connsiteX19" fmla="*/ 382627 w 620228"/>
                <a:gd name="connsiteY19" fmla="*/ 196666 h 315388"/>
                <a:gd name="connsiteX20" fmla="*/ 371611 w 620228"/>
                <a:gd name="connsiteY20" fmla="*/ 197981 h 315388"/>
                <a:gd name="connsiteX21" fmla="*/ 369966 w 620228"/>
                <a:gd name="connsiteY21" fmla="*/ 186964 h 315388"/>
                <a:gd name="connsiteX22" fmla="*/ 299919 w 620228"/>
                <a:gd name="connsiteY22" fmla="*/ 70543 h 315388"/>
                <a:gd name="connsiteX23" fmla="*/ 159003 w 620228"/>
                <a:gd name="connsiteY23" fmla="*/ 23021 h 315388"/>
                <a:gd name="connsiteX24" fmla="*/ 56893 w 620228"/>
                <a:gd name="connsiteY24" fmla="*/ 46207 h 315388"/>
                <a:gd name="connsiteX25" fmla="*/ 259470 w 620228"/>
                <a:gd name="connsiteY25" fmla="*/ 269182 h 315388"/>
                <a:gd name="connsiteX26" fmla="*/ 295480 w 620228"/>
                <a:gd name="connsiteY26" fmla="*/ 267373 h 315388"/>
                <a:gd name="connsiteX27" fmla="*/ 428010 w 620228"/>
                <a:gd name="connsiteY27" fmla="*/ 292368 h 315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20228" h="315388">
                  <a:moveTo>
                    <a:pt x="620228" y="315389"/>
                  </a:moveTo>
                  <a:lnTo>
                    <a:pt x="423406" y="315389"/>
                  </a:lnTo>
                  <a:lnTo>
                    <a:pt x="421268" y="314566"/>
                  </a:lnTo>
                  <a:cubicBezTo>
                    <a:pt x="382792" y="298781"/>
                    <a:pt x="339218" y="290559"/>
                    <a:pt x="295315" y="290559"/>
                  </a:cubicBezTo>
                  <a:cubicBezTo>
                    <a:pt x="280681" y="290559"/>
                    <a:pt x="265718" y="291545"/>
                    <a:pt x="251248" y="293354"/>
                  </a:cubicBezTo>
                  <a:lnTo>
                    <a:pt x="249933" y="282830"/>
                  </a:lnTo>
                  <a:lnTo>
                    <a:pt x="238423" y="283652"/>
                  </a:lnTo>
                  <a:cubicBezTo>
                    <a:pt x="222144" y="178742"/>
                    <a:pt x="138450" y="91098"/>
                    <a:pt x="24993" y="60348"/>
                  </a:cubicBezTo>
                  <a:lnTo>
                    <a:pt x="0" y="53606"/>
                  </a:lnTo>
                  <a:lnTo>
                    <a:pt x="21705" y="39629"/>
                  </a:lnTo>
                  <a:cubicBezTo>
                    <a:pt x="61825" y="13813"/>
                    <a:pt x="109181" y="0"/>
                    <a:pt x="158674" y="0"/>
                  </a:cubicBezTo>
                  <a:cubicBezTo>
                    <a:pt x="215731" y="0"/>
                    <a:pt x="270815" y="18581"/>
                    <a:pt x="313896" y="52455"/>
                  </a:cubicBezTo>
                  <a:cubicBezTo>
                    <a:pt x="353688" y="83862"/>
                    <a:pt x="380654" y="126123"/>
                    <a:pt x="390520" y="172658"/>
                  </a:cubicBezTo>
                  <a:cubicBezTo>
                    <a:pt x="398084" y="172000"/>
                    <a:pt x="405812" y="171671"/>
                    <a:pt x="413376" y="171671"/>
                  </a:cubicBezTo>
                  <a:cubicBezTo>
                    <a:pt x="512527" y="171671"/>
                    <a:pt x="597866" y="226100"/>
                    <a:pt x="616446" y="301083"/>
                  </a:cubicBezTo>
                  <a:lnTo>
                    <a:pt x="620228" y="315389"/>
                  </a:lnTo>
                  <a:close/>
                  <a:moveTo>
                    <a:pt x="428010" y="292368"/>
                  </a:moveTo>
                  <a:lnTo>
                    <a:pt x="589809" y="292368"/>
                  </a:lnTo>
                  <a:cubicBezTo>
                    <a:pt x="566953" y="234979"/>
                    <a:pt x="495590" y="194692"/>
                    <a:pt x="413540" y="194692"/>
                  </a:cubicBezTo>
                  <a:cubicBezTo>
                    <a:pt x="403346" y="194692"/>
                    <a:pt x="392987" y="195350"/>
                    <a:pt x="382627" y="196666"/>
                  </a:cubicBezTo>
                  <a:lnTo>
                    <a:pt x="371611" y="197981"/>
                  </a:lnTo>
                  <a:lnTo>
                    <a:pt x="369966" y="186964"/>
                  </a:lnTo>
                  <a:cubicBezTo>
                    <a:pt x="363060" y="142073"/>
                    <a:pt x="338067" y="100799"/>
                    <a:pt x="299919" y="70543"/>
                  </a:cubicBezTo>
                  <a:cubicBezTo>
                    <a:pt x="260950" y="39794"/>
                    <a:pt x="210963" y="23021"/>
                    <a:pt x="159003" y="23021"/>
                  </a:cubicBezTo>
                  <a:cubicBezTo>
                    <a:pt x="122993" y="23021"/>
                    <a:pt x="88134" y="30914"/>
                    <a:pt x="56893" y="46207"/>
                  </a:cubicBezTo>
                  <a:cubicBezTo>
                    <a:pt x="162127" y="83698"/>
                    <a:pt x="239409" y="168383"/>
                    <a:pt x="259470" y="269182"/>
                  </a:cubicBezTo>
                  <a:cubicBezTo>
                    <a:pt x="271473" y="268031"/>
                    <a:pt x="283476" y="267373"/>
                    <a:pt x="295480" y="267373"/>
                  </a:cubicBezTo>
                  <a:cubicBezTo>
                    <a:pt x="341520" y="267538"/>
                    <a:pt x="387396" y="276088"/>
                    <a:pt x="428010" y="292368"/>
                  </a:cubicBezTo>
                  <a:close/>
                </a:path>
              </a:pathLst>
            </a:custGeom>
            <a:solidFill>
              <a:schemeClr val="accent3">
                <a:lumMod val="75000"/>
              </a:schemeClr>
            </a:solidFill>
            <a:ln w="1644" cap="flat">
              <a:noFill/>
              <a:prstDash val="solid"/>
              <a:miter/>
            </a:ln>
          </p:spPr>
          <p:txBody>
            <a:bodyPr rtlCol="0" anchor="ctr"/>
            <a:lstStyle/>
            <a:p>
              <a:endParaRPr lang="en-US"/>
            </a:p>
          </p:txBody>
        </p:sp>
        <p:sp>
          <p:nvSpPr>
            <p:cNvPr id="40" name="Freeform 260">
              <a:extLst>
                <a:ext uri="{FF2B5EF4-FFF2-40B4-BE49-F238E27FC236}">
                  <a16:creationId xmlns:a16="http://schemas.microsoft.com/office/drawing/2014/main" id="{159BC905-9625-D7C8-B7C2-03BC26DD2D10}"/>
                </a:ext>
              </a:extLst>
            </p:cNvPr>
            <p:cNvSpPr/>
            <p:nvPr/>
          </p:nvSpPr>
          <p:spPr>
            <a:xfrm>
              <a:off x="2360289" y="1542305"/>
              <a:ext cx="742131" cy="73815"/>
            </a:xfrm>
            <a:custGeom>
              <a:avLst/>
              <a:gdLst>
                <a:gd name="connsiteX0" fmla="*/ 1220067 w 1220067"/>
                <a:gd name="connsiteY0" fmla="*/ 60677 h 121353"/>
                <a:gd name="connsiteX1" fmla="*/ 610034 w 1220067"/>
                <a:gd name="connsiteY1" fmla="*/ 121354 h 121353"/>
                <a:gd name="connsiteX2" fmla="*/ 0 w 1220067"/>
                <a:gd name="connsiteY2" fmla="*/ 60677 h 121353"/>
                <a:gd name="connsiteX3" fmla="*/ 610034 w 1220067"/>
                <a:gd name="connsiteY3" fmla="*/ 0 h 121353"/>
                <a:gd name="connsiteX4" fmla="*/ 1220067 w 1220067"/>
                <a:gd name="connsiteY4" fmla="*/ 60677 h 121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67" h="121353">
                  <a:moveTo>
                    <a:pt x="1220067" y="60677"/>
                  </a:moveTo>
                  <a:cubicBezTo>
                    <a:pt x="1220067" y="94188"/>
                    <a:pt x="946946" y="121354"/>
                    <a:pt x="610034" y="121354"/>
                  </a:cubicBezTo>
                  <a:cubicBezTo>
                    <a:pt x="273121" y="121354"/>
                    <a:pt x="0" y="94188"/>
                    <a:pt x="0" y="60677"/>
                  </a:cubicBezTo>
                  <a:cubicBezTo>
                    <a:pt x="0" y="27166"/>
                    <a:pt x="273121" y="0"/>
                    <a:pt x="610034" y="0"/>
                  </a:cubicBezTo>
                  <a:cubicBezTo>
                    <a:pt x="946946" y="0"/>
                    <a:pt x="1220067" y="27166"/>
                    <a:pt x="1220067" y="60677"/>
                  </a:cubicBezTo>
                  <a:close/>
                </a:path>
              </a:pathLst>
            </a:custGeom>
            <a:solidFill>
              <a:schemeClr val="accent3">
                <a:lumMod val="40000"/>
                <a:lumOff val="60000"/>
              </a:schemeClr>
            </a:solidFill>
            <a:ln w="1644" cap="flat">
              <a:noFill/>
              <a:prstDash val="solid"/>
              <a:miter/>
            </a:ln>
          </p:spPr>
          <p:txBody>
            <a:bodyPr rtlCol="0" anchor="ctr"/>
            <a:lstStyle/>
            <a:p>
              <a:endParaRPr lang="en-US"/>
            </a:p>
          </p:txBody>
        </p:sp>
        <p:sp>
          <p:nvSpPr>
            <p:cNvPr id="41" name="Freeform 261">
              <a:extLst>
                <a:ext uri="{FF2B5EF4-FFF2-40B4-BE49-F238E27FC236}">
                  <a16:creationId xmlns:a16="http://schemas.microsoft.com/office/drawing/2014/main" id="{4B753D48-9818-3606-0CAD-B929E7E3E612}"/>
                </a:ext>
              </a:extLst>
            </p:cNvPr>
            <p:cNvSpPr/>
            <p:nvPr/>
          </p:nvSpPr>
          <p:spPr>
            <a:xfrm>
              <a:off x="2425252" y="1421866"/>
              <a:ext cx="36268" cy="59696"/>
            </a:xfrm>
            <a:custGeom>
              <a:avLst/>
              <a:gdLst>
                <a:gd name="connsiteX0" fmla="*/ 45132 w 59624"/>
                <a:gd name="connsiteY0" fmla="*/ 39156 h 98140"/>
                <a:gd name="connsiteX1" fmla="*/ 43159 w 59624"/>
                <a:gd name="connsiteY1" fmla="*/ 96380 h 98140"/>
                <a:gd name="connsiteX2" fmla="*/ 1558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724"/>
                    <a:pt x="66179" y="85034"/>
                    <a:pt x="43159" y="96380"/>
                  </a:cubicBezTo>
                  <a:cubicBezTo>
                    <a:pt x="18824" y="104437"/>
                    <a:pt x="2216" y="83718"/>
                    <a:pt x="1558" y="57080"/>
                  </a:cubicBezTo>
                  <a:cubicBezTo>
                    <a:pt x="-579" y="28632"/>
                    <a:pt x="-1072" y="1829"/>
                    <a:pt x="3696" y="185"/>
                  </a:cubicBezTo>
                  <a:cubicBezTo>
                    <a:pt x="8300" y="-2117"/>
                    <a:pt x="26716" y="17451"/>
                    <a:pt x="45132" y="39156"/>
                  </a:cubicBezTo>
                  <a:lnTo>
                    <a:pt x="45132" y="39156"/>
                  </a:lnTo>
                  <a:close/>
                </a:path>
              </a:pathLst>
            </a:custGeom>
            <a:solidFill>
              <a:schemeClr val="accent3">
                <a:lumMod val="20000"/>
                <a:lumOff val="80000"/>
              </a:schemeClr>
            </a:solidFill>
            <a:ln w="1644" cap="flat">
              <a:noFill/>
              <a:prstDash val="solid"/>
              <a:miter/>
            </a:ln>
          </p:spPr>
          <p:txBody>
            <a:bodyPr rtlCol="0" anchor="ctr"/>
            <a:lstStyle/>
            <a:p>
              <a:endParaRPr lang="en-US"/>
            </a:p>
          </p:txBody>
        </p:sp>
        <p:sp>
          <p:nvSpPr>
            <p:cNvPr id="42" name="Freeform 262">
              <a:extLst>
                <a:ext uri="{FF2B5EF4-FFF2-40B4-BE49-F238E27FC236}">
                  <a16:creationId xmlns:a16="http://schemas.microsoft.com/office/drawing/2014/main" id="{03A72005-C2C8-7929-7146-F755322518C9}"/>
                </a:ext>
              </a:extLst>
            </p:cNvPr>
            <p:cNvSpPr/>
            <p:nvPr/>
          </p:nvSpPr>
          <p:spPr>
            <a:xfrm>
              <a:off x="2531471" y="1517201"/>
              <a:ext cx="36268" cy="59682"/>
            </a:xfrm>
            <a:custGeom>
              <a:avLst/>
              <a:gdLst>
                <a:gd name="connsiteX0" fmla="*/ 45132 w 59624"/>
                <a:gd name="connsiteY0" fmla="*/ 39133 h 98117"/>
                <a:gd name="connsiteX1" fmla="*/ 43159 w 59624"/>
                <a:gd name="connsiteY1" fmla="*/ 96357 h 98117"/>
                <a:gd name="connsiteX2" fmla="*/ 1559 w 59624"/>
                <a:gd name="connsiteY2" fmla="*/ 57056 h 98117"/>
                <a:gd name="connsiteX3" fmla="*/ 3696 w 59624"/>
                <a:gd name="connsiteY3" fmla="*/ 162 h 98117"/>
                <a:gd name="connsiteX4" fmla="*/ 45132 w 59624"/>
                <a:gd name="connsiteY4" fmla="*/ 39133 h 98117"/>
                <a:gd name="connsiteX5" fmla="*/ 45132 w 59624"/>
                <a:gd name="connsiteY5" fmla="*/ 39133 h 9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17">
                  <a:moveTo>
                    <a:pt x="45132" y="39133"/>
                  </a:moveTo>
                  <a:cubicBezTo>
                    <a:pt x="63384" y="58536"/>
                    <a:pt x="66179" y="85011"/>
                    <a:pt x="43159" y="96357"/>
                  </a:cubicBezTo>
                  <a:cubicBezTo>
                    <a:pt x="18824" y="104414"/>
                    <a:pt x="2216" y="83695"/>
                    <a:pt x="1559" y="57056"/>
                  </a:cubicBezTo>
                  <a:cubicBezTo>
                    <a:pt x="-579" y="28609"/>
                    <a:pt x="-1072" y="1806"/>
                    <a:pt x="3696" y="162"/>
                  </a:cubicBezTo>
                  <a:cubicBezTo>
                    <a:pt x="8136" y="-1976"/>
                    <a:pt x="26552" y="17427"/>
                    <a:pt x="45132" y="39133"/>
                  </a:cubicBezTo>
                  <a:lnTo>
                    <a:pt x="45132" y="39133"/>
                  </a:lnTo>
                  <a:close/>
                </a:path>
              </a:pathLst>
            </a:custGeom>
            <a:solidFill>
              <a:schemeClr val="accent3">
                <a:lumMod val="75000"/>
              </a:schemeClr>
            </a:solidFill>
            <a:ln w="1644" cap="flat">
              <a:noFill/>
              <a:prstDash val="solid"/>
              <a:miter/>
            </a:ln>
          </p:spPr>
          <p:txBody>
            <a:bodyPr rtlCol="0" anchor="ctr"/>
            <a:lstStyle/>
            <a:p>
              <a:endParaRPr lang="en-US"/>
            </a:p>
          </p:txBody>
        </p:sp>
        <p:sp>
          <p:nvSpPr>
            <p:cNvPr id="43" name="Freeform 263">
              <a:extLst>
                <a:ext uri="{FF2B5EF4-FFF2-40B4-BE49-F238E27FC236}">
                  <a16:creationId xmlns:a16="http://schemas.microsoft.com/office/drawing/2014/main" id="{B397A30D-0720-A24B-7AA4-9A6E40F1825B}"/>
                </a:ext>
              </a:extLst>
            </p:cNvPr>
            <p:cNvSpPr/>
            <p:nvPr/>
          </p:nvSpPr>
          <p:spPr>
            <a:xfrm>
              <a:off x="2864030" y="1522988"/>
              <a:ext cx="36268" cy="59696"/>
            </a:xfrm>
            <a:custGeom>
              <a:avLst/>
              <a:gdLst>
                <a:gd name="connsiteX0" fmla="*/ 45132 w 59624"/>
                <a:gd name="connsiteY0" fmla="*/ 39156 h 98140"/>
                <a:gd name="connsiteX1" fmla="*/ 43159 w 59624"/>
                <a:gd name="connsiteY1" fmla="*/ 96380 h 98140"/>
                <a:gd name="connsiteX2" fmla="*/ 1559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560"/>
                    <a:pt x="66179" y="85034"/>
                    <a:pt x="43159" y="96380"/>
                  </a:cubicBezTo>
                  <a:cubicBezTo>
                    <a:pt x="18824" y="104437"/>
                    <a:pt x="2216" y="83718"/>
                    <a:pt x="1559" y="57080"/>
                  </a:cubicBezTo>
                  <a:cubicBezTo>
                    <a:pt x="-579" y="28632"/>
                    <a:pt x="-1072" y="1829"/>
                    <a:pt x="3696" y="185"/>
                  </a:cubicBezTo>
                  <a:cubicBezTo>
                    <a:pt x="8300" y="-2117"/>
                    <a:pt x="26716" y="17451"/>
                    <a:pt x="45132" y="39156"/>
                  </a:cubicBezTo>
                  <a:lnTo>
                    <a:pt x="45132" y="39156"/>
                  </a:lnTo>
                  <a:close/>
                </a:path>
              </a:pathLst>
            </a:custGeom>
            <a:solidFill>
              <a:schemeClr val="accent3">
                <a:lumMod val="20000"/>
                <a:lumOff val="80000"/>
              </a:schemeClr>
            </a:solidFill>
            <a:ln w="1644" cap="flat">
              <a:noFill/>
              <a:prstDash val="solid"/>
              <a:miter/>
            </a:ln>
          </p:spPr>
          <p:txBody>
            <a:bodyPr rtlCol="0" anchor="ctr"/>
            <a:lstStyle/>
            <a:p>
              <a:endParaRPr lang="en-US"/>
            </a:p>
          </p:txBody>
        </p:sp>
        <p:sp>
          <p:nvSpPr>
            <p:cNvPr id="44" name="Freeform 264">
              <a:extLst>
                <a:ext uri="{FF2B5EF4-FFF2-40B4-BE49-F238E27FC236}">
                  <a16:creationId xmlns:a16="http://schemas.microsoft.com/office/drawing/2014/main" id="{8F0842CF-C379-A46D-0631-7198C6F8CD22}"/>
                </a:ext>
              </a:extLst>
            </p:cNvPr>
            <p:cNvSpPr/>
            <p:nvPr/>
          </p:nvSpPr>
          <p:spPr>
            <a:xfrm>
              <a:off x="2672396" y="1586302"/>
              <a:ext cx="36268" cy="59696"/>
            </a:xfrm>
            <a:custGeom>
              <a:avLst/>
              <a:gdLst>
                <a:gd name="connsiteX0" fmla="*/ 45132 w 59624"/>
                <a:gd name="connsiteY0" fmla="*/ 39156 h 98140"/>
                <a:gd name="connsiteX1" fmla="*/ 43159 w 59624"/>
                <a:gd name="connsiteY1" fmla="*/ 96380 h 98140"/>
                <a:gd name="connsiteX2" fmla="*/ 1558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560"/>
                    <a:pt x="66179" y="85034"/>
                    <a:pt x="43159" y="96380"/>
                  </a:cubicBezTo>
                  <a:cubicBezTo>
                    <a:pt x="18824" y="104437"/>
                    <a:pt x="2216" y="83718"/>
                    <a:pt x="1558" y="57080"/>
                  </a:cubicBezTo>
                  <a:cubicBezTo>
                    <a:pt x="-579" y="28632"/>
                    <a:pt x="-1072" y="1829"/>
                    <a:pt x="3696" y="185"/>
                  </a:cubicBezTo>
                  <a:cubicBezTo>
                    <a:pt x="8300" y="-2117"/>
                    <a:pt x="26716" y="17451"/>
                    <a:pt x="45132" y="39156"/>
                  </a:cubicBezTo>
                  <a:lnTo>
                    <a:pt x="45132" y="39156"/>
                  </a:lnTo>
                  <a:close/>
                </a:path>
              </a:pathLst>
            </a:custGeom>
            <a:solidFill>
              <a:schemeClr val="accent3">
                <a:lumMod val="20000"/>
                <a:lumOff val="80000"/>
              </a:schemeClr>
            </a:solidFill>
            <a:ln w="1644" cap="flat">
              <a:noFill/>
              <a:prstDash val="solid"/>
              <a:miter/>
            </a:ln>
          </p:spPr>
          <p:txBody>
            <a:bodyPr rtlCol="0" anchor="ctr"/>
            <a:lstStyle/>
            <a:p>
              <a:endParaRPr lang="en-US"/>
            </a:p>
          </p:txBody>
        </p:sp>
        <p:sp>
          <p:nvSpPr>
            <p:cNvPr id="45" name="Freeform 265">
              <a:extLst>
                <a:ext uri="{FF2B5EF4-FFF2-40B4-BE49-F238E27FC236}">
                  <a16:creationId xmlns:a16="http://schemas.microsoft.com/office/drawing/2014/main" id="{69F91A53-40F4-C7B9-AF69-DA60A1A2EEFB}"/>
                </a:ext>
              </a:extLst>
            </p:cNvPr>
            <p:cNvSpPr/>
            <p:nvPr/>
          </p:nvSpPr>
          <p:spPr>
            <a:xfrm>
              <a:off x="2989352" y="1474778"/>
              <a:ext cx="36268" cy="59696"/>
            </a:xfrm>
            <a:custGeom>
              <a:avLst/>
              <a:gdLst>
                <a:gd name="connsiteX0" fmla="*/ 45132 w 59624"/>
                <a:gd name="connsiteY0" fmla="*/ 39156 h 98140"/>
                <a:gd name="connsiteX1" fmla="*/ 43159 w 59624"/>
                <a:gd name="connsiteY1" fmla="*/ 96380 h 98140"/>
                <a:gd name="connsiteX2" fmla="*/ 1558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560"/>
                    <a:pt x="66179" y="85034"/>
                    <a:pt x="43159" y="96380"/>
                  </a:cubicBezTo>
                  <a:cubicBezTo>
                    <a:pt x="18824" y="104437"/>
                    <a:pt x="2216" y="83718"/>
                    <a:pt x="1558" y="57080"/>
                  </a:cubicBezTo>
                  <a:cubicBezTo>
                    <a:pt x="-579" y="28632"/>
                    <a:pt x="-1072" y="1829"/>
                    <a:pt x="3696" y="185"/>
                  </a:cubicBezTo>
                  <a:cubicBezTo>
                    <a:pt x="8300" y="-2117"/>
                    <a:pt x="26716" y="17451"/>
                    <a:pt x="45132" y="39156"/>
                  </a:cubicBezTo>
                  <a:lnTo>
                    <a:pt x="45132" y="39156"/>
                  </a:lnTo>
                  <a:close/>
                </a:path>
              </a:pathLst>
            </a:custGeom>
            <a:solidFill>
              <a:schemeClr val="accent3">
                <a:lumMod val="75000"/>
              </a:schemeClr>
            </a:solidFill>
            <a:ln w="1644" cap="flat">
              <a:noFill/>
              <a:prstDash val="solid"/>
              <a:miter/>
            </a:ln>
          </p:spPr>
          <p:txBody>
            <a:bodyPr rtlCol="0" anchor="ctr"/>
            <a:lstStyle/>
            <a:p>
              <a:endParaRPr lang="en-US"/>
            </a:p>
          </p:txBody>
        </p:sp>
        <p:sp>
          <p:nvSpPr>
            <p:cNvPr id="46" name="Freeform 266">
              <a:extLst>
                <a:ext uri="{FF2B5EF4-FFF2-40B4-BE49-F238E27FC236}">
                  <a16:creationId xmlns:a16="http://schemas.microsoft.com/office/drawing/2014/main" id="{E5F1DA62-B413-5667-E9B0-B04FF216B982}"/>
                </a:ext>
              </a:extLst>
            </p:cNvPr>
            <p:cNvSpPr/>
            <p:nvPr/>
          </p:nvSpPr>
          <p:spPr>
            <a:xfrm>
              <a:off x="2820222" y="1415065"/>
              <a:ext cx="36268" cy="59696"/>
            </a:xfrm>
            <a:custGeom>
              <a:avLst/>
              <a:gdLst>
                <a:gd name="connsiteX0" fmla="*/ 45132 w 59624"/>
                <a:gd name="connsiteY0" fmla="*/ 39156 h 98140"/>
                <a:gd name="connsiteX1" fmla="*/ 43159 w 59624"/>
                <a:gd name="connsiteY1" fmla="*/ 96380 h 98140"/>
                <a:gd name="connsiteX2" fmla="*/ 1558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560"/>
                    <a:pt x="66179" y="85034"/>
                    <a:pt x="43159" y="96380"/>
                  </a:cubicBezTo>
                  <a:cubicBezTo>
                    <a:pt x="18824" y="104437"/>
                    <a:pt x="2216" y="83718"/>
                    <a:pt x="1558" y="57080"/>
                  </a:cubicBezTo>
                  <a:cubicBezTo>
                    <a:pt x="-579" y="28632"/>
                    <a:pt x="-1072" y="1829"/>
                    <a:pt x="3696" y="185"/>
                  </a:cubicBezTo>
                  <a:cubicBezTo>
                    <a:pt x="8300" y="-2117"/>
                    <a:pt x="26716" y="17451"/>
                    <a:pt x="45132" y="39156"/>
                  </a:cubicBezTo>
                  <a:lnTo>
                    <a:pt x="45132" y="39156"/>
                  </a:lnTo>
                  <a:close/>
                </a:path>
              </a:pathLst>
            </a:custGeom>
            <a:solidFill>
              <a:schemeClr val="accent3">
                <a:lumMod val="20000"/>
                <a:lumOff val="80000"/>
              </a:schemeClr>
            </a:solidFill>
            <a:ln w="1644" cap="flat">
              <a:noFill/>
              <a:prstDash val="solid"/>
              <a:miter/>
            </a:ln>
          </p:spPr>
          <p:txBody>
            <a:bodyPr rtlCol="0" anchor="ctr"/>
            <a:lstStyle/>
            <a:p>
              <a:endParaRPr lang="en-US"/>
            </a:p>
          </p:txBody>
        </p:sp>
        <p:sp>
          <p:nvSpPr>
            <p:cNvPr id="47" name="Freeform 267">
              <a:extLst>
                <a:ext uri="{FF2B5EF4-FFF2-40B4-BE49-F238E27FC236}">
                  <a16:creationId xmlns:a16="http://schemas.microsoft.com/office/drawing/2014/main" id="{8EF35F99-F9CB-909E-0C0A-72FFD4A52496}"/>
                </a:ext>
              </a:extLst>
            </p:cNvPr>
            <p:cNvSpPr/>
            <p:nvPr/>
          </p:nvSpPr>
          <p:spPr>
            <a:xfrm>
              <a:off x="2708703" y="1463276"/>
              <a:ext cx="36268" cy="59696"/>
            </a:xfrm>
            <a:custGeom>
              <a:avLst/>
              <a:gdLst>
                <a:gd name="connsiteX0" fmla="*/ 45132 w 59624"/>
                <a:gd name="connsiteY0" fmla="*/ 39156 h 98140"/>
                <a:gd name="connsiteX1" fmla="*/ 43159 w 59624"/>
                <a:gd name="connsiteY1" fmla="*/ 96380 h 98140"/>
                <a:gd name="connsiteX2" fmla="*/ 1558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560"/>
                    <a:pt x="66179" y="85034"/>
                    <a:pt x="43159" y="96380"/>
                  </a:cubicBezTo>
                  <a:cubicBezTo>
                    <a:pt x="18824" y="104437"/>
                    <a:pt x="2216" y="83718"/>
                    <a:pt x="1558" y="57080"/>
                  </a:cubicBezTo>
                  <a:cubicBezTo>
                    <a:pt x="-579" y="28632"/>
                    <a:pt x="-1072" y="1829"/>
                    <a:pt x="3696" y="185"/>
                  </a:cubicBezTo>
                  <a:cubicBezTo>
                    <a:pt x="8136" y="-2117"/>
                    <a:pt x="26552" y="17451"/>
                    <a:pt x="45132" y="39156"/>
                  </a:cubicBezTo>
                  <a:lnTo>
                    <a:pt x="45132" y="39156"/>
                  </a:lnTo>
                  <a:close/>
                </a:path>
              </a:pathLst>
            </a:custGeom>
            <a:solidFill>
              <a:schemeClr val="accent3">
                <a:lumMod val="75000"/>
              </a:schemeClr>
            </a:solidFill>
            <a:ln w="1644" cap="flat">
              <a:noFill/>
              <a:prstDash val="solid"/>
              <a:miter/>
            </a:ln>
          </p:spPr>
          <p:txBody>
            <a:bodyPr rtlCol="0" anchor="ctr"/>
            <a:lstStyle/>
            <a:p>
              <a:endParaRPr lang="en-US"/>
            </a:p>
          </p:txBody>
        </p:sp>
        <p:sp>
          <p:nvSpPr>
            <p:cNvPr id="48" name="Freeform 268">
              <a:extLst>
                <a:ext uri="{FF2B5EF4-FFF2-40B4-BE49-F238E27FC236}">
                  <a16:creationId xmlns:a16="http://schemas.microsoft.com/office/drawing/2014/main" id="{9E7FDCC9-3AF8-7621-CC29-F12CA2FD31B7}"/>
                </a:ext>
              </a:extLst>
            </p:cNvPr>
            <p:cNvSpPr/>
            <p:nvPr/>
          </p:nvSpPr>
          <p:spPr>
            <a:xfrm>
              <a:off x="2592082" y="1421866"/>
              <a:ext cx="36268" cy="59696"/>
            </a:xfrm>
            <a:custGeom>
              <a:avLst/>
              <a:gdLst>
                <a:gd name="connsiteX0" fmla="*/ 45132 w 59624"/>
                <a:gd name="connsiteY0" fmla="*/ 39156 h 98140"/>
                <a:gd name="connsiteX1" fmla="*/ 43159 w 59624"/>
                <a:gd name="connsiteY1" fmla="*/ 96380 h 98140"/>
                <a:gd name="connsiteX2" fmla="*/ 1558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560"/>
                    <a:pt x="66179" y="85034"/>
                    <a:pt x="43159" y="96380"/>
                  </a:cubicBezTo>
                  <a:cubicBezTo>
                    <a:pt x="18824" y="104437"/>
                    <a:pt x="2216" y="83718"/>
                    <a:pt x="1558" y="57080"/>
                  </a:cubicBezTo>
                  <a:cubicBezTo>
                    <a:pt x="-579" y="28632"/>
                    <a:pt x="-1072" y="1829"/>
                    <a:pt x="3696" y="185"/>
                  </a:cubicBezTo>
                  <a:cubicBezTo>
                    <a:pt x="8136" y="-2117"/>
                    <a:pt x="26716" y="17451"/>
                    <a:pt x="45132" y="39156"/>
                  </a:cubicBezTo>
                  <a:lnTo>
                    <a:pt x="45132" y="39156"/>
                  </a:lnTo>
                  <a:close/>
                </a:path>
              </a:pathLst>
            </a:custGeom>
            <a:solidFill>
              <a:schemeClr val="accent3">
                <a:lumMod val="75000"/>
              </a:schemeClr>
            </a:solidFill>
            <a:ln w="1644" cap="flat">
              <a:noFill/>
              <a:prstDash val="solid"/>
              <a:miter/>
            </a:ln>
          </p:spPr>
          <p:txBody>
            <a:bodyPr rtlCol="0" anchor="ctr"/>
            <a:lstStyle/>
            <a:p>
              <a:endParaRPr lang="en-US"/>
            </a:p>
          </p:txBody>
        </p:sp>
        <p:sp>
          <p:nvSpPr>
            <p:cNvPr id="49" name="Freeform 269">
              <a:extLst>
                <a:ext uri="{FF2B5EF4-FFF2-40B4-BE49-F238E27FC236}">
                  <a16:creationId xmlns:a16="http://schemas.microsoft.com/office/drawing/2014/main" id="{0BEB9CD2-C3C5-1C7B-3530-E9F88BAF929B}"/>
                </a:ext>
              </a:extLst>
            </p:cNvPr>
            <p:cNvSpPr/>
            <p:nvPr/>
          </p:nvSpPr>
          <p:spPr>
            <a:xfrm>
              <a:off x="2265960" y="1579413"/>
              <a:ext cx="840939" cy="724857"/>
            </a:xfrm>
            <a:custGeom>
              <a:avLst/>
              <a:gdLst>
                <a:gd name="connsiteX0" fmla="*/ 1071114 w 1382508"/>
                <a:gd name="connsiteY0" fmla="*/ 813959 h 1191668"/>
                <a:gd name="connsiteX1" fmla="*/ 1375144 w 1382508"/>
                <a:gd name="connsiteY1" fmla="*/ 0 h 1191668"/>
                <a:gd name="connsiteX2" fmla="*/ 1375144 w 1382508"/>
                <a:gd name="connsiteY2" fmla="*/ 0 h 1191668"/>
                <a:gd name="connsiteX3" fmla="*/ 765275 w 1382508"/>
                <a:gd name="connsiteY3" fmla="*/ 60348 h 1191668"/>
                <a:gd name="connsiteX4" fmla="*/ 155406 w 1382508"/>
                <a:gd name="connsiteY4" fmla="*/ 0 h 1191668"/>
                <a:gd name="connsiteX5" fmla="*/ 154912 w 1382508"/>
                <a:gd name="connsiteY5" fmla="*/ 0 h 1191668"/>
                <a:gd name="connsiteX6" fmla="*/ 149486 w 1382508"/>
                <a:gd name="connsiteY6" fmla="*/ 198968 h 1191668"/>
                <a:gd name="connsiteX7" fmla="*/ 29781 w 1382508"/>
                <a:gd name="connsiteY7" fmla="*/ 344987 h 1191668"/>
                <a:gd name="connsiteX8" fmla="*/ 55433 w 1382508"/>
                <a:gd name="connsiteY8" fmla="*/ 472919 h 1191668"/>
                <a:gd name="connsiteX9" fmla="*/ 103610 w 1382508"/>
                <a:gd name="connsiteY9" fmla="*/ 525374 h 1191668"/>
                <a:gd name="connsiteX10" fmla="*/ 89798 w 1382508"/>
                <a:gd name="connsiteY10" fmla="*/ 576184 h 1191668"/>
                <a:gd name="connsiteX11" fmla="*/ 85359 w 1382508"/>
                <a:gd name="connsiteY11" fmla="*/ 616636 h 1191668"/>
                <a:gd name="connsiteX12" fmla="*/ 125315 w 1382508"/>
                <a:gd name="connsiteY12" fmla="*/ 650181 h 1191668"/>
                <a:gd name="connsiteX13" fmla="*/ 126137 w 1382508"/>
                <a:gd name="connsiteY13" fmla="*/ 725164 h 1191668"/>
                <a:gd name="connsiteX14" fmla="*/ 151788 w 1382508"/>
                <a:gd name="connsiteY14" fmla="*/ 750980 h 1191668"/>
                <a:gd name="connsiteX15" fmla="*/ 159352 w 1382508"/>
                <a:gd name="connsiteY15" fmla="*/ 813630 h 1191668"/>
                <a:gd name="connsiteX16" fmla="*/ 274124 w 1382508"/>
                <a:gd name="connsiteY16" fmla="*/ 944850 h 1191668"/>
                <a:gd name="connsiteX17" fmla="*/ 471439 w 1382508"/>
                <a:gd name="connsiteY17" fmla="*/ 943042 h 1191668"/>
                <a:gd name="connsiteX18" fmla="*/ 510902 w 1382508"/>
                <a:gd name="connsiteY18" fmla="*/ 1187723 h 1191668"/>
                <a:gd name="connsiteX19" fmla="*/ 1096765 w 1382508"/>
                <a:gd name="connsiteY19" fmla="*/ 1191669 h 1191668"/>
                <a:gd name="connsiteX20" fmla="*/ 1071114 w 1382508"/>
                <a:gd name="connsiteY20" fmla="*/ 813959 h 1191668"/>
                <a:gd name="connsiteX21" fmla="*/ 1071114 w 1382508"/>
                <a:gd name="connsiteY21" fmla="*/ 813959 h 119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82508" h="1191668">
                  <a:moveTo>
                    <a:pt x="1071114" y="813959"/>
                  </a:moveTo>
                  <a:cubicBezTo>
                    <a:pt x="1082295" y="599863"/>
                    <a:pt x="1437627" y="414708"/>
                    <a:pt x="1375144" y="0"/>
                  </a:cubicBezTo>
                  <a:lnTo>
                    <a:pt x="1375144" y="0"/>
                  </a:lnTo>
                  <a:cubicBezTo>
                    <a:pt x="1372842" y="33381"/>
                    <a:pt x="1100711" y="60348"/>
                    <a:pt x="765275" y="60348"/>
                  </a:cubicBezTo>
                  <a:cubicBezTo>
                    <a:pt x="429839" y="60348"/>
                    <a:pt x="157708" y="33381"/>
                    <a:pt x="155406" y="0"/>
                  </a:cubicBezTo>
                  <a:lnTo>
                    <a:pt x="154912" y="0"/>
                  </a:lnTo>
                  <a:cubicBezTo>
                    <a:pt x="156392" y="66761"/>
                    <a:pt x="167902" y="169369"/>
                    <a:pt x="149486" y="198968"/>
                  </a:cubicBezTo>
                  <a:cubicBezTo>
                    <a:pt x="91936" y="291217"/>
                    <a:pt x="45567" y="334134"/>
                    <a:pt x="29781" y="344987"/>
                  </a:cubicBezTo>
                  <a:cubicBezTo>
                    <a:pt x="-12806" y="374092"/>
                    <a:pt x="-14286" y="446773"/>
                    <a:pt x="55433" y="472919"/>
                  </a:cubicBezTo>
                  <a:cubicBezTo>
                    <a:pt x="109859" y="493309"/>
                    <a:pt x="103446" y="484429"/>
                    <a:pt x="103610" y="525374"/>
                  </a:cubicBezTo>
                  <a:cubicBezTo>
                    <a:pt x="103775" y="550697"/>
                    <a:pt x="97198" y="562207"/>
                    <a:pt x="89798" y="576184"/>
                  </a:cubicBezTo>
                  <a:cubicBezTo>
                    <a:pt x="80261" y="593944"/>
                    <a:pt x="76315" y="596739"/>
                    <a:pt x="85359" y="616636"/>
                  </a:cubicBezTo>
                  <a:cubicBezTo>
                    <a:pt x="94402" y="637026"/>
                    <a:pt x="125315" y="650181"/>
                    <a:pt x="125315" y="650181"/>
                  </a:cubicBezTo>
                  <a:cubicBezTo>
                    <a:pt x="125315" y="650181"/>
                    <a:pt x="89963" y="675011"/>
                    <a:pt x="126137" y="725164"/>
                  </a:cubicBezTo>
                  <a:cubicBezTo>
                    <a:pt x="134030" y="736181"/>
                    <a:pt x="149651" y="742100"/>
                    <a:pt x="151788" y="750980"/>
                  </a:cubicBezTo>
                  <a:cubicBezTo>
                    <a:pt x="162805" y="797844"/>
                    <a:pt x="159516" y="796036"/>
                    <a:pt x="159352" y="813630"/>
                  </a:cubicBezTo>
                  <a:cubicBezTo>
                    <a:pt x="159023" y="836322"/>
                    <a:pt x="162476" y="925447"/>
                    <a:pt x="274124" y="944850"/>
                  </a:cubicBezTo>
                  <a:cubicBezTo>
                    <a:pt x="295006" y="948468"/>
                    <a:pt x="383141" y="947810"/>
                    <a:pt x="471439" y="943042"/>
                  </a:cubicBezTo>
                  <a:cubicBezTo>
                    <a:pt x="487060" y="1056996"/>
                    <a:pt x="485745" y="1090870"/>
                    <a:pt x="510902" y="1187723"/>
                  </a:cubicBezTo>
                  <a:lnTo>
                    <a:pt x="1096765" y="1191669"/>
                  </a:lnTo>
                  <a:cubicBezTo>
                    <a:pt x="1074896" y="1034304"/>
                    <a:pt x="1065688" y="978231"/>
                    <a:pt x="1071114" y="813959"/>
                  </a:cubicBezTo>
                  <a:lnTo>
                    <a:pt x="1071114" y="813959"/>
                  </a:lnTo>
                  <a:close/>
                </a:path>
              </a:pathLst>
            </a:custGeom>
            <a:solidFill>
              <a:schemeClr val="accent3"/>
            </a:solidFill>
            <a:ln w="1644" cap="flat">
              <a:solidFill>
                <a:schemeClr val="bg1"/>
              </a:solidFill>
              <a:prstDash val="solid"/>
              <a:miter/>
            </a:ln>
          </p:spPr>
          <p:txBody>
            <a:bodyPr rtlCol="0" anchor="ctr"/>
            <a:lstStyle/>
            <a:p>
              <a:endParaRPr lang="en-US"/>
            </a:p>
          </p:txBody>
        </p:sp>
        <p:sp>
          <p:nvSpPr>
            <p:cNvPr id="50" name="Freeform 324">
              <a:extLst>
                <a:ext uri="{FF2B5EF4-FFF2-40B4-BE49-F238E27FC236}">
                  <a16:creationId xmlns:a16="http://schemas.microsoft.com/office/drawing/2014/main" id="{ECCC6587-0755-3BFB-784C-65388CC00C81}"/>
                </a:ext>
              </a:extLst>
            </p:cNvPr>
            <p:cNvSpPr/>
            <p:nvPr/>
          </p:nvSpPr>
          <p:spPr>
            <a:xfrm>
              <a:off x="2380992" y="1145219"/>
              <a:ext cx="664717" cy="233050"/>
            </a:xfrm>
            <a:custGeom>
              <a:avLst/>
              <a:gdLst>
                <a:gd name="connsiteX0" fmla="*/ 841386 w 1092798"/>
                <a:gd name="connsiteY0" fmla="*/ 224949 h 383136"/>
                <a:gd name="connsiteX1" fmla="*/ 799127 w 1092798"/>
                <a:gd name="connsiteY1" fmla="*/ 227580 h 383136"/>
                <a:gd name="connsiteX2" fmla="*/ 507758 w 1092798"/>
                <a:gd name="connsiteY2" fmla="*/ 0 h 383136"/>
                <a:gd name="connsiteX3" fmla="*/ 219185 w 1092798"/>
                <a:gd name="connsiteY3" fmla="*/ 212452 h 383136"/>
                <a:gd name="connsiteX4" fmla="*/ 213430 w 1092798"/>
                <a:gd name="connsiteY4" fmla="*/ 212452 h 383136"/>
                <a:gd name="connsiteX5" fmla="*/ 0 w 1092798"/>
                <a:gd name="connsiteY5" fmla="*/ 383136 h 383136"/>
                <a:gd name="connsiteX6" fmla="*/ 1092799 w 1092798"/>
                <a:gd name="connsiteY6" fmla="*/ 383136 h 383136"/>
                <a:gd name="connsiteX7" fmla="*/ 841386 w 1092798"/>
                <a:gd name="connsiteY7" fmla="*/ 224949 h 38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2798" h="383136">
                  <a:moveTo>
                    <a:pt x="841386" y="224949"/>
                  </a:moveTo>
                  <a:cubicBezTo>
                    <a:pt x="826916" y="224949"/>
                    <a:pt x="812775" y="225935"/>
                    <a:pt x="799127" y="227580"/>
                  </a:cubicBezTo>
                  <a:cubicBezTo>
                    <a:pt x="779232" y="98991"/>
                    <a:pt x="656403" y="0"/>
                    <a:pt x="507758" y="0"/>
                  </a:cubicBezTo>
                  <a:cubicBezTo>
                    <a:pt x="359114" y="0"/>
                    <a:pt x="245987" y="91262"/>
                    <a:pt x="219185" y="212452"/>
                  </a:cubicBezTo>
                  <a:cubicBezTo>
                    <a:pt x="217211" y="212452"/>
                    <a:pt x="215403" y="212452"/>
                    <a:pt x="213430" y="212452"/>
                  </a:cubicBezTo>
                  <a:cubicBezTo>
                    <a:pt x="103591" y="212452"/>
                    <a:pt x="12825" y="286941"/>
                    <a:pt x="0" y="383136"/>
                  </a:cubicBezTo>
                  <a:lnTo>
                    <a:pt x="1092799" y="383136"/>
                  </a:lnTo>
                  <a:cubicBezTo>
                    <a:pt x="1070601" y="293025"/>
                    <a:pt x="966517" y="224949"/>
                    <a:pt x="841386" y="224949"/>
                  </a:cubicBezTo>
                  <a:close/>
                </a:path>
              </a:pathLst>
            </a:custGeom>
            <a:solidFill>
              <a:schemeClr val="accent3"/>
            </a:solidFill>
            <a:ln w="1644" cap="flat">
              <a:noFill/>
              <a:prstDash val="solid"/>
              <a:miter/>
            </a:ln>
          </p:spPr>
          <p:txBody>
            <a:bodyPr rtlCol="0" anchor="ctr"/>
            <a:lstStyle/>
            <a:p>
              <a:endParaRPr lang="en-US"/>
            </a:p>
          </p:txBody>
        </p:sp>
      </p:grpSp>
      <p:grpSp>
        <p:nvGrpSpPr>
          <p:cNvPr id="51" name="Group 50">
            <a:extLst>
              <a:ext uri="{FF2B5EF4-FFF2-40B4-BE49-F238E27FC236}">
                <a16:creationId xmlns:a16="http://schemas.microsoft.com/office/drawing/2014/main" id="{6E399930-3DD7-E0C8-F2CE-E11C26A97674}"/>
              </a:ext>
            </a:extLst>
          </p:cNvPr>
          <p:cNvGrpSpPr/>
          <p:nvPr/>
        </p:nvGrpSpPr>
        <p:grpSpPr>
          <a:xfrm>
            <a:off x="2925943" y="2204826"/>
            <a:ext cx="840939" cy="1117257"/>
            <a:chOff x="5128108" y="1187023"/>
            <a:chExt cx="840939" cy="1117257"/>
          </a:xfrm>
        </p:grpSpPr>
        <p:sp>
          <p:nvSpPr>
            <p:cNvPr id="52" name="Freeform 254">
              <a:extLst>
                <a:ext uri="{FF2B5EF4-FFF2-40B4-BE49-F238E27FC236}">
                  <a16:creationId xmlns:a16="http://schemas.microsoft.com/office/drawing/2014/main" id="{A72DF686-C0C2-86A6-981D-B8390BED1365}"/>
                </a:ext>
              </a:extLst>
            </p:cNvPr>
            <p:cNvSpPr/>
            <p:nvPr/>
          </p:nvSpPr>
          <p:spPr>
            <a:xfrm>
              <a:off x="5222515" y="1542497"/>
              <a:ext cx="741954" cy="73798"/>
            </a:xfrm>
            <a:custGeom>
              <a:avLst/>
              <a:gdLst>
                <a:gd name="connsiteX0" fmla="*/ 1220067 w 1220067"/>
                <a:gd name="connsiteY0" fmla="*/ 60677 h 121353"/>
                <a:gd name="connsiteX1" fmla="*/ 610033 w 1220067"/>
                <a:gd name="connsiteY1" fmla="*/ 121354 h 121353"/>
                <a:gd name="connsiteX2" fmla="*/ 0 w 1220067"/>
                <a:gd name="connsiteY2" fmla="*/ 60677 h 121353"/>
                <a:gd name="connsiteX3" fmla="*/ 610033 w 1220067"/>
                <a:gd name="connsiteY3" fmla="*/ 0 h 121353"/>
                <a:gd name="connsiteX4" fmla="*/ 1220067 w 1220067"/>
                <a:gd name="connsiteY4" fmla="*/ 60677 h 121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67" h="121353">
                  <a:moveTo>
                    <a:pt x="1220067" y="60677"/>
                  </a:moveTo>
                  <a:cubicBezTo>
                    <a:pt x="1220067" y="94188"/>
                    <a:pt x="946946" y="121354"/>
                    <a:pt x="610033" y="121354"/>
                  </a:cubicBezTo>
                  <a:cubicBezTo>
                    <a:pt x="273121" y="121354"/>
                    <a:pt x="0" y="94188"/>
                    <a:pt x="0" y="60677"/>
                  </a:cubicBezTo>
                  <a:cubicBezTo>
                    <a:pt x="0" y="27166"/>
                    <a:pt x="273121" y="0"/>
                    <a:pt x="610033" y="0"/>
                  </a:cubicBezTo>
                  <a:cubicBezTo>
                    <a:pt x="946946" y="0"/>
                    <a:pt x="1220067" y="27166"/>
                    <a:pt x="1220067" y="60677"/>
                  </a:cubicBezTo>
                  <a:close/>
                </a:path>
              </a:pathLst>
            </a:custGeom>
            <a:solidFill>
              <a:schemeClr val="accent5">
                <a:lumMod val="60000"/>
                <a:lumOff val="40000"/>
              </a:schemeClr>
            </a:solidFill>
            <a:ln w="1644" cap="flat">
              <a:noFill/>
              <a:prstDash val="solid"/>
              <a:miter/>
            </a:ln>
          </p:spPr>
          <p:txBody>
            <a:bodyPr rtlCol="0" anchor="ctr"/>
            <a:lstStyle/>
            <a:p>
              <a:endParaRPr lang="en-US"/>
            </a:p>
          </p:txBody>
        </p:sp>
        <p:sp>
          <p:nvSpPr>
            <p:cNvPr id="53" name="Freeform 255">
              <a:extLst>
                <a:ext uri="{FF2B5EF4-FFF2-40B4-BE49-F238E27FC236}">
                  <a16:creationId xmlns:a16="http://schemas.microsoft.com/office/drawing/2014/main" id="{C21F2982-C5D7-14DA-C8F4-954892F18FB4}"/>
                </a:ext>
              </a:extLst>
            </p:cNvPr>
            <p:cNvSpPr/>
            <p:nvPr/>
          </p:nvSpPr>
          <p:spPr>
            <a:xfrm>
              <a:off x="5313232" y="1187023"/>
              <a:ext cx="570529" cy="580269"/>
            </a:xfrm>
            <a:custGeom>
              <a:avLst/>
              <a:gdLst>
                <a:gd name="connsiteX0" fmla="*/ 477630 w 938176"/>
                <a:gd name="connsiteY0" fmla="*/ 954193 h 954192"/>
                <a:gd name="connsiteX1" fmla="*/ 313201 w 938176"/>
                <a:gd name="connsiteY1" fmla="*/ 878388 h 954192"/>
                <a:gd name="connsiteX2" fmla="*/ 297251 w 938176"/>
                <a:gd name="connsiteY2" fmla="*/ 882499 h 954192"/>
                <a:gd name="connsiteX3" fmla="*/ 235754 w 938176"/>
                <a:gd name="connsiteY3" fmla="*/ 889898 h 954192"/>
                <a:gd name="connsiteX4" fmla="*/ 110623 w 938176"/>
                <a:gd name="connsiteY4" fmla="*/ 843527 h 954192"/>
                <a:gd name="connsiteX5" fmla="*/ 7526 w 938176"/>
                <a:gd name="connsiteY5" fmla="*/ 548693 h 954192"/>
                <a:gd name="connsiteX6" fmla="*/ 93851 w 938176"/>
                <a:gd name="connsiteY6" fmla="*/ 415993 h 954192"/>
                <a:gd name="connsiteX7" fmla="*/ 36301 w 938176"/>
                <a:gd name="connsiteY7" fmla="*/ 328513 h 954192"/>
                <a:gd name="connsiteX8" fmla="*/ 39754 w 938176"/>
                <a:gd name="connsiteY8" fmla="*/ 220643 h 954192"/>
                <a:gd name="connsiteX9" fmla="*/ 149429 w 938176"/>
                <a:gd name="connsiteY9" fmla="*/ 73801 h 954192"/>
                <a:gd name="connsiteX10" fmla="*/ 362365 w 938176"/>
                <a:gd name="connsiteY10" fmla="*/ 298 h 954192"/>
                <a:gd name="connsiteX11" fmla="*/ 510516 w 938176"/>
                <a:gd name="connsiteY11" fmla="*/ 93698 h 954192"/>
                <a:gd name="connsiteX12" fmla="*/ 518573 w 938176"/>
                <a:gd name="connsiteY12" fmla="*/ 110635 h 954192"/>
                <a:gd name="connsiteX13" fmla="*/ 700432 w 938176"/>
                <a:gd name="connsiteY13" fmla="*/ 166708 h 954192"/>
                <a:gd name="connsiteX14" fmla="*/ 738415 w 938176"/>
                <a:gd name="connsiteY14" fmla="*/ 211270 h 954192"/>
                <a:gd name="connsiteX15" fmla="*/ 834606 w 938176"/>
                <a:gd name="connsiteY15" fmla="*/ 240869 h 954192"/>
                <a:gd name="connsiteX16" fmla="*/ 931784 w 938176"/>
                <a:gd name="connsiteY16" fmla="*/ 408429 h 954192"/>
                <a:gd name="connsiteX17" fmla="*/ 889197 w 938176"/>
                <a:gd name="connsiteY17" fmla="*/ 662154 h 954192"/>
                <a:gd name="connsiteX18" fmla="*/ 794486 w 938176"/>
                <a:gd name="connsiteY18" fmla="*/ 781535 h 954192"/>
                <a:gd name="connsiteX19" fmla="*/ 726083 w 938176"/>
                <a:gd name="connsiteY19" fmla="*/ 774464 h 954192"/>
                <a:gd name="connsiteX20" fmla="*/ 684482 w 938176"/>
                <a:gd name="connsiteY20" fmla="*/ 766078 h 954192"/>
                <a:gd name="connsiteX21" fmla="*/ 620848 w 938176"/>
                <a:gd name="connsiteY21" fmla="*/ 841883 h 954192"/>
                <a:gd name="connsiteX22" fmla="*/ 620684 w 938176"/>
                <a:gd name="connsiteY22" fmla="*/ 842376 h 954192"/>
                <a:gd name="connsiteX23" fmla="*/ 500157 w 938176"/>
                <a:gd name="connsiteY23" fmla="*/ 952055 h 954192"/>
                <a:gd name="connsiteX24" fmla="*/ 477630 w 938176"/>
                <a:gd name="connsiteY24" fmla="*/ 954193 h 954192"/>
                <a:gd name="connsiteX25" fmla="*/ 338194 w 938176"/>
                <a:gd name="connsiteY25" fmla="*/ 870330 h 954192"/>
                <a:gd name="connsiteX26" fmla="*/ 495717 w 938176"/>
                <a:gd name="connsiteY26" fmla="*/ 931172 h 954192"/>
                <a:gd name="connsiteX27" fmla="*/ 594375 w 938176"/>
                <a:gd name="connsiteY27" fmla="*/ 844678 h 954192"/>
                <a:gd name="connsiteX28" fmla="*/ 466120 w 938176"/>
                <a:gd name="connsiteY28" fmla="*/ 800116 h 954192"/>
                <a:gd name="connsiteX29" fmla="*/ 338194 w 938176"/>
                <a:gd name="connsiteY29" fmla="*/ 870330 h 954192"/>
                <a:gd name="connsiteX30" fmla="*/ 111445 w 938176"/>
                <a:gd name="connsiteY30" fmla="*/ 429312 h 954192"/>
                <a:gd name="connsiteX31" fmla="*/ 28080 w 938176"/>
                <a:gd name="connsiteY31" fmla="*/ 554284 h 954192"/>
                <a:gd name="connsiteX32" fmla="*/ 38932 w 938176"/>
                <a:gd name="connsiteY32" fmla="*/ 702441 h 954192"/>
                <a:gd name="connsiteX33" fmla="*/ 124929 w 938176"/>
                <a:gd name="connsiteY33" fmla="*/ 827906 h 954192"/>
                <a:gd name="connsiteX34" fmla="*/ 291496 w 938176"/>
                <a:gd name="connsiteY34" fmla="*/ 861944 h 954192"/>
                <a:gd name="connsiteX35" fmla="*/ 215036 w 938176"/>
                <a:gd name="connsiteY35" fmla="*/ 800116 h 954192"/>
                <a:gd name="connsiteX36" fmla="*/ 129533 w 938176"/>
                <a:gd name="connsiteY36" fmla="*/ 730724 h 954192"/>
                <a:gd name="connsiteX37" fmla="*/ 65076 w 938176"/>
                <a:gd name="connsiteY37" fmla="*/ 636009 h 954192"/>
                <a:gd name="connsiteX38" fmla="*/ 139563 w 938176"/>
                <a:gd name="connsiteY38" fmla="*/ 515477 h 954192"/>
                <a:gd name="connsiteX39" fmla="*/ 187412 w 938176"/>
                <a:gd name="connsiteY39" fmla="*/ 465324 h 954192"/>
                <a:gd name="connsiteX40" fmla="*/ 111445 w 938176"/>
                <a:gd name="connsiteY40" fmla="*/ 429312 h 954192"/>
                <a:gd name="connsiteX41" fmla="*/ 209281 w 938176"/>
                <a:gd name="connsiteY41" fmla="*/ 472559 h 954192"/>
                <a:gd name="connsiteX42" fmla="*/ 154690 w 938176"/>
                <a:gd name="connsiteY42" fmla="*/ 530770 h 954192"/>
                <a:gd name="connsiteX43" fmla="*/ 86452 w 938176"/>
                <a:gd name="connsiteY43" fmla="*/ 634858 h 954192"/>
                <a:gd name="connsiteX44" fmla="*/ 142851 w 938176"/>
                <a:gd name="connsiteY44" fmla="*/ 713951 h 954192"/>
                <a:gd name="connsiteX45" fmla="*/ 228684 w 938176"/>
                <a:gd name="connsiteY45" fmla="*/ 783672 h 954192"/>
                <a:gd name="connsiteX46" fmla="*/ 317311 w 938176"/>
                <a:gd name="connsiteY46" fmla="*/ 854873 h 954192"/>
                <a:gd name="connsiteX47" fmla="*/ 445402 w 938176"/>
                <a:gd name="connsiteY47" fmla="*/ 788605 h 954192"/>
                <a:gd name="connsiteX48" fmla="*/ 285741 w 938176"/>
                <a:gd name="connsiteY48" fmla="*/ 546555 h 954192"/>
                <a:gd name="connsiteX49" fmla="*/ 282781 w 938176"/>
                <a:gd name="connsiteY49" fmla="*/ 491140 h 954192"/>
                <a:gd name="connsiteX50" fmla="*/ 209281 w 938176"/>
                <a:gd name="connsiteY50" fmla="*/ 472559 h 954192"/>
                <a:gd name="connsiteX51" fmla="*/ 484865 w 938176"/>
                <a:gd name="connsiteY51" fmla="*/ 785810 h 954192"/>
                <a:gd name="connsiteX52" fmla="*/ 605556 w 938176"/>
                <a:gd name="connsiteY52" fmla="*/ 825275 h 954192"/>
                <a:gd name="connsiteX53" fmla="*/ 676754 w 938176"/>
                <a:gd name="connsiteY53" fmla="*/ 746345 h 954192"/>
                <a:gd name="connsiteX54" fmla="*/ 735620 w 938176"/>
                <a:gd name="connsiteY54" fmla="*/ 755718 h 954192"/>
                <a:gd name="connsiteX55" fmla="*/ 785113 w 938176"/>
                <a:gd name="connsiteY55" fmla="*/ 762625 h 954192"/>
                <a:gd name="connsiteX56" fmla="*/ 870123 w 938176"/>
                <a:gd name="connsiteY56" fmla="*/ 652452 h 954192"/>
                <a:gd name="connsiteX57" fmla="*/ 910573 w 938176"/>
                <a:gd name="connsiteY57" fmla="*/ 413033 h 954192"/>
                <a:gd name="connsiteX58" fmla="*/ 821452 w 938176"/>
                <a:gd name="connsiteY58" fmla="*/ 258299 h 954192"/>
                <a:gd name="connsiteX59" fmla="*/ 753214 w 938176"/>
                <a:gd name="connsiteY59" fmla="*/ 231825 h 954192"/>
                <a:gd name="connsiteX60" fmla="*/ 825563 w 938176"/>
                <a:gd name="connsiteY60" fmla="*/ 386888 h 954192"/>
                <a:gd name="connsiteX61" fmla="*/ 819150 w 938176"/>
                <a:gd name="connsiteY61" fmla="*/ 563328 h 954192"/>
                <a:gd name="connsiteX62" fmla="*/ 727727 w 938176"/>
                <a:gd name="connsiteY62" fmla="*/ 652288 h 954192"/>
                <a:gd name="connsiteX63" fmla="*/ 652254 w 938176"/>
                <a:gd name="connsiteY63" fmla="*/ 607726 h 954192"/>
                <a:gd name="connsiteX64" fmla="*/ 543731 w 938176"/>
                <a:gd name="connsiteY64" fmla="*/ 457595 h 954192"/>
                <a:gd name="connsiteX65" fmla="*/ 531234 w 938176"/>
                <a:gd name="connsiteY65" fmla="*/ 518272 h 954192"/>
                <a:gd name="connsiteX66" fmla="*/ 613613 w 938176"/>
                <a:gd name="connsiteY66" fmla="*/ 568919 h 954192"/>
                <a:gd name="connsiteX67" fmla="*/ 615093 w 938176"/>
                <a:gd name="connsiteY67" fmla="*/ 625978 h 954192"/>
                <a:gd name="connsiteX68" fmla="*/ 492758 w 938176"/>
                <a:gd name="connsiteY68" fmla="*/ 779561 h 954192"/>
                <a:gd name="connsiteX69" fmla="*/ 484865 w 938176"/>
                <a:gd name="connsiteY69" fmla="*/ 785810 h 954192"/>
                <a:gd name="connsiteX70" fmla="*/ 304157 w 938176"/>
                <a:gd name="connsiteY70" fmla="*/ 495580 h 954192"/>
                <a:gd name="connsiteX71" fmla="*/ 306952 w 938176"/>
                <a:gd name="connsiteY71" fmla="*/ 543924 h 954192"/>
                <a:gd name="connsiteX72" fmla="*/ 389167 w 938176"/>
                <a:gd name="connsiteY72" fmla="*/ 718391 h 954192"/>
                <a:gd name="connsiteX73" fmla="*/ 463818 w 938176"/>
                <a:gd name="connsiteY73" fmla="*/ 774957 h 954192"/>
                <a:gd name="connsiteX74" fmla="*/ 594704 w 938176"/>
                <a:gd name="connsiteY74" fmla="*/ 618250 h 954192"/>
                <a:gd name="connsiteX75" fmla="*/ 594539 w 938176"/>
                <a:gd name="connsiteY75" fmla="*/ 579443 h 954192"/>
                <a:gd name="connsiteX76" fmla="*/ 525150 w 938176"/>
                <a:gd name="connsiteY76" fmla="*/ 538991 h 954192"/>
                <a:gd name="connsiteX77" fmla="*/ 472368 w 938176"/>
                <a:gd name="connsiteY77" fmla="*/ 652617 h 954192"/>
                <a:gd name="connsiteX78" fmla="*/ 397882 w 938176"/>
                <a:gd name="connsiteY78" fmla="*/ 684682 h 954192"/>
                <a:gd name="connsiteX79" fmla="*/ 352664 w 938176"/>
                <a:gd name="connsiteY79" fmla="*/ 644724 h 954192"/>
                <a:gd name="connsiteX80" fmla="*/ 408899 w 938176"/>
                <a:gd name="connsiteY80" fmla="*/ 514161 h 954192"/>
                <a:gd name="connsiteX81" fmla="*/ 386701 w 938176"/>
                <a:gd name="connsiteY81" fmla="*/ 510379 h 954192"/>
                <a:gd name="connsiteX82" fmla="*/ 304157 w 938176"/>
                <a:gd name="connsiteY82" fmla="*/ 495580 h 954192"/>
                <a:gd name="connsiteX83" fmla="*/ 433234 w 938176"/>
                <a:gd name="connsiteY83" fmla="*/ 518437 h 954192"/>
                <a:gd name="connsiteX84" fmla="*/ 373710 w 938176"/>
                <a:gd name="connsiteY84" fmla="*/ 639791 h 954192"/>
                <a:gd name="connsiteX85" fmla="*/ 403637 w 938176"/>
                <a:gd name="connsiteY85" fmla="*/ 664127 h 954192"/>
                <a:gd name="connsiteX86" fmla="*/ 455925 w 938176"/>
                <a:gd name="connsiteY86" fmla="*/ 639133 h 954192"/>
                <a:gd name="connsiteX87" fmla="*/ 504761 w 938176"/>
                <a:gd name="connsiteY87" fmla="*/ 533400 h 954192"/>
                <a:gd name="connsiteX88" fmla="*/ 433234 w 938176"/>
                <a:gd name="connsiteY88" fmla="*/ 518437 h 954192"/>
                <a:gd name="connsiteX89" fmla="*/ 547513 w 938176"/>
                <a:gd name="connsiteY89" fmla="*/ 429148 h 954192"/>
                <a:gd name="connsiteX90" fmla="*/ 670013 w 938176"/>
                <a:gd name="connsiteY90" fmla="*/ 596380 h 954192"/>
                <a:gd name="connsiteX91" fmla="*/ 725261 w 938176"/>
                <a:gd name="connsiteY91" fmla="*/ 631076 h 954192"/>
                <a:gd name="connsiteX92" fmla="*/ 798761 w 938176"/>
                <a:gd name="connsiteY92" fmla="*/ 555764 h 954192"/>
                <a:gd name="connsiteX93" fmla="*/ 729043 w 938176"/>
                <a:gd name="connsiteY93" fmla="*/ 235442 h 954192"/>
                <a:gd name="connsiteX94" fmla="*/ 698295 w 938176"/>
                <a:gd name="connsiteY94" fmla="*/ 254023 h 954192"/>
                <a:gd name="connsiteX95" fmla="*/ 652418 w 938176"/>
                <a:gd name="connsiteY95" fmla="*/ 296777 h 954192"/>
                <a:gd name="connsiteX96" fmla="*/ 551294 w 938176"/>
                <a:gd name="connsiteY96" fmla="*/ 391985 h 954192"/>
                <a:gd name="connsiteX97" fmla="*/ 551130 w 938176"/>
                <a:gd name="connsiteY97" fmla="*/ 393794 h 954192"/>
                <a:gd name="connsiteX98" fmla="*/ 547513 w 938176"/>
                <a:gd name="connsiteY98" fmla="*/ 429148 h 954192"/>
                <a:gd name="connsiteX99" fmla="*/ 448855 w 938176"/>
                <a:gd name="connsiteY99" fmla="*/ 499527 h 954192"/>
                <a:gd name="connsiteX100" fmla="*/ 510351 w 938176"/>
                <a:gd name="connsiteY100" fmla="*/ 512682 h 954192"/>
                <a:gd name="connsiteX101" fmla="*/ 525150 w 938176"/>
                <a:gd name="connsiteY101" fmla="*/ 435561 h 954192"/>
                <a:gd name="connsiteX102" fmla="*/ 517093 w 938176"/>
                <a:gd name="connsiteY102" fmla="*/ 426024 h 954192"/>
                <a:gd name="connsiteX103" fmla="*/ 463324 w 938176"/>
                <a:gd name="connsiteY103" fmla="*/ 483083 h 954192"/>
                <a:gd name="connsiteX104" fmla="*/ 448855 w 938176"/>
                <a:gd name="connsiteY104" fmla="*/ 499527 h 954192"/>
                <a:gd name="connsiteX105" fmla="*/ 304815 w 938176"/>
                <a:gd name="connsiteY105" fmla="*/ 473875 h 954192"/>
                <a:gd name="connsiteX106" fmla="*/ 390318 w 938176"/>
                <a:gd name="connsiteY106" fmla="*/ 489332 h 954192"/>
                <a:gd name="connsiteX107" fmla="*/ 424355 w 938176"/>
                <a:gd name="connsiteY107" fmla="*/ 495251 h 954192"/>
                <a:gd name="connsiteX108" fmla="*/ 447046 w 938176"/>
                <a:gd name="connsiteY108" fmla="*/ 468942 h 954192"/>
                <a:gd name="connsiteX109" fmla="*/ 502788 w 938176"/>
                <a:gd name="connsiteY109" fmla="*/ 409909 h 954192"/>
                <a:gd name="connsiteX110" fmla="*/ 368120 w 938176"/>
                <a:gd name="connsiteY110" fmla="*/ 270960 h 954192"/>
                <a:gd name="connsiteX111" fmla="*/ 352170 w 938176"/>
                <a:gd name="connsiteY111" fmla="*/ 300394 h 954192"/>
                <a:gd name="connsiteX112" fmla="*/ 304815 w 938176"/>
                <a:gd name="connsiteY112" fmla="*/ 473875 h 954192"/>
                <a:gd name="connsiteX113" fmla="*/ 222929 w 938176"/>
                <a:gd name="connsiteY113" fmla="*/ 454307 h 954192"/>
                <a:gd name="connsiteX114" fmla="*/ 283768 w 938176"/>
                <a:gd name="connsiteY114" fmla="*/ 469435 h 954192"/>
                <a:gd name="connsiteX115" fmla="*/ 313858 w 938176"/>
                <a:gd name="connsiteY115" fmla="*/ 334926 h 954192"/>
                <a:gd name="connsiteX116" fmla="*/ 257295 w 938176"/>
                <a:gd name="connsiteY116" fmla="*/ 351863 h 954192"/>
                <a:gd name="connsiteX117" fmla="*/ 246935 w 938176"/>
                <a:gd name="connsiteY117" fmla="*/ 409251 h 954192"/>
                <a:gd name="connsiteX118" fmla="*/ 222929 w 938176"/>
                <a:gd name="connsiteY118" fmla="*/ 454307 h 954192"/>
                <a:gd name="connsiteX119" fmla="*/ 129368 w 938176"/>
                <a:gd name="connsiteY119" fmla="*/ 415335 h 954192"/>
                <a:gd name="connsiteX120" fmla="*/ 201553 w 938176"/>
                <a:gd name="connsiteY120" fmla="*/ 447565 h 954192"/>
                <a:gd name="connsiteX121" fmla="*/ 226711 w 938176"/>
                <a:gd name="connsiteY121" fmla="*/ 401687 h 954192"/>
                <a:gd name="connsiteX122" fmla="*/ 235425 w 938176"/>
                <a:gd name="connsiteY122" fmla="*/ 359591 h 954192"/>
                <a:gd name="connsiteX123" fmla="*/ 129368 w 938176"/>
                <a:gd name="connsiteY123" fmla="*/ 415335 h 954192"/>
                <a:gd name="connsiteX124" fmla="*/ 372066 w 938176"/>
                <a:gd name="connsiteY124" fmla="*/ 21511 h 954192"/>
                <a:gd name="connsiteX125" fmla="*/ 363352 w 938176"/>
                <a:gd name="connsiteY125" fmla="*/ 21840 h 954192"/>
                <a:gd name="connsiteX126" fmla="*/ 161761 w 938176"/>
                <a:gd name="connsiteY126" fmla="*/ 91232 h 954192"/>
                <a:gd name="connsiteX127" fmla="*/ 59979 w 938176"/>
                <a:gd name="connsiteY127" fmla="*/ 227220 h 954192"/>
                <a:gd name="connsiteX128" fmla="*/ 110788 w 938176"/>
                <a:gd name="connsiteY128" fmla="*/ 402509 h 954192"/>
                <a:gd name="connsiteX129" fmla="*/ 234932 w 938176"/>
                <a:gd name="connsiteY129" fmla="*/ 337064 h 954192"/>
                <a:gd name="connsiteX130" fmla="*/ 195469 w 938176"/>
                <a:gd name="connsiteY130" fmla="*/ 235935 h 954192"/>
                <a:gd name="connsiteX131" fmla="*/ 153868 w 938176"/>
                <a:gd name="connsiteY131" fmla="*/ 125105 h 954192"/>
                <a:gd name="connsiteX132" fmla="*/ 173928 w 938176"/>
                <a:gd name="connsiteY132" fmla="*/ 113266 h 954192"/>
                <a:gd name="connsiteX133" fmla="*/ 363680 w 938176"/>
                <a:gd name="connsiteY133" fmla="*/ 237909 h 954192"/>
                <a:gd name="connsiteX134" fmla="*/ 491113 w 938176"/>
                <a:gd name="connsiteY134" fmla="*/ 121159 h 954192"/>
                <a:gd name="connsiteX135" fmla="*/ 497855 w 938176"/>
                <a:gd name="connsiteY135" fmla="*/ 118199 h 954192"/>
                <a:gd name="connsiteX136" fmla="*/ 490949 w 938176"/>
                <a:gd name="connsiteY136" fmla="*/ 103729 h 954192"/>
                <a:gd name="connsiteX137" fmla="*/ 372066 w 938176"/>
                <a:gd name="connsiteY137" fmla="*/ 21511 h 954192"/>
                <a:gd name="connsiteX138" fmla="*/ 379795 w 938176"/>
                <a:gd name="connsiteY138" fmla="*/ 252379 h 954192"/>
                <a:gd name="connsiteX139" fmla="*/ 391633 w 938176"/>
                <a:gd name="connsiteY139" fmla="*/ 263396 h 954192"/>
                <a:gd name="connsiteX140" fmla="*/ 518080 w 938176"/>
                <a:gd name="connsiteY140" fmla="*/ 394616 h 954192"/>
                <a:gd name="connsiteX141" fmla="*/ 530741 w 938176"/>
                <a:gd name="connsiteY141" fmla="*/ 382119 h 954192"/>
                <a:gd name="connsiteX142" fmla="*/ 505912 w 938176"/>
                <a:gd name="connsiteY142" fmla="*/ 137931 h 954192"/>
                <a:gd name="connsiteX143" fmla="*/ 500321 w 938176"/>
                <a:gd name="connsiteY143" fmla="*/ 140398 h 954192"/>
                <a:gd name="connsiteX144" fmla="*/ 379795 w 938176"/>
                <a:gd name="connsiteY144" fmla="*/ 252379 h 954192"/>
                <a:gd name="connsiteX145" fmla="*/ 525972 w 938176"/>
                <a:gd name="connsiteY145" fmla="*/ 130696 h 954192"/>
                <a:gd name="connsiteX146" fmla="*/ 553432 w 938176"/>
                <a:gd name="connsiteY146" fmla="*/ 360085 h 954192"/>
                <a:gd name="connsiteX147" fmla="*/ 637949 w 938176"/>
                <a:gd name="connsiteY147" fmla="*/ 280827 h 954192"/>
                <a:gd name="connsiteX148" fmla="*/ 683496 w 938176"/>
                <a:gd name="connsiteY148" fmla="*/ 238402 h 954192"/>
                <a:gd name="connsiteX149" fmla="*/ 715395 w 938176"/>
                <a:gd name="connsiteY149" fmla="*/ 217519 h 954192"/>
                <a:gd name="connsiteX150" fmla="*/ 684153 w 938176"/>
                <a:gd name="connsiteY150" fmla="*/ 181343 h 954192"/>
                <a:gd name="connsiteX151" fmla="*/ 525972 w 938176"/>
                <a:gd name="connsiteY151" fmla="*/ 130696 h 954192"/>
                <a:gd name="connsiteX152" fmla="*/ 172942 w 938176"/>
                <a:gd name="connsiteY152" fmla="*/ 134972 h 954192"/>
                <a:gd name="connsiteX153" fmla="*/ 213556 w 938176"/>
                <a:gd name="connsiteY153" fmla="*/ 224425 h 954192"/>
                <a:gd name="connsiteX154" fmla="*/ 255814 w 938176"/>
                <a:gd name="connsiteY154" fmla="*/ 329828 h 954192"/>
                <a:gd name="connsiteX155" fmla="*/ 323889 w 938176"/>
                <a:gd name="connsiteY155" fmla="*/ 310425 h 954192"/>
                <a:gd name="connsiteX156" fmla="*/ 323889 w 938176"/>
                <a:gd name="connsiteY156" fmla="*/ 310425 h 954192"/>
                <a:gd name="connsiteX157" fmla="*/ 333096 w 938176"/>
                <a:gd name="connsiteY157" fmla="*/ 290857 h 954192"/>
                <a:gd name="connsiteX158" fmla="*/ 352170 w 938176"/>
                <a:gd name="connsiteY158" fmla="*/ 256161 h 954192"/>
                <a:gd name="connsiteX159" fmla="*/ 234603 w 938176"/>
                <a:gd name="connsiteY159" fmla="*/ 162432 h 954192"/>
                <a:gd name="connsiteX160" fmla="*/ 172942 w 938176"/>
                <a:gd name="connsiteY160" fmla="*/ 134972 h 954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938176" h="954192">
                  <a:moveTo>
                    <a:pt x="477630" y="954193"/>
                  </a:moveTo>
                  <a:cubicBezTo>
                    <a:pt x="427479" y="954193"/>
                    <a:pt x="373875" y="923772"/>
                    <a:pt x="313201" y="878388"/>
                  </a:cubicBezTo>
                  <a:cubicBezTo>
                    <a:pt x="307774" y="879867"/>
                    <a:pt x="302513" y="881347"/>
                    <a:pt x="297251" y="882499"/>
                  </a:cubicBezTo>
                  <a:cubicBezTo>
                    <a:pt x="275875" y="887432"/>
                    <a:pt x="255321" y="889898"/>
                    <a:pt x="235754" y="889898"/>
                  </a:cubicBezTo>
                  <a:cubicBezTo>
                    <a:pt x="186754" y="889898"/>
                    <a:pt x="144167" y="874277"/>
                    <a:pt x="110623" y="843527"/>
                  </a:cubicBezTo>
                  <a:cubicBezTo>
                    <a:pt x="22489" y="762625"/>
                    <a:pt x="-17961" y="647026"/>
                    <a:pt x="7526" y="548693"/>
                  </a:cubicBezTo>
                  <a:cubicBezTo>
                    <a:pt x="18050" y="507913"/>
                    <a:pt x="42221" y="460226"/>
                    <a:pt x="93851" y="415993"/>
                  </a:cubicBezTo>
                  <a:cubicBezTo>
                    <a:pt x="65405" y="392479"/>
                    <a:pt x="45509" y="362387"/>
                    <a:pt x="36301" y="328513"/>
                  </a:cubicBezTo>
                  <a:cubicBezTo>
                    <a:pt x="27093" y="294968"/>
                    <a:pt x="28408" y="257641"/>
                    <a:pt x="39754" y="220643"/>
                  </a:cubicBezTo>
                  <a:cubicBezTo>
                    <a:pt x="56855" y="165063"/>
                    <a:pt x="95824" y="112937"/>
                    <a:pt x="149429" y="73801"/>
                  </a:cubicBezTo>
                  <a:cubicBezTo>
                    <a:pt x="208459" y="30555"/>
                    <a:pt x="282123" y="5067"/>
                    <a:pt x="362365" y="298"/>
                  </a:cubicBezTo>
                  <a:cubicBezTo>
                    <a:pt x="425835" y="-3484"/>
                    <a:pt x="477137" y="28746"/>
                    <a:pt x="510516" y="93698"/>
                  </a:cubicBezTo>
                  <a:cubicBezTo>
                    <a:pt x="513311" y="99125"/>
                    <a:pt x="515942" y="104715"/>
                    <a:pt x="518573" y="110635"/>
                  </a:cubicBezTo>
                  <a:cubicBezTo>
                    <a:pt x="584016" y="90738"/>
                    <a:pt x="647815" y="109977"/>
                    <a:pt x="700432" y="166708"/>
                  </a:cubicBezTo>
                  <a:cubicBezTo>
                    <a:pt x="714079" y="181343"/>
                    <a:pt x="726741" y="196306"/>
                    <a:pt x="738415" y="211270"/>
                  </a:cubicBezTo>
                  <a:cubicBezTo>
                    <a:pt x="768999" y="206830"/>
                    <a:pt x="802707" y="216696"/>
                    <a:pt x="834606" y="240869"/>
                  </a:cubicBezTo>
                  <a:cubicBezTo>
                    <a:pt x="882456" y="277209"/>
                    <a:pt x="917972" y="338379"/>
                    <a:pt x="931784" y="408429"/>
                  </a:cubicBezTo>
                  <a:cubicBezTo>
                    <a:pt x="943130" y="466146"/>
                    <a:pt x="944939" y="556915"/>
                    <a:pt x="889197" y="662154"/>
                  </a:cubicBezTo>
                  <a:cubicBezTo>
                    <a:pt x="853187" y="729737"/>
                    <a:pt x="823096" y="767722"/>
                    <a:pt x="794486" y="781535"/>
                  </a:cubicBezTo>
                  <a:cubicBezTo>
                    <a:pt x="766533" y="795018"/>
                    <a:pt x="744170" y="783508"/>
                    <a:pt x="726083" y="774464"/>
                  </a:cubicBezTo>
                  <a:cubicBezTo>
                    <a:pt x="709147" y="765913"/>
                    <a:pt x="698130" y="760816"/>
                    <a:pt x="684482" y="766078"/>
                  </a:cubicBezTo>
                  <a:cubicBezTo>
                    <a:pt x="666066" y="772984"/>
                    <a:pt x="645184" y="797814"/>
                    <a:pt x="620848" y="841883"/>
                  </a:cubicBezTo>
                  <a:cubicBezTo>
                    <a:pt x="620848" y="842047"/>
                    <a:pt x="620684" y="842212"/>
                    <a:pt x="620684" y="842376"/>
                  </a:cubicBezTo>
                  <a:cubicBezTo>
                    <a:pt x="584674" y="907493"/>
                    <a:pt x="545210" y="943340"/>
                    <a:pt x="500157" y="952055"/>
                  </a:cubicBezTo>
                  <a:cubicBezTo>
                    <a:pt x="492429" y="953535"/>
                    <a:pt x="485029" y="954193"/>
                    <a:pt x="477630" y="954193"/>
                  </a:cubicBezTo>
                  <a:close/>
                  <a:moveTo>
                    <a:pt x="338194" y="870330"/>
                  </a:moveTo>
                  <a:cubicBezTo>
                    <a:pt x="398211" y="913741"/>
                    <a:pt x="450006" y="939887"/>
                    <a:pt x="495717" y="931172"/>
                  </a:cubicBezTo>
                  <a:cubicBezTo>
                    <a:pt x="531399" y="924430"/>
                    <a:pt x="563626" y="895982"/>
                    <a:pt x="594375" y="844678"/>
                  </a:cubicBezTo>
                  <a:cubicBezTo>
                    <a:pt x="546526" y="834483"/>
                    <a:pt x="503774" y="819519"/>
                    <a:pt x="466120" y="800116"/>
                  </a:cubicBezTo>
                  <a:cubicBezTo>
                    <a:pt x="424684" y="830866"/>
                    <a:pt x="380781" y="854873"/>
                    <a:pt x="338194" y="870330"/>
                  </a:cubicBezTo>
                  <a:close/>
                  <a:moveTo>
                    <a:pt x="111445" y="429312"/>
                  </a:moveTo>
                  <a:cubicBezTo>
                    <a:pt x="61130" y="470915"/>
                    <a:pt x="38110" y="515970"/>
                    <a:pt x="28080" y="554284"/>
                  </a:cubicBezTo>
                  <a:cubicBezTo>
                    <a:pt x="16076" y="600819"/>
                    <a:pt x="19858" y="652123"/>
                    <a:pt x="38932" y="702441"/>
                  </a:cubicBezTo>
                  <a:cubicBezTo>
                    <a:pt x="56526" y="748647"/>
                    <a:pt x="87110" y="793210"/>
                    <a:pt x="124929" y="827906"/>
                  </a:cubicBezTo>
                  <a:cubicBezTo>
                    <a:pt x="153704" y="854380"/>
                    <a:pt x="205992" y="881676"/>
                    <a:pt x="291496" y="861944"/>
                  </a:cubicBezTo>
                  <a:cubicBezTo>
                    <a:pt x="267160" y="843034"/>
                    <a:pt x="241838" y="822150"/>
                    <a:pt x="215036" y="800116"/>
                  </a:cubicBezTo>
                  <a:cubicBezTo>
                    <a:pt x="187741" y="777588"/>
                    <a:pt x="159623" y="754403"/>
                    <a:pt x="129533" y="730724"/>
                  </a:cubicBezTo>
                  <a:cubicBezTo>
                    <a:pt x="87932" y="698001"/>
                    <a:pt x="66721" y="666923"/>
                    <a:pt x="65076" y="636009"/>
                  </a:cubicBezTo>
                  <a:cubicBezTo>
                    <a:pt x="62610" y="591447"/>
                    <a:pt x="99935" y="554613"/>
                    <a:pt x="139563" y="515477"/>
                  </a:cubicBezTo>
                  <a:cubicBezTo>
                    <a:pt x="156006" y="499362"/>
                    <a:pt x="172613" y="482919"/>
                    <a:pt x="187412" y="465324"/>
                  </a:cubicBezTo>
                  <a:cubicBezTo>
                    <a:pt x="159294" y="455622"/>
                    <a:pt x="133314" y="443783"/>
                    <a:pt x="111445" y="429312"/>
                  </a:cubicBezTo>
                  <a:close/>
                  <a:moveTo>
                    <a:pt x="209281" y="472559"/>
                  </a:moveTo>
                  <a:cubicBezTo>
                    <a:pt x="192345" y="493771"/>
                    <a:pt x="172942" y="512846"/>
                    <a:pt x="154690" y="530770"/>
                  </a:cubicBezTo>
                  <a:cubicBezTo>
                    <a:pt x="117036" y="567932"/>
                    <a:pt x="84479" y="599997"/>
                    <a:pt x="86452" y="634858"/>
                  </a:cubicBezTo>
                  <a:cubicBezTo>
                    <a:pt x="87768" y="659359"/>
                    <a:pt x="106184" y="685175"/>
                    <a:pt x="142851" y="713951"/>
                  </a:cubicBezTo>
                  <a:cubicBezTo>
                    <a:pt x="173106" y="737795"/>
                    <a:pt x="201389" y="761145"/>
                    <a:pt x="228684" y="783672"/>
                  </a:cubicBezTo>
                  <a:cubicBezTo>
                    <a:pt x="260090" y="809489"/>
                    <a:pt x="289523" y="833825"/>
                    <a:pt x="317311" y="854873"/>
                  </a:cubicBezTo>
                  <a:cubicBezTo>
                    <a:pt x="361543" y="840732"/>
                    <a:pt x="405445" y="817053"/>
                    <a:pt x="445402" y="788605"/>
                  </a:cubicBezTo>
                  <a:cubicBezTo>
                    <a:pt x="354308" y="734670"/>
                    <a:pt x="299060" y="651959"/>
                    <a:pt x="285741" y="546555"/>
                  </a:cubicBezTo>
                  <a:cubicBezTo>
                    <a:pt x="283439" y="528467"/>
                    <a:pt x="282452" y="509886"/>
                    <a:pt x="282781" y="491140"/>
                  </a:cubicBezTo>
                  <a:cubicBezTo>
                    <a:pt x="257623" y="485714"/>
                    <a:pt x="232794" y="479794"/>
                    <a:pt x="209281" y="472559"/>
                  </a:cubicBezTo>
                  <a:close/>
                  <a:moveTo>
                    <a:pt x="484865" y="785810"/>
                  </a:moveTo>
                  <a:cubicBezTo>
                    <a:pt x="520382" y="802911"/>
                    <a:pt x="560502" y="816231"/>
                    <a:pt x="605556" y="825275"/>
                  </a:cubicBezTo>
                  <a:cubicBezTo>
                    <a:pt x="631372" y="780055"/>
                    <a:pt x="654063" y="754896"/>
                    <a:pt x="676754" y="746345"/>
                  </a:cubicBezTo>
                  <a:cubicBezTo>
                    <a:pt x="699939" y="737630"/>
                    <a:pt x="718848" y="747167"/>
                    <a:pt x="735620" y="755718"/>
                  </a:cubicBezTo>
                  <a:cubicBezTo>
                    <a:pt x="752227" y="764104"/>
                    <a:pt x="766533" y="771504"/>
                    <a:pt x="785113" y="762625"/>
                  </a:cubicBezTo>
                  <a:cubicBezTo>
                    <a:pt x="809120" y="751114"/>
                    <a:pt x="836909" y="715102"/>
                    <a:pt x="870123" y="652452"/>
                  </a:cubicBezTo>
                  <a:cubicBezTo>
                    <a:pt x="923070" y="552804"/>
                    <a:pt x="921261" y="467297"/>
                    <a:pt x="910573" y="413033"/>
                  </a:cubicBezTo>
                  <a:cubicBezTo>
                    <a:pt x="897912" y="348903"/>
                    <a:pt x="864533" y="291022"/>
                    <a:pt x="821452" y="258299"/>
                  </a:cubicBezTo>
                  <a:cubicBezTo>
                    <a:pt x="798432" y="240869"/>
                    <a:pt x="774918" y="231989"/>
                    <a:pt x="753214" y="231825"/>
                  </a:cubicBezTo>
                  <a:cubicBezTo>
                    <a:pt x="788566" y="281978"/>
                    <a:pt x="812737" y="333775"/>
                    <a:pt x="825563" y="386888"/>
                  </a:cubicBezTo>
                  <a:cubicBezTo>
                    <a:pt x="840690" y="449702"/>
                    <a:pt x="838388" y="512353"/>
                    <a:pt x="819150" y="563328"/>
                  </a:cubicBezTo>
                  <a:cubicBezTo>
                    <a:pt x="799747" y="614632"/>
                    <a:pt x="764724" y="648670"/>
                    <a:pt x="727727" y="652288"/>
                  </a:cubicBezTo>
                  <a:cubicBezTo>
                    <a:pt x="698788" y="655083"/>
                    <a:pt x="671986" y="639297"/>
                    <a:pt x="652254" y="607726"/>
                  </a:cubicBezTo>
                  <a:cubicBezTo>
                    <a:pt x="621835" y="559053"/>
                    <a:pt x="585002" y="508242"/>
                    <a:pt x="543731" y="457595"/>
                  </a:cubicBezTo>
                  <a:cubicBezTo>
                    <a:pt x="540278" y="478808"/>
                    <a:pt x="536003" y="499033"/>
                    <a:pt x="531234" y="518272"/>
                  </a:cubicBezTo>
                  <a:cubicBezTo>
                    <a:pt x="570862" y="530112"/>
                    <a:pt x="600459" y="545733"/>
                    <a:pt x="613613" y="568919"/>
                  </a:cubicBezTo>
                  <a:cubicBezTo>
                    <a:pt x="622986" y="585362"/>
                    <a:pt x="623479" y="604601"/>
                    <a:pt x="615093" y="625978"/>
                  </a:cubicBezTo>
                  <a:cubicBezTo>
                    <a:pt x="596184" y="674816"/>
                    <a:pt x="551623" y="730724"/>
                    <a:pt x="492758" y="779561"/>
                  </a:cubicBezTo>
                  <a:cubicBezTo>
                    <a:pt x="489962" y="781699"/>
                    <a:pt x="487331" y="783672"/>
                    <a:pt x="484865" y="785810"/>
                  </a:cubicBezTo>
                  <a:close/>
                  <a:moveTo>
                    <a:pt x="304157" y="495580"/>
                  </a:moveTo>
                  <a:cubicBezTo>
                    <a:pt x="303992" y="511859"/>
                    <a:pt x="304979" y="528139"/>
                    <a:pt x="306952" y="543924"/>
                  </a:cubicBezTo>
                  <a:cubicBezTo>
                    <a:pt x="315667" y="612659"/>
                    <a:pt x="343291" y="671362"/>
                    <a:pt x="389167" y="718391"/>
                  </a:cubicBezTo>
                  <a:cubicBezTo>
                    <a:pt x="410378" y="740097"/>
                    <a:pt x="435371" y="759007"/>
                    <a:pt x="463818" y="774957"/>
                  </a:cubicBezTo>
                  <a:cubicBezTo>
                    <a:pt x="526137" y="726449"/>
                    <a:pt x="575630" y="667416"/>
                    <a:pt x="594704" y="618250"/>
                  </a:cubicBezTo>
                  <a:cubicBezTo>
                    <a:pt x="600623" y="602957"/>
                    <a:pt x="600623" y="590295"/>
                    <a:pt x="594539" y="579443"/>
                  </a:cubicBezTo>
                  <a:cubicBezTo>
                    <a:pt x="584509" y="561848"/>
                    <a:pt x="559187" y="549186"/>
                    <a:pt x="525150" y="538991"/>
                  </a:cubicBezTo>
                  <a:cubicBezTo>
                    <a:pt x="511174" y="587336"/>
                    <a:pt x="493086" y="627129"/>
                    <a:pt x="472368" y="652617"/>
                  </a:cubicBezTo>
                  <a:cubicBezTo>
                    <a:pt x="443758" y="688135"/>
                    <a:pt x="416133" y="689615"/>
                    <a:pt x="397882" y="684682"/>
                  </a:cubicBezTo>
                  <a:cubicBezTo>
                    <a:pt x="372724" y="677940"/>
                    <a:pt x="357597" y="664456"/>
                    <a:pt x="352664" y="644724"/>
                  </a:cubicBezTo>
                  <a:cubicBezTo>
                    <a:pt x="345264" y="614468"/>
                    <a:pt x="363187" y="572372"/>
                    <a:pt x="408899" y="514161"/>
                  </a:cubicBezTo>
                  <a:cubicBezTo>
                    <a:pt x="401499" y="512846"/>
                    <a:pt x="394100" y="511695"/>
                    <a:pt x="386701" y="510379"/>
                  </a:cubicBezTo>
                  <a:cubicBezTo>
                    <a:pt x="359898" y="505775"/>
                    <a:pt x="331945" y="501007"/>
                    <a:pt x="304157" y="495580"/>
                  </a:cubicBezTo>
                  <a:close/>
                  <a:moveTo>
                    <a:pt x="433234" y="518437"/>
                  </a:moveTo>
                  <a:cubicBezTo>
                    <a:pt x="397553" y="562835"/>
                    <a:pt x="366640" y="611179"/>
                    <a:pt x="373710" y="639791"/>
                  </a:cubicBezTo>
                  <a:cubicBezTo>
                    <a:pt x="376506" y="651466"/>
                    <a:pt x="386372" y="659523"/>
                    <a:pt x="403637" y="664127"/>
                  </a:cubicBezTo>
                  <a:cubicBezTo>
                    <a:pt x="421066" y="668896"/>
                    <a:pt x="438660" y="660510"/>
                    <a:pt x="455925" y="639133"/>
                  </a:cubicBezTo>
                  <a:cubicBezTo>
                    <a:pt x="474999" y="615619"/>
                    <a:pt x="491771" y="578620"/>
                    <a:pt x="504761" y="533400"/>
                  </a:cubicBezTo>
                  <a:cubicBezTo>
                    <a:pt x="483056" y="527810"/>
                    <a:pt x="458721" y="522877"/>
                    <a:pt x="433234" y="518437"/>
                  </a:cubicBezTo>
                  <a:close/>
                  <a:moveTo>
                    <a:pt x="547513" y="429148"/>
                  </a:moveTo>
                  <a:cubicBezTo>
                    <a:pt x="594539" y="485385"/>
                    <a:pt x="636469" y="542444"/>
                    <a:pt x="670013" y="596380"/>
                  </a:cubicBezTo>
                  <a:cubicBezTo>
                    <a:pt x="685469" y="621045"/>
                    <a:pt x="704543" y="633049"/>
                    <a:pt x="725261" y="631076"/>
                  </a:cubicBezTo>
                  <a:cubicBezTo>
                    <a:pt x="754036" y="628280"/>
                    <a:pt x="782154" y="599339"/>
                    <a:pt x="798761" y="555764"/>
                  </a:cubicBezTo>
                  <a:cubicBezTo>
                    <a:pt x="827372" y="480288"/>
                    <a:pt x="820959" y="360742"/>
                    <a:pt x="729043" y="235442"/>
                  </a:cubicBezTo>
                  <a:cubicBezTo>
                    <a:pt x="718026" y="239060"/>
                    <a:pt x="707667" y="245144"/>
                    <a:pt x="698295" y="254023"/>
                  </a:cubicBezTo>
                  <a:cubicBezTo>
                    <a:pt x="685469" y="266192"/>
                    <a:pt x="670177" y="280333"/>
                    <a:pt x="652418" y="296777"/>
                  </a:cubicBezTo>
                  <a:cubicBezTo>
                    <a:pt x="622657" y="324238"/>
                    <a:pt x="586976" y="357289"/>
                    <a:pt x="551294" y="391985"/>
                  </a:cubicBezTo>
                  <a:cubicBezTo>
                    <a:pt x="551294" y="392643"/>
                    <a:pt x="551130" y="393301"/>
                    <a:pt x="551130" y="393794"/>
                  </a:cubicBezTo>
                  <a:cubicBezTo>
                    <a:pt x="550143" y="405634"/>
                    <a:pt x="548992" y="417473"/>
                    <a:pt x="547513" y="429148"/>
                  </a:cubicBezTo>
                  <a:close/>
                  <a:moveTo>
                    <a:pt x="448855" y="499527"/>
                  </a:moveTo>
                  <a:cubicBezTo>
                    <a:pt x="470724" y="503638"/>
                    <a:pt x="491442" y="507913"/>
                    <a:pt x="510351" y="512682"/>
                  </a:cubicBezTo>
                  <a:cubicBezTo>
                    <a:pt x="516435" y="488674"/>
                    <a:pt x="521368" y="462693"/>
                    <a:pt x="525150" y="435561"/>
                  </a:cubicBezTo>
                  <a:cubicBezTo>
                    <a:pt x="522519" y="432437"/>
                    <a:pt x="519724" y="429148"/>
                    <a:pt x="517093" y="426024"/>
                  </a:cubicBezTo>
                  <a:cubicBezTo>
                    <a:pt x="498348" y="445098"/>
                    <a:pt x="480097" y="464173"/>
                    <a:pt x="463324" y="483083"/>
                  </a:cubicBezTo>
                  <a:cubicBezTo>
                    <a:pt x="458392" y="488345"/>
                    <a:pt x="453623" y="493771"/>
                    <a:pt x="448855" y="499527"/>
                  </a:cubicBezTo>
                  <a:close/>
                  <a:moveTo>
                    <a:pt x="304815" y="473875"/>
                  </a:moveTo>
                  <a:cubicBezTo>
                    <a:pt x="333425" y="479630"/>
                    <a:pt x="362365" y="484563"/>
                    <a:pt x="390318" y="489332"/>
                  </a:cubicBezTo>
                  <a:cubicBezTo>
                    <a:pt x="401828" y="491305"/>
                    <a:pt x="413173" y="493278"/>
                    <a:pt x="424355" y="495251"/>
                  </a:cubicBezTo>
                  <a:cubicBezTo>
                    <a:pt x="431425" y="486865"/>
                    <a:pt x="438989" y="477986"/>
                    <a:pt x="447046" y="468942"/>
                  </a:cubicBezTo>
                  <a:cubicBezTo>
                    <a:pt x="464476" y="449374"/>
                    <a:pt x="483385" y="429641"/>
                    <a:pt x="502788" y="409909"/>
                  </a:cubicBezTo>
                  <a:cubicBezTo>
                    <a:pt x="460694" y="361729"/>
                    <a:pt x="414982" y="314700"/>
                    <a:pt x="368120" y="270960"/>
                  </a:cubicBezTo>
                  <a:cubicBezTo>
                    <a:pt x="362529" y="280498"/>
                    <a:pt x="357103" y="290364"/>
                    <a:pt x="352170" y="300394"/>
                  </a:cubicBezTo>
                  <a:cubicBezTo>
                    <a:pt x="324546" y="356138"/>
                    <a:pt x="308432" y="415829"/>
                    <a:pt x="304815" y="473875"/>
                  </a:cubicBezTo>
                  <a:close/>
                  <a:moveTo>
                    <a:pt x="222929" y="454307"/>
                  </a:moveTo>
                  <a:cubicBezTo>
                    <a:pt x="242496" y="460062"/>
                    <a:pt x="263050" y="464995"/>
                    <a:pt x="283768" y="469435"/>
                  </a:cubicBezTo>
                  <a:cubicBezTo>
                    <a:pt x="286892" y="424708"/>
                    <a:pt x="296922" y="378995"/>
                    <a:pt x="313858" y="334926"/>
                  </a:cubicBezTo>
                  <a:cubicBezTo>
                    <a:pt x="293633" y="340188"/>
                    <a:pt x="274724" y="345779"/>
                    <a:pt x="257295" y="351863"/>
                  </a:cubicBezTo>
                  <a:cubicBezTo>
                    <a:pt x="257295" y="371431"/>
                    <a:pt x="253841" y="390505"/>
                    <a:pt x="246935" y="409251"/>
                  </a:cubicBezTo>
                  <a:cubicBezTo>
                    <a:pt x="240687" y="425201"/>
                    <a:pt x="232466" y="440165"/>
                    <a:pt x="222929" y="454307"/>
                  </a:cubicBezTo>
                  <a:close/>
                  <a:moveTo>
                    <a:pt x="129368" y="415335"/>
                  </a:moveTo>
                  <a:cubicBezTo>
                    <a:pt x="150251" y="428161"/>
                    <a:pt x="174751" y="438685"/>
                    <a:pt x="201553" y="447565"/>
                  </a:cubicBezTo>
                  <a:cubicBezTo>
                    <a:pt x="211912" y="433259"/>
                    <a:pt x="220627" y="418131"/>
                    <a:pt x="226711" y="401687"/>
                  </a:cubicBezTo>
                  <a:cubicBezTo>
                    <a:pt x="231808" y="388039"/>
                    <a:pt x="234767" y="374062"/>
                    <a:pt x="235425" y="359591"/>
                  </a:cubicBezTo>
                  <a:cubicBezTo>
                    <a:pt x="192016" y="376364"/>
                    <a:pt x="157157" y="395274"/>
                    <a:pt x="129368" y="415335"/>
                  </a:cubicBezTo>
                  <a:close/>
                  <a:moveTo>
                    <a:pt x="372066" y="21511"/>
                  </a:moveTo>
                  <a:cubicBezTo>
                    <a:pt x="369107" y="21511"/>
                    <a:pt x="366311" y="21675"/>
                    <a:pt x="363352" y="21840"/>
                  </a:cubicBezTo>
                  <a:cubicBezTo>
                    <a:pt x="287221" y="26444"/>
                    <a:pt x="217667" y="50451"/>
                    <a:pt x="161761" y="91232"/>
                  </a:cubicBezTo>
                  <a:cubicBezTo>
                    <a:pt x="111939" y="127736"/>
                    <a:pt x="75764" y="176081"/>
                    <a:pt x="59979" y="227220"/>
                  </a:cubicBezTo>
                  <a:cubicBezTo>
                    <a:pt x="38439" y="296777"/>
                    <a:pt x="57019" y="360742"/>
                    <a:pt x="110788" y="402509"/>
                  </a:cubicBezTo>
                  <a:cubicBezTo>
                    <a:pt x="142523" y="378666"/>
                    <a:pt x="183137" y="356138"/>
                    <a:pt x="234932" y="337064"/>
                  </a:cubicBezTo>
                  <a:cubicBezTo>
                    <a:pt x="231808" y="305492"/>
                    <a:pt x="218654" y="271947"/>
                    <a:pt x="195469" y="235935"/>
                  </a:cubicBezTo>
                  <a:cubicBezTo>
                    <a:pt x="169982" y="196142"/>
                    <a:pt x="142029" y="147798"/>
                    <a:pt x="153868" y="125105"/>
                  </a:cubicBezTo>
                  <a:cubicBezTo>
                    <a:pt x="156006" y="120995"/>
                    <a:pt x="161596" y="113759"/>
                    <a:pt x="173928" y="113266"/>
                  </a:cubicBezTo>
                  <a:cubicBezTo>
                    <a:pt x="210432" y="111786"/>
                    <a:pt x="291331" y="172792"/>
                    <a:pt x="363680" y="237909"/>
                  </a:cubicBezTo>
                  <a:cubicBezTo>
                    <a:pt x="399690" y="184302"/>
                    <a:pt x="444415" y="143029"/>
                    <a:pt x="491113" y="121159"/>
                  </a:cubicBezTo>
                  <a:cubicBezTo>
                    <a:pt x="493415" y="120172"/>
                    <a:pt x="495717" y="119021"/>
                    <a:pt x="497855" y="118199"/>
                  </a:cubicBezTo>
                  <a:cubicBezTo>
                    <a:pt x="495717" y="113266"/>
                    <a:pt x="493415" y="108333"/>
                    <a:pt x="490949" y="103729"/>
                  </a:cubicBezTo>
                  <a:cubicBezTo>
                    <a:pt x="463160" y="49136"/>
                    <a:pt x="423039" y="21511"/>
                    <a:pt x="372066" y="21511"/>
                  </a:cubicBezTo>
                  <a:close/>
                  <a:moveTo>
                    <a:pt x="379795" y="252379"/>
                  </a:moveTo>
                  <a:cubicBezTo>
                    <a:pt x="383741" y="255997"/>
                    <a:pt x="387687" y="259779"/>
                    <a:pt x="391633" y="263396"/>
                  </a:cubicBezTo>
                  <a:cubicBezTo>
                    <a:pt x="435536" y="304834"/>
                    <a:pt x="478288" y="349232"/>
                    <a:pt x="518080" y="394616"/>
                  </a:cubicBezTo>
                  <a:cubicBezTo>
                    <a:pt x="522355" y="390341"/>
                    <a:pt x="526630" y="386230"/>
                    <a:pt x="530741" y="382119"/>
                  </a:cubicBezTo>
                  <a:cubicBezTo>
                    <a:pt x="537811" y="288226"/>
                    <a:pt x="528932" y="201897"/>
                    <a:pt x="505912" y="137931"/>
                  </a:cubicBezTo>
                  <a:cubicBezTo>
                    <a:pt x="503939" y="138754"/>
                    <a:pt x="502130" y="139576"/>
                    <a:pt x="500321" y="140398"/>
                  </a:cubicBezTo>
                  <a:cubicBezTo>
                    <a:pt x="456254" y="161117"/>
                    <a:pt x="413831" y="200746"/>
                    <a:pt x="379795" y="252379"/>
                  </a:cubicBezTo>
                  <a:close/>
                  <a:moveTo>
                    <a:pt x="525972" y="130696"/>
                  </a:moveTo>
                  <a:cubicBezTo>
                    <a:pt x="547841" y="192031"/>
                    <a:pt x="557543" y="272440"/>
                    <a:pt x="553432" y="360085"/>
                  </a:cubicBezTo>
                  <a:cubicBezTo>
                    <a:pt x="583523" y="331144"/>
                    <a:pt x="612791" y="304176"/>
                    <a:pt x="637949" y="280827"/>
                  </a:cubicBezTo>
                  <a:cubicBezTo>
                    <a:pt x="655707" y="264547"/>
                    <a:pt x="670835" y="250406"/>
                    <a:pt x="683496" y="238402"/>
                  </a:cubicBezTo>
                  <a:cubicBezTo>
                    <a:pt x="693197" y="229194"/>
                    <a:pt x="703885" y="222287"/>
                    <a:pt x="715395" y="217519"/>
                  </a:cubicBezTo>
                  <a:cubicBezTo>
                    <a:pt x="705858" y="205515"/>
                    <a:pt x="695499" y="193346"/>
                    <a:pt x="684153" y="181343"/>
                  </a:cubicBezTo>
                  <a:cubicBezTo>
                    <a:pt x="628083" y="120830"/>
                    <a:pt x="570533" y="117706"/>
                    <a:pt x="525972" y="130696"/>
                  </a:cubicBezTo>
                  <a:close/>
                  <a:moveTo>
                    <a:pt x="172942" y="134972"/>
                  </a:moveTo>
                  <a:cubicBezTo>
                    <a:pt x="172284" y="136287"/>
                    <a:pt x="167023" y="152073"/>
                    <a:pt x="213556" y="224425"/>
                  </a:cubicBezTo>
                  <a:cubicBezTo>
                    <a:pt x="237398" y="261423"/>
                    <a:pt x="251540" y="296448"/>
                    <a:pt x="255814" y="329828"/>
                  </a:cubicBezTo>
                  <a:cubicBezTo>
                    <a:pt x="276862" y="322758"/>
                    <a:pt x="299388" y="316345"/>
                    <a:pt x="323889" y="310425"/>
                  </a:cubicBezTo>
                  <a:cubicBezTo>
                    <a:pt x="323889" y="310425"/>
                    <a:pt x="323889" y="310425"/>
                    <a:pt x="323889" y="310425"/>
                  </a:cubicBezTo>
                  <a:cubicBezTo>
                    <a:pt x="326848" y="303848"/>
                    <a:pt x="329808" y="297435"/>
                    <a:pt x="333096" y="290857"/>
                  </a:cubicBezTo>
                  <a:cubicBezTo>
                    <a:pt x="339016" y="278853"/>
                    <a:pt x="345429" y="267343"/>
                    <a:pt x="352170" y="256161"/>
                  </a:cubicBezTo>
                  <a:cubicBezTo>
                    <a:pt x="308925" y="217025"/>
                    <a:pt x="267489" y="183974"/>
                    <a:pt x="234603" y="162432"/>
                  </a:cubicBezTo>
                  <a:cubicBezTo>
                    <a:pt x="186919" y="131190"/>
                    <a:pt x="174093" y="134478"/>
                    <a:pt x="172942" y="134972"/>
                  </a:cubicBezTo>
                  <a:close/>
                </a:path>
              </a:pathLst>
            </a:custGeom>
            <a:solidFill>
              <a:schemeClr val="accent5">
                <a:lumMod val="75000"/>
              </a:schemeClr>
            </a:solidFill>
            <a:ln w="1644" cap="flat">
              <a:solidFill>
                <a:schemeClr val="accent5"/>
              </a:solidFill>
              <a:prstDash val="solid"/>
              <a:miter/>
            </a:ln>
          </p:spPr>
          <p:txBody>
            <a:bodyPr rtlCol="0" anchor="ctr"/>
            <a:lstStyle/>
            <a:p>
              <a:endParaRPr lang="en-US"/>
            </a:p>
          </p:txBody>
        </p:sp>
        <p:sp>
          <p:nvSpPr>
            <p:cNvPr id="54" name="Freeform 256">
              <a:extLst>
                <a:ext uri="{FF2B5EF4-FFF2-40B4-BE49-F238E27FC236}">
                  <a16:creationId xmlns:a16="http://schemas.microsoft.com/office/drawing/2014/main" id="{A4389A76-606B-8961-C6DF-4ABADABBF222}"/>
                </a:ext>
              </a:extLst>
            </p:cNvPr>
            <p:cNvSpPr/>
            <p:nvPr/>
          </p:nvSpPr>
          <p:spPr>
            <a:xfrm>
              <a:off x="5128108" y="1579596"/>
              <a:ext cx="840939" cy="724684"/>
            </a:xfrm>
            <a:custGeom>
              <a:avLst/>
              <a:gdLst>
                <a:gd name="connsiteX0" fmla="*/ 1071443 w 1382837"/>
                <a:gd name="connsiteY0" fmla="*/ 813959 h 1191668"/>
                <a:gd name="connsiteX1" fmla="*/ 1375473 w 1382837"/>
                <a:gd name="connsiteY1" fmla="*/ 0 h 1191668"/>
                <a:gd name="connsiteX2" fmla="*/ 1375473 w 1382837"/>
                <a:gd name="connsiteY2" fmla="*/ 0 h 1191668"/>
                <a:gd name="connsiteX3" fmla="*/ 765604 w 1382837"/>
                <a:gd name="connsiteY3" fmla="*/ 60348 h 1191668"/>
                <a:gd name="connsiteX4" fmla="*/ 155734 w 1382837"/>
                <a:gd name="connsiteY4" fmla="*/ 0 h 1191668"/>
                <a:gd name="connsiteX5" fmla="*/ 155241 w 1382837"/>
                <a:gd name="connsiteY5" fmla="*/ 0 h 1191668"/>
                <a:gd name="connsiteX6" fmla="*/ 149651 w 1382837"/>
                <a:gd name="connsiteY6" fmla="*/ 198968 h 1191668"/>
                <a:gd name="connsiteX7" fmla="*/ 29782 w 1382837"/>
                <a:gd name="connsiteY7" fmla="*/ 344987 h 1191668"/>
                <a:gd name="connsiteX8" fmla="*/ 55432 w 1382837"/>
                <a:gd name="connsiteY8" fmla="*/ 472919 h 1191668"/>
                <a:gd name="connsiteX9" fmla="*/ 103610 w 1382837"/>
                <a:gd name="connsiteY9" fmla="*/ 525374 h 1191668"/>
                <a:gd name="connsiteX10" fmla="*/ 89798 w 1382837"/>
                <a:gd name="connsiteY10" fmla="*/ 576184 h 1191668"/>
                <a:gd name="connsiteX11" fmla="*/ 85359 w 1382837"/>
                <a:gd name="connsiteY11" fmla="*/ 616636 h 1191668"/>
                <a:gd name="connsiteX12" fmla="*/ 125315 w 1382837"/>
                <a:gd name="connsiteY12" fmla="*/ 650181 h 1191668"/>
                <a:gd name="connsiteX13" fmla="*/ 126137 w 1382837"/>
                <a:gd name="connsiteY13" fmla="*/ 725164 h 1191668"/>
                <a:gd name="connsiteX14" fmla="*/ 151788 w 1382837"/>
                <a:gd name="connsiteY14" fmla="*/ 750980 h 1191668"/>
                <a:gd name="connsiteX15" fmla="*/ 159352 w 1382837"/>
                <a:gd name="connsiteY15" fmla="*/ 813630 h 1191668"/>
                <a:gd name="connsiteX16" fmla="*/ 274124 w 1382837"/>
                <a:gd name="connsiteY16" fmla="*/ 944850 h 1191668"/>
                <a:gd name="connsiteX17" fmla="*/ 471439 w 1382837"/>
                <a:gd name="connsiteY17" fmla="*/ 943042 h 1191668"/>
                <a:gd name="connsiteX18" fmla="*/ 510902 w 1382837"/>
                <a:gd name="connsiteY18" fmla="*/ 1187723 h 1191668"/>
                <a:gd name="connsiteX19" fmla="*/ 1096929 w 1382837"/>
                <a:gd name="connsiteY19" fmla="*/ 1191669 h 1191668"/>
                <a:gd name="connsiteX20" fmla="*/ 1071443 w 1382837"/>
                <a:gd name="connsiteY20" fmla="*/ 813959 h 1191668"/>
                <a:gd name="connsiteX21" fmla="*/ 1071443 w 1382837"/>
                <a:gd name="connsiteY21" fmla="*/ 813959 h 119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82837" h="1191668">
                  <a:moveTo>
                    <a:pt x="1071443" y="813959"/>
                  </a:moveTo>
                  <a:cubicBezTo>
                    <a:pt x="1082624" y="599863"/>
                    <a:pt x="1437956" y="414708"/>
                    <a:pt x="1375473" y="0"/>
                  </a:cubicBezTo>
                  <a:lnTo>
                    <a:pt x="1375473" y="0"/>
                  </a:lnTo>
                  <a:cubicBezTo>
                    <a:pt x="1373171" y="33381"/>
                    <a:pt x="1101040" y="60348"/>
                    <a:pt x="765604" y="60348"/>
                  </a:cubicBezTo>
                  <a:cubicBezTo>
                    <a:pt x="430168" y="60348"/>
                    <a:pt x="158037" y="33381"/>
                    <a:pt x="155734" y="0"/>
                  </a:cubicBezTo>
                  <a:lnTo>
                    <a:pt x="155241" y="0"/>
                  </a:lnTo>
                  <a:cubicBezTo>
                    <a:pt x="156721" y="66761"/>
                    <a:pt x="168231" y="169369"/>
                    <a:pt x="149651" y="198968"/>
                  </a:cubicBezTo>
                  <a:cubicBezTo>
                    <a:pt x="92100" y="291217"/>
                    <a:pt x="45895" y="334134"/>
                    <a:pt x="29782" y="344987"/>
                  </a:cubicBezTo>
                  <a:cubicBezTo>
                    <a:pt x="-12806" y="374092"/>
                    <a:pt x="-14286" y="446773"/>
                    <a:pt x="55432" y="472919"/>
                  </a:cubicBezTo>
                  <a:cubicBezTo>
                    <a:pt x="109859" y="493309"/>
                    <a:pt x="103446" y="484429"/>
                    <a:pt x="103610" y="525374"/>
                  </a:cubicBezTo>
                  <a:cubicBezTo>
                    <a:pt x="103775" y="550697"/>
                    <a:pt x="97198" y="562207"/>
                    <a:pt x="89798" y="576184"/>
                  </a:cubicBezTo>
                  <a:cubicBezTo>
                    <a:pt x="80261" y="593944"/>
                    <a:pt x="76315" y="596739"/>
                    <a:pt x="85359" y="616636"/>
                  </a:cubicBezTo>
                  <a:cubicBezTo>
                    <a:pt x="94402" y="637026"/>
                    <a:pt x="125315" y="650181"/>
                    <a:pt x="125315" y="650181"/>
                  </a:cubicBezTo>
                  <a:cubicBezTo>
                    <a:pt x="125315" y="650181"/>
                    <a:pt x="90127" y="675011"/>
                    <a:pt x="126137" y="725164"/>
                  </a:cubicBezTo>
                  <a:cubicBezTo>
                    <a:pt x="134030" y="736181"/>
                    <a:pt x="149651" y="742100"/>
                    <a:pt x="151788" y="750980"/>
                  </a:cubicBezTo>
                  <a:cubicBezTo>
                    <a:pt x="162805" y="797844"/>
                    <a:pt x="159516" y="796036"/>
                    <a:pt x="159352" y="813630"/>
                  </a:cubicBezTo>
                  <a:cubicBezTo>
                    <a:pt x="159188" y="836322"/>
                    <a:pt x="162476" y="925447"/>
                    <a:pt x="274124" y="944850"/>
                  </a:cubicBezTo>
                  <a:cubicBezTo>
                    <a:pt x="295006" y="948468"/>
                    <a:pt x="383141" y="947810"/>
                    <a:pt x="471439" y="943042"/>
                  </a:cubicBezTo>
                  <a:cubicBezTo>
                    <a:pt x="487060" y="1056996"/>
                    <a:pt x="485744" y="1090870"/>
                    <a:pt x="510902" y="1187723"/>
                  </a:cubicBezTo>
                  <a:lnTo>
                    <a:pt x="1096929" y="1191669"/>
                  </a:lnTo>
                  <a:cubicBezTo>
                    <a:pt x="1075224" y="1034304"/>
                    <a:pt x="1065852" y="978231"/>
                    <a:pt x="1071443" y="813959"/>
                  </a:cubicBezTo>
                  <a:lnTo>
                    <a:pt x="1071443" y="813959"/>
                  </a:lnTo>
                  <a:close/>
                </a:path>
              </a:pathLst>
            </a:custGeom>
            <a:solidFill>
              <a:schemeClr val="accent5"/>
            </a:solidFill>
            <a:ln w="1644" cap="flat">
              <a:solidFill>
                <a:schemeClr val="bg1"/>
              </a:solidFill>
              <a:prstDash val="solid"/>
              <a:miter/>
            </a:ln>
          </p:spPr>
          <p:txBody>
            <a:bodyPr rtlCol="0" anchor="ctr"/>
            <a:lstStyle/>
            <a:p>
              <a:endParaRPr lang="en-US"/>
            </a:p>
          </p:txBody>
        </p:sp>
        <p:sp>
          <p:nvSpPr>
            <p:cNvPr id="55" name="Freeform 325">
              <a:extLst>
                <a:ext uri="{FF2B5EF4-FFF2-40B4-BE49-F238E27FC236}">
                  <a16:creationId xmlns:a16="http://schemas.microsoft.com/office/drawing/2014/main" id="{383F1F92-BB7B-0E45-BBF5-C843270CB86C}"/>
                </a:ext>
              </a:extLst>
            </p:cNvPr>
            <p:cNvSpPr/>
            <p:nvPr/>
          </p:nvSpPr>
          <p:spPr>
            <a:xfrm>
              <a:off x="5688586" y="1605195"/>
              <a:ext cx="75761" cy="467490"/>
            </a:xfrm>
            <a:custGeom>
              <a:avLst/>
              <a:gdLst>
                <a:gd name="connsiteX0" fmla="*/ 108852 w 124581"/>
                <a:gd name="connsiteY0" fmla="*/ 467492 h 768739"/>
                <a:gd name="connsiteX1" fmla="*/ 120362 w 124581"/>
                <a:gd name="connsiteY1" fmla="*/ 191239 h 768739"/>
                <a:gd name="connsiteX2" fmla="*/ 12168 w 124581"/>
                <a:gd name="connsiteY2" fmla="*/ 164 h 768739"/>
                <a:gd name="connsiteX3" fmla="*/ 10853 w 124581"/>
                <a:gd name="connsiteY3" fmla="*/ 0 h 768739"/>
                <a:gd name="connsiteX4" fmla="*/ 10688 w 124581"/>
                <a:gd name="connsiteY4" fmla="*/ 0 h 768739"/>
                <a:gd name="connsiteX5" fmla="*/ 9701 w 124581"/>
                <a:gd name="connsiteY5" fmla="*/ 0 h 768739"/>
                <a:gd name="connsiteX6" fmla="*/ 9701 w 124581"/>
                <a:gd name="connsiteY6" fmla="*/ 0 h 768739"/>
                <a:gd name="connsiteX7" fmla="*/ 0 w 124581"/>
                <a:gd name="connsiteY7" fmla="*/ 10688 h 768739"/>
                <a:gd name="connsiteX8" fmla="*/ 10688 w 124581"/>
                <a:gd name="connsiteY8" fmla="*/ 21377 h 768739"/>
                <a:gd name="connsiteX9" fmla="*/ 11345 w 124581"/>
                <a:gd name="connsiteY9" fmla="*/ 21377 h 768739"/>
                <a:gd name="connsiteX10" fmla="*/ 45383 w 124581"/>
                <a:gd name="connsiteY10" fmla="*/ 41767 h 768739"/>
                <a:gd name="connsiteX11" fmla="*/ 98986 w 124581"/>
                <a:gd name="connsiteY11" fmla="*/ 193706 h 768739"/>
                <a:gd name="connsiteX12" fmla="*/ 87476 w 124581"/>
                <a:gd name="connsiteY12" fmla="*/ 464861 h 768739"/>
                <a:gd name="connsiteX13" fmla="*/ 89779 w 124581"/>
                <a:gd name="connsiteY13" fmla="*/ 761833 h 768739"/>
                <a:gd name="connsiteX14" fmla="*/ 99809 w 124581"/>
                <a:gd name="connsiteY14" fmla="*/ 768739 h 768739"/>
                <a:gd name="connsiteX15" fmla="*/ 103591 w 124581"/>
                <a:gd name="connsiteY15" fmla="*/ 768081 h 768739"/>
                <a:gd name="connsiteX16" fmla="*/ 109839 w 124581"/>
                <a:gd name="connsiteY16" fmla="*/ 754269 h 768739"/>
                <a:gd name="connsiteX17" fmla="*/ 108852 w 124581"/>
                <a:gd name="connsiteY17" fmla="*/ 467492 h 768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581" h="768739">
                  <a:moveTo>
                    <a:pt x="108852" y="467492"/>
                  </a:moveTo>
                  <a:cubicBezTo>
                    <a:pt x="119705" y="373270"/>
                    <a:pt x="130886" y="275924"/>
                    <a:pt x="120362" y="191239"/>
                  </a:cubicBezTo>
                  <a:cubicBezTo>
                    <a:pt x="98329" y="15128"/>
                    <a:pt x="26473" y="1151"/>
                    <a:pt x="12168" y="164"/>
                  </a:cubicBezTo>
                  <a:cubicBezTo>
                    <a:pt x="11675" y="164"/>
                    <a:pt x="11345" y="0"/>
                    <a:pt x="10853" y="0"/>
                  </a:cubicBezTo>
                  <a:lnTo>
                    <a:pt x="10688" y="0"/>
                  </a:lnTo>
                  <a:cubicBezTo>
                    <a:pt x="10195" y="0"/>
                    <a:pt x="9866" y="0"/>
                    <a:pt x="9701" y="0"/>
                  </a:cubicBezTo>
                  <a:lnTo>
                    <a:pt x="9701" y="0"/>
                  </a:lnTo>
                  <a:cubicBezTo>
                    <a:pt x="4275" y="493"/>
                    <a:pt x="0" y="5097"/>
                    <a:pt x="0" y="10688"/>
                  </a:cubicBezTo>
                  <a:cubicBezTo>
                    <a:pt x="0" y="16608"/>
                    <a:pt x="4768" y="21377"/>
                    <a:pt x="10688" y="21377"/>
                  </a:cubicBezTo>
                  <a:cubicBezTo>
                    <a:pt x="10853" y="21377"/>
                    <a:pt x="11017" y="21377"/>
                    <a:pt x="11345" y="21377"/>
                  </a:cubicBezTo>
                  <a:cubicBezTo>
                    <a:pt x="15456" y="21870"/>
                    <a:pt x="29269" y="24665"/>
                    <a:pt x="45383" y="41767"/>
                  </a:cubicBezTo>
                  <a:cubicBezTo>
                    <a:pt x="78433" y="77285"/>
                    <a:pt x="92738" y="144046"/>
                    <a:pt x="98986" y="193706"/>
                  </a:cubicBezTo>
                  <a:cubicBezTo>
                    <a:pt x="109181" y="275924"/>
                    <a:pt x="98164" y="371955"/>
                    <a:pt x="87476" y="464861"/>
                  </a:cubicBezTo>
                  <a:cubicBezTo>
                    <a:pt x="74322" y="579309"/>
                    <a:pt x="61826" y="687508"/>
                    <a:pt x="89779" y="761833"/>
                  </a:cubicBezTo>
                  <a:cubicBezTo>
                    <a:pt x="91423" y="766108"/>
                    <a:pt x="95534" y="768739"/>
                    <a:pt x="99809" y="768739"/>
                  </a:cubicBezTo>
                  <a:cubicBezTo>
                    <a:pt x="101124" y="768739"/>
                    <a:pt x="102275" y="768575"/>
                    <a:pt x="103591" y="768081"/>
                  </a:cubicBezTo>
                  <a:cubicBezTo>
                    <a:pt x="109181" y="765944"/>
                    <a:pt x="111977" y="759860"/>
                    <a:pt x="109839" y="754269"/>
                  </a:cubicBezTo>
                  <a:cubicBezTo>
                    <a:pt x="83859" y="684877"/>
                    <a:pt x="96027" y="579309"/>
                    <a:pt x="108852" y="467492"/>
                  </a:cubicBezTo>
                  <a:close/>
                </a:path>
              </a:pathLst>
            </a:custGeom>
            <a:solidFill>
              <a:schemeClr val="accent5">
                <a:lumMod val="75000"/>
              </a:schemeClr>
            </a:solidFill>
            <a:ln w="1644" cap="flat">
              <a:solidFill>
                <a:schemeClr val="accent5"/>
              </a:solidFill>
              <a:prstDash val="solid"/>
              <a:miter/>
            </a:ln>
          </p:spPr>
          <p:txBody>
            <a:bodyPr rtlCol="0" anchor="ctr"/>
            <a:lstStyle/>
            <a:p>
              <a:endParaRPr lang="en-US"/>
            </a:p>
          </p:txBody>
        </p:sp>
      </p:grpSp>
      <p:grpSp>
        <p:nvGrpSpPr>
          <p:cNvPr id="20" name="Group 19">
            <a:extLst>
              <a:ext uri="{FF2B5EF4-FFF2-40B4-BE49-F238E27FC236}">
                <a16:creationId xmlns:a16="http://schemas.microsoft.com/office/drawing/2014/main" id="{F37D43F9-46C2-2E89-3A8E-F7E18C8A6248}"/>
              </a:ext>
            </a:extLst>
          </p:cNvPr>
          <p:cNvGrpSpPr/>
          <p:nvPr/>
        </p:nvGrpSpPr>
        <p:grpSpPr>
          <a:xfrm>
            <a:off x="3547914" y="2338053"/>
            <a:ext cx="840939" cy="1159875"/>
            <a:chOff x="7948470" y="1144405"/>
            <a:chExt cx="840939" cy="1159875"/>
          </a:xfrm>
        </p:grpSpPr>
        <p:sp>
          <p:nvSpPr>
            <p:cNvPr id="21" name="Freeform 285">
              <a:extLst>
                <a:ext uri="{FF2B5EF4-FFF2-40B4-BE49-F238E27FC236}">
                  <a16:creationId xmlns:a16="http://schemas.microsoft.com/office/drawing/2014/main" id="{C1FA18AD-92CE-67F6-B2C4-5C5DB1DA7127}"/>
                </a:ext>
              </a:extLst>
            </p:cNvPr>
            <p:cNvSpPr/>
            <p:nvPr/>
          </p:nvSpPr>
          <p:spPr>
            <a:xfrm>
              <a:off x="8042976" y="1542497"/>
              <a:ext cx="741954" cy="73798"/>
            </a:xfrm>
            <a:custGeom>
              <a:avLst/>
              <a:gdLst>
                <a:gd name="connsiteX0" fmla="*/ 1220067 w 1220067"/>
                <a:gd name="connsiteY0" fmla="*/ 60677 h 121353"/>
                <a:gd name="connsiteX1" fmla="*/ 610034 w 1220067"/>
                <a:gd name="connsiteY1" fmla="*/ 121354 h 121353"/>
                <a:gd name="connsiteX2" fmla="*/ 0 w 1220067"/>
                <a:gd name="connsiteY2" fmla="*/ 60677 h 121353"/>
                <a:gd name="connsiteX3" fmla="*/ 610034 w 1220067"/>
                <a:gd name="connsiteY3" fmla="*/ 0 h 121353"/>
                <a:gd name="connsiteX4" fmla="*/ 1220067 w 1220067"/>
                <a:gd name="connsiteY4" fmla="*/ 60677 h 121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67" h="121353">
                  <a:moveTo>
                    <a:pt x="1220067" y="60677"/>
                  </a:moveTo>
                  <a:cubicBezTo>
                    <a:pt x="1220067" y="94188"/>
                    <a:pt x="946946" y="121354"/>
                    <a:pt x="610034" y="121354"/>
                  </a:cubicBezTo>
                  <a:cubicBezTo>
                    <a:pt x="273122" y="121354"/>
                    <a:pt x="0" y="94188"/>
                    <a:pt x="0" y="60677"/>
                  </a:cubicBezTo>
                  <a:cubicBezTo>
                    <a:pt x="0" y="27166"/>
                    <a:pt x="273122" y="0"/>
                    <a:pt x="610034" y="0"/>
                  </a:cubicBezTo>
                  <a:cubicBezTo>
                    <a:pt x="946946" y="0"/>
                    <a:pt x="1220067" y="27166"/>
                    <a:pt x="1220067" y="60677"/>
                  </a:cubicBezTo>
                  <a:close/>
                </a:path>
              </a:pathLst>
            </a:custGeom>
            <a:solidFill>
              <a:schemeClr val="accent2">
                <a:lumMod val="40000"/>
                <a:lumOff val="60000"/>
              </a:schemeClr>
            </a:solidFill>
            <a:ln w="1644" cap="flat">
              <a:noFill/>
              <a:prstDash val="solid"/>
              <a:miter/>
            </a:ln>
          </p:spPr>
          <p:txBody>
            <a:bodyPr rtlCol="0" anchor="ctr"/>
            <a:lstStyle/>
            <a:p>
              <a:endParaRPr lang="en-US"/>
            </a:p>
          </p:txBody>
        </p:sp>
        <p:sp>
          <p:nvSpPr>
            <p:cNvPr id="22" name="Freeform 286">
              <a:extLst>
                <a:ext uri="{FF2B5EF4-FFF2-40B4-BE49-F238E27FC236}">
                  <a16:creationId xmlns:a16="http://schemas.microsoft.com/office/drawing/2014/main" id="{CB9A5410-E8E2-59CD-748E-23E14DC2D807}"/>
                </a:ext>
              </a:extLst>
            </p:cNvPr>
            <p:cNvSpPr/>
            <p:nvPr/>
          </p:nvSpPr>
          <p:spPr>
            <a:xfrm>
              <a:off x="8134370" y="1144405"/>
              <a:ext cx="559166" cy="559188"/>
            </a:xfrm>
            <a:custGeom>
              <a:avLst/>
              <a:gdLst>
                <a:gd name="connsiteX0" fmla="*/ 459745 w 919490"/>
                <a:gd name="connsiteY0" fmla="*/ 919527 h 919527"/>
                <a:gd name="connsiteX1" fmla="*/ 134668 w 919490"/>
                <a:gd name="connsiteY1" fmla="*/ 784854 h 919527"/>
                <a:gd name="connsiteX2" fmla="*/ 0 w 919490"/>
                <a:gd name="connsiteY2" fmla="*/ 459764 h 919527"/>
                <a:gd name="connsiteX3" fmla="*/ 134668 w 919490"/>
                <a:gd name="connsiteY3" fmla="*/ 134673 h 919527"/>
                <a:gd name="connsiteX4" fmla="*/ 459745 w 919490"/>
                <a:gd name="connsiteY4" fmla="*/ 0 h 919527"/>
                <a:gd name="connsiteX5" fmla="*/ 784822 w 919490"/>
                <a:gd name="connsiteY5" fmla="*/ 134673 h 919527"/>
                <a:gd name="connsiteX6" fmla="*/ 919490 w 919490"/>
                <a:gd name="connsiteY6" fmla="*/ 459764 h 919527"/>
                <a:gd name="connsiteX7" fmla="*/ 784822 w 919490"/>
                <a:gd name="connsiteY7" fmla="*/ 784854 h 919527"/>
                <a:gd name="connsiteX8" fmla="*/ 459745 w 919490"/>
                <a:gd name="connsiteY8" fmla="*/ 919527 h 919527"/>
                <a:gd name="connsiteX9" fmla="*/ 459745 w 919490"/>
                <a:gd name="connsiteY9" fmla="*/ 21541 h 919527"/>
                <a:gd name="connsiteX10" fmla="*/ 149795 w 919490"/>
                <a:gd name="connsiteY10" fmla="*/ 149966 h 919527"/>
                <a:gd name="connsiteX11" fmla="*/ 21376 w 919490"/>
                <a:gd name="connsiteY11" fmla="*/ 459928 h 919527"/>
                <a:gd name="connsiteX12" fmla="*/ 149795 w 919490"/>
                <a:gd name="connsiteY12" fmla="*/ 769890 h 919527"/>
                <a:gd name="connsiteX13" fmla="*/ 459745 w 919490"/>
                <a:gd name="connsiteY13" fmla="*/ 898315 h 919527"/>
                <a:gd name="connsiteX14" fmla="*/ 769695 w 919490"/>
                <a:gd name="connsiteY14" fmla="*/ 769890 h 919527"/>
                <a:gd name="connsiteX15" fmla="*/ 898114 w 919490"/>
                <a:gd name="connsiteY15" fmla="*/ 459928 h 919527"/>
                <a:gd name="connsiteX16" fmla="*/ 769695 w 919490"/>
                <a:gd name="connsiteY16" fmla="*/ 149966 h 919527"/>
                <a:gd name="connsiteX17" fmla="*/ 459745 w 919490"/>
                <a:gd name="connsiteY17" fmla="*/ 21541 h 91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19490" h="919527">
                  <a:moveTo>
                    <a:pt x="459745" y="919527"/>
                  </a:moveTo>
                  <a:cubicBezTo>
                    <a:pt x="336916" y="919527"/>
                    <a:pt x="221487" y="871676"/>
                    <a:pt x="134668" y="784854"/>
                  </a:cubicBezTo>
                  <a:cubicBezTo>
                    <a:pt x="47849" y="698032"/>
                    <a:pt x="0" y="582597"/>
                    <a:pt x="0" y="459764"/>
                  </a:cubicBezTo>
                  <a:cubicBezTo>
                    <a:pt x="0" y="336930"/>
                    <a:pt x="47849" y="221496"/>
                    <a:pt x="134668" y="134673"/>
                  </a:cubicBezTo>
                  <a:cubicBezTo>
                    <a:pt x="221487" y="47851"/>
                    <a:pt x="336916" y="0"/>
                    <a:pt x="459745" y="0"/>
                  </a:cubicBezTo>
                  <a:cubicBezTo>
                    <a:pt x="582574" y="0"/>
                    <a:pt x="698003" y="47851"/>
                    <a:pt x="784822" y="134673"/>
                  </a:cubicBezTo>
                  <a:cubicBezTo>
                    <a:pt x="871641" y="221496"/>
                    <a:pt x="919490" y="336930"/>
                    <a:pt x="919490" y="459764"/>
                  </a:cubicBezTo>
                  <a:cubicBezTo>
                    <a:pt x="919490" y="582597"/>
                    <a:pt x="871641" y="698032"/>
                    <a:pt x="784822" y="784854"/>
                  </a:cubicBezTo>
                  <a:cubicBezTo>
                    <a:pt x="698003" y="871841"/>
                    <a:pt x="582574" y="919527"/>
                    <a:pt x="459745" y="919527"/>
                  </a:cubicBezTo>
                  <a:close/>
                  <a:moveTo>
                    <a:pt x="459745" y="21541"/>
                  </a:moveTo>
                  <a:cubicBezTo>
                    <a:pt x="342671" y="21541"/>
                    <a:pt x="232668" y="67090"/>
                    <a:pt x="149795" y="149966"/>
                  </a:cubicBezTo>
                  <a:cubicBezTo>
                    <a:pt x="67087" y="232677"/>
                    <a:pt x="21376" y="342849"/>
                    <a:pt x="21376" y="459928"/>
                  </a:cubicBezTo>
                  <a:cubicBezTo>
                    <a:pt x="21376" y="577007"/>
                    <a:pt x="66923" y="687014"/>
                    <a:pt x="149795" y="769890"/>
                  </a:cubicBezTo>
                  <a:cubicBezTo>
                    <a:pt x="232503" y="852602"/>
                    <a:pt x="342671" y="898315"/>
                    <a:pt x="459745" y="898315"/>
                  </a:cubicBezTo>
                  <a:cubicBezTo>
                    <a:pt x="576818" y="898315"/>
                    <a:pt x="686822" y="852766"/>
                    <a:pt x="769695" y="769890"/>
                  </a:cubicBezTo>
                  <a:cubicBezTo>
                    <a:pt x="852403" y="687179"/>
                    <a:pt x="898114" y="577007"/>
                    <a:pt x="898114" y="459928"/>
                  </a:cubicBezTo>
                  <a:cubicBezTo>
                    <a:pt x="898114" y="342849"/>
                    <a:pt x="852567" y="232842"/>
                    <a:pt x="769695" y="149966"/>
                  </a:cubicBezTo>
                  <a:cubicBezTo>
                    <a:pt x="686986" y="67090"/>
                    <a:pt x="576818" y="21541"/>
                    <a:pt x="459745" y="21541"/>
                  </a:cubicBezTo>
                  <a:close/>
                </a:path>
              </a:pathLst>
            </a:custGeom>
            <a:solidFill>
              <a:schemeClr val="accent4">
                <a:lumMod val="75000"/>
              </a:schemeClr>
            </a:solidFill>
            <a:ln w="1644" cap="flat">
              <a:noFill/>
              <a:prstDash val="solid"/>
              <a:miter/>
            </a:ln>
          </p:spPr>
          <p:txBody>
            <a:bodyPr rtlCol="0" anchor="ctr"/>
            <a:lstStyle/>
            <a:p>
              <a:endParaRPr lang="en-US"/>
            </a:p>
          </p:txBody>
        </p:sp>
        <p:sp>
          <p:nvSpPr>
            <p:cNvPr id="23" name="Freeform 287">
              <a:extLst>
                <a:ext uri="{FF2B5EF4-FFF2-40B4-BE49-F238E27FC236}">
                  <a16:creationId xmlns:a16="http://schemas.microsoft.com/office/drawing/2014/main" id="{CB5C81D8-1F36-513B-A71C-3152B7445D42}"/>
                </a:ext>
              </a:extLst>
            </p:cNvPr>
            <p:cNvSpPr/>
            <p:nvPr/>
          </p:nvSpPr>
          <p:spPr>
            <a:xfrm>
              <a:off x="8513448" y="1268103"/>
              <a:ext cx="121092" cy="311993"/>
            </a:xfrm>
            <a:custGeom>
              <a:avLst/>
              <a:gdLst>
                <a:gd name="connsiteX0" fmla="*/ 92903 w 199124"/>
                <a:gd name="connsiteY0" fmla="*/ 0 h 513040"/>
                <a:gd name="connsiteX1" fmla="*/ 0 w 199124"/>
                <a:gd name="connsiteY1" fmla="*/ 92906 h 513040"/>
                <a:gd name="connsiteX2" fmla="*/ 67744 w 199124"/>
                <a:gd name="connsiteY2" fmla="*/ 256520 h 513040"/>
                <a:gd name="connsiteX3" fmla="*/ 0 w 199124"/>
                <a:gd name="connsiteY3" fmla="*/ 420134 h 513040"/>
                <a:gd name="connsiteX4" fmla="*/ 92903 w 199124"/>
                <a:gd name="connsiteY4" fmla="*/ 513041 h 513040"/>
                <a:gd name="connsiteX5" fmla="*/ 199124 w 199124"/>
                <a:gd name="connsiteY5" fmla="*/ 256520 h 513040"/>
                <a:gd name="connsiteX6" fmla="*/ 92903 w 199124"/>
                <a:gd name="connsiteY6" fmla="*/ 0 h 51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124" h="513040">
                  <a:moveTo>
                    <a:pt x="92903" y="0"/>
                  </a:moveTo>
                  <a:lnTo>
                    <a:pt x="0" y="92906"/>
                  </a:lnTo>
                  <a:cubicBezTo>
                    <a:pt x="41930" y="134838"/>
                    <a:pt x="67744" y="192719"/>
                    <a:pt x="67744" y="256520"/>
                  </a:cubicBezTo>
                  <a:cubicBezTo>
                    <a:pt x="67744" y="320322"/>
                    <a:pt x="41765" y="378203"/>
                    <a:pt x="0" y="420134"/>
                  </a:cubicBezTo>
                  <a:lnTo>
                    <a:pt x="92903" y="513041"/>
                  </a:lnTo>
                  <a:cubicBezTo>
                    <a:pt x="158510" y="447431"/>
                    <a:pt x="199124" y="356662"/>
                    <a:pt x="199124" y="256520"/>
                  </a:cubicBezTo>
                  <a:cubicBezTo>
                    <a:pt x="199124" y="156379"/>
                    <a:pt x="158510" y="65610"/>
                    <a:pt x="92903" y="0"/>
                  </a:cubicBezTo>
                  <a:close/>
                </a:path>
              </a:pathLst>
            </a:custGeom>
            <a:solidFill>
              <a:schemeClr val="accent2">
                <a:lumMod val="75000"/>
              </a:schemeClr>
            </a:solidFill>
            <a:ln w="1644" cap="flat">
              <a:noFill/>
              <a:prstDash val="solid"/>
              <a:miter/>
            </a:ln>
          </p:spPr>
          <p:txBody>
            <a:bodyPr rtlCol="0" anchor="ctr"/>
            <a:lstStyle/>
            <a:p>
              <a:endParaRPr lang="en-US"/>
            </a:p>
          </p:txBody>
        </p:sp>
        <p:sp>
          <p:nvSpPr>
            <p:cNvPr id="24" name="Freeform 288">
              <a:extLst>
                <a:ext uri="{FF2B5EF4-FFF2-40B4-BE49-F238E27FC236}">
                  <a16:creationId xmlns:a16="http://schemas.microsoft.com/office/drawing/2014/main" id="{3C9177B3-E5B9-666F-4010-3197DD36EEC4}"/>
                </a:ext>
              </a:extLst>
            </p:cNvPr>
            <p:cNvSpPr/>
            <p:nvPr/>
          </p:nvSpPr>
          <p:spPr>
            <a:xfrm>
              <a:off x="8257963" y="1203404"/>
              <a:ext cx="311981" cy="121097"/>
            </a:xfrm>
            <a:custGeom>
              <a:avLst/>
              <a:gdLst>
                <a:gd name="connsiteX0" fmla="*/ 256510 w 513020"/>
                <a:gd name="connsiteY0" fmla="*/ 0 h 199132"/>
                <a:gd name="connsiteX1" fmla="*/ 0 w 513020"/>
                <a:gd name="connsiteY1" fmla="*/ 106226 h 199132"/>
                <a:gd name="connsiteX2" fmla="*/ 92903 w 513020"/>
                <a:gd name="connsiteY2" fmla="*/ 199132 h 199132"/>
                <a:gd name="connsiteX3" fmla="*/ 256510 w 513020"/>
                <a:gd name="connsiteY3" fmla="*/ 131385 h 199132"/>
                <a:gd name="connsiteX4" fmla="*/ 420117 w 513020"/>
                <a:gd name="connsiteY4" fmla="*/ 199132 h 199132"/>
                <a:gd name="connsiteX5" fmla="*/ 513020 w 513020"/>
                <a:gd name="connsiteY5" fmla="*/ 106226 h 199132"/>
                <a:gd name="connsiteX6" fmla="*/ 256510 w 513020"/>
                <a:gd name="connsiteY6" fmla="*/ 0 h 19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020" h="199132">
                  <a:moveTo>
                    <a:pt x="256510" y="0"/>
                  </a:moveTo>
                  <a:cubicBezTo>
                    <a:pt x="156373" y="0"/>
                    <a:pt x="65607" y="40616"/>
                    <a:pt x="0" y="106226"/>
                  </a:cubicBezTo>
                  <a:lnTo>
                    <a:pt x="92903" y="199132"/>
                  </a:lnTo>
                  <a:cubicBezTo>
                    <a:pt x="134832" y="157201"/>
                    <a:pt x="192711" y="131385"/>
                    <a:pt x="256510" y="131385"/>
                  </a:cubicBezTo>
                  <a:cubicBezTo>
                    <a:pt x="320308" y="131385"/>
                    <a:pt x="378188" y="157365"/>
                    <a:pt x="420117" y="199132"/>
                  </a:cubicBezTo>
                  <a:lnTo>
                    <a:pt x="513020" y="106226"/>
                  </a:lnTo>
                  <a:cubicBezTo>
                    <a:pt x="447413" y="40616"/>
                    <a:pt x="356647" y="0"/>
                    <a:pt x="256510" y="0"/>
                  </a:cubicBezTo>
                  <a:close/>
                </a:path>
              </a:pathLst>
            </a:custGeom>
            <a:solidFill>
              <a:schemeClr val="accent2">
                <a:lumMod val="60000"/>
                <a:lumOff val="40000"/>
              </a:schemeClr>
            </a:solidFill>
            <a:ln w="1644" cap="flat">
              <a:noFill/>
              <a:prstDash val="solid"/>
              <a:miter/>
            </a:ln>
          </p:spPr>
          <p:txBody>
            <a:bodyPr rtlCol="0" anchor="ctr"/>
            <a:lstStyle/>
            <a:p>
              <a:endParaRPr lang="en-US"/>
            </a:p>
          </p:txBody>
        </p:sp>
        <p:sp>
          <p:nvSpPr>
            <p:cNvPr id="25" name="Freeform 289">
              <a:extLst>
                <a:ext uri="{FF2B5EF4-FFF2-40B4-BE49-F238E27FC236}">
                  <a16:creationId xmlns:a16="http://schemas.microsoft.com/office/drawing/2014/main" id="{4B5B2B12-C87D-1F90-C47A-C74A8FCE9AC6}"/>
                </a:ext>
              </a:extLst>
            </p:cNvPr>
            <p:cNvSpPr/>
            <p:nvPr/>
          </p:nvSpPr>
          <p:spPr>
            <a:xfrm>
              <a:off x="8193367" y="1268103"/>
              <a:ext cx="121092" cy="311993"/>
            </a:xfrm>
            <a:custGeom>
              <a:avLst/>
              <a:gdLst>
                <a:gd name="connsiteX0" fmla="*/ 199124 w 199124"/>
                <a:gd name="connsiteY0" fmla="*/ 92906 h 513040"/>
                <a:gd name="connsiteX1" fmla="*/ 106222 w 199124"/>
                <a:gd name="connsiteY1" fmla="*/ 0 h 513040"/>
                <a:gd name="connsiteX2" fmla="*/ 0 w 199124"/>
                <a:gd name="connsiteY2" fmla="*/ 256520 h 513040"/>
                <a:gd name="connsiteX3" fmla="*/ 106222 w 199124"/>
                <a:gd name="connsiteY3" fmla="*/ 513041 h 513040"/>
                <a:gd name="connsiteX4" fmla="*/ 199124 w 199124"/>
                <a:gd name="connsiteY4" fmla="*/ 420134 h 513040"/>
                <a:gd name="connsiteX5" fmla="*/ 131379 w 199124"/>
                <a:gd name="connsiteY5" fmla="*/ 256520 h 513040"/>
                <a:gd name="connsiteX6" fmla="*/ 199124 w 199124"/>
                <a:gd name="connsiteY6" fmla="*/ 92906 h 51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124" h="513040">
                  <a:moveTo>
                    <a:pt x="199124" y="92906"/>
                  </a:moveTo>
                  <a:lnTo>
                    <a:pt x="106222" y="0"/>
                  </a:lnTo>
                  <a:cubicBezTo>
                    <a:pt x="40614" y="65610"/>
                    <a:pt x="0" y="156379"/>
                    <a:pt x="0" y="256520"/>
                  </a:cubicBezTo>
                  <a:cubicBezTo>
                    <a:pt x="0" y="356662"/>
                    <a:pt x="40614" y="447431"/>
                    <a:pt x="106222" y="513041"/>
                  </a:cubicBezTo>
                  <a:lnTo>
                    <a:pt x="199124" y="420134"/>
                  </a:lnTo>
                  <a:cubicBezTo>
                    <a:pt x="157195" y="378203"/>
                    <a:pt x="131379" y="320322"/>
                    <a:pt x="131379" y="256520"/>
                  </a:cubicBezTo>
                  <a:cubicBezTo>
                    <a:pt x="131379" y="192719"/>
                    <a:pt x="157195" y="134673"/>
                    <a:pt x="199124" y="92906"/>
                  </a:cubicBezTo>
                  <a:close/>
                </a:path>
              </a:pathLst>
            </a:custGeom>
            <a:solidFill>
              <a:schemeClr val="accent2">
                <a:lumMod val="20000"/>
                <a:lumOff val="80000"/>
              </a:schemeClr>
            </a:solidFill>
            <a:ln w="1644" cap="flat">
              <a:noFill/>
              <a:prstDash val="solid"/>
              <a:miter/>
            </a:ln>
          </p:spPr>
          <p:txBody>
            <a:bodyPr rtlCol="0" anchor="ctr"/>
            <a:lstStyle/>
            <a:p>
              <a:endParaRPr lang="en-US"/>
            </a:p>
          </p:txBody>
        </p:sp>
        <p:sp>
          <p:nvSpPr>
            <p:cNvPr id="26" name="Freeform 290">
              <a:extLst>
                <a:ext uri="{FF2B5EF4-FFF2-40B4-BE49-F238E27FC236}">
                  <a16:creationId xmlns:a16="http://schemas.microsoft.com/office/drawing/2014/main" id="{18DF41DD-F741-D7B0-DE91-91E4E52A87A8}"/>
                </a:ext>
              </a:extLst>
            </p:cNvPr>
            <p:cNvSpPr/>
            <p:nvPr/>
          </p:nvSpPr>
          <p:spPr>
            <a:xfrm>
              <a:off x="8373856" y="1383900"/>
              <a:ext cx="80195" cy="80198"/>
            </a:xfrm>
            <a:custGeom>
              <a:avLst/>
              <a:gdLst>
                <a:gd name="connsiteX0" fmla="*/ 65936 w 131872"/>
                <a:gd name="connsiteY0" fmla="*/ 0 h 131877"/>
                <a:gd name="connsiteX1" fmla="*/ 0 w 131872"/>
                <a:gd name="connsiteY1" fmla="*/ 65939 h 131877"/>
                <a:gd name="connsiteX2" fmla="*/ 65936 w 131872"/>
                <a:gd name="connsiteY2" fmla="*/ 131878 h 131877"/>
                <a:gd name="connsiteX3" fmla="*/ 131873 w 131872"/>
                <a:gd name="connsiteY3" fmla="*/ 65939 h 131877"/>
                <a:gd name="connsiteX4" fmla="*/ 65936 w 131872"/>
                <a:gd name="connsiteY4" fmla="*/ 0 h 131877"/>
                <a:gd name="connsiteX5" fmla="*/ 65936 w 131872"/>
                <a:gd name="connsiteY5" fmla="*/ 96195 h 131877"/>
                <a:gd name="connsiteX6" fmla="*/ 35845 w 131872"/>
                <a:gd name="connsiteY6" fmla="*/ 66103 h 131877"/>
                <a:gd name="connsiteX7" fmla="*/ 65936 w 131872"/>
                <a:gd name="connsiteY7" fmla="*/ 36012 h 131877"/>
                <a:gd name="connsiteX8" fmla="*/ 96027 w 131872"/>
                <a:gd name="connsiteY8" fmla="*/ 66103 h 131877"/>
                <a:gd name="connsiteX9" fmla="*/ 65936 w 131872"/>
                <a:gd name="connsiteY9" fmla="*/ 96195 h 1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872" h="131877">
                  <a:moveTo>
                    <a:pt x="65936" y="0"/>
                  </a:moveTo>
                  <a:cubicBezTo>
                    <a:pt x="29433" y="0"/>
                    <a:pt x="0" y="29599"/>
                    <a:pt x="0" y="65939"/>
                  </a:cubicBezTo>
                  <a:cubicBezTo>
                    <a:pt x="0" y="102279"/>
                    <a:pt x="29597" y="131878"/>
                    <a:pt x="65936" y="131878"/>
                  </a:cubicBezTo>
                  <a:cubicBezTo>
                    <a:pt x="102275" y="131878"/>
                    <a:pt x="131873" y="102279"/>
                    <a:pt x="131873" y="65939"/>
                  </a:cubicBezTo>
                  <a:cubicBezTo>
                    <a:pt x="131873" y="29599"/>
                    <a:pt x="102439" y="0"/>
                    <a:pt x="65936" y="0"/>
                  </a:cubicBezTo>
                  <a:close/>
                  <a:moveTo>
                    <a:pt x="65936" y="96195"/>
                  </a:moveTo>
                  <a:cubicBezTo>
                    <a:pt x="49329" y="96195"/>
                    <a:pt x="35845" y="82711"/>
                    <a:pt x="35845" y="66103"/>
                  </a:cubicBezTo>
                  <a:cubicBezTo>
                    <a:pt x="35845" y="49495"/>
                    <a:pt x="49329" y="36012"/>
                    <a:pt x="65936" y="36012"/>
                  </a:cubicBezTo>
                  <a:cubicBezTo>
                    <a:pt x="82544" y="36012"/>
                    <a:pt x="96027" y="49495"/>
                    <a:pt x="96027" y="66103"/>
                  </a:cubicBezTo>
                  <a:cubicBezTo>
                    <a:pt x="96027" y="82711"/>
                    <a:pt x="82544" y="96195"/>
                    <a:pt x="65936" y="96195"/>
                  </a:cubicBezTo>
                  <a:close/>
                </a:path>
              </a:pathLst>
            </a:custGeom>
            <a:solidFill>
              <a:schemeClr val="accent2">
                <a:lumMod val="75000"/>
              </a:schemeClr>
            </a:solidFill>
            <a:ln w="1644" cap="flat">
              <a:noFill/>
              <a:prstDash val="solid"/>
              <a:miter/>
            </a:ln>
          </p:spPr>
          <p:txBody>
            <a:bodyPr rtlCol="0" anchor="ctr"/>
            <a:lstStyle/>
            <a:p>
              <a:endParaRPr lang="en-US"/>
            </a:p>
          </p:txBody>
        </p:sp>
        <p:sp>
          <p:nvSpPr>
            <p:cNvPr id="27" name="Freeform 291">
              <a:extLst>
                <a:ext uri="{FF2B5EF4-FFF2-40B4-BE49-F238E27FC236}">
                  <a16:creationId xmlns:a16="http://schemas.microsoft.com/office/drawing/2014/main" id="{F08EBD64-0013-5AF9-E04F-520EEEBAA9FD}"/>
                </a:ext>
              </a:extLst>
            </p:cNvPr>
            <p:cNvSpPr/>
            <p:nvPr/>
          </p:nvSpPr>
          <p:spPr>
            <a:xfrm>
              <a:off x="8241554" y="1412929"/>
              <a:ext cx="155778" cy="79795"/>
            </a:xfrm>
            <a:custGeom>
              <a:avLst/>
              <a:gdLst>
                <a:gd name="connsiteX0" fmla="*/ 9882 w 256160"/>
                <a:gd name="connsiteY0" fmla="*/ 130843 h 131215"/>
                <a:gd name="connsiteX1" fmla="*/ 250771 w 256160"/>
                <a:gd name="connsiteY1" fmla="*/ 65562 h 131215"/>
                <a:gd name="connsiteX2" fmla="*/ 255539 w 256160"/>
                <a:gd name="connsiteY2" fmla="*/ 55367 h 131215"/>
                <a:gd name="connsiteX3" fmla="*/ 233669 w 256160"/>
                <a:gd name="connsiteY3" fmla="*/ 4556 h 131215"/>
                <a:gd name="connsiteX4" fmla="*/ 222982 w 256160"/>
                <a:gd name="connsiteY4" fmla="*/ 938 h 131215"/>
                <a:gd name="connsiteX5" fmla="*/ 3797 w 256160"/>
                <a:gd name="connsiteY5" fmla="*/ 117030 h 131215"/>
                <a:gd name="connsiteX6" fmla="*/ 9882 w 256160"/>
                <a:gd name="connsiteY6" fmla="*/ 130843 h 131215"/>
                <a:gd name="connsiteX7" fmla="*/ 9882 w 256160"/>
                <a:gd name="connsiteY7" fmla="*/ 130843 h 13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6160" h="131215">
                  <a:moveTo>
                    <a:pt x="9882" y="130843"/>
                  </a:moveTo>
                  <a:lnTo>
                    <a:pt x="250771" y="65562"/>
                  </a:lnTo>
                  <a:cubicBezTo>
                    <a:pt x="255045" y="64246"/>
                    <a:pt x="257348" y="59478"/>
                    <a:pt x="255539" y="55367"/>
                  </a:cubicBezTo>
                  <a:lnTo>
                    <a:pt x="233669" y="4556"/>
                  </a:lnTo>
                  <a:cubicBezTo>
                    <a:pt x="231861" y="445"/>
                    <a:pt x="226929" y="-1199"/>
                    <a:pt x="222982" y="938"/>
                  </a:cubicBezTo>
                  <a:lnTo>
                    <a:pt x="3797" y="117030"/>
                  </a:lnTo>
                  <a:cubicBezTo>
                    <a:pt x="-3931" y="121470"/>
                    <a:pt x="1166" y="133474"/>
                    <a:pt x="9882" y="130843"/>
                  </a:cubicBezTo>
                  <a:lnTo>
                    <a:pt x="9882" y="130843"/>
                  </a:lnTo>
                  <a:close/>
                </a:path>
              </a:pathLst>
            </a:custGeom>
            <a:solidFill>
              <a:schemeClr val="accent2">
                <a:lumMod val="75000"/>
              </a:schemeClr>
            </a:solidFill>
            <a:ln w="1644" cap="flat">
              <a:noFill/>
              <a:prstDash val="solid"/>
              <a:miter/>
            </a:ln>
          </p:spPr>
          <p:txBody>
            <a:bodyPr rtlCol="0" anchor="ctr"/>
            <a:lstStyle/>
            <a:p>
              <a:endParaRPr lang="en-US"/>
            </a:p>
          </p:txBody>
        </p:sp>
        <p:sp>
          <p:nvSpPr>
            <p:cNvPr id="28" name="Freeform 292">
              <a:extLst>
                <a:ext uri="{FF2B5EF4-FFF2-40B4-BE49-F238E27FC236}">
                  <a16:creationId xmlns:a16="http://schemas.microsoft.com/office/drawing/2014/main" id="{2F617D00-84E2-382F-9366-6423BE1B5194}"/>
                </a:ext>
              </a:extLst>
            </p:cNvPr>
            <p:cNvSpPr/>
            <p:nvPr/>
          </p:nvSpPr>
          <p:spPr>
            <a:xfrm>
              <a:off x="7948470" y="1579596"/>
              <a:ext cx="840939" cy="724684"/>
            </a:xfrm>
            <a:custGeom>
              <a:avLst/>
              <a:gdLst>
                <a:gd name="connsiteX0" fmla="*/ 1071443 w 1382837"/>
                <a:gd name="connsiteY0" fmla="*/ 813959 h 1191668"/>
                <a:gd name="connsiteX1" fmla="*/ 1375473 w 1382837"/>
                <a:gd name="connsiteY1" fmla="*/ 0 h 1191668"/>
                <a:gd name="connsiteX2" fmla="*/ 1375473 w 1382837"/>
                <a:gd name="connsiteY2" fmla="*/ 0 h 1191668"/>
                <a:gd name="connsiteX3" fmla="*/ 765604 w 1382837"/>
                <a:gd name="connsiteY3" fmla="*/ 60348 h 1191668"/>
                <a:gd name="connsiteX4" fmla="*/ 155734 w 1382837"/>
                <a:gd name="connsiteY4" fmla="*/ 0 h 1191668"/>
                <a:gd name="connsiteX5" fmla="*/ 155241 w 1382837"/>
                <a:gd name="connsiteY5" fmla="*/ 0 h 1191668"/>
                <a:gd name="connsiteX6" fmla="*/ 149651 w 1382837"/>
                <a:gd name="connsiteY6" fmla="*/ 198968 h 1191668"/>
                <a:gd name="connsiteX7" fmla="*/ 29782 w 1382837"/>
                <a:gd name="connsiteY7" fmla="*/ 344987 h 1191668"/>
                <a:gd name="connsiteX8" fmla="*/ 55432 w 1382837"/>
                <a:gd name="connsiteY8" fmla="*/ 472919 h 1191668"/>
                <a:gd name="connsiteX9" fmla="*/ 103611 w 1382837"/>
                <a:gd name="connsiteY9" fmla="*/ 525374 h 1191668"/>
                <a:gd name="connsiteX10" fmla="*/ 89799 w 1382837"/>
                <a:gd name="connsiteY10" fmla="*/ 576184 h 1191668"/>
                <a:gd name="connsiteX11" fmla="*/ 85359 w 1382837"/>
                <a:gd name="connsiteY11" fmla="*/ 616636 h 1191668"/>
                <a:gd name="connsiteX12" fmla="*/ 125315 w 1382837"/>
                <a:gd name="connsiteY12" fmla="*/ 650181 h 1191668"/>
                <a:gd name="connsiteX13" fmla="*/ 126137 w 1382837"/>
                <a:gd name="connsiteY13" fmla="*/ 725164 h 1191668"/>
                <a:gd name="connsiteX14" fmla="*/ 151788 w 1382837"/>
                <a:gd name="connsiteY14" fmla="*/ 750980 h 1191668"/>
                <a:gd name="connsiteX15" fmla="*/ 159352 w 1382837"/>
                <a:gd name="connsiteY15" fmla="*/ 813630 h 1191668"/>
                <a:gd name="connsiteX16" fmla="*/ 274124 w 1382837"/>
                <a:gd name="connsiteY16" fmla="*/ 944850 h 1191668"/>
                <a:gd name="connsiteX17" fmla="*/ 471439 w 1382837"/>
                <a:gd name="connsiteY17" fmla="*/ 943042 h 1191668"/>
                <a:gd name="connsiteX18" fmla="*/ 510902 w 1382837"/>
                <a:gd name="connsiteY18" fmla="*/ 1187723 h 1191668"/>
                <a:gd name="connsiteX19" fmla="*/ 1096930 w 1382837"/>
                <a:gd name="connsiteY19" fmla="*/ 1191669 h 1191668"/>
                <a:gd name="connsiteX20" fmla="*/ 1071443 w 1382837"/>
                <a:gd name="connsiteY20" fmla="*/ 813959 h 1191668"/>
                <a:gd name="connsiteX21" fmla="*/ 1071443 w 1382837"/>
                <a:gd name="connsiteY21" fmla="*/ 813959 h 119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82837" h="1191668">
                  <a:moveTo>
                    <a:pt x="1071443" y="813959"/>
                  </a:moveTo>
                  <a:cubicBezTo>
                    <a:pt x="1082624" y="599863"/>
                    <a:pt x="1437956" y="414708"/>
                    <a:pt x="1375473" y="0"/>
                  </a:cubicBezTo>
                  <a:lnTo>
                    <a:pt x="1375473" y="0"/>
                  </a:lnTo>
                  <a:cubicBezTo>
                    <a:pt x="1373171" y="33381"/>
                    <a:pt x="1101040" y="60348"/>
                    <a:pt x="765604" y="60348"/>
                  </a:cubicBezTo>
                  <a:cubicBezTo>
                    <a:pt x="430168" y="60348"/>
                    <a:pt x="158037" y="33381"/>
                    <a:pt x="155734" y="0"/>
                  </a:cubicBezTo>
                  <a:lnTo>
                    <a:pt x="155241" y="0"/>
                  </a:lnTo>
                  <a:cubicBezTo>
                    <a:pt x="156721" y="66761"/>
                    <a:pt x="168231" y="169369"/>
                    <a:pt x="149651" y="198968"/>
                  </a:cubicBezTo>
                  <a:cubicBezTo>
                    <a:pt x="92101" y="291217"/>
                    <a:pt x="45896" y="334134"/>
                    <a:pt x="29782" y="344987"/>
                  </a:cubicBezTo>
                  <a:cubicBezTo>
                    <a:pt x="-12806" y="374092"/>
                    <a:pt x="-14286" y="446773"/>
                    <a:pt x="55432" y="472919"/>
                  </a:cubicBezTo>
                  <a:cubicBezTo>
                    <a:pt x="109859" y="493309"/>
                    <a:pt x="103446" y="484429"/>
                    <a:pt x="103611" y="525374"/>
                  </a:cubicBezTo>
                  <a:cubicBezTo>
                    <a:pt x="103775" y="550697"/>
                    <a:pt x="97198" y="562207"/>
                    <a:pt x="89799" y="576184"/>
                  </a:cubicBezTo>
                  <a:cubicBezTo>
                    <a:pt x="80261" y="593944"/>
                    <a:pt x="76315" y="596739"/>
                    <a:pt x="85359" y="616636"/>
                  </a:cubicBezTo>
                  <a:cubicBezTo>
                    <a:pt x="94402" y="637026"/>
                    <a:pt x="125315" y="650181"/>
                    <a:pt x="125315" y="650181"/>
                  </a:cubicBezTo>
                  <a:cubicBezTo>
                    <a:pt x="125315" y="650181"/>
                    <a:pt x="89963" y="675011"/>
                    <a:pt x="126137" y="725164"/>
                  </a:cubicBezTo>
                  <a:cubicBezTo>
                    <a:pt x="134030" y="736181"/>
                    <a:pt x="149651" y="742100"/>
                    <a:pt x="151788" y="750980"/>
                  </a:cubicBezTo>
                  <a:cubicBezTo>
                    <a:pt x="162805" y="797844"/>
                    <a:pt x="159517" y="796036"/>
                    <a:pt x="159352" y="813630"/>
                  </a:cubicBezTo>
                  <a:cubicBezTo>
                    <a:pt x="159188" y="836322"/>
                    <a:pt x="162476" y="925447"/>
                    <a:pt x="274124" y="944850"/>
                  </a:cubicBezTo>
                  <a:cubicBezTo>
                    <a:pt x="295007" y="948468"/>
                    <a:pt x="383141" y="947810"/>
                    <a:pt x="471439" y="943042"/>
                  </a:cubicBezTo>
                  <a:cubicBezTo>
                    <a:pt x="487060" y="1056996"/>
                    <a:pt x="485745" y="1090870"/>
                    <a:pt x="510902" y="1187723"/>
                  </a:cubicBezTo>
                  <a:lnTo>
                    <a:pt x="1096930" y="1191669"/>
                  </a:lnTo>
                  <a:cubicBezTo>
                    <a:pt x="1075225" y="1034304"/>
                    <a:pt x="1065852" y="978231"/>
                    <a:pt x="1071443" y="813959"/>
                  </a:cubicBezTo>
                  <a:lnTo>
                    <a:pt x="1071443" y="813959"/>
                  </a:lnTo>
                  <a:close/>
                </a:path>
              </a:pathLst>
            </a:custGeom>
            <a:solidFill>
              <a:schemeClr val="accent2"/>
            </a:solidFill>
            <a:ln w="1644" cap="flat">
              <a:solidFill>
                <a:schemeClr val="bg1"/>
              </a:solidFill>
              <a:prstDash val="solid"/>
              <a:miter/>
            </a:ln>
          </p:spPr>
          <p:txBody>
            <a:bodyPr rtlCol="0" anchor="ctr"/>
            <a:lstStyle/>
            <a:p>
              <a:endParaRPr lang="en-US"/>
            </a:p>
          </p:txBody>
        </p:sp>
      </p:grpSp>
      <p:grpSp>
        <p:nvGrpSpPr>
          <p:cNvPr id="29" name="Group 28">
            <a:extLst>
              <a:ext uri="{FF2B5EF4-FFF2-40B4-BE49-F238E27FC236}">
                <a16:creationId xmlns:a16="http://schemas.microsoft.com/office/drawing/2014/main" id="{CEF5A1D3-A7EB-06B4-D950-4FB11F84306F}"/>
              </a:ext>
            </a:extLst>
          </p:cNvPr>
          <p:cNvGrpSpPr/>
          <p:nvPr/>
        </p:nvGrpSpPr>
        <p:grpSpPr>
          <a:xfrm>
            <a:off x="4169885" y="2513898"/>
            <a:ext cx="840939" cy="1160613"/>
            <a:chOff x="10809724" y="1143668"/>
            <a:chExt cx="840939" cy="1160613"/>
          </a:xfrm>
        </p:grpSpPr>
        <p:sp>
          <p:nvSpPr>
            <p:cNvPr id="30" name="Freeform 304">
              <a:extLst>
                <a:ext uri="{FF2B5EF4-FFF2-40B4-BE49-F238E27FC236}">
                  <a16:creationId xmlns:a16="http://schemas.microsoft.com/office/drawing/2014/main" id="{4098B3AC-0E73-C420-5336-CBC61A951D63}"/>
                </a:ext>
              </a:extLst>
            </p:cNvPr>
            <p:cNvSpPr/>
            <p:nvPr/>
          </p:nvSpPr>
          <p:spPr>
            <a:xfrm>
              <a:off x="10904230" y="1542497"/>
              <a:ext cx="741954" cy="73798"/>
            </a:xfrm>
            <a:custGeom>
              <a:avLst/>
              <a:gdLst>
                <a:gd name="connsiteX0" fmla="*/ 1220067 w 1220067"/>
                <a:gd name="connsiteY0" fmla="*/ 60677 h 121353"/>
                <a:gd name="connsiteX1" fmla="*/ 610034 w 1220067"/>
                <a:gd name="connsiteY1" fmla="*/ 121354 h 121353"/>
                <a:gd name="connsiteX2" fmla="*/ 0 w 1220067"/>
                <a:gd name="connsiteY2" fmla="*/ 60677 h 121353"/>
                <a:gd name="connsiteX3" fmla="*/ 610034 w 1220067"/>
                <a:gd name="connsiteY3" fmla="*/ 0 h 121353"/>
                <a:gd name="connsiteX4" fmla="*/ 1220067 w 1220067"/>
                <a:gd name="connsiteY4" fmla="*/ 60677 h 121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67" h="121353">
                  <a:moveTo>
                    <a:pt x="1220067" y="60677"/>
                  </a:moveTo>
                  <a:cubicBezTo>
                    <a:pt x="1220067" y="94188"/>
                    <a:pt x="946946" y="121354"/>
                    <a:pt x="610034" y="121354"/>
                  </a:cubicBezTo>
                  <a:cubicBezTo>
                    <a:pt x="273122" y="121354"/>
                    <a:pt x="0" y="94188"/>
                    <a:pt x="0" y="60677"/>
                  </a:cubicBezTo>
                  <a:cubicBezTo>
                    <a:pt x="0" y="27166"/>
                    <a:pt x="273122" y="0"/>
                    <a:pt x="610034" y="0"/>
                  </a:cubicBezTo>
                  <a:cubicBezTo>
                    <a:pt x="946946" y="0"/>
                    <a:pt x="1220067" y="27166"/>
                    <a:pt x="1220067" y="60677"/>
                  </a:cubicBezTo>
                  <a:close/>
                </a:path>
              </a:pathLst>
            </a:custGeom>
            <a:solidFill>
              <a:schemeClr val="accent1">
                <a:lumMod val="40000"/>
                <a:lumOff val="60000"/>
              </a:schemeClr>
            </a:solidFill>
            <a:ln w="1644" cap="flat">
              <a:noFill/>
              <a:prstDash val="solid"/>
              <a:miter/>
            </a:ln>
          </p:spPr>
          <p:txBody>
            <a:bodyPr rtlCol="0" anchor="ctr"/>
            <a:lstStyle/>
            <a:p>
              <a:endParaRPr lang="en-US"/>
            </a:p>
          </p:txBody>
        </p:sp>
        <p:sp>
          <p:nvSpPr>
            <p:cNvPr id="31" name="Freeform 305">
              <a:extLst>
                <a:ext uri="{FF2B5EF4-FFF2-40B4-BE49-F238E27FC236}">
                  <a16:creationId xmlns:a16="http://schemas.microsoft.com/office/drawing/2014/main" id="{363B53F1-1AB0-6069-5700-2DCD72C4005A}"/>
                </a:ext>
              </a:extLst>
            </p:cNvPr>
            <p:cNvSpPr/>
            <p:nvPr/>
          </p:nvSpPr>
          <p:spPr>
            <a:xfrm>
              <a:off x="11268807" y="1490199"/>
              <a:ext cx="12999" cy="177196"/>
            </a:xfrm>
            <a:custGeom>
              <a:avLst/>
              <a:gdLst>
                <a:gd name="connsiteX0" fmla="*/ 10688 w 21375"/>
                <a:gd name="connsiteY0" fmla="*/ 291381 h 291380"/>
                <a:gd name="connsiteX1" fmla="*/ 0 w 21375"/>
                <a:gd name="connsiteY1" fmla="*/ 280692 h 291380"/>
                <a:gd name="connsiteX2" fmla="*/ 0 w 21375"/>
                <a:gd name="connsiteY2" fmla="*/ 10688 h 291380"/>
                <a:gd name="connsiteX3" fmla="*/ 10688 w 21375"/>
                <a:gd name="connsiteY3" fmla="*/ 0 h 291380"/>
                <a:gd name="connsiteX4" fmla="*/ 21376 w 21375"/>
                <a:gd name="connsiteY4" fmla="*/ 10688 h 291380"/>
                <a:gd name="connsiteX5" fmla="*/ 21376 w 21375"/>
                <a:gd name="connsiteY5" fmla="*/ 280692 h 291380"/>
                <a:gd name="connsiteX6" fmla="*/ 10688 w 21375"/>
                <a:gd name="connsiteY6" fmla="*/ 291381 h 291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75" h="291380">
                  <a:moveTo>
                    <a:pt x="10688" y="291381"/>
                  </a:moveTo>
                  <a:cubicBezTo>
                    <a:pt x="4769" y="291381"/>
                    <a:pt x="0" y="286612"/>
                    <a:pt x="0" y="280692"/>
                  </a:cubicBezTo>
                  <a:lnTo>
                    <a:pt x="0" y="10688"/>
                  </a:lnTo>
                  <a:cubicBezTo>
                    <a:pt x="0" y="4769"/>
                    <a:pt x="4769" y="0"/>
                    <a:pt x="10688" y="0"/>
                  </a:cubicBezTo>
                  <a:cubicBezTo>
                    <a:pt x="16608" y="0"/>
                    <a:pt x="21376" y="4769"/>
                    <a:pt x="21376" y="10688"/>
                  </a:cubicBezTo>
                  <a:lnTo>
                    <a:pt x="21376" y="280692"/>
                  </a:lnTo>
                  <a:cubicBezTo>
                    <a:pt x="21376" y="286612"/>
                    <a:pt x="16608" y="291381"/>
                    <a:pt x="10688" y="291381"/>
                  </a:cubicBezTo>
                  <a:close/>
                </a:path>
              </a:pathLst>
            </a:custGeom>
            <a:solidFill>
              <a:schemeClr val="accent1">
                <a:lumMod val="40000"/>
                <a:lumOff val="60000"/>
              </a:schemeClr>
            </a:solidFill>
            <a:ln w="1644" cap="flat">
              <a:noFill/>
              <a:prstDash val="solid"/>
              <a:miter/>
            </a:ln>
          </p:spPr>
          <p:txBody>
            <a:bodyPr rtlCol="0" anchor="ctr"/>
            <a:lstStyle/>
            <a:p>
              <a:endParaRPr lang="en-US"/>
            </a:p>
          </p:txBody>
        </p:sp>
        <p:sp>
          <p:nvSpPr>
            <p:cNvPr id="32" name="Freeform 306">
              <a:extLst>
                <a:ext uri="{FF2B5EF4-FFF2-40B4-BE49-F238E27FC236}">
                  <a16:creationId xmlns:a16="http://schemas.microsoft.com/office/drawing/2014/main" id="{75ADEA00-B1DB-4304-B3CE-29E4B89EDD15}"/>
                </a:ext>
              </a:extLst>
            </p:cNvPr>
            <p:cNvSpPr/>
            <p:nvPr/>
          </p:nvSpPr>
          <p:spPr>
            <a:xfrm>
              <a:off x="11210612" y="1273203"/>
              <a:ext cx="161290" cy="72498"/>
            </a:xfrm>
            <a:custGeom>
              <a:avLst/>
              <a:gdLst>
                <a:gd name="connsiteX0" fmla="*/ 120198 w 265224"/>
                <a:gd name="connsiteY0" fmla="*/ 40780 h 119216"/>
                <a:gd name="connsiteX1" fmla="*/ 97178 w 265224"/>
                <a:gd name="connsiteY1" fmla="*/ 0 h 119216"/>
                <a:gd name="connsiteX2" fmla="*/ 265225 w 265224"/>
                <a:gd name="connsiteY2" fmla="*/ 55744 h 119216"/>
                <a:gd name="connsiteX3" fmla="*/ 144698 w 265224"/>
                <a:gd name="connsiteY3" fmla="*/ 76956 h 119216"/>
                <a:gd name="connsiteX4" fmla="*/ 170513 w 265224"/>
                <a:gd name="connsiteY4" fmla="*/ 119216 h 119216"/>
                <a:gd name="connsiteX5" fmla="*/ 0 w 265224"/>
                <a:gd name="connsiteY5" fmla="*/ 62157 h 11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224" h="119216">
                  <a:moveTo>
                    <a:pt x="120198" y="40780"/>
                  </a:moveTo>
                  <a:lnTo>
                    <a:pt x="97178" y="0"/>
                  </a:lnTo>
                  <a:lnTo>
                    <a:pt x="265225" y="55744"/>
                  </a:lnTo>
                  <a:lnTo>
                    <a:pt x="144698" y="76956"/>
                  </a:lnTo>
                  <a:lnTo>
                    <a:pt x="170513" y="119216"/>
                  </a:lnTo>
                  <a:lnTo>
                    <a:pt x="0" y="62157"/>
                  </a:lnTo>
                  <a:close/>
                </a:path>
              </a:pathLst>
            </a:custGeom>
            <a:solidFill>
              <a:schemeClr val="accent1">
                <a:lumMod val="75000"/>
              </a:schemeClr>
            </a:solidFill>
            <a:ln w="1644" cap="flat">
              <a:noFill/>
              <a:prstDash val="solid"/>
              <a:miter/>
            </a:ln>
          </p:spPr>
          <p:txBody>
            <a:bodyPr rtlCol="0" anchor="ctr"/>
            <a:lstStyle/>
            <a:p>
              <a:endParaRPr lang="en-US"/>
            </a:p>
          </p:txBody>
        </p:sp>
        <p:sp>
          <p:nvSpPr>
            <p:cNvPr id="33" name="Freeform 307">
              <a:extLst>
                <a:ext uri="{FF2B5EF4-FFF2-40B4-BE49-F238E27FC236}">
                  <a16:creationId xmlns:a16="http://schemas.microsoft.com/office/drawing/2014/main" id="{AE7722B7-362B-CC69-5BF6-AE2CB12856C6}"/>
                </a:ext>
              </a:extLst>
            </p:cNvPr>
            <p:cNvSpPr/>
            <p:nvPr/>
          </p:nvSpPr>
          <p:spPr>
            <a:xfrm>
              <a:off x="11039723" y="1256065"/>
              <a:ext cx="168320" cy="159034"/>
            </a:xfrm>
            <a:custGeom>
              <a:avLst/>
              <a:gdLst>
                <a:gd name="connsiteX0" fmla="*/ 35352 w 276785"/>
                <a:gd name="connsiteY0" fmla="*/ 41666 h 261515"/>
                <a:gd name="connsiteX1" fmla="*/ 657 w 276785"/>
                <a:gd name="connsiteY1" fmla="*/ 91161 h 261515"/>
                <a:gd name="connsiteX2" fmla="*/ 24499 w 276785"/>
                <a:gd name="connsiteY2" fmla="*/ 226163 h 261515"/>
                <a:gd name="connsiteX3" fmla="*/ 73992 w 276785"/>
                <a:gd name="connsiteY3" fmla="*/ 260859 h 261515"/>
                <a:gd name="connsiteX4" fmla="*/ 97835 w 276785"/>
                <a:gd name="connsiteY4" fmla="*/ 256748 h 261515"/>
                <a:gd name="connsiteX5" fmla="*/ 108523 w 276785"/>
                <a:gd name="connsiteY5" fmla="*/ 249842 h 261515"/>
                <a:gd name="connsiteX6" fmla="*/ 275912 w 276785"/>
                <a:gd name="connsiteY6" fmla="*/ 7463 h 261515"/>
                <a:gd name="connsiteX7" fmla="*/ 271143 w 276785"/>
                <a:gd name="connsiteY7" fmla="*/ 63 h 261515"/>
                <a:gd name="connsiteX8" fmla="*/ 35352 w 276785"/>
                <a:gd name="connsiteY8" fmla="*/ 41666 h 261515"/>
                <a:gd name="connsiteX9" fmla="*/ 35352 w 276785"/>
                <a:gd name="connsiteY9" fmla="*/ 41666 h 26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785" h="261515">
                  <a:moveTo>
                    <a:pt x="35352" y="41666"/>
                  </a:moveTo>
                  <a:cubicBezTo>
                    <a:pt x="12167" y="45777"/>
                    <a:pt x="-3454" y="67975"/>
                    <a:pt x="657" y="91161"/>
                  </a:cubicBezTo>
                  <a:lnTo>
                    <a:pt x="24499" y="226163"/>
                  </a:lnTo>
                  <a:cubicBezTo>
                    <a:pt x="28610" y="249349"/>
                    <a:pt x="50808" y="264970"/>
                    <a:pt x="73992" y="260859"/>
                  </a:cubicBezTo>
                  <a:lnTo>
                    <a:pt x="97835" y="256748"/>
                  </a:lnTo>
                  <a:cubicBezTo>
                    <a:pt x="102109" y="255926"/>
                    <a:pt x="106056" y="253460"/>
                    <a:pt x="108523" y="249842"/>
                  </a:cubicBezTo>
                  <a:lnTo>
                    <a:pt x="275912" y="7463"/>
                  </a:lnTo>
                  <a:cubicBezTo>
                    <a:pt x="278378" y="4010"/>
                    <a:pt x="275254" y="-594"/>
                    <a:pt x="271143" y="63"/>
                  </a:cubicBezTo>
                  <a:lnTo>
                    <a:pt x="35352" y="41666"/>
                  </a:lnTo>
                  <a:lnTo>
                    <a:pt x="35352" y="41666"/>
                  </a:lnTo>
                  <a:close/>
                </a:path>
              </a:pathLst>
            </a:custGeom>
            <a:solidFill>
              <a:schemeClr val="accent1">
                <a:lumMod val="40000"/>
                <a:lumOff val="60000"/>
              </a:schemeClr>
            </a:solidFill>
            <a:ln w="1644" cap="flat">
              <a:noFill/>
              <a:prstDash val="solid"/>
              <a:miter/>
            </a:ln>
          </p:spPr>
          <p:txBody>
            <a:bodyPr rtlCol="0" anchor="ctr"/>
            <a:lstStyle/>
            <a:p>
              <a:endParaRPr lang="en-US"/>
            </a:p>
          </p:txBody>
        </p:sp>
        <p:sp>
          <p:nvSpPr>
            <p:cNvPr id="34" name="Freeform 308">
              <a:extLst>
                <a:ext uri="{FF2B5EF4-FFF2-40B4-BE49-F238E27FC236}">
                  <a16:creationId xmlns:a16="http://schemas.microsoft.com/office/drawing/2014/main" id="{DC51033D-B505-8CA6-BDD0-0C433052967C}"/>
                </a:ext>
              </a:extLst>
            </p:cNvPr>
            <p:cNvSpPr/>
            <p:nvPr/>
          </p:nvSpPr>
          <p:spPr>
            <a:xfrm>
              <a:off x="11008045" y="1143668"/>
              <a:ext cx="560715" cy="331930"/>
            </a:xfrm>
            <a:custGeom>
              <a:avLst/>
              <a:gdLst>
                <a:gd name="connsiteX0" fmla="*/ 921263 w 922037"/>
                <a:gd name="connsiteY0" fmla="*/ 214487 h 545825"/>
                <a:gd name="connsiteX1" fmla="*/ 913700 w 922037"/>
                <a:gd name="connsiteY1" fmla="*/ 171734 h 545825"/>
                <a:gd name="connsiteX2" fmla="*/ 857300 w 922037"/>
                <a:gd name="connsiteY2" fmla="*/ 132269 h 545825"/>
                <a:gd name="connsiteX3" fmla="*/ 856643 w 922037"/>
                <a:gd name="connsiteY3" fmla="*/ 132433 h 545825"/>
                <a:gd name="connsiteX4" fmla="*/ 846284 w 922037"/>
                <a:gd name="connsiteY4" fmla="*/ 134242 h 545825"/>
                <a:gd name="connsiteX5" fmla="*/ 737102 w 922037"/>
                <a:gd name="connsiteY5" fmla="*/ 59259 h 545825"/>
                <a:gd name="connsiteX6" fmla="*/ 610656 w 922037"/>
                <a:gd name="connsiteY6" fmla="*/ 81623 h 545825"/>
                <a:gd name="connsiteX7" fmla="*/ 655546 w 922037"/>
                <a:gd name="connsiteY7" fmla="*/ 16670 h 545825"/>
                <a:gd name="connsiteX8" fmla="*/ 652915 w 922037"/>
                <a:gd name="connsiteY8" fmla="*/ 1871 h 545825"/>
                <a:gd name="connsiteX9" fmla="*/ 638116 w 922037"/>
                <a:gd name="connsiteY9" fmla="*/ 4502 h 545825"/>
                <a:gd name="connsiteX10" fmla="*/ 581059 w 922037"/>
                <a:gd name="connsiteY10" fmla="*/ 86885 h 545825"/>
                <a:gd name="connsiteX11" fmla="*/ 78069 w 922037"/>
                <a:gd name="connsiteY11" fmla="*/ 175516 h 545825"/>
                <a:gd name="connsiteX12" fmla="*/ 1445 w 922037"/>
                <a:gd name="connsiteY12" fmla="*/ 285030 h 545825"/>
                <a:gd name="connsiteX13" fmla="*/ 25287 w 922037"/>
                <a:gd name="connsiteY13" fmla="*/ 420032 h 545825"/>
                <a:gd name="connsiteX14" fmla="*/ 64257 w 922037"/>
                <a:gd name="connsiteY14" fmla="*/ 481038 h 545825"/>
                <a:gd name="connsiteX15" fmla="*/ 118354 w 922037"/>
                <a:gd name="connsiteY15" fmla="*/ 498304 h 545825"/>
                <a:gd name="connsiteX16" fmla="*/ 134797 w 922037"/>
                <a:gd name="connsiteY16" fmla="*/ 496824 h 545825"/>
                <a:gd name="connsiteX17" fmla="*/ 320273 w 922037"/>
                <a:gd name="connsiteY17" fmla="*/ 464101 h 545825"/>
                <a:gd name="connsiteX18" fmla="*/ 275384 w 922037"/>
                <a:gd name="connsiteY18" fmla="*/ 529054 h 545825"/>
                <a:gd name="connsiteX19" fmla="*/ 278015 w 922037"/>
                <a:gd name="connsiteY19" fmla="*/ 543853 h 545825"/>
                <a:gd name="connsiteX20" fmla="*/ 284099 w 922037"/>
                <a:gd name="connsiteY20" fmla="*/ 545826 h 545825"/>
                <a:gd name="connsiteX21" fmla="*/ 292979 w 922037"/>
                <a:gd name="connsiteY21" fmla="*/ 541222 h 545825"/>
                <a:gd name="connsiteX22" fmla="*/ 349871 w 922037"/>
                <a:gd name="connsiteY22" fmla="*/ 458839 h 545825"/>
                <a:gd name="connsiteX23" fmla="*/ 793830 w 922037"/>
                <a:gd name="connsiteY23" fmla="*/ 380568 h 545825"/>
                <a:gd name="connsiteX24" fmla="*/ 870784 w 922037"/>
                <a:gd name="connsiteY24" fmla="*/ 272862 h 545825"/>
                <a:gd name="connsiteX25" fmla="*/ 881636 w 922037"/>
                <a:gd name="connsiteY25" fmla="*/ 270889 h 545825"/>
                <a:gd name="connsiteX26" fmla="*/ 921263 w 922037"/>
                <a:gd name="connsiteY26" fmla="*/ 214487 h 545825"/>
                <a:gd name="connsiteX27" fmla="*/ 131179 w 922037"/>
                <a:gd name="connsiteY27" fmla="*/ 475612 h 545825"/>
                <a:gd name="connsiteX28" fmla="*/ 76589 w 922037"/>
                <a:gd name="connsiteY28" fmla="*/ 463444 h 545825"/>
                <a:gd name="connsiteX29" fmla="*/ 46498 w 922037"/>
                <a:gd name="connsiteY29" fmla="*/ 416250 h 545825"/>
                <a:gd name="connsiteX30" fmla="*/ 22656 w 922037"/>
                <a:gd name="connsiteY30" fmla="*/ 281248 h 545825"/>
                <a:gd name="connsiteX31" fmla="*/ 82015 w 922037"/>
                <a:gd name="connsiteY31" fmla="*/ 196399 h 545825"/>
                <a:gd name="connsiteX32" fmla="*/ 564123 w 922037"/>
                <a:gd name="connsiteY32" fmla="*/ 111386 h 545825"/>
                <a:gd name="connsiteX33" fmla="*/ 337538 w 922037"/>
                <a:gd name="connsiteY33" fmla="*/ 439271 h 545825"/>
                <a:gd name="connsiteX34" fmla="*/ 131179 w 922037"/>
                <a:gd name="connsiteY34" fmla="*/ 475612 h 545825"/>
                <a:gd name="connsiteX35" fmla="*/ 878183 w 922037"/>
                <a:gd name="connsiteY35" fmla="*/ 249841 h 545825"/>
                <a:gd name="connsiteX36" fmla="*/ 865522 w 922037"/>
                <a:gd name="connsiteY36" fmla="*/ 252143 h 545825"/>
                <a:gd name="connsiteX37" fmla="*/ 852861 w 922037"/>
                <a:gd name="connsiteY37" fmla="*/ 260200 h 545825"/>
                <a:gd name="connsiteX38" fmla="*/ 849572 w 922037"/>
                <a:gd name="connsiteY38" fmla="*/ 274835 h 545825"/>
                <a:gd name="connsiteX39" fmla="*/ 790213 w 922037"/>
                <a:gd name="connsiteY39" fmla="*/ 359684 h 545825"/>
                <a:gd name="connsiteX40" fmla="*/ 366972 w 922037"/>
                <a:gd name="connsiteY40" fmla="*/ 434338 h 545825"/>
                <a:gd name="connsiteX41" fmla="*/ 593720 w 922037"/>
                <a:gd name="connsiteY41" fmla="*/ 106617 h 545825"/>
                <a:gd name="connsiteX42" fmla="*/ 740884 w 922037"/>
                <a:gd name="connsiteY42" fmla="*/ 80636 h 545825"/>
                <a:gd name="connsiteX43" fmla="*/ 753710 w 922037"/>
                <a:gd name="connsiteY43" fmla="*/ 79485 h 545825"/>
                <a:gd name="connsiteX44" fmla="*/ 825730 w 922037"/>
                <a:gd name="connsiteY44" fmla="*/ 139998 h 545825"/>
                <a:gd name="connsiteX45" fmla="*/ 833787 w 922037"/>
                <a:gd name="connsiteY45" fmla="*/ 152659 h 545825"/>
                <a:gd name="connsiteX46" fmla="*/ 848421 w 922037"/>
                <a:gd name="connsiteY46" fmla="*/ 155948 h 545825"/>
                <a:gd name="connsiteX47" fmla="*/ 861083 w 922037"/>
                <a:gd name="connsiteY47" fmla="*/ 153646 h 545825"/>
                <a:gd name="connsiteX48" fmla="*/ 861576 w 922037"/>
                <a:gd name="connsiteY48" fmla="*/ 153481 h 545825"/>
                <a:gd name="connsiteX49" fmla="*/ 892653 w 922037"/>
                <a:gd name="connsiteY49" fmla="*/ 175680 h 545825"/>
                <a:gd name="connsiteX50" fmla="*/ 900216 w 922037"/>
                <a:gd name="connsiteY50" fmla="*/ 218434 h 545825"/>
                <a:gd name="connsiteX51" fmla="*/ 878183 w 922037"/>
                <a:gd name="connsiteY51" fmla="*/ 249841 h 54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2037" h="545825">
                  <a:moveTo>
                    <a:pt x="921263" y="214487"/>
                  </a:moveTo>
                  <a:lnTo>
                    <a:pt x="913700" y="171734"/>
                  </a:lnTo>
                  <a:cubicBezTo>
                    <a:pt x="909095" y="145260"/>
                    <a:pt x="883774" y="127665"/>
                    <a:pt x="857300" y="132269"/>
                  </a:cubicBezTo>
                  <a:cubicBezTo>
                    <a:pt x="857136" y="132269"/>
                    <a:pt x="856972" y="132269"/>
                    <a:pt x="856643" y="132433"/>
                  </a:cubicBezTo>
                  <a:lnTo>
                    <a:pt x="846284" y="134242"/>
                  </a:lnTo>
                  <a:cubicBezTo>
                    <a:pt x="836418" y="83925"/>
                    <a:pt x="787747" y="50380"/>
                    <a:pt x="737102" y="59259"/>
                  </a:cubicBezTo>
                  <a:lnTo>
                    <a:pt x="610656" y="81623"/>
                  </a:lnTo>
                  <a:lnTo>
                    <a:pt x="655546" y="16670"/>
                  </a:lnTo>
                  <a:cubicBezTo>
                    <a:pt x="658834" y="11737"/>
                    <a:pt x="657683" y="5160"/>
                    <a:pt x="652915" y="1871"/>
                  </a:cubicBezTo>
                  <a:cubicBezTo>
                    <a:pt x="647982" y="-1418"/>
                    <a:pt x="641405" y="-267"/>
                    <a:pt x="638116" y="4502"/>
                  </a:cubicBezTo>
                  <a:lnTo>
                    <a:pt x="581059" y="86885"/>
                  </a:lnTo>
                  <a:lnTo>
                    <a:pt x="78069" y="175516"/>
                  </a:lnTo>
                  <a:cubicBezTo>
                    <a:pt x="26767" y="184560"/>
                    <a:pt x="-7599" y="233726"/>
                    <a:pt x="1445" y="285030"/>
                  </a:cubicBezTo>
                  <a:lnTo>
                    <a:pt x="25287" y="420032"/>
                  </a:lnTo>
                  <a:cubicBezTo>
                    <a:pt x="29727" y="444862"/>
                    <a:pt x="43539" y="466403"/>
                    <a:pt x="64257" y="481038"/>
                  </a:cubicBezTo>
                  <a:cubicBezTo>
                    <a:pt x="80371" y="492384"/>
                    <a:pt x="99115" y="498304"/>
                    <a:pt x="118354" y="498304"/>
                  </a:cubicBezTo>
                  <a:cubicBezTo>
                    <a:pt x="123780" y="498304"/>
                    <a:pt x="129371" y="497811"/>
                    <a:pt x="134797" y="496824"/>
                  </a:cubicBezTo>
                  <a:lnTo>
                    <a:pt x="320273" y="464101"/>
                  </a:lnTo>
                  <a:lnTo>
                    <a:pt x="275384" y="529054"/>
                  </a:lnTo>
                  <a:cubicBezTo>
                    <a:pt x="272096" y="533987"/>
                    <a:pt x="273247" y="540564"/>
                    <a:pt x="278015" y="543853"/>
                  </a:cubicBezTo>
                  <a:cubicBezTo>
                    <a:pt x="279824" y="545168"/>
                    <a:pt x="281961" y="545826"/>
                    <a:pt x="284099" y="545826"/>
                  </a:cubicBezTo>
                  <a:cubicBezTo>
                    <a:pt x="287552" y="545826"/>
                    <a:pt x="290840" y="544182"/>
                    <a:pt x="292979" y="541222"/>
                  </a:cubicBezTo>
                  <a:lnTo>
                    <a:pt x="349871" y="458839"/>
                  </a:lnTo>
                  <a:lnTo>
                    <a:pt x="793830" y="380568"/>
                  </a:lnTo>
                  <a:cubicBezTo>
                    <a:pt x="844640" y="371688"/>
                    <a:pt x="878841" y="323508"/>
                    <a:pt x="870784" y="272862"/>
                  </a:cubicBezTo>
                  <a:lnTo>
                    <a:pt x="881636" y="270889"/>
                  </a:lnTo>
                  <a:cubicBezTo>
                    <a:pt x="908273" y="266120"/>
                    <a:pt x="926032" y="240797"/>
                    <a:pt x="921263" y="214487"/>
                  </a:cubicBezTo>
                  <a:close/>
                  <a:moveTo>
                    <a:pt x="131179" y="475612"/>
                  </a:moveTo>
                  <a:cubicBezTo>
                    <a:pt x="111941" y="479065"/>
                    <a:pt x="92538" y="474625"/>
                    <a:pt x="76589" y="463444"/>
                  </a:cubicBezTo>
                  <a:cubicBezTo>
                    <a:pt x="60475" y="452262"/>
                    <a:pt x="49787" y="435489"/>
                    <a:pt x="46498" y="416250"/>
                  </a:cubicBezTo>
                  <a:lnTo>
                    <a:pt x="22656" y="281248"/>
                  </a:lnTo>
                  <a:cubicBezTo>
                    <a:pt x="15586" y="241455"/>
                    <a:pt x="42224" y="203470"/>
                    <a:pt x="82015" y="196399"/>
                  </a:cubicBezTo>
                  <a:lnTo>
                    <a:pt x="564123" y="111386"/>
                  </a:lnTo>
                  <a:lnTo>
                    <a:pt x="337538" y="439271"/>
                  </a:lnTo>
                  <a:lnTo>
                    <a:pt x="131179" y="475612"/>
                  </a:lnTo>
                  <a:close/>
                  <a:moveTo>
                    <a:pt x="878183" y="249841"/>
                  </a:moveTo>
                  <a:lnTo>
                    <a:pt x="865522" y="252143"/>
                  </a:lnTo>
                  <a:cubicBezTo>
                    <a:pt x="860424" y="253130"/>
                    <a:pt x="855820" y="255925"/>
                    <a:pt x="852861" y="260200"/>
                  </a:cubicBezTo>
                  <a:cubicBezTo>
                    <a:pt x="849901" y="264476"/>
                    <a:pt x="848750" y="269738"/>
                    <a:pt x="849572" y="274835"/>
                  </a:cubicBezTo>
                  <a:cubicBezTo>
                    <a:pt x="856643" y="314629"/>
                    <a:pt x="830005" y="352613"/>
                    <a:pt x="790213" y="359684"/>
                  </a:cubicBezTo>
                  <a:lnTo>
                    <a:pt x="366972" y="434338"/>
                  </a:lnTo>
                  <a:lnTo>
                    <a:pt x="593720" y="106617"/>
                  </a:lnTo>
                  <a:lnTo>
                    <a:pt x="740884" y="80636"/>
                  </a:lnTo>
                  <a:cubicBezTo>
                    <a:pt x="745160" y="79814"/>
                    <a:pt x="749434" y="79485"/>
                    <a:pt x="753710" y="79485"/>
                  </a:cubicBezTo>
                  <a:cubicBezTo>
                    <a:pt x="788569" y="79485"/>
                    <a:pt x="819481" y="104479"/>
                    <a:pt x="825730" y="139998"/>
                  </a:cubicBezTo>
                  <a:cubicBezTo>
                    <a:pt x="826716" y="145095"/>
                    <a:pt x="829512" y="149699"/>
                    <a:pt x="833787" y="152659"/>
                  </a:cubicBezTo>
                  <a:cubicBezTo>
                    <a:pt x="838062" y="155619"/>
                    <a:pt x="843324" y="156770"/>
                    <a:pt x="848421" y="155948"/>
                  </a:cubicBezTo>
                  <a:lnTo>
                    <a:pt x="861083" y="153646"/>
                  </a:lnTo>
                  <a:cubicBezTo>
                    <a:pt x="861246" y="153646"/>
                    <a:pt x="861411" y="153646"/>
                    <a:pt x="861576" y="153481"/>
                  </a:cubicBezTo>
                  <a:cubicBezTo>
                    <a:pt x="876210" y="151179"/>
                    <a:pt x="890022" y="161045"/>
                    <a:pt x="892653" y="175680"/>
                  </a:cubicBezTo>
                  <a:lnTo>
                    <a:pt x="900216" y="218434"/>
                  </a:lnTo>
                  <a:cubicBezTo>
                    <a:pt x="902847" y="232904"/>
                    <a:pt x="892982" y="247210"/>
                    <a:pt x="878183" y="249841"/>
                  </a:cubicBezTo>
                  <a:close/>
                </a:path>
              </a:pathLst>
            </a:custGeom>
            <a:solidFill>
              <a:schemeClr val="accent1">
                <a:lumMod val="75000"/>
              </a:schemeClr>
            </a:solidFill>
            <a:ln w="1644" cap="flat">
              <a:noFill/>
              <a:prstDash val="solid"/>
              <a:miter/>
            </a:ln>
          </p:spPr>
          <p:txBody>
            <a:bodyPr rtlCol="0" anchor="ctr"/>
            <a:lstStyle/>
            <a:p>
              <a:endParaRPr lang="en-US"/>
            </a:p>
          </p:txBody>
        </p:sp>
        <p:sp>
          <p:nvSpPr>
            <p:cNvPr id="35" name="Freeform 310">
              <a:extLst>
                <a:ext uri="{FF2B5EF4-FFF2-40B4-BE49-F238E27FC236}">
                  <a16:creationId xmlns:a16="http://schemas.microsoft.com/office/drawing/2014/main" id="{A266B534-242B-B634-7B0E-F0A6C1D2A599}"/>
                </a:ext>
              </a:extLst>
            </p:cNvPr>
            <p:cNvSpPr/>
            <p:nvPr/>
          </p:nvSpPr>
          <p:spPr>
            <a:xfrm>
              <a:off x="10809724" y="1579597"/>
              <a:ext cx="840939" cy="724684"/>
            </a:xfrm>
            <a:custGeom>
              <a:avLst/>
              <a:gdLst>
                <a:gd name="connsiteX0" fmla="*/ 1071442 w 1382837"/>
                <a:gd name="connsiteY0" fmla="*/ 813959 h 1191668"/>
                <a:gd name="connsiteX1" fmla="*/ 1375473 w 1382837"/>
                <a:gd name="connsiteY1" fmla="*/ 0 h 1191668"/>
                <a:gd name="connsiteX2" fmla="*/ 1375473 w 1382837"/>
                <a:gd name="connsiteY2" fmla="*/ 0 h 1191668"/>
                <a:gd name="connsiteX3" fmla="*/ 765603 w 1382837"/>
                <a:gd name="connsiteY3" fmla="*/ 60348 h 1191668"/>
                <a:gd name="connsiteX4" fmla="*/ 155735 w 1382837"/>
                <a:gd name="connsiteY4" fmla="*/ 0 h 1191668"/>
                <a:gd name="connsiteX5" fmla="*/ 155242 w 1382837"/>
                <a:gd name="connsiteY5" fmla="*/ 0 h 1191668"/>
                <a:gd name="connsiteX6" fmla="*/ 149651 w 1382837"/>
                <a:gd name="connsiteY6" fmla="*/ 198968 h 1191668"/>
                <a:gd name="connsiteX7" fmla="*/ 29781 w 1382837"/>
                <a:gd name="connsiteY7" fmla="*/ 344987 h 1191668"/>
                <a:gd name="connsiteX8" fmla="*/ 55432 w 1382837"/>
                <a:gd name="connsiteY8" fmla="*/ 472919 h 1191668"/>
                <a:gd name="connsiteX9" fmla="*/ 103611 w 1382837"/>
                <a:gd name="connsiteY9" fmla="*/ 525374 h 1191668"/>
                <a:gd name="connsiteX10" fmla="*/ 89798 w 1382837"/>
                <a:gd name="connsiteY10" fmla="*/ 576184 h 1191668"/>
                <a:gd name="connsiteX11" fmla="*/ 85359 w 1382837"/>
                <a:gd name="connsiteY11" fmla="*/ 616636 h 1191668"/>
                <a:gd name="connsiteX12" fmla="*/ 125315 w 1382837"/>
                <a:gd name="connsiteY12" fmla="*/ 650181 h 1191668"/>
                <a:gd name="connsiteX13" fmla="*/ 126137 w 1382837"/>
                <a:gd name="connsiteY13" fmla="*/ 725164 h 1191668"/>
                <a:gd name="connsiteX14" fmla="*/ 151788 w 1382837"/>
                <a:gd name="connsiteY14" fmla="*/ 750980 h 1191668"/>
                <a:gd name="connsiteX15" fmla="*/ 159352 w 1382837"/>
                <a:gd name="connsiteY15" fmla="*/ 813630 h 1191668"/>
                <a:gd name="connsiteX16" fmla="*/ 274124 w 1382837"/>
                <a:gd name="connsiteY16" fmla="*/ 944850 h 1191668"/>
                <a:gd name="connsiteX17" fmla="*/ 471439 w 1382837"/>
                <a:gd name="connsiteY17" fmla="*/ 943042 h 1191668"/>
                <a:gd name="connsiteX18" fmla="*/ 510902 w 1382837"/>
                <a:gd name="connsiteY18" fmla="*/ 1187723 h 1191668"/>
                <a:gd name="connsiteX19" fmla="*/ 1096929 w 1382837"/>
                <a:gd name="connsiteY19" fmla="*/ 1191669 h 1191668"/>
                <a:gd name="connsiteX20" fmla="*/ 1071442 w 1382837"/>
                <a:gd name="connsiteY20" fmla="*/ 813959 h 1191668"/>
                <a:gd name="connsiteX21" fmla="*/ 1071442 w 1382837"/>
                <a:gd name="connsiteY21" fmla="*/ 813959 h 119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82837" h="1191668">
                  <a:moveTo>
                    <a:pt x="1071442" y="813959"/>
                  </a:moveTo>
                  <a:cubicBezTo>
                    <a:pt x="1082624" y="599863"/>
                    <a:pt x="1437956" y="414708"/>
                    <a:pt x="1375473" y="0"/>
                  </a:cubicBezTo>
                  <a:lnTo>
                    <a:pt x="1375473" y="0"/>
                  </a:lnTo>
                  <a:cubicBezTo>
                    <a:pt x="1373171" y="33381"/>
                    <a:pt x="1101040" y="60348"/>
                    <a:pt x="765603" y="60348"/>
                  </a:cubicBezTo>
                  <a:cubicBezTo>
                    <a:pt x="430167" y="60348"/>
                    <a:pt x="158036" y="33381"/>
                    <a:pt x="155735" y="0"/>
                  </a:cubicBezTo>
                  <a:lnTo>
                    <a:pt x="155242" y="0"/>
                  </a:lnTo>
                  <a:cubicBezTo>
                    <a:pt x="156721" y="66761"/>
                    <a:pt x="168231" y="169369"/>
                    <a:pt x="149651" y="198968"/>
                  </a:cubicBezTo>
                  <a:cubicBezTo>
                    <a:pt x="92101" y="291217"/>
                    <a:pt x="45896" y="334134"/>
                    <a:pt x="29781" y="344987"/>
                  </a:cubicBezTo>
                  <a:cubicBezTo>
                    <a:pt x="-12806" y="374092"/>
                    <a:pt x="-14285" y="446773"/>
                    <a:pt x="55432" y="472919"/>
                  </a:cubicBezTo>
                  <a:cubicBezTo>
                    <a:pt x="109859" y="493309"/>
                    <a:pt x="103446" y="484429"/>
                    <a:pt x="103611" y="525374"/>
                  </a:cubicBezTo>
                  <a:cubicBezTo>
                    <a:pt x="103775" y="550697"/>
                    <a:pt x="97197" y="562207"/>
                    <a:pt x="89798" y="576184"/>
                  </a:cubicBezTo>
                  <a:cubicBezTo>
                    <a:pt x="80262" y="593944"/>
                    <a:pt x="76315" y="596739"/>
                    <a:pt x="85359" y="616636"/>
                  </a:cubicBezTo>
                  <a:cubicBezTo>
                    <a:pt x="94403" y="637026"/>
                    <a:pt x="125315" y="650181"/>
                    <a:pt x="125315" y="650181"/>
                  </a:cubicBezTo>
                  <a:cubicBezTo>
                    <a:pt x="125315" y="650181"/>
                    <a:pt x="89963" y="675011"/>
                    <a:pt x="126137" y="725164"/>
                  </a:cubicBezTo>
                  <a:cubicBezTo>
                    <a:pt x="134030" y="736181"/>
                    <a:pt x="149651" y="742100"/>
                    <a:pt x="151788" y="750980"/>
                  </a:cubicBezTo>
                  <a:cubicBezTo>
                    <a:pt x="162805" y="797844"/>
                    <a:pt x="159517" y="796036"/>
                    <a:pt x="159352" y="813630"/>
                  </a:cubicBezTo>
                  <a:cubicBezTo>
                    <a:pt x="159188" y="836322"/>
                    <a:pt x="162476" y="925447"/>
                    <a:pt x="274124" y="944850"/>
                  </a:cubicBezTo>
                  <a:cubicBezTo>
                    <a:pt x="295007" y="948468"/>
                    <a:pt x="383141" y="947810"/>
                    <a:pt x="471439" y="943042"/>
                  </a:cubicBezTo>
                  <a:cubicBezTo>
                    <a:pt x="487060" y="1056996"/>
                    <a:pt x="485745" y="1090870"/>
                    <a:pt x="510902" y="1187723"/>
                  </a:cubicBezTo>
                  <a:lnTo>
                    <a:pt x="1096929" y="1191669"/>
                  </a:lnTo>
                  <a:cubicBezTo>
                    <a:pt x="1075225" y="1034304"/>
                    <a:pt x="1066017" y="978231"/>
                    <a:pt x="1071442" y="813959"/>
                  </a:cubicBezTo>
                  <a:lnTo>
                    <a:pt x="1071442" y="813959"/>
                  </a:lnTo>
                  <a:close/>
                </a:path>
              </a:pathLst>
            </a:custGeom>
            <a:solidFill>
              <a:schemeClr val="accent1"/>
            </a:solidFill>
            <a:ln w="1644" cap="flat">
              <a:solidFill>
                <a:schemeClr val="bg1"/>
              </a:solidFill>
              <a:prstDash val="solid"/>
              <a:miter/>
            </a:ln>
          </p:spPr>
          <p:txBody>
            <a:bodyPr rtlCol="0" anchor="ctr"/>
            <a:lstStyle/>
            <a:p>
              <a:endParaRPr lang="en-US" dirty="0"/>
            </a:p>
          </p:txBody>
        </p:sp>
        <p:sp>
          <p:nvSpPr>
            <p:cNvPr id="36" name="Freeform 312">
              <a:extLst>
                <a:ext uri="{FF2B5EF4-FFF2-40B4-BE49-F238E27FC236}">
                  <a16:creationId xmlns:a16="http://schemas.microsoft.com/office/drawing/2014/main" id="{21BDA5D5-2FCE-464C-0FC5-B4E74F8C5CC8}"/>
                </a:ext>
              </a:extLst>
            </p:cNvPr>
            <p:cNvSpPr/>
            <p:nvPr/>
          </p:nvSpPr>
          <p:spPr>
            <a:xfrm>
              <a:off x="11218310" y="1460099"/>
              <a:ext cx="34298" cy="124297"/>
            </a:xfrm>
            <a:custGeom>
              <a:avLst/>
              <a:gdLst>
                <a:gd name="connsiteX0" fmla="*/ 10688 w 56399"/>
                <a:gd name="connsiteY0" fmla="*/ 0 h 204394"/>
                <a:gd name="connsiteX1" fmla="*/ 0 w 56399"/>
                <a:gd name="connsiteY1" fmla="*/ 10688 h 204394"/>
                <a:gd name="connsiteX2" fmla="*/ 10688 w 56399"/>
                <a:gd name="connsiteY2" fmla="*/ 21377 h 204394"/>
                <a:gd name="connsiteX3" fmla="*/ 35024 w 56399"/>
                <a:gd name="connsiteY3" fmla="*/ 45713 h 204394"/>
                <a:gd name="connsiteX4" fmla="*/ 35024 w 56399"/>
                <a:gd name="connsiteY4" fmla="*/ 193706 h 204394"/>
                <a:gd name="connsiteX5" fmla="*/ 45712 w 56399"/>
                <a:gd name="connsiteY5" fmla="*/ 204394 h 204394"/>
                <a:gd name="connsiteX6" fmla="*/ 56400 w 56399"/>
                <a:gd name="connsiteY6" fmla="*/ 193706 h 204394"/>
                <a:gd name="connsiteX7" fmla="*/ 56400 w 56399"/>
                <a:gd name="connsiteY7" fmla="*/ 45713 h 204394"/>
                <a:gd name="connsiteX8" fmla="*/ 10688 w 56399"/>
                <a:gd name="connsiteY8" fmla="*/ 0 h 20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399" h="204394">
                  <a:moveTo>
                    <a:pt x="10688" y="0"/>
                  </a:moveTo>
                  <a:cubicBezTo>
                    <a:pt x="4769" y="0"/>
                    <a:pt x="0" y="4769"/>
                    <a:pt x="0" y="10688"/>
                  </a:cubicBezTo>
                  <a:cubicBezTo>
                    <a:pt x="0" y="16608"/>
                    <a:pt x="4769" y="21377"/>
                    <a:pt x="10688" y="21377"/>
                  </a:cubicBezTo>
                  <a:cubicBezTo>
                    <a:pt x="24007" y="21377"/>
                    <a:pt x="35024" y="32230"/>
                    <a:pt x="35024" y="45713"/>
                  </a:cubicBezTo>
                  <a:lnTo>
                    <a:pt x="35024" y="193706"/>
                  </a:lnTo>
                  <a:cubicBezTo>
                    <a:pt x="35024" y="199626"/>
                    <a:pt x="39792" y="204394"/>
                    <a:pt x="45712" y="204394"/>
                  </a:cubicBezTo>
                  <a:cubicBezTo>
                    <a:pt x="51632" y="204394"/>
                    <a:pt x="56400" y="199626"/>
                    <a:pt x="56400" y="193706"/>
                  </a:cubicBezTo>
                  <a:lnTo>
                    <a:pt x="56400" y="45713"/>
                  </a:lnTo>
                  <a:cubicBezTo>
                    <a:pt x="56235" y="20390"/>
                    <a:pt x="35846" y="0"/>
                    <a:pt x="10688" y="0"/>
                  </a:cubicBezTo>
                  <a:close/>
                </a:path>
              </a:pathLst>
            </a:custGeom>
            <a:solidFill>
              <a:schemeClr val="accent1">
                <a:lumMod val="40000"/>
                <a:lumOff val="60000"/>
              </a:schemeClr>
            </a:solidFill>
            <a:ln w="1644" cap="flat">
              <a:noFill/>
              <a:prstDash val="solid"/>
              <a:miter/>
            </a:ln>
          </p:spPr>
          <p:txBody>
            <a:bodyPr rtlCol="0" anchor="ctr"/>
            <a:lstStyle/>
            <a:p>
              <a:endParaRPr lang="en-US"/>
            </a:p>
          </p:txBody>
        </p:sp>
        <p:sp>
          <p:nvSpPr>
            <p:cNvPr id="37" name="Freeform 313">
              <a:extLst>
                <a:ext uri="{FF2B5EF4-FFF2-40B4-BE49-F238E27FC236}">
                  <a16:creationId xmlns:a16="http://schemas.microsoft.com/office/drawing/2014/main" id="{6304B725-B8CC-8ED0-2FB9-B770D66289C1}"/>
                </a:ext>
              </a:extLst>
            </p:cNvPr>
            <p:cNvSpPr/>
            <p:nvPr/>
          </p:nvSpPr>
          <p:spPr>
            <a:xfrm>
              <a:off x="11298106" y="1440999"/>
              <a:ext cx="34098" cy="90198"/>
            </a:xfrm>
            <a:custGeom>
              <a:avLst/>
              <a:gdLst>
                <a:gd name="connsiteX0" fmla="*/ 45383 w 56070"/>
                <a:gd name="connsiteY0" fmla="*/ 0 h 148321"/>
                <a:gd name="connsiteX1" fmla="*/ 0 w 56070"/>
                <a:gd name="connsiteY1" fmla="*/ 45384 h 148321"/>
                <a:gd name="connsiteX2" fmla="*/ 0 w 56070"/>
                <a:gd name="connsiteY2" fmla="*/ 137633 h 148321"/>
                <a:gd name="connsiteX3" fmla="*/ 10688 w 56070"/>
                <a:gd name="connsiteY3" fmla="*/ 148321 h 148321"/>
                <a:gd name="connsiteX4" fmla="*/ 21376 w 56070"/>
                <a:gd name="connsiteY4" fmla="*/ 137633 h 148321"/>
                <a:gd name="connsiteX5" fmla="*/ 21376 w 56070"/>
                <a:gd name="connsiteY5" fmla="*/ 45384 h 148321"/>
                <a:gd name="connsiteX6" fmla="*/ 45383 w 56070"/>
                <a:gd name="connsiteY6" fmla="*/ 21377 h 148321"/>
                <a:gd name="connsiteX7" fmla="*/ 56071 w 56070"/>
                <a:gd name="connsiteY7" fmla="*/ 10688 h 148321"/>
                <a:gd name="connsiteX8" fmla="*/ 45383 w 56070"/>
                <a:gd name="connsiteY8" fmla="*/ 0 h 148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70" h="148321">
                  <a:moveTo>
                    <a:pt x="45383" y="0"/>
                  </a:moveTo>
                  <a:cubicBezTo>
                    <a:pt x="20389" y="0"/>
                    <a:pt x="0" y="20390"/>
                    <a:pt x="0" y="45384"/>
                  </a:cubicBezTo>
                  <a:lnTo>
                    <a:pt x="0" y="137633"/>
                  </a:lnTo>
                  <a:cubicBezTo>
                    <a:pt x="0" y="143553"/>
                    <a:pt x="4768" y="148321"/>
                    <a:pt x="10688" y="148321"/>
                  </a:cubicBezTo>
                  <a:cubicBezTo>
                    <a:pt x="16608" y="148321"/>
                    <a:pt x="21376" y="143553"/>
                    <a:pt x="21376" y="137633"/>
                  </a:cubicBezTo>
                  <a:lnTo>
                    <a:pt x="21376" y="45384"/>
                  </a:lnTo>
                  <a:cubicBezTo>
                    <a:pt x="21376" y="32065"/>
                    <a:pt x="32228" y="21377"/>
                    <a:pt x="45383" y="21377"/>
                  </a:cubicBezTo>
                  <a:cubicBezTo>
                    <a:pt x="51302" y="21377"/>
                    <a:pt x="56071" y="16608"/>
                    <a:pt x="56071" y="10688"/>
                  </a:cubicBezTo>
                  <a:cubicBezTo>
                    <a:pt x="56071" y="4769"/>
                    <a:pt x="51302" y="0"/>
                    <a:pt x="45383" y="0"/>
                  </a:cubicBezTo>
                  <a:close/>
                </a:path>
              </a:pathLst>
            </a:custGeom>
            <a:solidFill>
              <a:schemeClr val="accent1">
                <a:lumMod val="40000"/>
                <a:lumOff val="60000"/>
              </a:schemeClr>
            </a:solidFill>
            <a:ln w="1644" cap="flat">
              <a:noFill/>
              <a:prstDash val="solid"/>
              <a:miter/>
            </a:ln>
          </p:spPr>
          <p:txBody>
            <a:bodyPr rtlCol="0" anchor="ctr"/>
            <a:lstStyle/>
            <a:p>
              <a:endParaRPr lang="en-US"/>
            </a:p>
          </p:txBody>
        </p:sp>
      </p:grpSp>
      <p:sp>
        <p:nvSpPr>
          <p:cNvPr id="4" name="TextBox 3">
            <a:extLst>
              <a:ext uri="{FF2B5EF4-FFF2-40B4-BE49-F238E27FC236}">
                <a16:creationId xmlns:a16="http://schemas.microsoft.com/office/drawing/2014/main" id="{C74C36FD-D361-2C53-2268-8B78B328F93F}"/>
              </a:ext>
            </a:extLst>
          </p:cNvPr>
          <p:cNvSpPr txBox="1"/>
          <p:nvPr/>
        </p:nvSpPr>
        <p:spPr>
          <a:xfrm>
            <a:off x="6566053" y="6003225"/>
            <a:ext cx="5086198"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adapted from ‘</a:t>
            </a:r>
            <a:r>
              <a:rPr lang="en-GB" sz="900" dirty="0"/>
              <a:t>Relevance of cognition and emotion for patient-reported quality of life after stroke in working age: an observational cohort study</a:t>
            </a:r>
            <a:r>
              <a:rPr kumimoji="0" lang="en-US" sz="900" b="0" i="0" u="none" strike="noStrike" kern="1200" cap="none" spc="0" normalizeH="0" baseline="0" noProof="0" dirty="0">
                <a:ln>
                  <a:noFill/>
                </a:ln>
                <a:solidFill>
                  <a:srgbClr val="3F1A01"/>
                </a:solidFill>
                <a:effectLst/>
                <a:uLnTx/>
                <a:uFillTx/>
                <a:latin typeface="Arial"/>
                <a:ea typeface="+mn-ea"/>
                <a:cs typeface="+mn-cs"/>
              </a:rPr>
              <a:t>' by </a:t>
            </a:r>
            <a:r>
              <a:rPr lang="en-US" sz="900" dirty="0"/>
              <a:t>Pinter et al</a:t>
            </a:r>
            <a:r>
              <a:rPr kumimoji="0" lang="en-US" sz="900" b="0" i="0" u="none" strike="noStrike" kern="1200" cap="none" spc="0" normalizeH="0" baseline="0" noProof="0" dirty="0">
                <a:ln>
                  <a:noFill/>
                </a:ln>
                <a:solidFill>
                  <a:srgbClr val="3F1A01"/>
                </a:solidFill>
                <a:effectLst/>
                <a:uLnTx/>
                <a:uFillTx/>
                <a:latin typeface="Arial"/>
                <a:ea typeface="+mn-ea"/>
                <a:cs typeface="+mn-cs"/>
              </a:rPr>
              <a:t>., used under CC-BY. This work is licensed under Creative Commons license CC-BY-SA by The Lundbeck Foundation.</a:t>
            </a:r>
          </a:p>
        </p:txBody>
      </p:sp>
    </p:spTree>
    <p:extLst>
      <p:ext uri="{BB962C8B-B14F-4D97-AF65-F5344CB8AC3E}">
        <p14:creationId xmlns:p14="http://schemas.microsoft.com/office/powerpoint/2010/main" val="1327727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7D595E-E6BC-3A7C-9954-3FF9DE6E2B80}"/>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0BE75557-4D3F-CAB4-91CE-DB09CC27C06D}"/>
              </a:ext>
            </a:extLst>
          </p:cNvPr>
          <p:cNvSpPr>
            <a:spLocks noGrp="1"/>
          </p:cNvSpPr>
          <p:nvPr>
            <p:ph type="title"/>
          </p:nvPr>
        </p:nvSpPr>
        <p:spPr/>
        <p:txBody>
          <a:bodyPr/>
          <a:lstStyle/>
          <a:p>
            <a:r>
              <a:rPr lang="en-GB" dirty="0"/>
              <a:t>Association with other neuropsychiatric post-stroke outcomes</a:t>
            </a:r>
          </a:p>
        </p:txBody>
      </p:sp>
      <p:sp>
        <p:nvSpPr>
          <p:cNvPr id="4" name="Content Placeholder 3">
            <a:extLst>
              <a:ext uri="{FF2B5EF4-FFF2-40B4-BE49-F238E27FC236}">
                <a16:creationId xmlns:a16="http://schemas.microsoft.com/office/drawing/2014/main" id="{70CCA48B-5056-84AE-F92F-4865D902B32D}"/>
              </a:ext>
            </a:extLst>
          </p:cNvPr>
          <p:cNvSpPr>
            <a:spLocks noGrp="1"/>
          </p:cNvSpPr>
          <p:nvPr>
            <p:ph idx="19"/>
          </p:nvPr>
        </p:nvSpPr>
        <p:spPr/>
        <p:txBody>
          <a:bodyPr/>
          <a:lstStyle/>
          <a:p>
            <a:r>
              <a:rPr lang="en-GB" dirty="0"/>
              <a:t>Post-stroke cognitive impairment is associated with many of the other neurobehavioural consequences of stroke (NBCS):</a:t>
            </a:r>
            <a:r>
              <a:rPr lang="en-GB" baseline="30000" dirty="0"/>
              <a:t>1,2</a:t>
            </a:r>
            <a:endParaRPr lang="en-GB" dirty="0"/>
          </a:p>
          <a:p>
            <a:endParaRPr lang="en-GB" dirty="0"/>
          </a:p>
          <a:p>
            <a:endParaRPr lang="en-GB" dirty="0"/>
          </a:p>
          <a:p>
            <a:endParaRPr lang="en-GB" dirty="0"/>
          </a:p>
          <a:p>
            <a:r>
              <a:rPr lang="en-GB" dirty="0"/>
              <a:t>This multi-morbidity can complicate treatment, and reduce a patient’s functioning and quality of life </a:t>
            </a:r>
            <a:br>
              <a:rPr lang="en-GB" dirty="0"/>
            </a:br>
            <a:r>
              <a:rPr lang="en-GB" dirty="0"/>
              <a:t>– e.g., the presence of cognitive impairment after stroke could delay or obstruct the diagnosis of depression or </a:t>
            </a:r>
            <a:r>
              <a:rPr lang="en-GB" i="1" dirty="0"/>
              <a:t>vice versa</a:t>
            </a:r>
            <a:r>
              <a:rPr lang="en-GB" baseline="30000" dirty="0"/>
              <a:t>1</a:t>
            </a:r>
          </a:p>
          <a:p>
            <a:r>
              <a:rPr lang="en-GB" dirty="0"/>
              <a:t>NBCS are interlinked in many patients; apathy and depression are commonly comorbid, and the presence of apathy in a patient can be associated with reduced cognitive function</a:t>
            </a:r>
            <a:r>
              <a:rPr lang="en-GB" baseline="30000" dirty="0"/>
              <a:t>3</a:t>
            </a:r>
          </a:p>
        </p:txBody>
      </p:sp>
      <p:sp>
        <p:nvSpPr>
          <p:cNvPr id="6" name="Text Placeholder 5">
            <a:extLst>
              <a:ext uri="{FF2B5EF4-FFF2-40B4-BE49-F238E27FC236}">
                <a16:creationId xmlns:a16="http://schemas.microsoft.com/office/drawing/2014/main" id="{89E532E9-EE80-3FD8-C3D0-42240294E5DA}"/>
              </a:ext>
            </a:extLst>
          </p:cNvPr>
          <p:cNvSpPr>
            <a:spLocks noGrp="1"/>
          </p:cNvSpPr>
          <p:nvPr>
            <p:ph type="body" sz="quarter" idx="18"/>
          </p:nvPr>
        </p:nvSpPr>
        <p:spPr/>
        <p:txBody>
          <a:bodyPr/>
          <a:lstStyle/>
          <a:p>
            <a:r>
              <a:rPr lang="en-GB" dirty="0"/>
              <a:t>NBCS=neurobehavioural consequences of stroke </a:t>
            </a:r>
          </a:p>
          <a:p>
            <a:endParaRPr lang="en-GB" dirty="0"/>
          </a:p>
          <a:p>
            <a:r>
              <a:rPr lang="en-GB" dirty="0"/>
              <a:t>1. El Husseini et al. Stroke 2023;54(6):e272–e291; 2. </a:t>
            </a:r>
            <a:r>
              <a:rPr lang="en-GB" dirty="0" err="1"/>
              <a:t>Lanctôt</a:t>
            </a:r>
            <a:r>
              <a:rPr lang="en-GB" dirty="0"/>
              <a:t> et al. Int J Stroke 2020;15(6):668–688; 3. van Dalen et al. Stroke 2013;44(3):851–860</a:t>
            </a:r>
          </a:p>
        </p:txBody>
      </p:sp>
      <p:sp>
        <p:nvSpPr>
          <p:cNvPr id="7" name="Slide Number Placeholder 6">
            <a:extLst>
              <a:ext uri="{FF2B5EF4-FFF2-40B4-BE49-F238E27FC236}">
                <a16:creationId xmlns:a16="http://schemas.microsoft.com/office/drawing/2014/main" id="{228CECE6-0781-55C5-8879-B571FECD0F3D}"/>
              </a:ext>
            </a:extLst>
          </p:cNvPr>
          <p:cNvSpPr>
            <a:spLocks noGrp="1"/>
          </p:cNvSpPr>
          <p:nvPr>
            <p:ph type="sldNum" sz="quarter" idx="4"/>
          </p:nvPr>
        </p:nvSpPr>
        <p:spPr/>
        <p:txBody>
          <a:bodyPr/>
          <a:lstStyle/>
          <a:p>
            <a:fld id="{C5E73D8C-6D1C-4360-8101-83ED279A0FF1}" type="slidenum">
              <a:rPr lang="en-GB" smtClean="0"/>
              <a:pPr/>
              <a:t>24</a:t>
            </a:fld>
            <a:endParaRPr lang="en-GB" dirty="0"/>
          </a:p>
        </p:txBody>
      </p:sp>
      <p:grpSp>
        <p:nvGrpSpPr>
          <p:cNvPr id="8" name="Group 7">
            <a:extLst>
              <a:ext uri="{FF2B5EF4-FFF2-40B4-BE49-F238E27FC236}">
                <a16:creationId xmlns:a16="http://schemas.microsoft.com/office/drawing/2014/main" id="{F73A4C15-ECF8-8225-C488-EA3FAFDFA9D3}"/>
              </a:ext>
            </a:extLst>
          </p:cNvPr>
          <p:cNvGrpSpPr/>
          <p:nvPr/>
        </p:nvGrpSpPr>
        <p:grpSpPr>
          <a:xfrm>
            <a:off x="5464185" y="2042420"/>
            <a:ext cx="840939" cy="1159875"/>
            <a:chOff x="7948470" y="1144405"/>
            <a:chExt cx="840939" cy="1159875"/>
          </a:xfrm>
        </p:grpSpPr>
        <p:sp>
          <p:nvSpPr>
            <p:cNvPr id="9" name="Freeform 285">
              <a:extLst>
                <a:ext uri="{FF2B5EF4-FFF2-40B4-BE49-F238E27FC236}">
                  <a16:creationId xmlns:a16="http://schemas.microsoft.com/office/drawing/2014/main" id="{17738568-4ED0-6962-D9B2-3F8EDB994FCD}"/>
                </a:ext>
              </a:extLst>
            </p:cNvPr>
            <p:cNvSpPr/>
            <p:nvPr/>
          </p:nvSpPr>
          <p:spPr>
            <a:xfrm>
              <a:off x="8042976" y="1542497"/>
              <a:ext cx="741954" cy="73798"/>
            </a:xfrm>
            <a:custGeom>
              <a:avLst/>
              <a:gdLst>
                <a:gd name="connsiteX0" fmla="*/ 1220067 w 1220067"/>
                <a:gd name="connsiteY0" fmla="*/ 60677 h 121353"/>
                <a:gd name="connsiteX1" fmla="*/ 610034 w 1220067"/>
                <a:gd name="connsiteY1" fmla="*/ 121354 h 121353"/>
                <a:gd name="connsiteX2" fmla="*/ 0 w 1220067"/>
                <a:gd name="connsiteY2" fmla="*/ 60677 h 121353"/>
                <a:gd name="connsiteX3" fmla="*/ 610034 w 1220067"/>
                <a:gd name="connsiteY3" fmla="*/ 0 h 121353"/>
                <a:gd name="connsiteX4" fmla="*/ 1220067 w 1220067"/>
                <a:gd name="connsiteY4" fmla="*/ 60677 h 121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67" h="121353">
                  <a:moveTo>
                    <a:pt x="1220067" y="60677"/>
                  </a:moveTo>
                  <a:cubicBezTo>
                    <a:pt x="1220067" y="94188"/>
                    <a:pt x="946946" y="121354"/>
                    <a:pt x="610034" y="121354"/>
                  </a:cubicBezTo>
                  <a:cubicBezTo>
                    <a:pt x="273122" y="121354"/>
                    <a:pt x="0" y="94188"/>
                    <a:pt x="0" y="60677"/>
                  </a:cubicBezTo>
                  <a:cubicBezTo>
                    <a:pt x="0" y="27166"/>
                    <a:pt x="273122" y="0"/>
                    <a:pt x="610034" y="0"/>
                  </a:cubicBezTo>
                  <a:cubicBezTo>
                    <a:pt x="946946" y="0"/>
                    <a:pt x="1220067" y="27166"/>
                    <a:pt x="1220067" y="60677"/>
                  </a:cubicBezTo>
                  <a:close/>
                </a:path>
              </a:pathLst>
            </a:custGeom>
            <a:solidFill>
              <a:schemeClr val="accent2">
                <a:lumMod val="40000"/>
                <a:lumOff val="60000"/>
              </a:schemeClr>
            </a:solidFill>
            <a:ln w="1644" cap="flat">
              <a:noFill/>
              <a:prstDash val="solid"/>
              <a:miter/>
            </a:ln>
          </p:spPr>
          <p:txBody>
            <a:bodyPr rtlCol="0" anchor="ctr"/>
            <a:lstStyle/>
            <a:p>
              <a:endParaRPr lang="en-US"/>
            </a:p>
          </p:txBody>
        </p:sp>
        <p:sp>
          <p:nvSpPr>
            <p:cNvPr id="10" name="Freeform 286">
              <a:extLst>
                <a:ext uri="{FF2B5EF4-FFF2-40B4-BE49-F238E27FC236}">
                  <a16:creationId xmlns:a16="http://schemas.microsoft.com/office/drawing/2014/main" id="{784616A1-ECAC-B943-584D-EB6219B0DFC1}"/>
                </a:ext>
              </a:extLst>
            </p:cNvPr>
            <p:cNvSpPr/>
            <p:nvPr/>
          </p:nvSpPr>
          <p:spPr>
            <a:xfrm>
              <a:off x="8134370" y="1144405"/>
              <a:ext cx="559166" cy="559188"/>
            </a:xfrm>
            <a:custGeom>
              <a:avLst/>
              <a:gdLst>
                <a:gd name="connsiteX0" fmla="*/ 459745 w 919490"/>
                <a:gd name="connsiteY0" fmla="*/ 919527 h 919527"/>
                <a:gd name="connsiteX1" fmla="*/ 134668 w 919490"/>
                <a:gd name="connsiteY1" fmla="*/ 784854 h 919527"/>
                <a:gd name="connsiteX2" fmla="*/ 0 w 919490"/>
                <a:gd name="connsiteY2" fmla="*/ 459764 h 919527"/>
                <a:gd name="connsiteX3" fmla="*/ 134668 w 919490"/>
                <a:gd name="connsiteY3" fmla="*/ 134673 h 919527"/>
                <a:gd name="connsiteX4" fmla="*/ 459745 w 919490"/>
                <a:gd name="connsiteY4" fmla="*/ 0 h 919527"/>
                <a:gd name="connsiteX5" fmla="*/ 784822 w 919490"/>
                <a:gd name="connsiteY5" fmla="*/ 134673 h 919527"/>
                <a:gd name="connsiteX6" fmla="*/ 919490 w 919490"/>
                <a:gd name="connsiteY6" fmla="*/ 459764 h 919527"/>
                <a:gd name="connsiteX7" fmla="*/ 784822 w 919490"/>
                <a:gd name="connsiteY7" fmla="*/ 784854 h 919527"/>
                <a:gd name="connsiteX8" fmla="*/ 459745 w 919490"/>
                <a:gd name="connsiteY8" fmla="*/ 919527 h 919527"/>
                <a:gd name="connsiteX9" fmla="*/ 459745 w 919490"/>
                <a:gd name="connsiteY9" fmla="*/ 21541 h 919527"/>
                <a:gd name="connsiteX10" fmla="*/ 149795 w 919490"/>
                <a:gd name="connsiteY10" fmla="*/ 149966 h 919527"/>
                <a:gd name="connsiteX11" fmla="*/ 21376 w 919490"/>
                <a:gd name="connsiteY11" fmla="*/ 459928 h 919527"/>
                <a:gd name="connsiteX12" fmla="*/ 149795 w 919490"/>
                <a:gd name="connsiteY12" fmla="*/ 769890 h 919527"/>
                <a:gd name="connsiteX13" fmla="*/ 459745 w 919490"/>
                <a:gd name="connsiteY13" fmla="*/ 898315 h 919527"/>
                <a:gd name="connsiteX14" fmla="*/ 769695 w 919490"/>
                <a:gd name="connsiteY14" fmla="*/ 769890 h 919527"/>
                <a:gd name="connsiteX15" fmla="*/ 898114 w 919490"/>
                <a:gd name="connsiteY15" fmla="*/ 459928 h 919527"/>
                <a:gd name="connsiteX16" fmla="*/ 769695 w 919490"/>
                <a:gd name="connsiteY16" fmla="*/ 149966 h 919527"/>
                <a:gd name="connsiteX17" fmla="*/ 459745 w 919490"/>
                <a:gd name="connsiteY17" fmla="*/ 21541 h 91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19490" h="919527">
                  <a:moveTo>
                    <a:pt x="459745" y="919527"/>
                  </a:moveTo>
                  <a:cubicBezTo>
                    <a:pt x="336916" y="919527"/>
                    <a:pt x="221487" y="871676"/>
                    <a:pt x="134668" y="784854"/>
                  </a:cubicBezTo>
                  <a:cubicBezTo>
                    <a:pt x="47849" y="698032"/>
                    <a:pt x="0" y="582597"/>
                    <a:pt x="0" y="459764"/>
                  </a:cubicBezTo>
                  <a:cubicBezTo>
                    <a:pt x="0" y="336930"/>
                    <a:pt x="47849" y="221496"/>
                    <a:pt x="134668" y="134673"/>
                  </a:cubicBezTo>
                  <a:cubicBezTo>
                    <a:pt x="221487" y="47851"/>
                    <a:pt x="336916" y="0"/>
                    <a:pt x="459745" y="0"/>
                  </a:cubicBezTo>
                  <a:cubicBezTo>
                    <a:pt x="582574" y="0"/>
                    <a:pt x="698003" y="47851"/>
                    <a:pt x="784822" y="134673"/>
                  </a:cubicBezTo>
                  <a:cubicBezTo>
                    <a:pt x="871641" y="221496"/>
                    <a:pt x="919490" y="336930"/>
                    <a:pt x="919490" y="459764"/>
                  </a:cubicBezTo>
                  <a:cubicBezTo>
                    <a:pt x="919490" y="582597"/>
                    <a:pt x="871641" y="698032"/>
                    <a:pt x="784822" y="784854"/>
                  </a:cubicBezTo>
                  <a:cubicBezTo>
                    <a:pt x="698003" y="871841"/>
                    <a:pt x="582574" y="919527"/>
                    <a:pt x="459745" y="919527"/>
                  </a:cubicBezTo>
                  <a:close/>
                  <a:moveTo>
                    <a:pt x="459745" y="21541"/>
                  </a:moveTo>
                  <a:cubicBezTo>
                    <a:pt x="342671" y="21541"/>
                    <a:pt x="232668" y="67090"/>
                    <a:pt x="149795" y="149966"/>
                  </a:cubicBezTo>
                  <a:cubicBezTo>
                    <a:pt x="67087" y="232677"/>
                    <a:pt x="21376" y="342849"/>
                    <a:pt x="21376" y="459928"/>
                  </a:cubicBezTo>
                  <a:cubicBezTo>
                    <a:pt x="21376" y="577007"/>
                    <a:pt x="66923" y="687014"/>
                    <a:pt x="149795" y="769890"/>
                  </a:cubicBezTo>
                  <a:cubicBezTo>
                    <a:pt x="232503" y="852602"/>
                    <a:pt x="342671" y="898315"/>
                    <a:pt x="459745" y="898315"/>
                  </a:cubicBezTo>
                  <a:cubicBezTo>
                    <a:pt x="576818" y="898315"/>
                    <a:pt x="686822" y="852766"/>
                    <a:pt x="769695" y="769890"/>
                  </a:cubicBezTo>
                  <a:cubicBezTo>
                    <a:pt x="852403" y="687179"/>
                    <a:pt x="898114" y="577007"/>
                    <a:pt x="898114" y="459928"/>
                  </a:cubicBezTo>
                  <a:cubicBezTo>
                    <a:pt x="898114" y="342849"/>
                    <a:pt x="852567" y="232842"/>
                    <a:pt x="769695" y="149966"/>
                  </a:cubicBezTo>
                  <a:cubicBezTo>
                    <a:pt x="686986" y="67090"/>
                    <a:pt x="576818" y="21541"/>
                    <a:pt x="459745" y="21541"/>
                  </a:cubicBezTo>
                  <a:close/>
                </a:path>
              </a:pathLst>
            </a:custGeom>
            <a:solidFill>
              <a:schemeClr val="accent4">
                <a:lumMod val="75000"/>
              </a:schemeClr>
            </a:solidFill>
            <a:ln w="1644" cap="flat">
              <a:noFill/>
              <a:prstDash val="solid"/>
              <a:miter/>
            </a:ln>
          </p:spPr>
          <p:txBody>
            <a:bodyPr rtlCol="0" anchor="ctr"/>
            <a:lstStyle/>
            <a:p>
              <a:endParaRPr lang="en-US"/>
            </a:p>
          </p:txBody>
        </p:sp>
        <p:sp>
          <p:nvSpPr>
            <p:cNvPr id="11" name="Freeform 287">
              <a:extLst>
                <a:ext uri="{FF2B5EF4-FFF2-40B4-BE49-F238E27FC236}">
                  <a16:creationId xmlns:a16="http://schemas.microsoft.com/office/drawing/2014/main" id="{A72F229E-51E3-0E71-DEA8-D80C2E2DF7B6}"/>
                </a:ext>
              </a:extLst>
            </p:cNvPr>
            <p:cNvSpPr/>
            <p:nvPr/>
          </p:nvSpPr>
          <p:spPr>
            <a:xfrm>
              <a:off x="8513448" y="1268103"/>
              <a:ext cx="121092" cy="311993"/>
            </a:xfrm>
            <a:custGeom>
              <a:avLst/>
              <a:gdLst>
                <a:gd name="connsiteX0" fmla="*/ 92903 w 199124"/>
                <a:gd name="connsiteY0" fmla="*/ 0 h 513040"/>
                <a:gd name="connsiteX1" fmla="*/ 0 w 199124"/>
                <a:gd name="connsiteY1" fmla="*/ 92906 h 513040"/>
                <a:gd name="connsiteX2" fmla="*/ 67744 w 199124"/>
                <a:gd name="connsiteY2" fmla="*/ 256520 h 513040"/>
                <a:gd name="connsiteX3" fmla="*/ 0 w 199124"/>
                <a:gd name="connsiteY3" fmla="*/ 420134 h 513040"/>
                <a:gd name="connsiteX4" fmla="*/ 92903 w 199124"/>
                <a:gd name="connsiteY4" fmla="*/ 513041 h 513040"/>
                <a:gd name="connsiteX5" fmla="*/ 199124 w 199124"/>
                <a:gd name="connsiteY5" fmla="*/ 256520 h 513040"/>
                <a:gd name="connsiteX6" fmla="*/ 92903 w 199124"/>
                <a:gd name="connsiteY6" fmla="*/ 0 h 51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124" h="513040">
                  <a:moveTo>
                    <a:pt x="92903" y="0"/>
                  </a:moveTo>
                  <a:lnTo>
                    <a:pt x="0" y="92906"/>
                  </a:lnTo>
                  <a:cubicBezTo>
                    <a:pt x="41930" y="134838"/>
                    <a:pt x="67744" y="192719"/>
                    <a:pt x="67744" y="256520"/>
                  </a:cubicBezTo>
                  <a:cubicBezTo>
                    <a:pt x="67744" y="320322"/>
                    <a:pt x="41765" y="378203"/>
                    <a:pt x="0" y="420134"/>
                  </a:cubicBezTo>
                  <a:lnTo>
                    <a:pt x="92903" y="513041"/>
                  </a:lnTo>
                  <a:cubicBezTo>
                    <a:pt x="158510" y="447431"/>
                    <a:pt x="199124" y="356662"/>
                    <a:pt x="199124" y="256520"/>
                  </a:cubicBezTo>
                  <a:cubicBezTo>
                    <a:pt x="199124" y="156379"/>
                    <a:pt x="158510" y="65610"/>
                    <a:pt x="92903" y="0"/>
                  </a:cubicBezTo>
                  <a:close/>
                </a:path>
              </a:pathLst>
            </a:custGeom>
            <a:solidFill>
              <a:schemeClr val="accent2">
                <a:lumMod val="75000"/>
              </a:schemeClr>
            </a:solidFill>
            <a:ln w="1644" cap="flat">
              <a:noFill/>
              <a:prstDash val="solid"/>
              <a:miter/>
            </a:ln>
          </p:spPr>
          <p:txBody>
            <a:bodyPr rtlCol="0" anchor="ctr"/>
            <a:lstStyle/>
            <a:p>
              <a:endParaRPr lang="en-US"/>
            </a:p>
          </p:txBody>
        </p:sp>
        <p:sp>
          <p:nvSpPr>
            <p:cNvPr id="12" name="Freeform 288">
              <a:extLst>
                <a:ext uri="{FF2B5EF4-FFF2-40B4-BE49-F238E27FC236}">
                  <a16:creationId xmlns:a16="http://schemas.microsoft.com/office/drawing/2014/main" id="{24DBC30D-D5BC-BD3E-F072-F3D005D8E44E}"/>
                </a:ext>
              </a:extLst>
            </p:cNvPr>
            <p:cNvSpPr/>
            <p:nvPr/>
          </p:nvSpPr>
          <p:spPr>
            <a:xfrm>
              <a:off x="8257963" y="1203404"/>
              <a:ext cx="311981" cy="121097"/>
            </a:xfrm>
            <a:custGeom>
              <a:avLst/>
              <a:gdLst>
                <a:gd name="connsiteX0" fmla="*/ 256510 w 513020"/>
                <a:gd name="connsiteY0" fmla="*/ 0 h 199132"/>
                <a:gd name="connsiteX1" fmla="*/ 0 w 513020"/>
                <a:gd name="connsiteY1" fmla="*/ 106226 h 199132"/>
                <a:gd name="connsiteX2" fmla="*/ 92903 w 513020"/>
                <a:gd name="connsiteY2" fmla="*/ 199132 h 199132"/>
                <a:gd name="connsiteX3" fmla="*/ 256510 w 513020"/>
                <a:gd name="connsiteY3" fmla="*/ 131385 h 199132"/>
                <a:gd name="connsiteX4" fmla="*/ 420117 w 513020"/>
                <a:gd name="connsiteY4" fmla="*/ 199132 h 199132"/>
                <a:gd name="connsiteX5" fmla="*/ 513020 w 513020"/>
                <a:gd name="connsiteY5" fmla="*/ 106226 h 199132"/>
                <a:gd name="connsiteX6" fmla="*/ 256510 w 513020"/>
                <a:gd name="connsiteY6" fmla="*/ 0 h 19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020" h="199132">
                  <a:moveTo>
                    <a:pt x="256510" y="0"/>
                  </a:moveTo>
                  <a:cubicBezTo>
                    <a:pt x="156373" y="0"/>
                    <a:pt x="65607" y="40616"/>
                    <a:pt x="0" y="106226"/>
                  </a:cubicBezTo>
                  <a:lnTo>
                    <a:pt x="92903" y="199132"/>
                  </a:lnTo>
                  <a:cubicBezTo>
                    <a:pt x="134832" y="157201"/>
                    <a:pt x="192711" y="131385"/>
                    <a:pt x="256510" y="131385"/>
                  </a:cubicBezTo>
                  <a:cubicBezTo>
                    <a:pt x="320308" y="131385"/>
                    <a:pt x="378188" y="157365"/>
                    <a:pt x="420117" y="199132"/>
                  </a:cubicBezTo>
                  <a:lnTo>
                    <a:pt x="513020" y="106226"/>
                  </a:lnTo>
                  <a:cubicBezTo>
                    <a:pt x="447413" y="40616"/>
                    <a:pt x="356647" y="0"/>
                    <a:pt x="256510" y="0"/>
                  </a:cubicBezTo>
                  <a:close/>
                </a:path>
              </a:pathLst>
            </a:custGeom>
            <a:solidFill>
              <a:schemeClr val="accent2">
                <a:lumMod val="60000"/>
                <a:lumOff val="40000"/>
              </a:schemeClr>
            </a:solidFill>
            <a:ln w="1644" cap="flat">
              <a:noFill/>
              <a:prstDash val="solid"/>
              <a:miter/>
            </a:ln>
          </p:spPr>
          <p:txBody>
            <a:bodyPr rtlCol="0" anchor="ctr"/>
            <a:lstStyle/>
            <a:p>
              <a:endParaRPr lang="en-US"/>
            </a:p>
          </p:txBody>
        </p:sp>
        <p:sp>
          <p:nvSpPr>
            <p:cNvPr id="13" name="Freeform 289">
              <a:extLst>
                <a:ext uri="{FF2B5EF4-FFF2-40B4-BE49-F238E27FC236}">
                  <a16:creationId xmlns:a16="http://schemas.microsoft.com/office/drawing/2014/main" id="{31BBDDEF-8842-9998-0608-647FEE1DBFE0}"/>
                </a:ext>
              </a:extLst>
            </p:cNvPr>
            <p:cNvSpPr/>
            <p:nvPr/>
          </p:nvSpPr>
          <p:spPr>
            <a:xfrm>
              <a:off x="8193367" y="1268103"/>
              <a:ext cx="121092" cy="311993"/>
            </a:xfrm>
            <a:custGeom>
              <a:avLst/>
              <a:gdLst>
                <a:gd name="connsiteX0" fmla="*/ 199124 w 199124"/>
                <a:gd name="connsiteY0" fmla="*/ 92906 h 513040"/>
                <a:gd name="connsiteX1" fmla="*/ 106222 w 199124"/>
                <a:gd name="connsiteY1" fmla="*/ 0 h 513040"/>
                <a:gd name="connsiteX2" fmla="*/ 0 w 199124"/>
                <a:gd name="connsiteY2" fmla="*/ 256520 h 513040"/>
                <a:gd name="connsiteX3" fmla="*/ 106222 w 199124"/>
                <a:gd name="connsiteY3" fmla="*/ 513041 h 513040"/>
                <a:gd name="connsiteX4" fmla="*/ 199124 w 199124"/>
                <a:gd name="connsiteY4" fmla="*/ 420134 h 513040"/>
                <a:gd name="connsiteX5" fmla="*/ 131379 w 199124"/>
                <a:gd name="connsiteY5" fmla="*/ 256520 h 513040"/>
                <a:gd name="connsiteX6" fmla="*/ 199124 w 199124"/>
                <a:gd name="connsiteY6" fmla="*/ 92906 h 51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124" h="513040">
                  <a:moveTo>
                    <a:pt x="199124" y="92906"/>
                  </a:moveTo>
                  <a:lnTo>
                    <a:pt x="106222" y="0"/>
                  </a:lnTo>
                  <a:cubicBezTo>
                    <a:pt x="40614" y="65610"/>
                    <a:pt x="0" y="156379"/>
                    <a:pt x="0" y="256520"/>
                  </a:cubicBezTo>
                  <a:cubicBezTo>
                    <a:pt x="0" y="356662"/>
                    <a:pt x="40614" y="447431"/>
                    <a:pt x="106222" y="513041"/>
                  </a:cubicBezTo>
                  <a:lnTo>
                    <a:pt x="199124" y="420134"/>
                  </a:lnTo>
                  <a:cubicBezTo>
                    <a:pt x="157195" y="378203"/>
                    <a:pt x="131379" y="320322"/>
                    <a:pt x="131379" y="256520"/>
                  </a:cubicBezTo>
                  <a:cubicBezTo>
                    <a:pt x="131379" y="192719"/>
                    <a:pt x="157195" y="134673"/>
                    <a:pt x="199124" y="92906"/>
                  </a:cubicBezTo>
                  <a:close/>
                </a:path>
              </a:pathLst>
            </a:custGeom>
            <a:solidFill>
              <a:schemeClr val="accent2">
                <a:lumMod val="20000"/>
                <a:lumOff val="80000"/>
              </a:schemeClr>
            </a:solidFill>
            <a:ln w="1644" cap="flat">
              <a:noFill/>
              <a:prstDash val="solid"/>
              <a:miter/>
            </a:ln>
          </p:spPr>
          <p:txBody>
            <a:bodyPr rtlCol="0" anchor="ctr"/>
            <a:lstStyle/>
            <a:p>
              <a:endParaRPr lang="en-US"/>
            </a:p>
          </p:txBody>
        </p:sp>
        <p:sp>
          <p:nvSpPr>
            <p:cNvPr id="14" name="Freeform 290">
              <a:extLst>
                <a:ext uri="{FF2B5EF4-FFF2-40B4-BE49-F238E27FC236}">
                  <a16:creationId xmlns:a16="http://schemas.microsoft.com/office/drawing/2014/main" id="{82922275-407C-178F-179B-4B7A6E642455}"/>
                </a:ext>
              </a:extLst>
            </p:cNvPr>
            <p:cNvSpPr/>
            <p:nvPr/>
          </p:nvSpPr>
          <p:spPr>
            <a:xfrm>
              <a:off x="8373856" y="1383900"/>
              <a:ext cx="80195" cy="80198"/>
            </a:xfrm>
            <a:custGeom>
              <a:avLst/>
              <a:gdLst>
                <a:gd name="connsiteX0" fmla="*/ 65936 w 131872"/>
                <a:gd name="connsiteY0" fmla="*/ 0 h 131877"/>
                <a:gd name="connsiteX1" fmla="*/ 0 w 131872"/>
                <a:gd name="connsiteY1" fmla="*/ 65939 h 131877"/>
                <a:gd name="connsiteX2" fmla="*/ 65936 w 131872"/>
                <a:gd name="connsiteY2" fmla="*/ 131878 h 131877"/>
                <a:gd name="connsiteX3" fmla="*/ 131873 w 131872"/>
                <a:gd name="connsiteY3" fmla="*/ 65939 h 131877"/>
                <a:gd name="connsiteX4" fmla="*/ 65936 w 131872"/>
                <a:gd name="connsiteY4" fmla="*/ 0 h 131877"/>
                <a:gd name="connsiteX5" fmla="*/ 65936 w 131872"/>
                <a:gd name="connsiteY5" fmla="*/ 96195 h 131877"/>
                <a:gd name="connsiteX6" fmla="*/ 35845 w 131872"/>
                <a:gd name="connsiteY6" fmla="*/ 66103 h 131877"/>
                <a:gd name="connsiteX7" fmla="*/ 65936 w 131872"/>
                <a:gd name="connsiteY7" fmla="*/ 36012 h 131877"/>
                <a:gd name="connsiteX8" fmla="*/ 96027 w 131872"/>
                <a:gd name="connsiteY8" fmla="*/ 66103 h 131877"/>
                <a:gd name="connsiteX9" fmla="*/ 65936 w 131872"/>
                <a:gd name="connsiteY9" fmla="*/ 96195 h 1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872" h="131877">
                  <a:moveTo>
                    <a:pt x="65936" y="0"/>
                  </a:moveTo>
                  <a:cubicBezTo>
                    <a:pt x="29433" y="0"/>
                    <a:pt x="0" y="29599"/>
                    <a:pt x="0" y="65939"/>
                  </a:cubicBezTo>
                  <a:cubicBezTo>
                    <a:pt x="0" y="102279"/>
                    <a:pt x="29597" y="131878"/>
                    <a:pt x="65936" y="131878"/>
                  </a:cubicBezTo>
                  <a:cubicBezTo>
                    <a:pt x="102275" y="131878"/>
                    <a:pt x="131873" y="102279"/>
                    <a:pt x="131873" y="65939"/>
                  </a:cubicBezTo>
                  <a:cubicBezTo>
                    <a:pt x="131873" y="29599"/>
                    <a:pt x="102439" y="0"/>
                    <a:pt x="65936" y="0"/>
                  </a:cubicBezTo>
                  <a:close/>
                  <a:moveTo>
                    <a:pt x="65936" y="96195"/>
                  </a:moveTo>
                  <a:cubicBezTo>
                    <a:pt x="49329" y="96195"/>
                    <a:pt x="35845" y="82711"/>
                    <a:pt x="35845" y="66103"/>
                  </a:cubicBezTo>
                  <a:cubicBezTo>
                    <a:pt x="35845" y="49495"/>
                    <a:pt x="49329" y="36012"/>
                    <a:pt x="65936" y="36012"/>
                  </a:cubicBezTo>
                  <a:cubicBezTo>
                    <a:pt x="82544" y="36012"/>
                    <a:pt x="96027" y="49495"/>
                    <a:pt x="96027" y="66103"/>
                  </a:cubicBezTo>
                  <a:cubicBezTo>
                    <a:pt x="96027" y="82711"/>
                    <a:pt x="82544" y="96195"/>
                    <a:pt x="65936" y="96195"/>
                  </a:cubicBezTo>
                  <a:close/>
                </a:path>
              </a:pathLst>
            </a:custGeom>
            <a:solidFill>
              <a:schemeClr val="accent2">
                <a:lumMod val="75000"/>
              </a:schemeClr>
            </a:solidFill>
            <a:ln w="1644" cap="flat">
              <a:noFill/>
              <a:prstDash val="solid"/>
              <a:miter/>
            </a:ln>
          </p:spPr>
          <p:txBody>
            <a:bodyPr rtlCol="0" anchor="ctr"/>
            <a:lstStyle/>
            <a:p>
              <a:endParaRPr lang="en-US"/>
            </a:p>
          </p:txBody>
        </p:sp>
        <p:sp>
          <p:nvSpPr>
            <p:cNvPr id="15" name="Freeform 291">
              <a:extLst>
                <a:ext uri="{FF2B5EF4-FFF2-40B4-BE49-F238E27FC236}">
                  <a16:creationId xmlns:a16="http://schemas.microsoft.com/office/drawing/2014/main" id="{0CF9ACF3-50CF-3953-F99C-D3BB2D4C6559}"/>
                </a:ext>
              </a:extLst>
            </p:cNvPr>
            <p:cNvSpPr/>
            <p:nvPr/>
          </p:nvSpPr>
          <p:spPr>
            <a:xfrm>
              <a:off x="8241554" y="1412929"/>
              <a:ext cx="155778" cy="79795"/>
            </a:xfrm>
            <a:custGeom>
              <a:avLst/>
              <a:gdLst>
                <a:gd name="connsiteX0" fmla="*/ 9882 w 256160"/>
                <a:gd name="connsiteY0" fmla="*/ 130843 h 131215"/>
                <a:gd name="connsiteX1" fmla="*/ 250771 w 256160"/>
                <a:gd name="connsiteY1" fmla="*/ 65562 h 131215"/>
                <a:gd name="connsiteX2" fmla="*/ 255539 w 256160"/>
                <a:gd name="connsiteY2" fmla="*/ 55367 h 131215"/>
                <a:gd name="connsiteX3" fmla="*/ 233669 w 256160"/>
                <a:gd name="connsiteY3" fmla="*/ 4556 h 131215"/>
                <a:gd name="connsiteX4" fmla="*/ 222982 w 256160"/>
                <a:gd name="connsiteY4" fmla="*/ 938 h 131215"/>
                <a:gd name="connsiteX5" fmla="*/ 3797 w 256160"/>
                <a:gd name="connsiteY5" fmla="*/ 117030 h 131215"/>
                <a:gd name="connsiteX6" fmla="*/ 9882 w 256160"/>
                <a:gd name="connsiteY6" fmla="*/ 130843 h 131215"/>
                <a:gd name="connsiteX7" fmla="*/ 9882 w 256160"/>
                <a:gd name="connsiteY7" fmla="*/ 130843 h 13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6160" h="131215">
                  <a:moveTo>
                    <a:pt x="9882" y="130843"/>
                  </a:moveTo>
                  <a:lnTo>
                    <a:pt x="250771" y="65562"/>
                  </a:lnTo>
                  <a:cubicBezTo>
                    <a:pt x="255045" y="64246"/>
                    <a:pt x="257348" y="59478"/>
                    <a:pt x="255539" y="55367"/>
                  </a:cubicBezTo>
                  <a:lnTo>
                    <a:pt x="233669" y="4556"/>
                  </a:lnTo>
                  <a:cubicBezTo>
                    <a:pt x="231861" y="445"/>
                    <a:pt x="226929" y="-1199"/>
                    <a:pt x="222982" y="938"/>
                  </a:cubicBezTo>
                  <a:lnTo>
                    <a:pt x="3797" y="117030"/>
                  </a:lnTo>
                  <a:cubicBezTo>
                    <a:pt x="-3931" y="121470"/>
                    <a:pt x="1166" y="133474"/>
                    <a:pt x="9882" y="130843"/>
                  </a:cubicBezTo>
                  <a:lnTo>
                    <a:pt x="9882" y="130843"/>
                  </a:lnTo>
                  <a:close/>
                </a:path>
              </a:pathLst>
            </a:custGeom>
            <a:solidFill>
              <a:schemeClr val="accent2">
                <a:lumMod val="75000"/>
              </a:schemeClr>
            </a:solidFill>
            <a:ln w="1644" cap="flat">
              <a:noFill/>
              <a:prstDash val="solid"/>
              <a:miter/>
            </a:ln>
          </p:spPr>
          <p:txBody>
            <a:bodyPr rtlCol="0" anchor="ctr"/>
            <a:lstStyle/>
            <a:p>
              <a:endParaRPr lang="en-US"/>
            </a:p>
          </p:txBody>
        </p:sp>
        <p:sp>
          <p:nvSpPr>
            <p:cNvPr id="16" name="Freeform 292">
              <a:extLst>
                <a:ext uri="{FF2B5EF4-FFF2-40B4-BE49-F238E27FC236}">
                  <a16:creationId xmlns:a16="http://schemas.microsoft.com/office/drawing/2014/main" id="{22DD2105-6D3A-5238-9B0E-687B7295D605}"/>
                </a:ext>
              </a:extLst>
            </p:cNvPr>
            <p:cNvSpPr/>
            <p:nvPr/>
          </p:nvSpPr>
          <p:spPr>
            <a:xfrm>
              <a:off x="7948470" y="1579596"/>
              <a:ext cx="840939" cy="724684"/>
            </a:xfrm>
            <a:custGeom>
              <a:avLst/>
              <a:gdLst>
                <a:gd name="connsiteX0" fmla="*/ 1071443 w 1382837"/>
                <a:gd name="connsiteY0" fmla="*/ 813959 h 1191668"/>
                <a:gd name="connsiteX1" fmla="*/ 1375473 w 1382837"/>
                <a:gd name="connsiteY1" fmla="*/ 0 h 1191668"/>
                <a:gd name="connsiteX2" fmla="*/ 1375473 w 1382837"/>
                <a:gd name="connsiteY2" fmla="*/ 0 h 1191668"/>
                <a:gd name="connsiteX3" fmla="*/ 765604 w 1382837"/>
                <a:gd name="connsiteY3" fmla="*/ 60348 h 1191668"/>
                <a:gd name="connsiteX4" fmla="*/ 155734 w 1382837"/>
                <a:gd name="connsiteY4" fmla="*/ 0 h 1191668"/>
                <a:gd name="connsiteX5" fmla="*/ 155241 w 1382837"/>
                <a:gd name="connsiteY5" fmla="*/ 0 h 1191668"/>
                <a:gd name="connsiteX6" fmla="*/ 149651 w 1382837"/>
                <a:gd name="connsiteY6" fmla="*/ 198968 h 1191668"/>
                <a:gd name="connsiteX7" fmla="*/ 29782 w 1382837"/>
                <a:gd name="connsiteY7" fmla="*/ 344987 h 1191668"/>
                <a:gd name="connsiteX8" fmla="*/ 55432 w 1382837"/>
                <a:gd name="connsiteY8" fmla="*/ 472919 h 1191668"/>
                <a:gd name="connsiteX9" fmla="*/ 103611 w 1382837"/>
                <a:gd name="connsiteY9" fmla="*/ 525374 h 1191668"/>
                <a:gd name="connsiteX10" fmla="*/ 89799 w 1382837"/>
                <a:gd name="connsiteY10" fmla="*/ 576184 h 1191668"/>
                <a:gd name="connsiteX11" fmla="*/ 85359 w 1382837"/>
                <a:gd name="connsiteY11" fmla="*/ 616636 h 1191668"/>
                <a:gd name="connsiteX12" fmla="*/ 125315 w 1382837"/>
                <a:gd name="connsiteY12" fmla="*/ 650181 h 1191668"/>
                <a:gd name="connsiteX13" fmla="*/ 126137 w 1382837"/>
                <a:gd name="connsiteY13" fmla="*/ 725164 h 1191668"/>
                <a:gd name="connsiteX14" fmla="*/ 151788 w 1382837"/>
                <a:gd name="connsiteY14" fmla="*/ 750980 h 1191668"/>
                <a:gd name="connsiteX15" fmla="*/ 159352 w 1382837"/>
                <a:gd name="connsiteY15" fmla="*/ 813630 h 1191668"/>
                <a:gd name="connsiteX16" fmla="*/ 274124 w 1382837"/>
                <a:gd name="connsiteY16" fmla="*/ 944850 h 1191668"/>
                <a:gd name="connsiteX17" fmla="*/ 471439 w 1382837"/>
                <a:gd name="connsiteY17" fmla="*/ 943042 h 1191668"/>
                <a:gd name="connsiteX18" fmla="*/ 510902 w 1382837"/>
                <a:gd name="connsiteY18" fmla="*/ 1187723 h 1191668"/>
                <a:gd name="connsiteX19" fmla="*/ 1096930 w 1382837"/>
                <a:gd name="connsiteY19" fmla="*/ 1191669 h 1191668"/>
                <a:gd name="connsiteX20" fmla="*/ 1071443 w 1382837"/>
                <a:gd name="connsiteY20" fmla="*/ 813959 h 1191668"/>
                <a:gd name="connsiteX21" fmla="*/ 1071443 w 1382837"/>
                <a:gd name="connsiteY21" fmla="*/ 813959 h 119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82837" h="1191668">
                  <a:moveTo>
                    <a:pt x="1071443" y="813959"/>
                  </a:moveTo>
                  <a:cubicBezTo>
                    <a:pt x="1082624" y="599863"/>
                    <a:pt x="1437956" y="414708"/>
                    <a:pt x="1375473" y="0"/>
                  </a:cubicBezTo>
                  <a:lnTo>
                    <a:pt x="1375473" y="0"/>
                  </a:lnTo>
                  <a:cubicBezTo>
                    <a:pt x="1373171" y="33381"/>
                    <a:pt x="1101040" y="60348"/>
                    <a:pt x="765604" y="60348"/>
                  </a:cubicBezTo>
                  <a:cubicBezTo>
                    <a:pt x="430168" y="60348"/>
                    <a:pt x="158037" y="33381"/>
                    <a:pt x="155734" y="0"/>
                  </a:cubicBezTo>
                  <a:lnTo>
                    <a:pt x="155241" y="0"/>
                  </a:lnTo>
                  <a:cubicBezTo>
                    <a:pt x="156721" y="66761"/>
                    <a:pt x="168231" y="169369"/>
                    <a:pt x="149651" y="198968"/>
                  </a:cubicBezTo>
                  <a:cubicBezTo>
                    <a:pt x="92101" y="291217"/>
                    <a:pt x="45896" y="334134"/>
                    <a:pt x="29782" y="344987"/>
                  </a:cubicBezTo>
                  <a:cubicBezTo>
                    <a:pt x="-12806" y="374092"/>
                    <a:pt x="-14286" y="446773"/>
                    <a:pt x="55432" y="472919"/>
                  </a:cubicBezTo>
                  <a:cubicBezTo>
                    <a:pt x="109859" y="493309"/>
                    <a:pt x="103446" y="484429"/>
                    <a:pt x="103611" y="525374"/>
                  </a:cubicBezTo>
                  <a:cubicBezTo>
                    <a:pt x="103775" y="550697"/>
                    <a:pt x="97198" y="562207"/>
                    <a:pt x="89799" y="576184"/>
                  </a:cubicBezTo>
                  <a:cubicBezTo>
                    <a:pt x="80261" y="593944"/>
                    <a:pt x="76315" y="596739"/>
                    <a:pt x="85359" y="616636"/>
                  </a:cubicBezTo>
                  <a:cubicBezTo>
                    <a:pt x="94402" y="637026"/>
                    <a:pt x="125315" y="650181"/>
                    <a:pt x="125315" y="650181"/>
                  </a:cubicBezTo>
                  <a:cubicBezTo>
                    <a:pt x="125315" y="650181"/>
                    <a:pt x="89963" y="675011"/>
                    <a:pt x="126137" y="725164"/>
                  </a:cubicBezTo>
                  <a:cubicBezTo>
                    <a:pt x="134030" y="736181"/>
                    <a:pt x="149651" y="742100"/>
                    <a:pt x="151788" y="750980"/>
                  </a:cubicBezTo>
                  <a:cubicBezTo>
                    <a:pt x="162805" y="797844"/>
                    <a:pt x="159517" y="796036"/>
                    <a:pt x="159352" y="813630"/>
                  </a:cubicBezTo>
                  <a:cubicBezTo>
                    <a:pt x="159188" y="836322"/>
                    <a:pt x="162476" y="925447"/>
                    <a:pt x="274124" y="944850"/>
                  </a:cubicBezTo>
                  <a:cubicBezTo>
                    <a:pt x="295007" y="948468"/>
                    <a:pt x="383141" y="947810"/>
                    <a:pt x="471439" y="943042"/>
                  </a:cubicBezTo>
                  <a:cubicBezTo>
                    <a:pt x="487060" y="1056996"/>
                    <a:pt x="485745" y="1090870"/>
                    <a:pt x="510902" y="1187723"/>
                  </a:cubicBezTo>
                  <a:lnTo>
                    <a:pt x="1096930" y="1191669"/>
                  </a:lnTo>
                  <a:cubicBezTo>
                    <a:pt x="1075225" y="1034304"/>
                    <a:pt x="1065852" y="978231"/>
                    <a:pt x="1071443" y="813959"/>
                  </a:cubicBezTo>
                  <a:lnTo>
                    <a:pt x="1071443" y="813959"/>
                  </a:lnTo>
                  <a:close/>
                </a:path>
              </a:pathLst>
            </a:custGeom>
            <a:solidFill>
              <a:schemeClr val="accent2"/>
            </a:solidFill>
            <a:ln w="1644" cap="flat">
              <a:solidFill>
                <a:schemeClr val="bg1"/>
              </a:solidFill>
              <a:prstDash val="solid"/>
              <a:miter/>
            </a:ln>
          </p:spPr>
          <p:txBody>
            <a:bodyPr rtlCol="0" anchor="ctr"/>
            <a:lstStyle/>
            <a:p>
              <a:endParaRPr lang="en-US"/>
            </a:p>
          </p:txBody>
        </p:sp>
      </p:grpSp>
      <p:grpSp>
        <p:nvGrpSpPr>
          <p:cNvPr id="17" name="Group 16">
            <a:extLst>
              <a:ext uri="{FF2B5EF4-FFF2-40B4-BE49-F238E27FC236}">
                <a16:creationId xmlns:a16="http://schemas.microsoft.com/office/drawing/2014/main" id="{C1B65B21-3940-B631-8AC1-BAEB2B0CE874}"/>
              </a:ext>
            </a:extLst>
          </p:cNvPr>
          <p:cNvGrpSpPr/>
          <p:nvPr/>
        </p:nvGrpSpPr>
        <p:grpSpPr>
          <a:xfrm>
            <a:off x="7388512" y="2041682"/>
            <a:ext cx="840939" cy="1160613"/>
            <a:chOff x="10809724" y="1143668"/>
            <a:chExt cx="840939" cy="1160613"/>
          </a:xfrm>
        </p:grpSpPr>
        <p:sp>
          <p:nvSpPr>
            <p:cNvPr id="18" name="Freeform 304">
              <a:extLst>
                <a:ext uri="{FF2B5EF4-FFF2-40B4-BE49-F238E27FC236}">
                  <a16:creationId xmlns:a16="http://schemas.microsoft.com/office/drawing/2014/main" id="{8CACD4AE-645B-E361-6747-1211EB153A6D}"/>
                </a:ext>
              </a:extLst>
            </p:cNvPr>
            <p:cNvSpPr/>
            <p:nvPr/>
          </p:nvSpPr>
          <p:spPr>
            <a:xfrm>
              <a:off x="10904230" y="1542497"/>
              <a:ext cx="741954" cy="73798"/>
            </a:xfrm>
            <a:custGeom>
              <a:avLst/>
              <a:gdLst>
                <a:gd name="connsiteX0" fmla="*/ 1220067 w 1220067"/>
                <a:gd name="connsiteY0" fmla="*/ 60677 h 121353"/>
                <a:gd name="connsiteX1" fmla="*/ 610034 w 1220067"/>
                <a:gd name="connsiteY1" fmla="*/ 121354 h 121353"/>
                <a:gd name="connsiteX2" fmla="*/ 0 w 1220067"/>
                <a:gd name="connsiteY2" fmla="*/ 60677 h 121353"/>
                <a:gd name="connsiteX3" fmla="*/ 610034 w 1220067"/>
                <a:gd name="connsiteY3" fmla="*/ 0 h 121353"/>
                <a:gd name="connsiteX4" fmla="*/ 1220067 w 1220067"/>
                <a:gd name="connsiteY4" fmla="*/ 60677 h 121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67" h="121353">
                  <a:moveTo>
                    <a:pt x="1220067" y="60677"/>
                  </a:moveTo>
                  <a:cubicBezTo>
                    <a:pt x="1220067" y="94188"/>
                    <a:pt x="946946" y="121354"/>
                    <a:pt x="610034" y="121354"/>
                  </a:cubicBezTo>
                  <a:cubicBezTo>
                    <a:pt x="273122" y="121354"/>
                    <a:pt x="0" y="94188"/>
                    <a:pt x="0" y="60677"/>
                  </a:cubicBezTo>
                  <a:cubicBezTo>
                    <a:pt x="0" y="27166"/>
                    <a:pt x="273122" y="0"/>
                    <a:pt x="610034" y="0"/>
                  </a:cubicBezTo>
                  <a:cubicBezTo>
                    <a:pt x="946946" y="0"/>
                    <a:pt x="1220067" y="27166"/>
                    <a:pt x="1220067" y="60677"/>
                  </a:cubicBezTo>
                  <a:close/>
                </a:path>
              </a:pathLst>
            </a:custGeom>
            <a:solidFill>
              <a:schemeClr val="accent1">
                <a:lumMod val="40000"/>
                <a:lumOff val="60000"/>
              </a:schemeClr>
            </a:solidFill>
            <a:ln w="1644" cap="flat">
              <a:noFill/>
              <a:prstDash val="solid"/>
              <a:miter/>
            </a:ln>
          </p:spPr>
          <p:txBody>
            <a:bodyPr rtlCol="0" anchor="ctr"/>
            <a:lstStyle/>
            <a:p>
              <a:endParaRPr lang="en-US"/>
            </a:p>
          </p:txBody>
        </p:sp>
        <p:sp>
          <p:nvSpPr>
            <p:cNvPr id="19" name="Freeform 305">
              <a:extLst>
                <a:ext uri="{FF2B5EF4-FFF2-40B4-BE49-F238E27FC236}">
                  <a16:creationId xmlns:a16="http://schemas.microsoft.com/office/drawing/2014/main" id="{84A4184E-6ED2-A9EE-CDCE-80A5C48A3B4B}"/>
                </a:ext>
              </a:extLst>
            </p:cNvPr>
            <p:cNvSpPr/>
            <p:nvPr/>
          </p:nvSpPr>
          <p:spPr>
            <a:xfrm>
              <a:off x="11268807" y="1490199"/>
              <a:ext cx="12999" cy="177196"/>
            </a:xfrm>
            <a:custGeom>
              <a:avLst/>
              <a:gdLst>
                <a:gd name="connsiteX0" fmla="*/ 10688 w 21375"/>
                <a:gd name="connsiteY0" fmla="*/ 291381 h 291380"/>
                <a:gd name="connsiteX1" fmla="*/ 0 w 21375"/>
                <a:gd name="connsiteY1" fmla="*/ 280692 h 291380"/>
                <a:gd name="connsiteX2" fmla="*/ 0 w 21375"/>
                <a:gd name="connsiteY2" fmla="*/ 10688 h 291380"/>
                <a:gd name="connsiteX3" fmla="*/ 10688 w 21375"/>
                <a:gd name="connsiteY3" fmla="*/ 0 h 291380"/>
                <a:gd name="connsiteX4" fmla="*/ 21376 w 21375"/>
                <a:gd name="connsiteY4" fmla="*/ 10688 h 291380"/>
                <a:gd name="connsiteX5" fmla="*/ 21376 w 21375"/>
                <a:gd name="connsiteY5" fmla="*/ 280692 h 291380"/>
                <a:gd name="connsiteX6" fmla="*/ 10688 w 21375"/>
                <a:gd name="connsiteY6" fmla="*/ 291381 h 291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75" h="291380">
                  <a:moveTo>
                    <a:pt x="10688" y="291381"/>
                  </a:moveTo>
                  <a:cubicBezTo>
                    <a:pt x="4769" y="291381"/>
                    <a:pt x="0" y="286612"/>
                    <a:pt x="0" y="280692"/>
                  </a:cubicBezTo>
                  <a:lnTo>
                    <a:pt x="0" y="10688"/>
                  </a:lnTo>
                  <a:cubicBezTo>
                    <a:pt x="0" y="4769"/>
                    <a:pt x="4769" y="0"/>
                    <a:pt x="10688" y="0"/>
                  </a:cubicBezTo>
                  <a:cubicBezTo>
                    <a:pt x="16608" y="0"/>
                    <a:pt x="21376" y="4769"/>
                    <a:pt x="21376" y="10688"/>
                  </a:cubicBezTo>
                  <a:lnTo>
                    <a:pt x="21376" y="280692"/>
                  </a:lnTo>
                  <a:cubicBezTo>
                    <a:pt x="21376" y="286612"/>
                    <a:pt x="16608" y="291381"/>
                    <a:pt x="10688" y="291381"/>
                  </a:cubicBezTo>
                  <a:close/>
                </a:path>
              </a:pathLst>
            </a:custGeom>
            <a:solidFill>
              <a:schemeClr val="accent1">
                <a:lumMod val="40000"/>
                <a:lumOff val="60000"/>
              </a:schemeClr>
            </a:solidFill>
            <a:ln w="1644" cap="flat">
              <a:noFill/>
              <a:prstDash val="solid"/>
              <a:miter/>
            </a:ln>
          </p:spPr>
          <p:txBody>
            <a:bodyPr rtlCol="0" anchor="ctr"/>
            <a:lstStyle/>
            <a:p>
              <a:endParaRPr lang="en-US"/>
            </a:p>
          </p:txBody>
        </p:sp>
        <p:sp>
          <p:nvSpPr>
            <p:cNvPr id="20" name="Freeform 306">
              <a:extLst>
                <a:ext uri="{FF2B5EF4-FFF2-40B4-BE49-F238E27FC236}">
                  <a16:creationId xmlns:a16="http://schemas.microsoft.com/office/drawing/2014/main" id="{23F3E851-16EB-79FE-71C6-FDB4449EC651}"/>
                </a:ext>
              </a:extLst>
            </p:cNvPr>
            <p:cNvSpPr/>
            <p:nvPr/>
          </p:nvSpPr>
          <p:spPr>
            <a:xfrm>
              <a:off x="11210612" y="1273203"/>
              <a:ext cx="161290" cy="72498"/>
            </a:xfrm>
            <a:custGeom>
              <a:avLst/>
              <a:gdLst>
                <a:gd name="connsiteX0" fmla="*/ 120198 w 265224"/>
                <a:gd name="connsiteY0" fmla="*/ 40780 h 119216"/>
                <a:gd name="connsiteX1" fmla="*/ 97178 w 265224"/>
                <a:gd name="connsiteY1" fmla="*/ 0 h 119216"/>
                <a:gd name="connsiteX2" fmla="*/ 265225 w 265224"/>
                <a:gd name="connsiteY2" fmla="*/ 55744 h 119216"/>
                <a:gd name="connsiteX3" fmla="*/ 144698 w 265224"/>
                <a:gd name="connsiteY3" fmla="*/ 76956 h 119216"/>
                <a:gd name="connsiteX4" fmla="*/ 170513 w 265224"/>
                <a:gd name="connsiteY4" fmla="*/ 119216 h 119216"/>
                <a:gd name="connsiteX5" fmla="*/ 0 w 265224"/>
                <a:gd name="connsiteY5" fmla="*/ 62157 h 11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224" h="119216">
                  <a:moveTo>
                    <a:pt x="120198" y="40780"/>
                  </a:moveTo>
                  <a:lnTo>
                    <a:pt x="97178" y="0"/>
                  </a:lnTo>
                  <a:lnTo>
                    <a:pt x="265225" y="55744"/>
                  </a:lnTo>
                  <a:lnTo>
                    <a:pt x="144698" y="76956"/>
                  </a:lnTo>
                  <a:lnTo>
                    <a:pt x="170513" y="119216"/>
                  </a:lnTo>
                  <a:lnTo>
                    <a:pt x="0" y="62157"/>
                  </a:lnTo>
                  <a:close/>
                </a:path>
              </a:pathLst>
            </a:custGeom>
            <a:solidFill>
              <a:schemeClr val="accent1">
                <a:lumMod val="75000"/>
              </a:schemeClr>
            </a:solidFill>
            <a:ln w="1644" cap="flat">
              <a:noFill/>
              <a:prstDash val="solid"/>
              <a:miter/>
            </a:ln>
          </p:spPr>
          <p:txBody>
            <a:bodyPr rtlCol="0" anchor="ctr"/>
            <a:lstStyle/>
            <a:p>
              <a:endParaRPr lang="en-US"/>
            </a:p>
          </p:txBody>
        </p:sp>
        <p:sp>
          <p:nvSpPr>
            <p:cNvPr id="21" name="Freeform 307">
              <a:extLst>
                <a:ext uri="{FF2B5EF4-FFF2-40B4-BE49-F238E27FC236}">
                  <a16:creationId xmlns:a16="http://schemas.microsoft.com/office/drawing/2014/main" id="{18AC32F5-60D2-D791-B26D-BE5151314AC1}"/>
                </a:ext>
              </a:extLst>
            </p:cNvPr>
            <p:cNvSpPr/>
            <p:nvPr/>
          </p:nvSpPr>
          <p:spPr>
            <a:xfrm>
              <a:off x="11039723" y="1256065"/>
              <a:ext cx="168320" cy="159034"/>
            </a:xfrm>
            <a:custGeom>
              <a:avLst/>
              <a:gdLst>
                <a:gd name="connsiteX0" fmla="*/ 35352 w 276785"/>
                <a:gd name="connsiteY0" fmla="*/ 41666 h 261515"/>
                <a:gd name="connsiteX1" fmla="*/ 657 w 276785"/>
                <a:gd name="connsiteY1" fmla="*/ 91161 h 261515"/>
                <a:gd name="connsiteX2" fmla="*/ 24499 w 276785"/>
                <a:gd name="connsiteY2" fmla="*/ 226163 h 261515"/>
                <a:gd name="connsiteX3" fmla="*/ 73992 w 276785"/>
                <a:gd name="connsiteY3" fmla="*/ 260859 h 261515"/>
                <a:gd name="connsiteX4" fmla="*/ 97835 w 276785"/>
                <a:gd name="connsiteY4" fmla="*/ 256748 h 261515"/>
                <a:gd name="connsiteX5" fmla="*/ 108523 w 276785"/>
                <a:gd name="connsiteY5" fmla="*/ 249842 h 261515"/>
                <a:gd name="connsiteX6" fmla="*/ 275912 w 276785"/>
                <a:gd name="connsiteY6" fmla="*/ 7463 h 261515"/>
                <a:gd name="connsiteX7" fmla="*/ 271143 w 276785"/>
                <a:gd name="connsiteY7" fmla="*/ 63 h 261515"/>
                <a:gd name="connsiteX8" fmla="*/ 35352 w 276785"/>
                <a:gd name="connsiteY8" fmla="*/ 41666 h 261515"/>
                <a:gd name="connsiteX9" fmla="*/ 35352 w 276785"/>
                <a:gd name="connsiteY9" fmla="*/ 41666 h 26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785" h="261515">
                  <a:moveTo>
                    <a:pt x="35352" y="41666"/>
                  </a:moveTo>
                  <a:cubicBezTo>
                    <a:pt x="12167" y="45777"/>
                    <a:pt x="-3454" y="67975"/>
                    <a:pt x="657" y="91161"/>
                  </a:cubicBezTo>
                  <a:lnTo>
                    <a:pt x="24499" y="226163"/>
                  </a:lnTo>
                  <a:cubicBezTo>
                    <a:pt x="28610" y="249349"/>
                    <a:pt x="50808" y="264970"/>
                    <a:pt x="73992" y="260859"/>
                  </a:cubicBezTo>
                  <a:lnTo>
                    <a:pt x="97835" y="256748"/>
                  </a:lnTo>
                  <a:cubicBezTo>
                    <a:pt x="102109" y="255926"/>
                    <a:pt x="106056" y="253460"/>
                    <a:pt x="108523" y="249842"/>
                  </a:cubicBezTo>
                  <a:lnTo>
                    <a:pt x="275912" y="7463"/>
                  </a:lnTo>
                  <a:cubicBezTo>
                    <a:pt x="278378" y="4010"/>
                    <a:pt x="275254" y="-594"/>
                    <a:pt x="271143" y="63"/>
                  </a:cubicBezTo>
                  <a:lnTo>
                    <a:pt x="35352" y="41666"/>
                  </a:lnTo>
                  <a:lnTo>
                    <a:pt x="35352" y="41666"/>
                  </a:lnTo>
                  <a:close/>
                </a:path>
              </a:pathLst>
            </a:custGeom>
            <a:solidFill>
              <a:schemeClr val="accent1">
                <a:lumMod val="40000"/>
                <a:lumOff val="60000"/>
              </a:schemeClr>
            </a:solidFill>
            <a:ln w="1644" cap="flat">
              <a:noFill/>
              <a:prstDash val="solid"/>
              <a:miter/>
            </a:ln>
          </p:spPr>
          <p:txBody>
            <a:bodyPr rtlCol="0" anchor="ctr"/>
            <a:lstStyle/>
            <a:p>
              <a:endParaRPr lang="en-US"/>
            </a:p>
          </p:txBody>
        </p:sp>
        <p:sp>
          <p:nvSpPr>
            <p:cNvPr id="22" name="Freeform 308">
              <a:extLst>
                <a:ext uri="{FF2B5EF4-FFF2-40B4-BE49-F238E27FC236}">
                  <a16:creationId xmlns:a16="http://schemas.microsoft.com/office/drawing/2014/main" id="{017E3F8D-D223-63F5-88F7-B67A87632757}"/>
                </a:ext>
              </a:extLst>
            </p:cNvPr>
            <p:cNvSpPr/>
            <p:nvPr/>
          </p:nvSpPr>
          <p:spPr>
            <a:xfrm>
              <a:off x="11008045" y="1143668"/>
              <a:ext cx="560715" cy="331930"/>
            </a:xfrm>
            <a:custGeom>
              <a:avLst/>
              <a:gdLst>
                <a:gd name="connsiteX0" fmla="*/ 921263 w 922037"/>
                <a:gd name="connsiteY0" fmla="*/ 214487 h 545825"/>
                <a:gd name="connsiteX1" fmla="*/ 913700 w 922037"/>
                <a:gd name="connsiteY1" fmla="*/ 171734 h 545825"/>
                <a:gd name="connsiteX2" fmla="*/ 857300 w 922037"/>
                <a:gd name="connsiteY2" fmla="*/ 132269 h 545825"/>
                <a:gd name="connsiteX3" fmla="*/ 856643 w 922037"/>
                <a:gd name="connsiteY3" fmla="*/ 132433 h 545825"/>
                <a:gd name="connsiteX4" fmla="*/ 846284 w 922037"/>
                <a:gd name="connsiteY4" fmla="*/ 134242 h 545825"/>
                <a:gd name="connsiteX5" fmla="*/ 737102 w 922037"/>
                <a:gd name="connsiteY5" fmla="*/ 59259 h 545825"/>
                <a:gd name="connsiteX6" fmla="*/ 610656 w 922037"/>
                <a:gd name="connsiteY6" fmla="*/ 81623 h 545825"/>
                <a:gd name="connsiteX7" fmla="*/ 655546 w 922037"/>
                <a:gd name="connsiteY7" fmla="*/ 16670 h 545825"/>
                <a:gd name="connsiteX8" fmla="*/ 652915 w 922037"/>
                <a:gd name="connsiteY8" fmla="*/ 1871 h 545825"/>
                <a:gd name="connsiteX9" fmla="*/ 638116 w 922037"/>
                <a:gd name="connsiteY9" fmla="*/ 4502 h 545825"/>
                <a:gd name="connsiteX10" fmla="*/ 581059 w 922037"/>
                <a:gd name="connsiteY10" fmla="*/ 86885 h 545825"/>
                <a:gd name="connsiteX11" fmla="*/ 78069 w 922037"/>
                <a:gd name="connsiteY11" fmla="*/ 175516 h 545825"/>
                <a:gd name="connsiteX12" fmla="*/ 1445 w 922037"/>
                <a:gd name="connsiteY12" fmla="*/ 285030 h 545825"/>
                <a:gd name="connsiteX13" fmla="*/ 25287 w 922037"/>
                <a:gd name="connsiteY13" fmla="*/ 420032 h 545825"/>
                <a:gd name="connsiteX14" fmla="*/ 64257 w 922037"/>
                <a:gd name="connsiteY14" fmla="*/ 481038 h 545825"/>
                <a:gd name="connsiteX15" fmla="*/ 118354 w 922037"/>
                <a:gd name="connsiteY15" fmla="*/ 498304 h 545825"/>
                <a:gd name="connsiteX16" fmla="*/ 134797 w 922037"/>
                <a:gd name="connsiteY16" fmla="*/ 496824 h 545825"/>
                <a:gd name="connsiteX17" fmla="*/ 320273 w 922037"/>
                <a:gd name="connsiteY17" fmla="*/ 464101 h 545825"/>
                <a:gd name="connsiteX18" fmla="*/ 275384 w 922037"/>
                <a:gd name="connsiteY18" fmla="*/ 529054 h 545825"/>
                <a:gd name="connsiteX19" fmla="*/ 278015 w 922037"/>
                <a:gd name="connsiteY19" fmla="*/ 543853 h 545825"/>
                <a:gd name="connsiteX20" fmla="*/ 284099 w 922037"/>
                <a:gd name="connsiteY20" fmla="*/ 545826 h 545825"/>
                <a:gd name="connsiteX21" fmla="*/ 292979 w 922037"/>
                <a:gd name="connsiteY21" fmla="*/ 541222 h 545825"/>
                <a:gd name="connsiteX22" fmla="*/ 349871 w 922037"/>
                <a:gd name="connsiteY22" fmla="*/ 458839 h 545825"/>
                <a:gd name="connsiteX23" fmla="*/ 793830 w 922037"/>
                <a:gd name="connsiteY23" fmla="*/ 380568 h 545825"/>
                <a:gd name="connsiteX24" fmla="*/ 870784 w 922037"/>
                <a:gd name="connsiteY24" fmla="*/ 272862 h 545825"/>
                <a:gd name="connsiteX25" fmla="*/ 881636 w 922037"/>
                <a:gd name="connsiteY25" fmla="*/ 270889 h 545825"/>
                <a:gd name="connsiteX26" fmla="*/ 921263 w 922037"/>
                <a:gd name="connsiteY26" fmla="*/ 214487 h 545825"/>
                <a:gd name="connsiteX27" fmla="*/ 131179 w 922037"/>
                <a:gd name="connsiteY27" fmla="*/ 475612 h 545825"/>
                <a:gd name="connsiteX28" fmla="*/ 76589 w 922037"/>
                <a:gd name="connsiteY28" fmla="*/ 463444 h 545825"/>
                <a:gd name="connsiteX29" fmla="*/ 46498 w 922037"/>
                <a:gd name="connsiteY29" fmla="*/ 416250 h 545825"/>
                <a:gd name="connsiteX30" fmla="*/ 22656 w 922037"/>
                <a:gd name="connsiteY30" fmla="*/ 281248 h 545825"/>
                <a:gd name="connsiteX31" fmla="*/ 82015 w 922037"/>
                <a:gd name="connsiteY31" fmla="*/ 196399 h 545825"/>
                <a:gd name="connsiteX32" fmla="*/ 564123 w 922037"/>
                <a:gd name="connsiteY32" fmla="*/ 111386 h 545825"/>
                <a:gd name="connsiteX33" fmla="*/ 337538 w 922037"/>
                <a:gd name="connsiteY33" fmla="*/ 439271 h 545825"/>
                <a:gd name="connsiteX34" fmla="*/ 131179 w 922037"/>
                <a:gd name="connsiteY34" fmla="*/ 475612 h 545825"/>
                <a:gd name="connsiteX35" fmla="*/ 878183 w 922037"/>
                <a:gd name="connsiteY35" fmla="*/ 249841 h 545825"/>
                <a:gd name="connsiteX36" fmla="*/ 865522 w 922037"/>
                <a:gd name="connsiteY36" fmla="*/ 252143 h 545825"/>
                <a:gd name="connsiteX37" fmla="*/ 852861 w 922037"/>
                <a:gd name="connsiteY37" fmla="*/ 260200 h 545825"/>
                <a:gd name="connsiteX38" fmla="*/ 849572 w 922037"/>
                <a:gd name="connsiteY38" fmla="*/ 274835 h 545825"/>
                <a:gd name="connsiteX39" fmla="*/ 790213 w 922037"/>
                <a:gd name="connsiteY39" fmla="*/ 359684 h 545825"/>
                <a:gd name="connsiteX40" fmla="*/ 366972 w 922037"/>
                <a:gd name="connsiteY40" fmla="*/ 434338 h 545825"/>
                <a:gd name="connsiteX41" fmla="*/ 593720 w 922037"/>
                <a:gd name="connsiteY41" fmla="*/ 106617 h 545825"/>
                <a:gd name="connsiteX42" fmla="*/ 740884 w 922037"/>
                <a:gd name="connsiteY42" fmla="*/ 80636 h 545825"/>
                <a:gd name="connsiteX43" fmla="*/ 753710 w 922037"/>
                <a:gd name="connsiteY43" fmla="*/ 79485 h 545825"/>
                <a:gd name="connsiteX44" fmla="*/ 825730 w 922037"/>
                <a:gd name="connsiteY44" fmla="*/ 139998 h 545825"/>
                <a:gd name="connsiteX45" fmla="*/ 833787 w 922037"/>
                <a:gd name="connsiteY45" fmla="*/ 152659 h 545825"/>
                <a:gd name="connsiteX46" fmla="*/ 848421 w 922037"/>
                <a:gd name="connsiteY46" fmla="*/ 155948 h 545825"/>
                <a:gd name="connsiteX47" fmla="*/ 861083 w 922037"/>
                <a:gd name="connsiteY47" fmla="*/ 153646 h 545825"/>
                <a:gd name="connsiteX48" fmla="*/ 861576 w 922037"/>
                <a:gd name="connsiteY48" fmla="*/ 153481 h 545825"/>
                <a:gd name="connsiteX49" fmla="*/ 892653 w 922037"/>
                <a:gd name="connsiteY49" fmla="*/ 175680 h 545825"/>
                <a:gd name="connsiteX50" fmla="*/ 900216 w 922037"/>
                <a:gd name="connsiteY50" fmla="*/ 218434 h 545825"/>
                <a:gd name="connsiteX51" fmla="*/ 878183 w 922037"/>
                <a:gd name="connsiteY51" fmla="*/ 249841 h 54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2037" h="545825">
                  <a:moveTo>
                    <a:pt x="921263" y="214487"/>
                  </a:moveTo>
                  <a:lnTo>
                    <a:pt x="913700" y="171734"/>
                  </a:lnTo>
                  <a:cubicBezTo>
                    <a:pt x="909095" y="145260"/>
                    <a:pt x="883774" y="127665"/>
                    <a:pt x="857300" y="132269"/>
                  </a:cubicBezTo>
                  <a:cubicBezTo>
                    <a:pt x="857136" y="132269"/>
                    <a:pt x="856972" y="132269"/>
                    <a:pt x="856643" y="132433"/>
                  </a:cubicBezTo>
                  <a:lnTo>
                    <a:pt x="846284" y="134242"/>
                  </a:lnTo>
                  <a:cubicBezTo>
                    <a:pt x="836418" y="83925"/>
                    <a:pt x="787747" y="50380"/>
                    <a:pt x="737102" y="59259"/>
                  </a:cubicBezTo>
                  <a:lnTo>
                    <a:pt x="610656" y="81623"/>
                  </a:lnTo>
                  <a:lnTo>
                    <a:pt x="655546" y="16670"/>
                  </a:lnTo>
                  <a:cubicBezTo>
                    <a:pt x="658834" y="11737"/>
                    <a:pt x="657683" y="5160"/>
                    <a:pt x="652915" y="1871"/>
                  </a:cubicBezTo>
                  <a:cubicBezTo>
                    <a:pt x="647982" y="-1418"/>
                    <a:pt x="641405" y="-267"/>
                    <a:pt x="638116" y="4502"/>
                  </a:cubicBezTo>
                  <a:lnTo>
                    <a:pt x="581059" y="86885"/>
                  </a:lnTo>
                  <a:lnTo>
                    <a:pt x="78069" y="175516"/>
                  </a:lnTo>
                  <a:cubicBezTo>
                    <a:pt x="26767" y="184560"/>
                    <a:pt x="-7599" y="233726"/>
                    <a:pt x="1445" y="285030"/>
                  </a:cubicBezTo>
                  <a:lnTo>
                    <a:pt x="25287" y="420032"/>
                  </a:lnTo>
                  <a:cubicBezTo>
                    <a:pt x="29727" y="444862"/>
                    <a:pt x="43539" y="466403"/>
                    <a:pt x="64257" y="481038"/>
                  </a:cubicBezTo>
                  <a:cubicBezTo>
                    <a:pt x="80371" y="492384"/>
                    <a:pt x="99115" y="498304"/>
                    <a:pt x="118354" y="498304"/>
                  </a:cubicBezTo>
                  <a:cubicBezTo>
                    <a:pt x="123780" y="498304"/>
                    <a:pt x="129371" y="497811"/>
                    <a:pt x="134797" y="496824"/>
                  </a:cubicBezTo>
                  <a:lnTo>
                    <a:pt x="320273" y="464101"/>
                  </a:lnTo>
                  <a:lnTo>
                    <a:pt x="275384" y="529054"/>
                  </a:lnTo>
                  <a:cubicBezTo>
                    <a:pt x="272096" y="533987"/>
                    <a:pt x="273247" y="540564"/>
                    <a:pt x="278015" y="543853"/>
                  </a:cubicBezTo>
                  <a:cubicBezTo>
                    <a:pt x="279824" y="545168"/>
                    <a:pt x="281961" y="545826"/>
                    <a:pt x="284099" y="545826"/>
                  </a:cubicBezTo>
                  <a:cubicBezTo>
                    <a:pt x="287552" y="545826"/>
                    <a:pt x="290840" y="544182"/>
                    <a:pt x="292979" y="541222"/>
                  </a:cubicBezTo>
                  <a:lnTo>
                    <a:pt x="349871" y="458839"/>
                  </a:lnTo>
                  <a:lnTo>
                    <a:pt x="793830" y="380568"/>
                  </a:lnTo>
                  <a:cubicBezTo>
                    <a:pt x="844640" y="371688"/>
                    <a:pt x="878841" y="323508"/>
                    <a:pt x="870784" y="272862"/>
                  </a:cubicBezTo>
                  <a:lnTo>
                    <a:pt x="881636" y="270889"/>
                  </a:lnTo>
                  <a:cubicBezTo>
                    <a:pt x="908273" y="266120"/>
                    <a:pt x="926032" y="240797"/>
                    <a:pt x="921263" y="214487"/>
                  </a:cubicBezTo>
                  <a:close/>
                  <a:moveTo>
                    <a:pt x="131179" y="475612"/>
                  </a:moveTo>
                  <a:cubicBezTo>
                    <a:pt x="111941" y="479065"/>
                    <a:pt x="92538" y="474625"/>
                    <a:pt x="76589" y="463444"/>
                  </a:cubicBezTo>
                  <a:cubicBezTo>
                    <a:pt x="60475" y="452262"/>
                    <a:pt x="49787" y="435489"/>
                    <a:pt x="46498" y="416250"/>
                  </a:cubicBezTo>
                  <a:lnTo>
                    <a:pt x="22656" y="281248"/>
                  </a:lnTo>
                  <a:cubicBezTo>
                    <a:pt x="15586" y="241455"/>
                    <a:pt x="42224" y="203470"/>
                    <a:pt x="82015" y="196399"/>
                  </a:cubicBezTo>
                  <a:lnTo>
                    <a:pt x="564123" y="111386"/>
                  </a:lnTo>
                  <a:lnTo>
                    <a:pt x="337538" y="439271"/>
                  </a:lnTo>
                  <a:lnTo>
                    <a:pt x="131179" y="475612"/>
                  </a:lnTo>
                  <a:close/>
                  <a:moveTo>
                    <a:pt x="878183" y="249841"/>
                  </a:moveTo>
                  <a:lnTo>
                    <a:pt x="865522" y="252143"/>
                  </a:lnTo>
                  <a:cubicBezTo>
                    <a:pt x="860424" y="253130"/>
                    <a:pt x="855820" y="255925"/>
                    <a:pt x="852861" y="260200"/>
                  </a:cubicBezTo>
                  <a:cubicBezTo>
                    <a:pt x="849901" y="264476"/>
                    <a:pt x="848750" y="269738"/>
                    <a:pt x="849572" y="274835"/>
                  </a:cubicBezTo>
                  <a:cubicBezTo>
                    <a:pt x="856643" y="314629"/>
                    <a:pt x="830005" y="352613"/>
                    <a:pt x="790213" y="359684"/>
                  </a:cubicBezTo>
                  <a:lnTo>
                    <a:pt x="366972" y="434338"/>
                  </a:lnTo>
                  <a:lnTo>
                    <a:pt x="593720" y="106617"/>
                  </a:lnTo>
                  <a:lnTo>
                    <a:pt x="740884" y="80636"/>
                  </a:lnTo>
                  <a:cubicBezTo>
                    <a:pt x="745160" y="79814"/>
                    <a:pt x="749434" y="79485"/>
                    <a:pt x="753710" y="79485"/>
                  </a:cubicBezTo>
                  <a:cubicBezTo>
                    <a:pt x="788569" y="79485"/>
                    <a:pt x="819481" y="104479"/>
                    <a:pt x="825730" y="139998"/>
                  </a:cubicBezTo>
                  <a:cubicBezTo>
                    <a:pt x="826716" y="145095"/>
                    <a:pt x="829512" y="149699"/>
                    <a:pt x="833787" y="152659"/>
                  </a:cubicBezTo>
                  <a:cubicBezTo>
                    <a:pt x="838062" y="155619"/>
                    <a:pt x="843324" y="156770"/>
                    <a:pt x="848421" y="155948"/>
                  </a:cubicBezTo>
                  <a:lnTo>
                    <a:pt x="861083" y="153646"/>
                  </a:lnTo>
                  <a:cubicBezTo>
                    <a:pt x="861246" y="153646"/>
                    <a:pt x="861411" y="153646"/>
                    <a:pt x="861576" y="153481"/>
                  </a:cubicBezTo>
                  <a:cubicBezTo>
                    <a:pt x="876210" y="151179"/>
                    <a:pt x="890022" y="161045"/>
                    <a:pt x="892653" y="175680"/>
                  </a:cubicBezTo>
                  <a:lnTo>
                    <a:pt x="900216" y="218434"/>
                  </a:lnTo>
                  <a:cubicBezTo>
                    <a:pt x="902847" y="232904"/>
                    <a:pt x="892982" y="247210"/>
                    <a:pt x="878183" y="249841"/>
                  </a:cubicBezTo>
                  <a:close/>
                </a:path>
              </a:pathLst>
            </a:custGeom>
            <a:solidFill>
              <a:schemeClr val="accent1">
                <a:lumMod val="75000"/>
              </a:schemeClr>
            </a:solidFill>
            <a:ln w="1644" cap="flat">
              <a:noFill/>
              <a:prstDash val="solid"/>
              <a:miter/>
            </a:ln>
          </p:spPr>
          <p:txBody>
            <a:bodyPr rtlCol="0" anchor="ctr"/>
            <a:lstStyle/>
            <a:p>
              <a:endParaRPr lang="en-US"/>
            </a:p>
          </p:txBody>
        </p:sp>
        <p:sp>
          <p:nvSpPr>
            <p:cNvPr id="23" name="Freeform 310">
              <a:extLst>
                <a:ext uri="{FF2B5EF4-FFF2-40B4-BE49-F238E27FC236}">
                  <a16:creationId xmlns:a16="http://schemas.microsoft.com/office/drawing/2014/main" id="{5F032729-A2CA-7D78-BA07-46EF13F6C326}"/>
                </a:ext>
              </a:extLst>
            </p:cNvPr>
            <p:cNvSpPr/>
            <p:nvPr/>
          </p:nvSpPr>
          <p:spPr>
            <a:xfrm>
              <a:off x="10809724" y="1579597"/>
              <a:ext cx="840939" cy="724684"/>
            </a:xfrm>
            <a:custGeom>
              <a:avLst/>
              <a:gdLst>
                <a:gd name="connsiteX0" fmla="*/ 1071442 w 1382837"/>
                <a:gd name="connsiteY0" fmla="*/ 813959 h 1191668"/>
                <a:gd name="connsiteX1" fmla="*/ 1375473 w 1382837"/>
                <a:gd name="connsiteY1" fmla="*/ 0 h 1191668"/>
                <a:gd name="connsiteX2" fmla="*/ 1375473 w 1382837"/>
                <a:gd name="connsiteY2" fmla="*/ 0 h 1191668"/>
                <a:gd name="connsiteX3" fmla="*/ 765603 w 1382837"/>
                <a:gd name="connsiteY3" fmla="*/ 60348 h 1191668"/>
                <a:gd name="connsiteX4" fmla="*/ 155735 w 1382837"/>
                <a:gd name="connsiteY4" fmla="*/ 0 h 1191668"/>
                <a:gd name="connsiteX5" fmla="*/ 155242 w 1382837"/>
                <a:gd name="connsiteY5" fmla="*/ 0 h 1191668"/>
                <a:gd name="connsiteX6" fmla="*/ 149651 w 1382837"/>
                <a:gd name="connsiteY6" fmla="*/ 198968 h 1191668"/>
                <a:gd name="connsiteX7" fmla="*/ 29781 w 1382837"/>
                <a:gd name="connsiteY7" fmla="*/ 344987 h 1191668"/>
                <a:gd name="connsiteX8" fmla="*/ 55432 w 1382837"/>
                <a:gd name="connsiteY8" fmla="*/ 472919 h 1191668"/>
                <a:gd name="connsiteX9" fmla="*/ 103611 w 1382837"/>
                <a:gd name="connsiteY9" fmla="*/ 525374 h 1191668"/>
                <a:gd name="connsiteX10" fmla="*/ 89798 w 1382837"/>
                <a:gd name="connsiteY10" fmla="*/ 576184 h 1191668"/>
                <a:gd name="connsiteX11" fmla="*/ 85359 w 1382837"/>
                <a:gd name="connsiteY11" fmla="*/ 616636 h 1191668"/>
                <a:gd name="connsiteX12" fmla="*/ 125315 w 1382837"/>
                <a:gd name="connsiteY12" fmla="*/ 650181 h 1191668"/>
                <a:gd name="connsiteX13" fmla="*/ 126137 w 1382837"/>
                <a:gd name="connsiteY13" fmla="*/ 725164 h 1191668"/>
                <a:gd name="connsiteX14" fmla="*/ 151788 w 1382837"/>
                <a:gd name="connsiteY14" fmla="*/ 750980 h 1191668"/>
                <a:gd name="connsiteX15" fmla="*/ 159352 w 1382837"/>
                <a:gd name="connsiteY15" fmla="*/ 813630 h 1191668"/>
                <a:gd name="connsiteX16" fmla="*/ 274124 w 1382837"/>
                <a:gd name="connsiteY16" fmla="*/ 944850 h 1191668"/>
                <a:gd name="connsiteX17" fmla="*/ 471439 w 1382837"/>
                <a:gd name="connsiteY17" fmla="*/ 943042 h 1191668"/>
                <a:gd name="connsiteX18" fmla="*/ 510902 w 1382837"/>
                <a:gd name="connsiteY18" fmla="*/ 1187723 h 1191668"/>
                <a:gd name="connsiteX19" fmla="*/ 1096929 w 1382837"/>
                <a:gd name="connsiteY19" fmla="*/ 1191669 h 1191668"/>
                <a:gd name="connsiteX20" fmla="*/ 1071442 w 1382837"/>
                <a:gd name="connsiteY20" fmla="*/ 813959 h 1191668"/>
                <a:gd name="connsiteX21" fmla="*/ 1071442 w 1382837"/>
                <a:gd name="connsiteY21" fmla="*/ 813959 h 119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82837" h="1191668">
                  <a:moveTo>
                    <a:pt x="1071442" y="813959"/>
                  </a:moveTo>
                  <a:cubicBezTo>
                    <a:pt x="1082624" y="599863"/>
                    <a:pt x="1437956" y="414708"/>
                    <a:pt x="1375473" y="0"/>
                  </a:cubicBezTo>
                  <a:lnTo>
                    <a:pt x="1375473" y="0"/>
                  </a:lnTo>
                  <a:cubicBezTo>
                    <a:pt x="1373171" y="33381"/>
                    <a:pt x="1101040" y="60348"/>
                    <a:pt x="765603" y="60348"/>
                  </a:cubicBezTo>
                  <a:cubicBezTo>
                    <a:pt x="430167" y="60348"/>
                    <a:pt x="158036" y="33381"/>
                    <a:pt x="155735" y="0"/>
                  </a:cubicBezTo>
                  <a:lnTo>
                    <a:pt x="155242" y="0"/>
                  </a:lnTo>
                  <a:cubicBezTo>
                    <a:pt x="156721" y="66761"/>
                    <a:pt x="168231" y="169369"/>
                    <a:pt x="149651" y="198968"/>
                  </a:cubicBezTo>
                  <a:cubicBezTo>
                    <a:pt x="92101" y="291217"/>
                    <a:pt x="45896" y="334134"/>
                    <a:pt x="29781" y="344987"/>
                  </a:cubicBezTo>
                  <a:cubicBezTo>
                    <a:pt x="-12806" y="374092"/>
                    <a:pt x="-14285" y="446773"/>
                    <a:pt x="55432" y="472919"/>
                  </a:cubicBezTo>
                  <a:cubicBezTo>
                    <a:pt x="109859" y="493309"/>
                    <a:pt x="103446" y="484429"/>
                    <a:pt x="103611" y="525374"/>
                  </a:cubicBezTo>
                  <a:cubicBezTo>
                    <a:pt x="103775" y="550697"/>
                    <a:pt x="97197" y="562207"/>
                    <a:pt x="89798" y="576184"/>
                  </a:cubicBezTo>
                  <a:cubicBezTo>
                    <a:pt x="80262" y="593944"/>
                    <a:pt x="76315" y="596739"/>
                    <a:pt x="85359" y="616636"/>
                  </a:cubicBezTo>
                  <a:cubicBezTo>
                    <a:pt x="94403" y="637026"/>
                    <a:pt x="125315" y="650181"/>
                    <a:pt x="125315" y="650181"/>
                  </a:cubicBezTo>
                  <a:cubicBezTo>
                    <a:pt x="125315" y="650181"/>
                    <a:pt x="89963" y="675011"/>
                    <a:pt x="126137" y="725164"/>
                  </a:cubicBezTo>
                  <a:cubicBezTo>
                    <a:pt x="134030" y="736181"/>
                    <a:pt x="149651" y="742100"/>
                    <a:pt x="151788" y="750980"/>
                  </a:cubicBezTo>
                  <a:cubicBezTo>
                    <a:pt x="162805" y="797844"/>
                    <a:pt x="159517" y="796036"/>
                    <a:pt x="159352" y="813630"/>
                  </a:cubicBezTo>
                  <a:cubicBezTo>
                    <a:pt x="159188" y="836322"/>
                    <a:pt x="162476" y="925447"/>
                    <a:pt x="274124" y="944850"/>
                  </a:cubicBezTo>
                  <a:cubicBezTo>
                    <a:pt x="295007" y="948468"/>
                    <a:pt x="383141" y="947810"/>
                    <a:pt x="471439" y="943042"/>
                  </a:cubicBezTo>
                  <a:cubicBezTo>
                    <a:pt x="487060" y="1056996"/>
                    <a:pt x="485745" y="1090870"/>
                    <a:pt x="510902" y="1187723"/>
                  </a:cubicBezTo>
                  <a:lnTo>
                    <a:pt x="1096929" y="1191669"/>
                  </a:lnTo>
                  <a:cubicBezTo>
                    <a:pt x="1075225" y="1034304"/>
                    <a:pt x="1066017" y="978231"/>
                    <a:pt x="1071442" y="813959"/>
                  </a:cubicBezTo>
                  <a:lnTo>
                    <a:pt x="1071442" y="813959"/>
                  </a:lnTo>
                  <a:close/>
                </a:path>
              </a:pathLst>
            </a:custGeom>
            <a:solidFill>
              <a:schemeClr val="accent1"/>
            </a:solidFill>
            <a:ln w="1644" cap="flat">
              <a:solidFill>
                <a:schemeClr val="bg1"/>
              </a:solidFill>
              <a:prstDash val="solid"/>
              <a:miter/>
            </a:ln>
          </p:spPr>
          <p:txBody>
            <a:bodyPr rtlCol="0" anchor="ctr"/>
            <a:lstStyle/>
            <a:p>
              <a:endParaRPr lang="en-US" dirty="0"/>
            </a:p>
          </p:txBody>
        </p:sp>
        <p:sp>
          <p:nvSpPr>
            <p:cNvPr id="24" name="Freeform 312">
              <a:extLst>
                <a:ext uri="{FF2B5EF4-FFF2-40B4-BE49-F238E27FC236}">
                  <a16:creationId xmlns:a16="http://schemas.microsoft.com/office/drawing/2014/main" id="{44723EBB-9780-5556-D9A5-DB87521159C9}"/>
                </a:ext>
              </a:extLst>
            </p:cNvPr>
            <p:cNvSpPr/>
            <p:nvPr/>
          </p:nvSpPr>
          <p:spPr>
            <a:xfrm>
              <a:off x="11218310" y="1460099"/>
              <a:ext cx="34298" cy="124297"/>
            </a:xfrm>
            <a:custGeom>
              <a:avLst/>
              <a:gdLst>
                <a:gd name="connsiteX0" fmla="*/ 10688 w 56399"/>
                <a:gd name="connsiteY0" fmla="*/ 0 h 204394"/>
                <a:gd name="connsiteX1" fmla="*/ 0 w 56399"/>
                <a:gd name="connsiteY1" fmla="*/ 10688 h 204394"/>
                <a:gd name="connsiteX2" fmla="*/ 10688 w 56399"/>
                <a:gd name="connsiteY2" fmla="*/ 21377 h 204394"/>
                <a:gd name="connsiteX3" fmla="*/ 35024 w 56399"/>
                <a:gd name="connsiteY3" fmla="*/ 45713 h 204394"/>
                <a:gd name="connsiteX4" fmla="*/ 35024 w 56399"/>
                <a:gd name="connsiteY4" fmla="*/ 193706 h 204394"/>
                <a:gd name="connsiteX5" fmla="*/ 45712 w 56399"/>
                <a:gd name="connsiteY5" fmla="*/ 204394 h 204394"/>
                <a:gd name="connsiteX6" fmla="*/ 56400 w 56399"/>
                <a:gd name="connsiteY6" fmla="*/ 193706 h 204394"/>
                <a:gd name="connsiteX7" fmla="*/ 56400 w 56399"/>
                <a:gd name="connsiteY7" fmla="*/ 45713 h 204394"/>
                <a:gd name="connsiteX8" fmla="*/ 10688 w 56399"/>
                <a:gd name="connsiteY8" fmla="*/ 0 h 20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399" h="204394">
                  <a:moveTo>
                    <a:pt x="10688" y="0"/>
                  </a:moveTo>
                  <a:cubicBezTo>
                    <a:pt x="4769" y="0"/>
                    <a:pt x="0" y="4769"/>
                    <a:pt x="0" y="10688"/>
                  </a:cubicBezTo>
                  <a:cubicBezTo>
                    <a:pt x="0" y="16608"/>
                    <a:pt x="4769" y="21377"/>
                    <a:pt x="10688" y="21377"/>
                  </a:cubicBezTo>
                  <a:cubicBezTo>
                    <a:pt x="24007" y="21377"/>
                    <a:pt x="35024" y="32230"/>
                    <a:pt x="35024" y="45713"/>
                  </a:cubicBezTo>
                  <a:lnTo>
                    <a:pt x="35024" y="193706"/>
                  </a:lnTo>
                  <a:cubicBezTo>
                    <a:pt x="35024" y="199626"/>
                    <a:pt x="39792" y="204394"/>
                    <a:pt x="45712" y="204394"/>
                  </a:cubicBezTo>
                  <a:cubicBezTo>
                    <a:pt x="51632" y="204394"/>
                    <a:pt x="56400" y="199626"/>
                    <a:pt x="56400" y="193706"/>
                  </a:cubicBezTo>
                  <a:lnTo>
                    <a:pt x="56400" y="45713"/>
                  </a:lnTo>
                  <a:cubicBezTo>
                    <a:pt x="56235" y="20390"/>
                    <a:pt x="35846" y="0"/>
                    <a:pt x="10688" y="0"/>
                  </a:cubicBezTo>
                  <a:close/>
                </a:path>
              </a:pathLst>
            </a:custGeom>
            <a:solidFill>
              <a:schemeClr val="accent1">
                <a:lumMod val="40000"/>
                <a:lumOff val="60000"/>
              </a:schemeClr>
            </a:solidFill>
            <a:ln w="1644" cap="flat">
              <a:noFill/>
              <a:prstDash val="solid"/>
              <a:miter/>
            </a:ln>
          </p:spPr>
          <p:txBody>
            <a:bodyPr rtlCol="0" anchor="ctr"/>
            <a:lstStyle/>
            <a:p>
              <a:endParaRPr lang="en-US"/>
            </a:p>
          </p:txBody>
        </p:sp>
        <p:sp>
          <p:nvSpPr>
            <p:cNvPr id="25" name="Freeform 313">
              <a:extLst>
                <a:ext uri="{FF2B5EF4-FFF2-40B4-BE49-F238E27FC236}">
                  <a16:creationId xmlns:a16="http://schemas.microsoft.com/office/drawing/2014/main" id="{4B99F47A-8EA3-59D5-EE88-B2056AB79A87}"/>
                </a:ext>
              </a:extLst>
            </p:cNvPr>
            <p:cNvSpPr/>
            <p:nvPr/>
          </p:nvSpPr>
          <p:spPr>
            <a:xfrm>
              <a:off x="11298106" y="1440999"/>
              <a:ext cx="34098" cy="90198"/>
            </a:xfrm>
            <a:custGeom>
              <a:avLst/>
              <a:gdLst>
                <a:gd name="connsiteX0" fmla="*/ 45383 w 56070"/>
                <a:gd name="connsiteY0" fmla="*/ 0 h 148321"/>
                <a:gd name="connsiteX1" fmla="*/ 0 w 56070"/>
                <a:gd name="connsiteY1" fmla="*/ 45384 h 148321"/>
                <a:gd name="connsiteX2" fmla="*/ 0 w 56070"/>
                <a:gd name="connsiteY2" fmla="*/ 137633 h 148321"/>
                <a:gd name="connsiteX3" fmla="*/ 10688 w 56070"/>
                <a:gd name="connsiteY3" fmla="*/ 148321 h 148321"/>
                <a:gd name="connsiteX4" fmla="*/ 21376 w 56070"/>
                <a:gd name="connsiteY4" fmla="*/ 137633 h 148321"/>
                <a:gd name="connsiteX5" fmla="*/ 21376 w 56070"/>
                <a:gd name="connsiteY5" fmla="*/ 45384 h 148321"/>
                <a:gd name="connsiteX6" fmla="*/ 45383 w 56070"/>
                <a:gd name="connsiteY6" fmla="*/ 21377 h 148321"/>
                <a:gd name="connsiteX7" fmla="*/ 56071 w 56070"/>
                <a:gd name="connsiteY7" fmla="*/ 10688 h 148321"/>
                <a:gd name="connsiteX8" fmla="*/ 45383 w 56070"/>
                <a:gd name="connsiteY8" fmla="*/ 0 h 148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70" h="148321">
                  <a:moveTo>
                    <a:pt x="45383" y="0"/>
                  </a:moveTo>
                  <a:cubicBezTo>
                    <a:pt x="20389" y="0"/>
                    <a:pt x="0" y="20390"/>
                    <a:pt x="0" y="45384"/>
                  </a:cubicBezTo>
                  <a:lnTo>
                    <a:pt x="0" y="137633"/>
                  </a:lnTo>
                  <a:cubicBezTo>
                    <a:pt x="0" y="143553"/>
                    <a:pt x="4768" y="148321"/>
                    <a:pt x="10688" y="148321"/>
                  </a:cubicBezTo>
                  <a:cubicBezTo>
                    <a:pt x="16608" y="148321"/>
                    <a:pt x="21376" y="143553"/>
                    <a:pt x="21376" y="137633"/>
                  </a:cubicBezTo>
                  <a:lnTo>
                    <a:pt x="21376" y="45384"/>
                  </a:lnTo>
                  <a:cubicBezTo>
                    <a:pt x="21376" y="32065"/>
                    <a:pt x="32228" y="21377"/>
                    <a:pt x="45383" y="21377"/>
                  </a:cubicBezTo>
                  <a:cubicBezTo>
                    <a:pt x="51302" y="21377"/>
                    <a:pt x="56071" y="16608"/>
                    <a:pt x="56071" y="10688"/>
                  </a:cubicBezTo>
                  <a:cubicBezTo>
                    <a:pt x="56071" y="4769"/>
                    <a:pt x="51302" y="0"/>
                    <a:pt x="45383" y="0"/>
                  </a:cubicBezTo>
                  <a:close/>
                </a:path>
              </a:pathLst>
            </a:custGeom>
            <a:solidFill>
              <a:schemeClr val="accent1">
                <a:lumMod val="40000"/>
                <a:lumOff val="60000"/>
              </a:schemeClr>
            </a:solidFill>
            <a:ln w="1644" cap="flat">
              <a:noFill/>
              <a:prstDash val="solid"/>
              <a:miter/>
            </a:ln>
          </p:spPr>
          <p:txBody>
            <a:bodyPr rtlCol="0" anchor="ctr"/>
            <a:lstStyle/>
            <a:p>
              <a:endParaRPr lang="en-US"/>
            </a:p>
          </p:txBody>
        </p:sp>
      </p:grpSp>
      <p:grpSp>
        <p:nvGrpSpPr>
          <p:cNvPr id="26" name="Group 25">
            <a:extLst>
              <a:ext uri="{FF2B5EF4-FFF2-40B4-BE49-F238E27FC236}">
                <a16:creationId xmlns:a16="http://schemas.microsoft.com/office/drawing/2014/main" id="{72FD3ABE-6997-D930-EBF9-47B2C556F949}"/>
              </a:ext>
            </a:extLst>
          </p:cNvPr>
          <p:cNvGrpSpPr/>
          <p:nvPr/>
        </p:nvGrpSpPr>
        <p:grpSpPr>
          <a:xfrm>
            <a:off x="1369769" y="2021739"/>
            <a:ext cx="840939" cy="1180556"/>
            <a:chOff x="2265960" y="1123714"/>
            <a:chExt cx="840939" cy="1180556"/>
          </a:xfrm>
        </p:grpSpPr>
        <p:sp>
          <p:nvSpPr>
            <p:cNvPr id="27" name="Freeform 246">
              <a:extLst>
                <a:ext uri="{FF2B5EF4-FFF2-40B4-BE49-F238E27FC236}">
                  <a16:creationId xmlns:a16="http://schemas.microsoft.com/office/drawing/2014/main" id="{A5F52025-A4E2-56BE-BD7D-81F18C3A3A86}"/>
                </a:ext>
              </a:extLst>
            </p:cNvPr>
            <p:cNvSpPr/>
            <p:nvPr/>
          </p:nvSpPr>
          <p:spPr>
            <a:xfrm>
              <a:off x="2699849" y="1123714"/>
              <a:ext cx="377266" cy="191841"/>
            </a:xfrm>
            <a:custGeom>
              <a:avLst/>
              <a:gdLst>
                <a:gd name="connsiteX0" fmla="*/ 620228 w 620228"/>
                <a:gd name="connsiteY0" fmla="*/ 315389 h 315388"/>
                <a:gd name="connsiteX1" fmla="*/ 423406 w 620228"/>
                <a:gd name="connsiteY1" fmla="*/ 315389 h 315388"/>
                <a:gd name="connsiteX2" fmla="*/ 421268 w 620228"/>
                <a:gd name="connsiteY2" fmla="*/ 314566 h 315388"/>
                <a:gd name="connsiteX3" fmla="*/ 295315 w 620228"/>
                <a:gd name="connsiteY3" fmla="*/ 290559 h 315388"/>
                <a:gd name="connsiteX4" fmla="*/ 251248 w 620228"/>
                <a:gd name="connsiteY4" fmla="*/ 293354 h 315388"/>
                <a:gd name="connsiteX5" fmla="*/ 249933 w 620228"/>
                <a:gd name="connsiteY5" fmla="*/ 282830 h 315388"/>
                <a:gd name="connsiteX6" fmla="*/ 238423 w 620228"/>
                <a:gd name="connsiteY6" fmla="*/ 283652 h 315388"/>
                <a:gd name="connsiteX7" fmla="*/ 24993 w 620228"/>
                <a:gd name="connsiteY7" fmla="*/ 60348 h 315388"/>
                <a:gd name="connsiteX8" fmla="*/ 0 w 620228"/>
                <a:gd name="connsiteY8" fmla="*/ 53606 h 315388"/>
                <a:gd name="connsiteX9" fmla="*/ 21705 w 620228"/>
                <a:gd name="connsiteY9" fmla="*/ 39629 h 315388"/>
                <a:gd name="connsiteX10" fmla="*/ 158674 w 620228"/>
                <a:gd name="connsiteY10" fmla="*/ 0 h 315388"/>
                <a:gd name="connsiteX11" fmla="*/ 313896 w 620228"/>
                <a:gd name="connsiteY11" fmla="*/ 52455 h 315388"/>
                <a:gd name="connsiteX12" fmla="*/ 390520 w 620228"/>
                <a:gd name="connsiteY12" fmla="*/ 172658 h 315388"/>
                <a:gd name="connsiteX13" fmla="*/ 413376 w 620228"/>
                <a:gd name="connsiteY13" fmla="*/ 171671 h 315388"/>
                <a:gd name="connsiteX14" fmla="*/ 616446 w 620228"/>
                <a:gd name="connsiteY14" fmla="*/ 301083 h 315388"/>
                <a:gd name="connsiteX15" fmla="*/ 620228 w 620228"/>
                <a:gd name="connsiteY15" fmla="*/ 315389 h 315388"/>
                <a:gd name="connsiteX16" fmla="*/ 428010 w 620228"/>
                <a:gd name="connsiteY16" fmla="*/ 292368 h 315388"/>
                <a:gd name="connsiteX17" fmla="*/ 589809 w 620228"/>
                <a:gd name="connsiteY17" fmla="*/ 292368 h 315388"/>
                <a:gd name="connsiteX18" fmla="*/ 413540 w 620228"/>
                <a:gd name="connsiteY18" fmla="*/ 194692 h 315388"/>
                <a:gd name="connsiteX19" fmla="*/ 382627 w 620228"/>
                <a:gd name="connsiteY19" fmla="*/ 196666 h 315388"/>
                <a:gd name="connsiteX20" fmla="*/ 371611 w 620228"/>
                <a:gd name="connsiteY20" fmla="*/ 197981 h 315388"/>
                <a:gd name="connsiteX21" fmla="*/ 369966 w 620228"/>
                <a:gd name="connsiteY21" fmla="*/ 186964 h 315388"/>
                <a:gd name="connsiteX22" fmla="*/ 299919 w 620228"/>
                <a:gd name="connsiteY22" fmla="*/ 70543 h 315388"/>
                <a:gd name="connsiteX23" fmla="*/ 159003 w 620228"/>
                <a:gd name="connsiteY23" fmla="*/ 23021 h 315388"/>
                <a:gd name="connsiteX24" fmla="*/ 56893 w 620228"/>
                <a:gd name="connsiteY24" fmla="*/ 46207 h 315388"/>
                <a:gd name="connsiteX25" fmla="*/ 259470 w 620228"/>
                <a:gd name="connsiteY25" fmla="*/ 269182 h 315388"/>
                <a:gd name="connsiteX26" fmla="*/ 295480 w 620228"/>
                <a:gd name="connsiteY26" fmla="*/ 267373 h 315388"/>
                <a:gd name="connsiteX27" fmla="*/ 428010 w 620228"/>
                <a:gd name="connsiteY27" fmla="*/ 292368 h 315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20228" h="315388">
                  <a:moveTo>
                    <a:pt x="620228" y="315389"/>
                  </a:moveTo>
                  <a:lnTo>
                    <a:pt x="423406" y="315389"/>
                  </a:lnTo>
                  <a:lnTo>
                    <a:pt x="421268" y="314566"/>
                  </a:lnTo>
                  <a:cubicBezTo>
                    <a:pt x="382792" y="298781"/>
                    <a:pt x="339218" y="290559"/>
                    <a:pt x="295315" y="290559"/>
                  </a:cubicBezTo>
                  <a:cubicBezTo>
                    <a:pt x="280681" y="290559"/>
                    <a:pt x="265718" y="291545"/>
                    <a:pt x="251248" y="293354"/>
                  </a:cubicBezTo>
                  <a:lnTo>
                    <a:pt x="249933" y="282830"/>
                  </a:lnTo>
                  <a:lnTo>
                    <a:pt x="238423" y="283652"/>
                  </a:lnTo>
                  <a:cubicBezTo>
                    <a:pt x="222144" y="178742"/>
                    <a:pt x="138450" y="91098"/>
                    <a:pt x="24993" y="60348"/>
                  </a:cubicBezTo>
                  <a:lnTo>
                    <a:pt x="0" y="53606"/>
                  </a:lnTo>
                  <a:lnTo>
                    <a:pt x="21705" y="39629"/>
                  </a:lnTo>
                  <a:cubicBezTo>
                    <a:pt x="61825" y="13813"/>
                    <a:pt x="109181" y="0"/>
                    <a:pt x="158674" y="0"/>
                  </a:cubicBezTo>
                  <a:cubicBezTo>
                    <a:pt x="215731" y="0"/>
                    <a:pt x="270815" y="18581"/>
                    <a:pt x="313896" y="52455"/>
                  </a:cubicBezTo>
                  <a:cubicBezTo>
                    <a:pt x="353688" y="83862"/>
                    <a:pt x="380654" y="126123"/>
                    <a:pt x="390520" y="172658"/>
                  </a:cubicBezTo>
                  <a:cubicBezTo>
                    <a:pt x="398084" y="172000"/>
                    <a:pt x="405812" y="171671"/>
                    <a:pt x="413376" y="171671"/>
                  </a:cubicBezTo>
                  <a:cubicBezTo>
                    <a:pt x="512527" y="171671"/>
                    <a:pt x="597866" y="226100"/>
                    <a:pt x="616446" y="301083"/>
                  </a:cubicBezTo>
                  <a:lnTo>
                    <a:pt x="620228" y="315389"/>
                  </a:lnTo>
                  <a:close/>
                  <a:moveTo>
                    <a:pt x="428010" y="292368"/>
                  </a:moveTo>
                  <a:lnTo>
                    <a:pt x="589809" y="292368"/>
                  </a:lnTo>
                  <a:cubicBezTo>
                    <a:pt x="566953" y="234979"/>
                    <a:pt x="495590" y="194692"/>
                    <a:pt x="413540" y="194692"/>
                  </a:cubicBezTo>
                  <a:cubicBezTo>
                    <a:pt x="403346" y="194692"/>
                    <a:pt x="392987" y="195350"/>
                    <a:pt x="382627" y="196666"/>
                  </a:cubicBezTo>
                  <a:lnTo>
                    <a:pt x="371611" y="197981"/>
                  </a:lnTo>
                  <a:lnTo>
                    <a:pt x="369966" y="186964"/>
                  </a:lnTo>
                  <a:cubicBezTo>
                    <a:pt x="363060" y="142073"/>
                    <a:pt x="338067" y="100799"/>
                    <a:pt x="299919" y="70543"/>
                  </a:cubicBezTo>
                  <a:cubicBezTo>
                    <a:pt x="260950" y="39794"/>
                    <a:pt x="210963" y="23021"/>
                    <a:pt x="159003" y="23021"/>
                  </a:cubicBezTo>
                  <a:cubicBezTo>
                    <a:pt x="122993" y="23021"/>
                    <a:pt x="88134" y="30914"/>
                    <a:pt x="56893" y="46207"/>
                  </a:cubicBezTo>
                  <a:cubicBezTo>
                    <a:pt x="162127" y="83698"/>
                    <a:pt x="239409" y="168383"/>
                    <a:pt x="259470" y="269182"/>
                  </a:cubicBezTo>
                  <a:cubicBezTo>
                    <a:pt x="271473" y="268031"/>
                    <a:pt x="283476" y="267373"/>
                    <a:pt x="295480" y="267373"/>
                  </a:cubicBezTo>
                  <a:cubicBezTo>
                    <a:pt x="341520" y="267538"/>
                    <a:pt x="387396" y="276088"/>
                    <a:pt x="428010" y="292368"/>
                  </a:cubicBezTo>
                  <a:close/>
                </a:path>
              </a:pathLst>
            </a:custGeom>
            <a:solidFill>
              <a:schemeClr val="accent3">
                <a:lumMod val="75000"/>
              </a:schemeClr>
            </a:solidFill>
            <a:ln w="1644" cap="flat">
              <a:noFill/>
              <a:prstDash val="solid"/>
              <a:miter/>
            </a:ln>
          </p:spPr>
          <p:txBody>
            <a:bodyPr rtlCol="0" anchor="ctr"/>
            <a:lstStyle/>
            <a:p>
              <a:endParaRPr lang="en-US"/>
            </a:p>
          </p:txBody>
        </p:sp>
        <p:sp>
          <p:nvSpPr>
            <p:cNvPr id="28" name="Freeform 260">
              <a:extLst>
                <a:ext uri="{FF2B5EF4-FFF2-40B4-BE49-F238E27FC236}">
                  <a16:creationId xmlns:a16="http://schemas.microsoft.com/office/drawing/2014/main" id="{BC8D926E-B5D3-FC51-CBD3-0DAF5F80E524}"/>
                </a:ext>
              </a:extLst>
            </p:cNvPr>
            <p:cNvSpPr/>
            <p:nvPr/>
          </p:nvSpPr>
          <p:spPr>
            <a:xfrm>
              <a:off x="2360289" y="1542305"/>
              <a:ext cx="742131" cy="73815"/>
            </a:xfrm>
            <a:custGeom>
              <a:avLst/>
              <a:gdLst>
                <a:gd name="connsiteX0" fmla="*/ 1220067 w 1220067"/>
                <a:gd name="connsiteY0" fmla="*/ 60677 h 121353"/>
                <a:gd name="connsiteX1" fmla="*/ 610034 w 1220067"/>
                <a:gd name="connsiteY1" fmla="*/ 121354 h 121353"/>
                <a:gd name="connsiteX2" fmla="*/ 0 w 1220067"/>
                <a:gd name="connsiteY2" fmla="*/ 60677 h 121353"/>
                <a:gd name="connsiteX3" fmla="*/ 610034 w 1220067"/>
                <a:gd name="connsiteY3" fmla="*/ 0 h 121353"/>
                <a:gd name="connsiteX4" fmla="*/ 1220067 w 1220067"/>
                <a:gd name="connsiteY4" fmla="*/ 60677 h 121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67" h="121353">
                  <a:moveTo>
                    <a:pt x="1220067" y="60677"/>
                  </a:moveTo>
                  <a:cubicBezTo>
                    <a:pt x="1220067" y="94188"/>
                    <a:pt x="946946" y="121354"/>
                    <a:pt x="610034" y="121354"/>
                  </a:cubicBezTo>
                  <a:cubicBezTo>
                    <a:pt x="273121" y="121354"/>
                    <a:pt x="0" y="94188"/>
                    <a:pt x="0" y="60677"/>
                  </a:cubicBezTo>
                  <a:cubicBezTo>
                    <a:pt x="0" y="27166"/>
                    <a:pt x="273121" y="0"/>
                    <a:pt x="610034" y="0"/>
                  </a:cubicBezTo>
                  <a:cubicBezTo>
                    <a:pt x="946946" y="0"/>
                    <a:pt x="1220067" y="27166"/>
                    <a:pt x="1220067" y="60677"/>
                  </a:cubicBezTo>
                  <a:close/>
                </a:path>
              </a:pathLst>
            </a:custGeom>
            <a:solidFill>
              <a:schemeClr val="accent3">
                <a:lumMod val="40000"/>
                <a:lumOff val="60000"/>
              </a:schemeClr>
            </a:solidFill>
            <a:ln w="1644" cap="flat">
              <a:noFill/>
              <a:prstDash val="solid"/>
              <a:miter/>
            </a:ln>
          </p:spPr>
          <p:txBody>
            <a:bodyPr rtlCol="0" anchor="ctr"/>
            <a:lstStyle/>
            <a:p>
              <a:endParaRPr lang="en-US"/>
            </a:p>
          </p:txBody>
        </p:sp>
        <p:sp>
          <p:nvSpPr>
            <p:cNvPr id="29" name="Freeform 261">
              <a:extLst>
                <a:ext uri="{FF2B5EF4-FFF2-40B4-BE49-F238E27FC236}">
                  <a16:creationId xmlns:a16="http://schemas.microsoft.com/office/drawing/2014/main" id="{065381B8-14B3-2D89-6C7F-2CBCD81EC9A9}"/>
                </a:ext>
              </a:extLst>
            </p:cNvPr>
            <p:cNvSpPr/>
            <p:nvPr/>
          </p:nvSpPr>
          <p:spPr>
            <a:xfrm>
              <a:off x="2425252" y="1421866"/>
              <a:ext cx="36268" cy="59696"/>
            </a:xfrm>
            <a:custGeom>
              <a:avLst/>
              <a:gdLst>
                <a:gd name="connsiteX0" fmla="*/ 45132 w 59624"/>
                <a:gd name="connsiteY0" fmla="*/ 39156 h 98140"/>
                <a:gd name="connsiteX1" fmla="*/ 43159 w 59624"/>
                <a:gd name="connsiteY1" fmla="*/ 96380 h 98140"/>
                <a:gd name="connsiteX2" fmla="*/ 1558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724"/>
                    <a:pt x="66179" y="85034"/>
                    <a:pt x="43159" y="96380"/>
                  </a:cubicBezTo>
                  <a:cubicBezTo>
                    <a:pt x="18824" y="104437"/>
                    <a:pt x="2216" y="83718"/>
                    <a:pt x="1558" y="57080"/>
                  </a:cubicBezTo>
                  <a:cubicBezTo>
                    <a:pt x="-579" y="28632"/>
                    <a:pt x="-1072" y="1829"/>
                    <a:pt x="3696" y="185"/>
                  </a:cubicBezTo>
                  <a:cubicBezTo>
                    <a:pt x="8300" y="-2117"/>
                    <a:pt x="26716" y="17451"/>
                    <a:pt x="45132" y="39156"/>
                  </a:cubicBezTo>
                  <a:lnTo>
                    <a:pt x="45132" y="39156"/>
                  </a:lnTo>
                  <a:close/>
                </a:path>
              </a:pathLst>
            </a:custGeom>
            <a:solidFill>
              <a:schemeClr val="accent3">
                <a:lumMod val="20000"/>
                <a:lumOff val="80000"/>
              </a:schemeClr>
            </a:solidFill>
            <a:ln w="1644" cap="flat">
              <a:noFill/>
              <a:prstDash val="solid"/>
              <a:miter/>
            </a:ln>
          </p:spPr>
          <p:txBody>
            <a:bodyPr rtlCol="0" anchor="ctr"/>
            <a:lstStyle/>
            <a:p>
              <a:endParaRPr lang="en-US"/>
            </a:p>
          </p:txBody>
        </p:sp>
        <p:sp>
          <p:nvSpPr>
            <p:cNvPr id="30" name="Freeform 262">
              <a:extLst>
                <a:ext uri="{FF2B5EF4-FFF2-40B4-BE49-F238E27FC236}">
                  <a16:creationId xmlns:a16="http://schemas.microsoft.com/office/drawing/2014/main" id="{D110F1B1-2FE2-9341-FDC4-336619C0E3AB}"/>
                </a:ext>
              </a:extLst>
            </p:cNvPr>
            <p:cNvSpPr/>
            <p:nvPr/>
          </p:nvSpPr>
          <p:spPr>
            <a:xfrm>
              <a:off x="2531471" y="1517201"/>
              <a:ext cx="36268" cy="59682"/>
            </a:xfrm>
            <a:custGeom>
              <a:avLst/>
              <a:gdLst>
                <a:gd name="connsiteX0" fmla="*/ 45132 w 59624"/>
                <a:gd name="connsiteY0" fmla="*/ 39133 h 98117"/>
                <a:gd name="connsiteX1" fmla="*/ 43159 w 59624"/>
                <a:gd name="connsiteY1" fmla="*/ 96357 h 98117"/>
                <a:gd name="connsiteX2" fmla="*/ 1559 w 59624"/>
                <a:gd name="connsiteY2" fmla="*/ 57056 h 98117"/>
                <a:gd name="connsiteX3" fmla="*/ 3696 w 59624"/>
                <a:gd name="connsiteY3" fmla="*/ 162 h 98117"/>
                <a:gd name="connsiteX4" fmla="*/ 45132 w 59624"/>
                <a:gd name="connsiteY4" fmla="*/ 39133 h 98117"/>
                <a:gd name="connsiteX5" fmla="*/ 45132 w 59624"/>
                <a:gd name="connsiteY5" fmla="*/ 39133 h 9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17">
                  <a:moveTo>
                    <a:pt x="45132" y="39133"/>
                  </a:moveTo>
                  <a:cubicBezTo>
                    <a:pt x="63384" y="58536"/>
                    <a:pt x="66179" y="85011"/>
                    <a:pt x="43159" y="96357"/>
                  </a:cubicBezTo>
                  <a:cubicBezTo>
                    <a:pt x="18824" y="104414"/>
                    <a:pt x="2216" y="83695"/>
                    <a:pt x="1559" y="57056"/>
                  </a:cubicBezTo>
                  <a:cubicBezTo>
                    <a:pt x="-579" y="28609"/>
                    <a:pt x="-1072" y="1806"/>
                    <a:pt x="3696" y="162"/>
                  </a:cubicBezTo>
                  <a:cubicBezTo>
                    <a:pt x="8136" y="-1976"/>
                    <a:pt x="26552" y="17427"/>
                    <a:pt x="45132" y="39133"/>
                  </a:cubicBezTo>
                  <a:lnTo>
                    <a:pt x="45132" y="39133"/>
                  </a:lnTo>
                  <a:close/>
                </a:path>
              </a:pathLst>
            </a:custGeom>
            <a:solidFill>
              <a:schemeClr val="accent3">
                <a:lumMod val="75000"/>
              </a:schemeClr>
            </a:solidFill>
            <a:ln w="1644" cap="flat">
              <a:noFill/>
              <a:prstDash val="solid"/>
              <a:miter/>
            </a:ln>
          </p:spPr>
          <p:txBody>
            <a:bodyPr rtlCol="0" anchor="ctr"/>
            <a:lstStyle/>
            <a:p>
              <a:endParaRPr lang="en-US"/>
            </a:p>
          </p:txBody>
        </p:sp>
        <p:sp>
          <p:nvSpPr>
            <p:cNvPr id="31" name="Freeform 263">
              <a:extLst>
                <a:ext uri="{FF2B5EF4-FFF2-40B4-BE49-F238E27FC236}">
                  <a16:creationId xmlns:a16="http://schemas.microsoft.com/office/drawing/2014/main" id="{DE30EC3D-4078-9EA1-981C-E89F1D8DFC5F}"/>
                </a:ext>
              </a:extLst>
            </p:cNvPr>
            <p:cNvSpPr/>
            <p:nvPr/>
          </p:nvSpPr>
          <p:spPr>
            <a:xfrm>
              <a:off x="2864030" y="1522988"/>
              <a:ext cx="36268" cy="59696"/>
            </a:xfrm>
            <a:custGeom>
              <a:avLst/>
              <a:gdLst>
                <a:gd name="connsiteX0" fmla="*/ 45132 w 59624"/>
                <a:gd name="connsiteY0" fmla="*/ 39156 h 98140"/>
                <a:gd name="connsiteX1" fmla="*/ 43159 w 59624"/>
                <a:gd name="connsiteY1" fmla="*/ 96380 h 98140"/>
                <a:gd name="connsiteX2" fmla="*/ 1559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560"/>
                    <a:pt x="66179" y="85034"/>
                    <a:pt x="43159" y="96380"/>
                  </a:cubicBezTo>
                  <a:cubicBezTo>
                    <a:pt x="18824" y="104437"/>
                    <a:pt x="2216" y="83718"/>
                    <a:pt x="1559" y="57080"/>
                  </a:cubicBezTo>
                  <a:cubicBezTo>
                    <a:pt x="-579" y="28632"/>
                    <a:pt x="-1072" y="1829"/>
                    <a:pt x="3696" y="185"/>
                  </a:cubicBezTo>
                  <a:cubicBezTo>
                    <a:pt x="8300" y="-2117"/>
                    <a:pt x="26716" y="17451"/>
                    <a:pt x="45132" y="39156"/>
                  </a:cubicBezTo>
                  <a:lnTo>
                    <a:pt x="45132" y="39156"/>
                  </a:lnTo>
                  <a:close/>
                </a:path>
              </a:pathLst>
            </a:custGeom>
            <a:solidFill>
              <a:schemeClr val="accent3">
                <a:lumMod val="20000"/>
                <a:lumOff val="80000"/>
              </a:schemeClr>
            </a:solidFill>
            <a:ln w="1644" cap="flat">
              <a:noFill/>
              <a:prstDash val="solid"/>
              <a:miter/>
            </a:ln>
          </p:spPr>
          <p:txBody>
            <a:bodyPr rtlCol="0" anchor="ctr"/>
            <a:lstStyle/>
            <a:p>
              <a:endParaRPr lang="en-US"/>
            </a:p>
          </p:txBody>
        </p:sp>
        <p:sp>
          <p:nvSpPr>
            <p:cNvPr id="32" name="Freeform 264">
              <a:extLst>
                <a:ext uri="{FF2B5EF4-FFF2-40B4-BE49-F238E27FC236}">
                  <a16:creationId xmlns:a16="http://schemas.microsoft.com/office/drawing/2014/main" id="{7E421FBB-1BD2-BD5B-EF80-D728E7F1F2C3}"/>
                </a:ext>
              </a:extLst>
            </p:cNvPr>
            <p:cNvSpPr/>
            <p:nvPr/>
          </p:nvSpPr>
          <p:spPr>
            <a:xfrm>
              <a:off x="2672396" y="1586302"/>
              <a:ext cx="36268" cy="59696"/>
            </a:xfrm>
            <a:custGeom>
              <a:avLst/>
              <a:gdLst>
                <a:gd name="connsiteX0" fmla="*/ 45132 w 59624"/>
                <a:gd name="connsiteY0" fmla="*/ 39156 h 98140"/>
                <a:gd name="connsiteX1" fmla="*/ 43159 w 59624"/>
                <a:gd name="connsiteY1" fmla="*/ 96380 h 98140"/>
                <a:gd name="connsiteX2" fmla="*/ 1558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560"/>
                    <a:pt x="66179" y="85034"/>
                    <a:pt x="43159" y="96380"/>
                  </a:cubicBezTo>
                  <a:cubicBezTo>
                    <a:pt x="18824" y="104437"/>
                    <a:pt x="2216" y="83718"/>
                    <a:pt x="1558" y="57080"/>
                  </a:cubicBezTo>
                  <a:cubicBezTo>
                    <a:pt x="-579" y="28632"/>
                    <a:pt x="-1072" y="1829"/>
                    <a:pt x="3696" y="185"/>
                  </a:cubicBezTo>
                  <a:cubicBezTo>
                    <a:pt x="8300" y="-2117"/>
                    <a:pt x="26716" y="17451"/>
                    <a:pt x="45132" y="39156"/>
                  </a:cubicBezTo>
                  <a:lnTo>
                    <a:pt x="45132" y="39156"/>
                  </a:lnTo>
                  <a:close/>
                </a:path>
              </a:pathLst>
            </a:custGeom>
            <a:solidFill>
              <a:schemeClr val="accent3">
                <a:lumMod val="20000"/>
                <a:lumOff val="80000"/>
              </a:schemeClr>
            </a:solidFill>
            <a:ln w="1644" cap="flat">
              <a:noFill/>
              <a:prstDash val="solid"/>
              <a:miter/>
            </a:ln>
          </p:spPr>
          <p:txBody>
            <a:bodyPr rtlCol="0" anchor="ctr"/>
            <a:lstStyle/>
            <a:p>
              <a:endParaRPr lang="en-US"/>
            </a:p>
          </p:txBody>
        </p:sp>
        <p:sp>
          <p:nvSpPr>
            <p:cNvPr id="33" name="Freeform 265">
              <a:extLst>
                <a:ext uri="{FF2B5EF4-FFF2-40B4-BE49-F238E27FC236}">
                  <a16:creationId xmlns:a16="http://schemas.microsoft.com/office/drawing/2014/main" id="{CBB2561B-CD71-57D4-C263-688BF1934D8C}"/>
                </a:ext>
              </a:extLst>
            </p:cNvPr>
            <p:cNvSpPr/>
            <p:nvPr/>
          </p:nvSpPr>
          <p:spPr>
            <a:xfrm>
              <a:off x="2989352" y="1474778"/>
              <a:ext cx="36268" cy="59696"/>
            </a:xfrm>
            <a:custGeom>
              <a:avLst/>
              <a:gdLst>
                <a:gd name="connsiteX0" fmla="*/ 45132 w 59624"/>
                <a:gd name="connsiteY0" fmla="*/ 39156 h 98140"/>
                <a:gd name="connsiteX1" fmla="*/ 43159 w 59624"/>
                <a:gd name="connsiteY1" fmla="*/ 96380 h 98140"/>
                <a:gd name="connsiteX2" fmla="*/ 1558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560"/>
                    <a:pt x="66179" y="85034"/>
                    <a:pt x="43159" y="96380"/>
                  </a:cubicBezTo>
                  <a:cubicBezTo>
                    <a:pt x="18824" y="104437"/>
                    <a:pt x="2216" y="83718"/>
                    <a:pt x="1558" y="57080"/>
                  </a:cubicBezTo>
                  <a:cubicBezTo>
                    <a:pt x="-579" y="28632"/>
                    <a:pt x="-1072" y="1829"/>
                    <a:pt x="3696" y="185"/>
                  </a:cubicBezTo>
                  <a:cubicBezTo>
                    <a:pt x="8300" y="-2117"/>
                    <a:pt x="26716" y="17451"/>
                    <a:pt x="45132" y="39156"/>
                  </a:cubicBezTo>
                  <a:lnTo>
                    <a:pt x="45132" y="39156"/>
                  </a:lnTo>
                  <a:close/>
                </a:path>
              </a:pathLst>
            </a:custGeom>
            <a:solidFill>
              <a:schemeClr val="accent3">
                <a:lumMod val="75000"/>
              </a:schemeClr>
            </a:solidFill>
            <a:ln w="1644" cap="flat">
              <a:noFill/>
              <a:prstDash val="solid"/>
              <a:miter/>
            </a:ln>
          </p:spPr>
          <p:txBody>
            <a:bodyPr rtlCol="0" anchor="ctr"/>
            <a:lstStyle/>
            <a:p>
              <a:endParaRPr lang="en-US"/>
            </a:p>
          </p:txBody>
        </p:sp>
        <p:sp>
          <p:nvSpPr>
            <p:cNvPr id="34" name="Freeform 266">
              <a:extLst>
                <a:ext uri="{FF2B5EF4-FFF2-40B4-BE49-F238E27FC236}">
                  <a16:creationId xmlns:a16="http://schemas.microsoft.com/office/drawing/2014/main" id="{0454310E-551B-13F7-7EDB-0147C395EEEE}"/>
                </a:ext>
              </a:extLst>
            </p:cNvPr>
            <p:cNvSpPr/>
            <p:nvPr/>
          </p:nvSpPr>
          <p:spPr>
            <a:xfrm>
              <a:off x="2820222" y="1415065"/>
              <a:ext cx="36268" cy="59696"/>
            </a:xfrm>
            <a:custGeom>
              <a:avLst/>
              <a:gdLst>
                <a:gd name="connsiteX0" fmla="*/ 45132 w 59624"/>
                <a:gd name="connsiteY0" fmla="*/ 39156 h 98140"/>
                <a:gd name="connsiteX1" fmla="*/ 43159 w 59624"/>
                <a:gd name="connsiteY1" fmla="*/ 96380 h 98140"/>
                <a:gd name="connsiteX2" fmla="*/ 1558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560"/>
                    <a:pt x="66179" y="85034"/>
                    <a:pt x="43159" y="96380"/>
                  </a:cubicBezTo>
                  <a:cubicBezTo>
                    <a:pt x="18824" y="104437"/>
                    <a:pt x="2216" y="83718"/>
                    <a:pt x="1558" y="57080"/>
                  </a:cubicBezTo>
                  <a:cubicBezTo>
                    <a:pt x="-579" y="28632"/>
                    <a:pt x="-1072" y="1829"/>
                    <a:pt x="3696" y="185"/>
                  </a:cubicBezTo>
                  <a:cubicBezTo>
                    <a:pt x="8300" y="-2117"/>
                    <a:pt x="26716" y="17451"/>
                    <a:pt x="45132" y="39156"/>
                  </a:cubicBezTo>
                  <a:lnTo>
                    <a:pt x="45132" y="39156"/>
                  </a:lnTo>
                  <a:close/>
                </a:path>
              </a:pathLst>
            </a:custGeom>
            <a:solidFill>
              <a:schemeClr val="accent3">
                <a:lumMod val="20000"/>
                <a:lumOff val="80000"/>
              </a:schemeClr>
            </a:solidFill>
            <a:ln w="1644" cap="flat">
              <a:noFill/>
              <a:prstDash val="solid"/>
              <a:miter/>
            </a:ln>
          </p:spPr>
          <p:txBody>
            <a:bodyPr rtlCol="0" anchor="ctr"/>
            <a:lstStyle/>
            <a:p>
              <a:endParaRPr lang="en-US"/>
            </a:p>
          </p:txBody>
        </p:sp>
        <p:sp>
          <p:nvSpPr>
            <p:cNvPr id="35" name="Freeform 267">
              <a:extLst>
                <a:ext uri="{FF2B5EF4-FFF2-40B4-BE49-F238E27FC236}">
                  <a16:creationId xmlns:a16="http://schemas.microsoft.com/office/drawing/2014/main" id="{D83168BB-19BE-EEB5-9FC0-DF83CF3F8E65}"/>
                </a:ext>
              </a:extLst>
            </p:cNvPr>
            <p:cNvSpPr/>
            <p:nvPr/>
          </p:nvSpPr>
          <p:spPr>
            <a:xfrm>
              <a:off x="2708703" y="1463276"/>
              <a:ext cx="36268" cy="59696"/>
            </a:xfrm>
            <a:custGeom>
              <a:avLst/>
              <a:gdLst>
                <a:gd name="connsiteX0" fmla="*/ 45132 w 59624"/>
                <a:gd name="connsiteY0" fmla="*/ 39156 h 98140"/>
                <a:gd name="connsiteX1" fmla="*/ 43159 w 59624"/>
                <a:gd name="connsiteY1" fmla="*/ 96380 h 98140"/>
                <a:gd name="connsiteX2" fmla="*/ 1558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560"/>
                    <a:pt x="66179" y="85034"/>
                    <a:pt x="43159" y="96380"/>
                  </a:cubicBezTo>
                  <a:cubicBezTo>
                    <a:pt x="18824" y="104437"/>
                    <a:pt x="2216" y="83718"/>
                    <a:pt x="1558" y="57080"/>
                  </a:cubicBezTo>
                  <a:cubicBezTo>
                    <a:pt x="-579" y="28632"/>
                    <a:pt x="-1072" y="1829"/>
                    <a:pt x="3696" y="185"/>
                  </a:cubicBezTo>
                  <a:cubicBezTo>
                    <a:pt x="8136" y="-2117"/>
                    <a:pt x="26552" y="17451"/>
                    <a:pt x="45132" y="39156"/>
                  </a:cubicBezTo>
                  <a:lnTo>
                    <a:pt x="45132" y="39156"/>
                  </a:lnTo>
                  <a:close/>
                </a:path>
              </a:pathLst>
            </a:custGeom>
            <a:solidFill>
              <a:schemeClr val="accent3">
                <a:lumMod val="75000"/>
              </a:schemeClr>
            </a:solidFill>
            <a:ln w="1644" cap="flat">
              <a:noFill/>
              <a:prstDash val="solid"/>
              <a:miter/>
            </a:ln>
          </p:spPr>
          <p:txBody>
            <a:bodyPr rtlCol="0" anchor="ctr"/>
            <a:lstStyle/>
            <a:p>
              <a:endParaRPr lang="en-US"/>
            </a:p>
          </p:txBody>
        </p:sp>
        <p:sp>
          <p:nvSpPr>
            <p:cNvPr id="36" name="Freeform 268">
              <a:extLst>
                <a:ext uri="{FF2B5EF4-FFF2-40B4-BE49-F238E27FC236}">
                  <a16:creationId xmlns:a16="http://schemas.microsoft.com/office/drawing/2014/main" id="{BB0FA54F-BC1E-DC1A-5713-C4FFF15BE0B7}"/>
                </a:ext>
              </a:extLst>
            </p:cNvPr>
            <p:cNvSpPr/>
            <p:nvPr/>
          </p:nvSpPr>
          <p:spPr>
            <a:xfrm>
              <a:off x="2592082" y="1421866"/>
              <a:ext cx="36268" cy="59696"/>
            </a:xfrm>
            <a:custGeom>
              <a:avLst/>
              <a:gdLst>
                <a:gd name="connsiteX0" fmla="*/ 45132 w 59624"/>
                <a:gd name="connsiteY0" fmla="*/ 39156 h 98140"/>
                <a:gd name="connsiteX1" fmla="*/ 43159 w 59624"/>
                <a:gd name="connsiteY1" fmla="*/ 96380 h 98140"/>
                <a:gd name="connsiteX2" fmla="*/ 1558 w 59624"/>
                <a:gd name="connsiteY2" fmla="*/ 57080 h 98140"/>
                <a:gd name="connsiteX3" fmla="*/ 3696 w 59624"/>
                <a:gd name="connsiteY3" fmla="*/ 185 h 98140"/>
                <a:gd name="connsiteX4" fmla="*/ 45132 w 59624"/>
                <a:gd name="connsiteY4" fmla="*/ 39156 h 98140"/>
                <a:gd name="connsiteX5" fmla="*/ 45132 w 59624"/>
                <a:gd name="connsiteY5" fmla="*/ 39156 h 9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24" h="98140">
                  <a:moveTo>
                    <a:pt x="45132" y="39156"/>
                  </a:moveTo>
                  <a:cubicBezTo>
                    <a:pt x="63384" y="58560"/>
                    <a:pt x="66179" y="85034"/>
                    <a:pt x="43159" y="96380"/>
                  </a:cubicBezTo>
                  <a:cubicBezTo>
                    <a:pt x="18824" y="104437"/>
                    <a:pt x="2216" y="83718"/>
                    <a:pt x="1558" y="57080"/>
                  </a:cubicBezTo>
                  <a:cubicBezTo>
                    <a:pt x="-579" y="28632"/>
                    <a:pt x="-1072" y="1829"/>
                    <a:pt x="3696" y="185"/>
                  </a:cubicBezTo>
                  <a:cubicBezTo>
                    <a:pt x="8136" y="-2117"/>
                    <a:pt x="26716" y="17451"/>
                    <a:pt x="45132" y="39156"/>
                  </a:cubicBezTo>
                  <a:lnTo>
                    <a:pt x="45132" y="39156"/>
                  </a:lnTo>
                  <a:close/>
                </a:path>
              </a:pathLst>
            </a:custGeom>
            <a:solidFill>
              <a:schemeClr val="accent3">
                <a:lumMod val="75000"/>
              </a:schemeClr>
            </a:solidFill>
            <a:ln w="1644" cap="flat">
              <a:noFill/>
              <a:prstDash val="solid"/>
              <a:miter/>
            </a:ln>
          </p:spPr>
          <p:txBody>
            <a:bodyPr rtlCol="0" anchor="ctr"/>
            <a:lstStyle/>
            <a:p>
              <a:endParaRPr lang="en-US"/>
            </a:p>
          </p:txBody>
        </p:sp>
        <p:sp>
          <p:nvSpPr>
            <p:cNvPr id="37" name="Freeform 269">
              <a:extLst>
                <a:ext uri="{FF2B5EF4-FFF2-40B4-BE49-F238E27FC236}">
                  <a16:creationId xmlns:a16="http://schemas.microsoft.com/office/drawing/2014/main" id="{90F2165B-CFF3-6244-6B5C-96E929651A07}"/>
                </a:ext>
              </a:extLst>
            </p:cNvPr>
            <p:cNvSpPr/>
            <p:nvPr/>
          </p:nvSpPr>
          <p:spPr>
            <a:xfrm>
              <a:off x="2265960" y="1579413"/>
              <a:ext cx="840939" cy="724857"/>
            </a:xfrm>
            <a:custGeom>
              <a:avLst/>
              <a:gdLst>
                <a:gd name="connsiteX0" fmla="*/ 1071114 w 1382508"/>
                <a:gd name="connsiteY0" fmla="*/ 813959 h 1191668"/>
                <a:gd name="connsiteX1" fmla="*/ 1375144 w 1382508"/>
                <a:gd name="connsiteY1" fmla="*/ 0 h 1191668"/>
                <a:gd name="connsiteX2" fmla="*/ 1375144 w 1382508"/>
                <a:gd name="connsiteY2" fmla="*/ 0 h 1191668"/>
                <a:gd name="connsiteX3" fmla="*/ 765275 w 1382508"/>
                <a:gd name="connsiteY3" fmla="*/ 60348 h 1191668"/>
                <a:gd name="connsiteX4" fmla="*/ 155406 w 1382508"/>
                <a:gd name="connsiteY4" fmla="*/ 0 h 1191668"/>
                <a:gd name="connsiteX5" fmla="*/ 154912 w 1382508"/>
                <a:gd name="connsiteY5" fmla="*/ 0 h 1191668"/>
                <a:gd name="connsiteX6" fmla="*/ 149486 w 1382508"/>
                <a:gd name="connsiteY6" fmla="*/ 198968 h 1191668"/>
                <a:gd name="connsiteX7" fmla="*/ 29781 w 1382508"/>
                <a:gd name="connsiteY7" fmla="*/ 344987 h 1191668"/>
                <a:gd name="connsiteX8" fmla="*/ 55433 w 1382508"/>
                <a:gd name="connsiteY8" fmla="*/ 472919 h 1191668"/>
                <a:gd name="connsiteX9" fmla="*/ 103610 w 1382508"/>
                <a:gd name="connsiteY9" fmla="*/ 525374 h 1191668"/>
                <a:gd name="connsiteX10" fmla="*/ 89798 w 1382508"/>
                <a:gd name="connsiteY10" fmla="*/ 576184 h 1191668"/>
                <a:gd name="connsiteX11" fmla="*/ 85359 w 1382508"/>
                <a:gd name="connsiteY11" fmla="*/ 616636 h 1191668"/>
                <a:gd name="connsiteX12" fmla="*/ 125315 w 1382508"/>
                <a:gd name="connsiteY12" fmla="*/ 650181 h 1191668"/>
                <a:gd name="connsiteX13" fmla="*/ 126137 w 1382508"/>
                <a:gd name="connsiteY13" fmla="*/ 725164 h 1191668"/>
                <a:gd name="connsiteX14" fmla="*/ 151788 w 1382508"/>
                <a:gd name="connsiteY14" fmla="*/ 750980 h 1191668"/>
                <a:gd name="connsiteX15" fmla="*/ 159352 w 1382508"/>
                <a:gd name="connsiteY15" fmla="*/ 813630 h 1191668"/>
                <a:gd name="connsiteX16" fmla="*/ 274124 w 1382508"/>
                <a:gd name="connsiteY16" fmla="*/ 944850 h 1191668"/>
                <a:gd name="connsiteX17" fmla="*/ 471439 w 1382508"/>
                <a:gd name="connsiteY17" fmla="*/ 943042 h 1191668"/>
                <a:gd name="connsiteX18" fmla="*/ 510902 w 1382508"/>
                <a:gd name="connsiteY18" fmla="*/ 1187723 h 1191668"/>
                <a:gd name="connsiteX19" fmla="*/ 1096765 w 1382508"/>
                <a:gd name="connsiteY19" fmla="*/ 1191669 h 1191668"/>
                <a:gd name="connsiteX20" fmla="*/ 1071114 w 1382508"/>
                <a:gd name="connsiteY20" fmla="*/ 813959 h 1191668"/>
                <a:gd name="connsiteX21" fmla="*/ 1071114 w 1382508"/>
                <a:gd name="connsiteY21" fmla="*/ 813959 h 119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82508" h="1191668">
                  <a:moveTo>
                    <a:pt x="1071114" y="813959"/>
                  </a:moveTo>
                  <a:cubicBezTo>
                    <a:pt x="1082295" y="599863"/>
                    <a:pt x="1437627" y="414708"/>
                    <a:pt x="1375144" y="0"/>
                  </a:cubicBezTo>
                  <a:lnTo>
                    <a:pt x="1375144" y="0"/>
                  </a:lnTo>
                  <a:cubicBezTo>
                    <a:pt x="1372842" y="33381"/>
                    <a:pt x="1100711" y="60348"/>
                    <a:pt x="765275" y="60348"/>
                  </a:cubicBezTo>
                  <a:cubicBezTo>
                    <a:pt x="429839" y="60348"/>
                    <a:pt x="157708" y="33381"/>
                    <a:pt x="155406" y="0"/>
                  </a:cubicBezTo>
                  <a:lnTo>
                    <a:pt x="154912" y="0"/>
                  </a:lnTo>
                  <a:cubicBezTo>
                    <a:pt x="156392" y="66761"/>
                    <a:pt x="167902" y="169369"/>
                    <a:pt x="149486" y="198968"/>
                  </a:cubicBezTo>
                  <a:cubicBezTo>
                    <a:pt x="91936" y="291217"/>
                    <a:pt x="45567" y="334134"/>
                    <a:pt x="29781" y="344987"/>
                  </a:cubicBezTo>
                  <a:cubicBezTo>
                    <a:pt x="-12806" y="374092"/>
                    <a:pt x="-14286" y="446773"/>
                    <a:pt x="55433" y="472919"/>
                  </a:cubicBezTo>
                  <a:cubicBezTo>
                    <a:pt x="109859" y="493309"/>
                    <a:pt x="103446" y="484429"/>
                    <a:pt x="103610" y="525374"/>
                  </a:cubicBezTo>
                  <a:cubicBezTo>
                    <a:pt x="103775" y="550697"/>
                    <a:pt x="97198" y="562207"/>
                    <a:pt x="89798" y="576184"/>
                  </a:cubicBezTo>
                  <a:cubicBezTo>
                    <a:pt x="80261" y="593944"/>
                    <a:pt x="76315" y="596739"/>
                    <a:pt x="85359" y="616636"/>
                  </a:cubicBezTo>
                  <a:cubicBezTo>
                    <a:pt x="94402" y="637026"/>
                    <a:pt x="125315" y="650181"/>
                    <a:pt x="125315" y="650181"/>
                  </a:cubicBezTo>
                  <a:cubicBezTo>
                    <a:pt x="125315" y="650181"/>
                    <a:pt x="89963" y="675011"/>
                    <a:pt x="126137" y="725164"/>
                  </a:cubicBezTo>
                  <a:cubicBezTo>
                    <a:pt x="134030" y="736181"/>
                    <a:pt x="149651" y="742100"/>
                    <a:pt x="151788" y="750980"/>
                  </a:cubicBezTo>
                  <a:cubicBezTo>
                    <a:pt x="162805" y="797844"/>
                    <a:pt x="159516" y="796036"/>
                    <a:pt x="159352" y="813630"/>
                  </a:cubicBezTo>
                  <a:cubicBezTo>
                    <a:pt x="159023" y="836322"/>
                    <a:pt x="162476" y="925447"/>
                    <a:pt x="274124" y="944850"/>
                  </a:cubicBezTo>
                  <a:cubicBezTo>
                    <a:pt x="295006" y="948468"/>
                    <a:pt x="383141" y="947810"/>
                    <a:pt x="471439" y="943042"/>
                  </a:cubicBezTo>
                  <a:cubicBezTo>
                    <a:pt x="487060" y="1056996"/>
                    <a:pt x="485745" y="1090870"/>
                    <a:pt x="510902" y="1187723"/>
                  </a:cubicBezTo>
                  <a:lnTo>
                    <a:pt x="1096765" y="1191669"/>
                  </a:lnTo>
                  <a:cubicBezTo>
                    <a:pt x="1074896" y="1034304"/>
                    <a:pt x="1065688" y="978231"/>
                    <a:pt x="1071114" y="813959"/>
                  </a:cubicBezTo>
                  <a:lnTo>
                    <a:pt x="1071114" y="813959"/>
                  </a:lnTo>
                  <a:close/>
                </a:path>
              </a:pathLst>
            </a:custGeom>
            <a:solidFill>
              <a:schemeClr val="accent3"/>
            </a:solidFill>
            <a:ln w="1644" cap="flat">
              <a:solidFill>
                <a:schemeClr val="bg1"/>
              </a:solidFill>
              <a:prstDash val="solid"/>
              <a:miter/>
            </a:ln>
          </p:spPr>
          <p:txBody>
            <a:bodyPr rtlCol="0" anchor="ctr"/>
            <a:lstStyle/>
            <a:p>
              <a:endParaRPr lang="en-US"/>
            </a:p>
          </p:txBody>
        </p:sp>
        <p:sp>
          <p:nvSpPr>
            <p:cNvPr id="38" name="Freeform 324">
              <a:extLst>
                <a:ext uri="{FF2B5EF4-FFF2-40B4-BE49-F238E27FC236}">
                  <a16:creationId xmlns:a16="http://schemas.microsoft.com/office/drawing/2014/main" id="{A7F80AA6-E3FC-3750-8FD3-3B0763602B00}"/>
                </a:ext>
              </a:extLst>
            </p:cNvPr>
            <p:cNvSpPr/>
            <p:nvPr/>
          </p:nvSpPr>
          <p:spPr>
            <a:xfrm>
              <a:off x="2380992" y="1145219"/>
              <a:ext cx="664717" cy="233050"/>
            </a:xfrm>
            <a:custGeom>
              <a:avLst/>
              <a:gdLst>
                <a:gd name="connsiteX0" fmla="*/ 841386 w 1092798"/>
                <a:gd name="connsiteY0" fmla="*/ 224949 h 383136"/>
                <a:gd name="connsiteX1" fmla="*/ 799127 w 1092798"/>
                <a:gd name="connsiteY1" fmla="*/ 227580 h 383136"/>
                <a:gd name="connsiteX2" fmla="*/ 507758 w 1092798"/>
                <a:gd name="connsiteY2" fmla="*/ 0 h 383136"/>
                <a:gd name="connsiteX3" fmla="*/ 219185 w 1092798"/>
                <a:gd name="connsiteY3" fmla="*/ 212452 h 383136"/>
                <a:gd name="connsiteX4" fmla="*/ 213430 w 1092798"/>
                <a:gd name="connsiteY4" fmla="*/ 212452 h 383136"/>
                <a:gd name="connsiteX5" fmla="*/ 0 w 1092798"/>
                <a:gd name="connsiteY5" fmla="*/ 383136 h 383136"/>
                <a:gd name="connsiteX6" fmla="*/ 1092799 w 1092798"/>
                <a:gd name="connsiteY6" fmla="*/ 383136 h 383136"/>
                <a:gd name="connsiteX7" fmla="*/ 841386 w 1092798"/>
                <a:gd name="connsiteY7" fmla="*/ 224949 h 38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2798" h="383136">
                  <a:moveTo>
                    <a:pt x="841386" y="224949"/>
                  </a:moveTo>
                  <a:cubicBezTo>
                    <a:pt x="826916" y="224949"/>
                    <a:pt x="812775" y="225935"/>
                    <a:pt x="799127" y="227580"/>
                  </a:cubicBezTo>
                  <a:cubicBezTo>
                    <a:pt x="779232" y="98991"/>
                    <a:pt x="656403" y="0"/>
                    <a:pt x="507758" y="0"/>
                  </a:cubicBezTo>
                  <a:cubicBezTo>
                    <a:pt x="359114" y="0"/>
                    <a:pt x="245987" y="91262"/>
                    <a:pt x="219185" y="212452"/>
                  </a:cubicBezTo>
                  <a:cubicBezTo>
                    <a:pt x="217211" y="212452"/>
                    <a:pt x="215403" y="212452"/>
                    <a:pt x="213430" y="212452"/>
                  </a:cubicBezTo>
                  <a:cubicBezTo>
                    <a:pt x="103591" y="212452"/>
                    <a:pt x="12825" y="286941"/>
                    <a:pt x="0" y="383136"/>
                  </a:cubicBezTo>
                  <a:lnTo>
                    <a:pt x="1092799" y="383136"/>
                  </a:lnTo>
                  <a:cubicBezTo>
                    <a:pt x="1070601" y="293025"/>
                    <a:pt x="966517" y="224949"/>
                    <a:pt x="841386" y="224949"/>
                  </a:cubicBezTo>
                  <a:close/>
                </a:path>
              </a:pathLst>
            </a:custGeom>
            <a:solidFill>
              <a:schemeClr val="accent3"/>
            </a:solidFill>
            <a:ln w="1644" cap="flat">
              <a:noFill/>
              <a:prstDash val="solid"/>
              <a:miter/>
            </a:ln>
          </p:spPr>
          <p:txBody>
            <a:bodyPr rtlCol="0" anchor="ctr"/>
            <a:lstStyle/>
            <a:p>
              <a:endParaRPr lang="en-US"/>
            </a:p>
          </p:txBody>
        </p:sp>
      </p:grpSp>
      <p:grpSp>
        <p:nvGrpSpPr>
          <p:cNvPr id="39" name="Group 38">
            <a:extLst>
              <a:ext uri="{FF2B5EF4-FFF2-40B4-BE49-F238E27FC236}">
                <a16:creationId xmlns:a16="http://schemas.microsoft.com/office/drawing/2014/main" id="{A2463EBC-C19D-C360-263B-58BF4C0B22BF}"/>
              </a:ext>
            </a:extLst>
          </p:cNvPr>
          <p:cNvGrpSpPr/>
          <p:nvPr/>
        </p:nvGrpSpPr>
        <p:grpSpPr>
          <a:xfrm>
            <a:off x="3556017" y="2085038"/>
            <a:ext cx="840939" cy="1117257"/>
            <a:chOff x="5128108" y="1187023"/>
            <a:chExt cx="840939" cy="1117257"/>
          </a:xfrm>
        </p:grpSpPr>
        <p:sp>
          <p:nvSpPr>
            <p:cNvPr id="40" name="Freeform 254">
              <a:extLst>
                <a:ext uri="{FF2B5EF4-FFF2-40B4-BE49-F238E27FC236}">
                  <a16:creationId xmlns:a16="http://schemas.microsoft.com/office/drawing/2014/main" id="{E641DF51-2D9C-EE77-8920-4DBD2E522FBD}"/>
                </a:ext>
              </a:extLst>
            </p:cNvPr>
            <p:cNvSpPr/>
            <p:nvPr/>
          </p:nvSpPr>
          <p:spPr>
            <a:xfrm>
              <a:off x="5222515" y="1542497"/>
              <a:ext cx="741954" cy="73798"/>
            </a:xfrm>
            <a:custGeom>
              <a:avLst/>
              <a:gdLst>
                <a:gd name="connsiteX0" fmla="*/ 1220067 w 1220067"/>
                <a:gd name="connsiteY0" fmla="*/ 60677 h 121353"/>
                <a:gd name="connsiteX1" fmla="*/ 610033 w 1220067"/>
                <a:gd name="connsiteY1" fmla="*/ 121354 h 121353"/>
                <a:gd name="connsiteX2" fmla="*/ 0 w 1220067"/>
                <a:gd name="connsiteY2" fmla="*/ 60677 h 121353"/>
                <a:gd name="connsiteX3" fmla="*/ 610033 w 1220067"/>
                <a:gd name="connsiteY3" fmla="*/ 0 h 121353"/>
                <a:gd name="connsiteX4" fmla="*/ 1220067 w 1220067"/>
                <a:gd name="connsiteY4" fmla="*/ 60677 h 121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67" h="121353">
                  <a:moveTo>
                    <a:pt x="1220067" y="60677"/>
                  </a:moveTo>
                  <a:cubicBezTo>
                    <a:pt x="1220067" y="94188"/>
                    <a:pt x="946946" y="121354"/>
                    <a:pt x="610033" y="121354"/>
                  </a:cubicBezTo>
                  <a:cubicBezTo>
                    <a:pt x="273121" y="121354"/>
                    <a:pt x="0" y="94188"/>
                    <a:pt x="0" y="60677"/>
                  </a:cubicBezTo>
                  <a:cubicBezTo>
                    <a:pt x="0" y="27166"/>
                    <a:pt x="273121" y="0"/>
                    <a:pt x="610033" y="0"/>
                  </a:cubicBezTo>
                  <a:cubicBezTo>
                    <a:pt x="946946" y="0"/>
                    <a:pt x="1220067" y="27166"/>
                    <a:pt x="1220067" y="60677"/>
                  </a:cubicBezTo>
                  <a:close/>
                </a:path>
              </a:pathLst>
            </a:custGeom>
            <a:solidFill>
              <a:schemeClr val="accent5">
                <a:lumMod val="60000"/>
                <a:lumOff val="40000"/>
              </a:schemeClr>
            </a:solidFill>
            <a:ln w="1644" cap="flat">
              <a:noFill/>
              <a:prstDash val="solid"/>
              <a:miter/>
            </a:ln>
          </p:spPr>
          <p:txBody>
            <a:bodyPr rtlCol="0" anchor="ctr"/>
            <a:lstStyle/>
            <a:p>
              <a:endParaRPr lang="en-US"/>
            </a:p>
          </p:txBody>
        </p:sp>
        <p:sp>
          <p:nvSpPr>
            <p:cNvPr id="41" name="Freeform 255">
              <a:extLst>
                <a:ext uri="{FF2B5EF4-FFF2-40B4-BE49-F238E27FC236}">
                  <a16:creationId xmlns:a16="http://schemas.microsoft.com/office/drawing/2014/main" id="{E477450F-AC2E-76C8-23F4-2E87C2492A87}"/>
                </a:ext>
              </a:extLst>
            </p:cNvPr>
            <p:cNvSpPr/>
            <p:nvPr/>
          </p:nvSpPr>
          <p:spPr>
            <a:xfrm>
              <a:off x="5313232" y="1187023"/>
              <a:ext cx="570529" cy="580269"/>
            </a:xfrm>
            <a:custGeom>
              <a:avLst/>
              <a:gdLst>
                <a:gd name="connsiteX0" fmla="*/ 477630 w 938176"/>
                <a:gd name="connsiteY0" fmla="*/ 954193 h 954192"/>
                <a:gd name="connsiteX1" fmla="*/ 313201 w 938176"/>
                <a:gd name="connsiteY1" fmla="*/ 878388 h 954192"/>
                <a:gd name="connsiteX2" fmla="*/ 297251 w 938176"/>
                <a:gd name="connsiteY2" fmla="*/ 882499 h 954192"/>
                <a:gd name="connsiteX3" fmla="*/ 235754 w 938176"/>
                <a:gd name="connsiteY3" fmla="*/ 889898 h 954192"/>
                <a:gd name="connsiteX4" fmla="*/ 110623 w 938176"/>
                <a:gd name="connsiteY4" fmla="*/ 843527 h 954192"/>
                <a:gd name="connsiteX5" fmla="*/ 7526 w 938176"/>
                <a:gd name="connsiteY5" fmla="*/ 548693 h 954192"/>
                <a:gd name="connsiteX6" fmla="*/ 93851 w 938176"/>
                <a:gd name="connsiteY6" fmla="*/ 415993 h 954192"/>
                <a:gd name="connsiteX7" fmla="*/ 36301 w 938176"/>
                <a:gd name="connsiteY7" fmla="*/ 328513 h 954192"/>
                <a:gd name="connsiteX8" fmla="*/ 39754 w 938176"/>
                <a:gd name="connsiteY8" fmla="*/ 220643 h 954192"/>
                <a:gd name="connsiteX9" fmla="*/ 149429 w 938176"/>
                <a:gd name="connsiteY9" fmla="*/ 73801 h 954192"/>
                <a:gd name="connsiteX10" fmla="*/ 362365 w 938176"/>
                <a:gd name="connsiteY10" fmla="*/ 298 h 954192"/>
                <a:gd name="connsiteX11" fmla="*/ 510516 w 938176"/>
                <a:gd name="connsiteY11" fmla="*/ 93698 h 954192"/>
                <a:gd name="connsiteX12" fmla="*/ 518573 w 938176"/>
                <a:gd name="connsiteY12" fmla="*/ 110635 h 954192"/>
                <a:gd name="connsiteX13" fmla="*/ 700432 w 938176"/>
                <a:gd name="connsiteY13" fmla="*/ 166708 h 954192"/>
                <a:gd name="connsiteX14" fmla="*/ 738415 w 938176"/>
                <a:gd name="connsiteY14" fmla="*/ 211270 h 954192"/>
                <a:gd name="connsiteX15" fmla="*/ 834606 w 938176"/>
                <a:gd name="connsiteY15" fmla="*/ 240869 h 954192"/>
                <a:gd name="connsiteX16" fmla="*/ 931784 w 938176"/>
                <a:gd name="connsiteY16" fmla="*/ 408429 h 954192"/>
                <a:gd name="connsiteX17" fmla="*/ 889197 w 938176"/>
                <a:gd name="connsiteY17" fmla="*/ 662154 h 954192"/>
                <a:gd name="connsiteX18" fmla="*/ 794486 w 938176"/>
                <a:gd name="connsiteY18" fmla="*/ 781535 h 954192"/>
                <a:gd name="connsiteX19" fmla="*/ 726083 w 938176"/>
                <a:gd name="connsiteY19" fmla="*/ 774464 h 954192"/>
                <a:gd name="connsiteX20" fmla="*/ 684482 w 938176"/>
                <a:gd name="connsiteY20" fmla="*/ 766078 h 954192"/>
                <a:gd name="connsiteX21" fmla="*/ 620848 w 938176"/>
                <a:gd name="connsiteY21" fmla="*/ 841883 h 954192"/>
                <a:gd name="connsiteX22" fmla="*/ 620684 w 938176"/>
                <a:gd name="connsiteY22" fmla="*/ 842376 h 954192"/>
                <a:gd name="connsiteX23" fmla="*/ 500157 w 938176"/>
                <a:gd name="connsiteY23" fmla="*/ 952055 h 954192"/>
                <a:gd name="connsiteX24" fmla="*/ 477630 w 938176"/>
                <a:gd name="connsiteY24" fmla="*/ 954193 h 954192"/>
                <a:gd name="connsiteX25" fmla="*/ 338194 w 938176"/>
                <a:gd name="connsiteY25" fmla="*/ 870330 h 954192"/>
                <a:gd name="connsiteX26" fmla="*/ 495717 w 938176"/>
                <a:gd name="connsiteY26" fmla="*/ 931172 h 954192"/>
                <a:gd name="connsiteX27" fmla="*/ 594375 w 938176"/>
                <a:gd name="connsiteY27" fmla="*/ 844678 h 954192"/>
                <a:gd name="connsiteX28" fmla="*/ 466120 w 938176"/>
                <a:gd name="connsiteY28" fmla="*/ 800116 h 954192"/>
                <a:gd name="connsiteX29" fmla="*/ 338194 w 938176"/>
                <a:gd name="connsiteY29" fmla="*/ 870330 h 954192"/>
                <a:gd name="connsiteX30" fmla="*/ 111445 w 938176"/>
                <a:gd name="connsiteY30" fmla="*/ 429312 h 954192"/>
                <a:gd name="connsiteX31" fmla="*/ 28080 w 938176"/>
                <a:gd name="connsiteY31" fmla="*/ 554284 h 954192"/>
                <a:gd name="connsiteX32" fmla="*/ 38932 w 938176"/>
                <a:gd name="connsiteY32" fmla="*/ 702441 h 954192"/>
                <a:gd name="connsiteX33" fmla="*/ 124929 w 938176"/>
                <a:gd name="connsiteY33" fmla="*/ 827906 h 954192"/>
                <a:gd name="connsiteX34" fmla="*/ 291496 w 938176"/>
                <a:gd name="connsiteY34" fmla="*/ 861944 h 954192"/>
                <a:gd name="connsiteX35" fmla="*/ 215036 w 938176"/>
                <a:gd name="connsiteY35" fmla="*/ 800116 h 954192"/>
                <a:gd name="connsiteX36" fmla="*/ 129533 w 938176"/>
                <a:gd name="connsiteY36" fmla="*/ 730724 h 954192"/>
                <a:gd name="connsiteX37" fmla="*/ 65076 w 938176"/>
                <a:gd name="connsiteY37" fmla="*/ 636009 h 954192"/>
                <a:gd name="connsiteX38" fmla="*/ 139563 w 938176"/>
                <a:gd name="connsiteY38" fmla="*/ 515477 h 954192"/>
                <a:gd name="connsiteX39" fmla="*/ 187412 w 938176"/>
                <a:gd name="connsiteY39" fmla="*/ 465324 h 954192"/>
                <a:gd name="connsiteX40" fmla="*/ 111445 w 938176"/>
                <a:gd name="connsiteY40" fmla="*/ 429312 h 954192"/>
                <a:gd name="connsiteX41" fmla="*/ 209281 w 938176"/>
                <a:gd name="connsiteY41" fmla="*/ 472559 h 954192"/>
                <a:gd name="connsiteX42" fmla="*/ 154690 w 938176"/>
                <a:gd name="connsiteY42" fmla="*/ 530770 h 954192"/>
                <a:gd name="connsiteX43" fmla="*/ 86452 w 938176"/>
                <a:gd name="connsiteY43" fmla="*/ 634858 h 954192"/>
                <a:gd name="connsiteX44" fmla="*/ 142851 w 938176"/>
                <a:gd name="connsiteY44" fmla="*/ 713951 h 954192"/>
                <a:gd name="connsiteX45" fmla="*/ 228684 w 938176"/>
                <a:gd name="connsiteY45" fmla="*/ 783672 h 954192"/>
                <a:gd name="connsiteX46" fmla="*/ 317311 w 938176"/>
                <a:gd name="connsiteY46" fmla="*/ 854873 h 954192"/>
                <a:gd name="connsiteX47" fmla="*/ 445402 w 938176"/>
                <a:gd name="connsiteY47" fmla="*/ 788605 h 954192"/>
                <a:gd name="connsiteX48" fmla="*/ 285741 w 938176"/>
                <a:gd name="connsiteY48" fmla="*/ 546555 h 954192"/>
                <a:gd name="connsiteX49" fmla="*/ 282781 w 938176"/>
                <a:gd name="connsiteY49" fmla="*/ 491140 h 954192"/>
                <a:gd name="connsiteX50" fmla="*/ 209281 w 938176"/>
                <a:gd name="connsiteY50" fmla="*/ 472559 h 954192"/>
                <a:gd name="connsiteX51" fmla="*/ 484865 w 938176"/>
                <a:gd name="connsiteY51" fmla="*/ 785810 h 954192"/>
                <a:gd name="connsiteX52" fmla="*/ 605556 w 938176"/>
                <a:gd name="connsiteY52" fmla="*/ 825275 h 954192"/>
                <a:gd name="connsiteX53" fmla="*/ 676754 w 938176"/>
                <a:gd name="connsiteY53" fmla="*/ 746345 h 954192"/>
                <a:gd name="connsiteX54" fmla="*/ 735620 w 938176"/>
                <a:gd name="connsiteY54" fmla="*/ 755718 h 954192"/>
                <a:gd name="connsiteX55" fmla="*/ 785113 w 938176"/>
                <a:gd name="connsiteY55" fmla="*/ 762625 h 954192"/>
                <a:gd name="connsiteX56" fmla="*/ 870123 w 938176"/>
                <a:gd name="connsiteY56" fmla="*/ 652452 h 954192"/>
                <a:gd name="connsiteX57" fmla="*/ 910573 w 938176"/>
                <a:gd name="connsiteY57" fmla="*/ 413033 h 954192"/>
                <a:gd name="connsiteX58" fmla="*/ 821452 w 938176"/>
                <a:gd name="connsiteY58" fmla="*/ 258299 h 954192"/>
                <a:gd name="connsiteX59" fmla="*/ 753214 w 938176"/>
                <a:gd name="connsiteY59" fmla="*/ 231825 h 954192"/>
                <a:gd name="connsiteX60" fmla="*/ 825563 w 938176"/>
                <a:gd name="connsiteY60" fmla="*/ 386888 h 954192"/>
                <a:gd name="connsiteX61" fmla="*/ 819150 w 938176"/>
                <a:gd name="connsiteY61" fmla="*/ 563328 h 954192"/>
                <a:gd name="connsiteX62" fmla="*/ 727727 w 938176"/>
                <a:gd name="connsiteY62" fmla="*/ 652288 h 954192"/>
                <a:gd name="connsiteX63" fmla="*/ 652254 w 938176"/>
                <a:gd name="connsiteY63" fmla="*/ 607726 h 954192"/>
                <a:gd name="connsiteX64" fmla="*/ 543731 w 938176"/>
                <a:gd name="connsiteY64" fmla="*/ 457595 h 954192"/>
                <a:gd name="connsiteX65" fmla="*/ 531234 w 938176"/>
                <a:gd name="connsiteY65" fmla="*/ 518272 h 954192"/>
                <a:gd name="connsiteX66" fmla="*/ 613613 w 938176"/>
                <a:gd name="connsiteY66" fmla="*/ 568919 h 954192"/>
                <a:gd name="connsiteX67" fmla="*/ 615093 w 938176"/>
                <a:gd name="connsiteY67" fmla="*/ 625978 h 954192"/>
                <a:gd name="connsiteX68" fmla="*/ 492758 w 938176"/>
                <a:gd name="connsiteY68" fmla="*/ 779561 h 954192"/>
                <a:gd name="connsiteX69" fmla="*/ 484865 w 938176"/>
                <a:gd name="connsiteY69" fmla="*/ 785810 h 954192"/>
                <a:gd name="connsiteX70" fmla="*/ 304157 w 938176"/>
                <a:gd name="connsiteY70" fmla="*/ 495580 h 954192"/>
                <a:gd name="connsiteX71" fmla="*/ 306952 w 938176"/>
                <a:gd name="connsiteY71" fmla="*/ 543924 h 954192"/>
                <a:gd name="connsiteX72" fmla="*/ 389167 w 938176"/>
                <a:gd name="connsiteY72" fmla="*/ 718391 h 954192"/>
                <a:gd name="connsiteX73" fmla="*/ 463818 w 938176"/>
                <a:gd name="connsiteY73" fmla="*/ 774957 h 954192"/>
                <a:gd name="connsiteX74" fmla="*/ 594704 w 938176"/>
                <a:gd name="connsiteY74" fmla="*/ 618250 h 954192"/>
                <a:gd name="connsiteX75" fmla="*/ 594539 w 938176"/>
                <a:gd name="connsiteY75" fmla="*/ 579443 h 954192"/>
                <a:gd name="connsiteX76" fmla="*/ 525150 w 938176"/>
                <a:gd name="connsiteY76" fmla="*/ 538991 h 954192"/>
                <a:gd name="connsiteX77" fmla="*/ 472368 w 938176"/>
                <a:gd name="connsiteY77" fmla="*/ 652617 h 954192"/>
                <a:gd name="connsiteX78" fmla="*/ 397882 w 938176"/>
                <a:gd name="connsiteY78" fmla="*/ 684682 h 954192"/>
                <a:gd name="connsiteX79" fmla="*/ 352664 w 938176"/>
                <a:gd name="connsiteY79" fmla="*/ 644724 h 954192"/>
                <a:gd name="connsiteX80" fmla="*/ 408899 w 938176"/>
                <a:gd name="connsiteY80" fmla="*/ 514161 h 954192"/>
                <a:gd name="connsiteX81" fmla="*/ 386701 w 938176"/>
                <a:gd name="connsiteY81" fmla="*/ 510379 h 954192"/>
                <a:gd name="connsiteX82" fmla="*/ 304157 w 938176"/>
                <a:gd name="connsiteY82" fmla="*/ 495580 h 954192"/>
                <a:gd name="connsiteX83" fmla="*/ 433234 w 938176"/>
                <a:gd name="connsiteY83" fmla="*/ 518437 h 954192"/>
                <a:gd name="connsiteX84" fmla="*/ 373710 w 938176"/>
                <a:gd name="connsiteY84" fmla="*/ 639791 h 954192"/>
                <a:gd name="connsiteX85" fmla="*/ 403637 w 938176"/>
                <a:gd name="connsiteY85" fmla="*/ 664127 h 954192"/>
                <a:gd name="connsiteX86" fmla="*/ 455925 w 938176"/>
                <a:gd name="connsiteY86" fmla="*/ 639133 h 954192"/>
                <a:gd name="connsiteX87" fmla="*/ 504761 w 938176"/>
                <a:gd name="connsiteY87" fmla="*/ 533400 h 954192"/>
                <a:gd name="connsiteX88" fmla="*/ 433234 w 938176"/>
                <a:gd name="connsiteY88" fmla="*/ 518437 h 954192"/>
                <a:gd name="connsiteX89" fmla="*/ 547513 w 938176"/>
                <a:gd name="connsiteY89" fmla="*/ 429148 h 954192"/>
                <a:gd name="connsiteX90" fmla="*/ 670013 w 938176"/>
                <a:gd name="connsiteY90" fmla="*/ 596380 h 954192"/>
                <a:gd name="connsiteX91" fmla="*/ 725261 w 938176"/>
                <a:gd name="connsiteY91" fmla="*/ 631076 h 954192"/>
                <a:gd name="connsiteX92" fmla="*/ 798761 w 938176"/>
                <a:gd name="connsiteY92" fmla="*/ 555764 h 954192"/>
                <a:gd name="connsiteX93" fmla="*/ 729043 w 938176"/>
                <a:gd name="connsiteY93" fmla="*/ 235442 h 954192"/>
                <a:gd name="connsiteX94" fmla="*/ 698295 w 938176"/>
                <a:gd name="connsiteY94" fmla="*/ 254023 h 954192"/>
                <a:gd name="connsiteX95" fmla="*/ 652418 w 938176"/>
                <a:gd name="connsiteY95" fmla="*/ 296777 h 954192"/>
                <a:gd name="connsiteX96" fmla="*/ 551294 w 938176"/>
                <a:gd name="connsiteY96" fmla="*/ 391985 h 954192"/>
                <a:gd name="connsiteX97" fmla="*/ 551130 w 938176"/>
                <a:gd name="connsiteY97" fmla="*/ 393794 h 954192"/>
                <a:gd name="connsiteX98" fmla="*/ 547513 w 938176"/>
                <a:gd name="connsiteY98" fmla="*/ 429148 h 954192"/>
                <a:gd name="connsiteX99" fmla="*/ 448855 w 938176"/>
                <a:gd name="connsiteY99" fmla="*/ 499527 h 954192"/>
                <a:gd name="connsiteX100" fmla="*/ 510351 w 938176"/>
                <a:gd name="connsiteY100" fmla="*/ 512682 h 954192"/>
                <a:gd name="connsiteX101" fmla="*/ 525150 w 938176"/>
                <a:gd name="connsiteY101" fmla="*/ 435561 h 954192"/>
                <a:gd name="connsiteX102" fmla="*/ 517093 w 938176"/>
                <a:gd name="connsiteY102" fmla="*/ 426024 h 954192"/>
                <a:gd name="connsiteX103" fmla="*/ 463324 w 938176"/>
                <a:gd name="connsiteY103" fmla="*/ 483083 h 954192"/>
                <a:gd name="connsiteX104" fmla="*/ 448855 w 938176"/>
                <a:gd name="connsiteY104" fmla="*/ 499527 h 954192"/>
                <a:gd name="connsiteX105" fmla="*/ 304815 w 938176"/>
                <a:gd name="connsiteY105" fmla="*/ 473875 h 954192"/>
                <a:gd name="connsiteX106" fmla="*/ 390318 w 938176"/>
                <a:gd name="connsiteY106" fmla="*/ 489332 h 954192"/>
                <a:gd name="connsiteX107" fmla="*/ 424355 w 938176"/>
                <a:gd name="connsiteY107" fmla="*/ 495251 h 954192"/>
                <a:gd name="connsiteX108" fmla="*/ 447046 w 938176"/>
                <a:gd name="connsiteY108" fmla="*/ 468942 h 954192"/>
                <a:gd name="connsiteX109" fmla="*/ 502788 w 938176"/>
                <a:gd name="connsiteY109" fmla="*/ 409909 h 954192"/>
                <a:gd name="connsiteX110" fmla="*/ 368120 w 938176"/>
                <a:gd name="connsiteY110" fmla="*/ 270960 h 954192"/>
                <a:gd name="connsiteX111" fmla="*/ 352170 w 938176"/>
                <a:gd name="connsiteY111" fmla="*/ 300394 h 954192"/>
                <a:gd name="connsiteX112" fmla="*/ 304815 w 938176"/>
                <a:gd name="connsiteY112" fmla="*/ 473875 h 954192"/>
                <a:gd name="connsiteX113" fmla="*/ 222929 w 938176"/>
                <a:gd name="connsiteY113" fmla="*/ 454307 h 954192"/>
                <a:gd name="connsiteX114" fmla="*/ 283768 w 938176"/>
                <a:gd name="connsiteY114" fmla="*/ 469435 h 954192"/>
                <a:gd name="connsiteX115" fmla="*/ 313858 w 938176"/>
                <a:gd name="connsiteY115" fmla="*/ 334926 h 954192"/>
                <a:gd name="connsiteX116" fmla="*/ 257295 w 938176"/>
                <a:gd name="connsiteY116" fmla="*/ 351863 h 954192"/>
                <a:gd name="connsiteX117" fmla="*/ 246935 w 938176"/>
                <a:gd name="connsiteY117" fmla="*/ 409251 h 954192"/>
                <a:gd name="connsiteX118" fmla="*/ 222929 w 938176"/>
                <a:gd name="connsiteY118" fmla="*/ 454307 h 954192"/>
                <a:gd name="connsiteX119" fmla="*/ 129368 w 938176"/>
                <a:gd name="connsiteY119" fmla="*/ 415335 h 954192"/>
                <a:gd name="connsiteX120" fmla="*/ 201553 w 938176"/>
                <a:gd name="connsiteY120" fmla="*/ 447565 h 954192"/>
                <a:gd name="connsiteX121" fmla="*/ 226711 w 938176"/>
                <a:gd name="connsiteY121" fmla="*/ 401687 h 954192"/>
                <a:gd name="connsiteX122" fmla="*/ 235425 w 938176"/>
                <a:gd name="connsiteY122" fmla="*/ 359591 h 954192"/>
                <a:gd name="connsiteX123" fmla="*/ 129368 w 938176"/>
                <a:gd name="connsiteY123" fmla="*/ 415335 h 954192"/>
                <a:gd name="connsiteX124" fmla="*/ 372066 w 938176"/>
                <a:gd name="connsiteY124" fmla="*/ 21511 h 954192"/>
                <a:gd name="connsiteX125" fmla="*/ 363352 w 938176"/>
                <a:gd name="connsiteY125" fmla="*/ 21840 h 954192"/>
                <a:gd name="connsiteX126" fmla="*/ 161761 w 938176"/>
                <a:gd name="connsiteY126" fmla="*/ 91232 h 954192"/>
                <a:gd name="connsiteX127" fmla="*/ 59979 w 938176"/>
                <a:gd name="connsiteY127" fmla="*/ 227220 h 954192"/>
                <a:gd name="connsiteX128" fmla="*/ 110788 w 938176"/>
                <a:gd name="connsiteY128" fmla="*/ 402509 h 954192"/>
                <a:gd name="connsiteX129" fmla="*/ 234932 w 938176"/>
                <a:gd name="connsiteY129" fmla="*/ 337064 h 954192"/>
                <a:gd name="connsiteX130" fmla="*/ 195469 w 938176"/>
                <a:gd name="connsiteY130" fmla="*/ 235935 h 954192"/>
                <a:gd name="connsiteX131" fmla="*/ 153868 w 938176"/>
                <a:gd name="connsiteY131" fmla="*/ 125105 h 954192"/>
                <a:gd name="connsiteX132" fmla="*/ 173928 w 938176"/>
                <a:gd name="connsiteY132" fmla="*/ 113266 h 954192"/>
                <a:gd name="connsiteX133" fmla="*/ 363680 w 938176"/>
                <a:gd name="connsiteY133" fmla="*/ 237909 h 954192"/>
                <a:gd name="connsiteX134" fmla="*/ 491113 w 938176"/>
                <a:gd name="connsiteY134" fmla="*/ 121159 h 954192"/>
                <a:gd name="connsiteX135" fmla="*/ 497855 w 938176"/>
                <a:gd name="connsiteY135" fmla="*/ 118199 h 954192"/>
                <a:gd name="connsiteX136" fmla="*/ 490949 w 938176"/>
                <a:gd name="connsiteY136" fmla="*/ 103729 h 954192"/>
                <a:gd name="connsiteX137" fmla="*/ 372066 w 938176"/>
                <a:gd name="connsiteY137" fmla="*/ 21511 h 954192"/>
                <a:gd name="connsiteX138" fmla="*/ 379795 w 938176"/>
                <a:gd name="connsiteY138" fmla="*/ 252379 h 954192"/>
                <a:gd name="connsiteX139" fmla="*/ 391633 w 938176"/>
                <a:gd name="connsiteY139" fmla="*/ 263396 h 954192"/>
                <a:gd name="connsiteX140" fmla="*/ 518080 w 938176"/>
                <a:gd name="connsiteY140" fmla="*/ 394616 h 954192"/>
                <a:gd name="connsiteX141" fmla="*/ 530741 w 938176"/>
                <a:gd name="connsiteY141" fmla="*/ 382119 h 954192"/>
                <a:gd name="connsiteX142" fmla="*/ 505912 w 938176"/>
                <a:gd name="connsiteY142" fmla="*/ 137931 h 954192"/>
                <a:gd name="connsiteX143" fmla="*/ 500321 w 938176"/>
                <a:gd name="connsiteY143" fmla="*/ 140398 h 954192"/>
                <a:gd name="connsiteX144" fmla="*/ 379795 w 938176"/>
                <a:gd name="connsiteY144" fmla="*/ 252379 h 954192"/>
                <a:gd name="connsiteX145" fmla="*/ 525972 w 938176"/>
                <a:gd name="connsiteY145" fmla="*/ 130696 h 954192"/>
                <a:gd name="connsiteX146" fmla="*/ 553432 w 938176"/>
                <a:gd name="connsiteY146" fmla="*/ 360085 h 954192"/>
                <a:gd name="connsiteX147" fmla="*/ 637949 w 938176"/>
                <a:gd name="connsiteY147" fmla="*/ 280827 h 954192"/>
                <a:gd name="connsiteX148" fmla="*/ 683496 w 938176"/>
                <a:gd name="connsiteY148" fmla="*/ 238402 h 954192"/>
                <a:gd name="connsiteX149" fmla="*/ 715395 w 938176"/>
                <a:gd name="connsiteY149" fmla="*/ 217519 h 954192"/>
                <a:gd name="connsiteX150" fmla="*/ 684153 w 938176"/>
                <a:gd name="connsiteY150" fmla="*/ 181343 h 954192"/>
                <a:gd name="connsiteX151" fmla="*/ 525972 w 938176"/>
                <a:gd name="connsiteY151" fmla="*/ 130696 h 954192"/>
                <a:gd name="connsiteX152" fmla="*/ 172942 w 938176"/>
                <a:gd name="connsiteY152" fmla="*/ 134972 h 954192"/>
                <a:gd name="connsiteX153" fmla="*/ 213556 w 938176"/>
                <a:gd name="connsiteY153" fmla="*/ 224425 h 954192"/>
                <a:gd name="connsiteX154" fmla="*/ 255814 w 938176"/>
                <a:gd name="connsiteY154" fmla="*/ 329828 h 954192"/>
                <a:gd name="connsiteX155" fmla="*/ 323889 w 938176"/>
                <a:gd name="connsiteY155" fmla="*/ 310425 h 954192"/>
                <a:gd name="connsiteX156" fmla="*/ 323889 w 938176"/>
                <a:gd name="connsiteY156" fmla="*/ 310425 h 954192"/>
                <a:gd name="connsiteX157" fmla="*/ 333096 w 938176"/>
                <a:gd name="connsiteY157" fmla="*/ 290857 h 954192"/>
                <a:gd name="connsiteX158" fmla="*/ 352170 w 938176"/>
                <a:gd name="connsiteY158" fmla="*/ 256161 h 954192"/>
                <a:gd name="connsiteX159" fmla="*/ 234603 w 938176"/>
                <a:gd name="connsiteY159" fmla="*/ 162432 h 954192"/>
                <a:gd name="connsiteX160" fmla="*/ 172942 w 938176"/>
                <a:gd name="connsiteY160" fmla="*/ 134972 h 954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938176" h="954192">
                  <a:moveTo>
                    <a:pt x="477630" y="954193"/>
                  </a:moveTo>
                  <a:cubicBezTo>
                    <a:pt x="427479" y="954193"/>
                    <a:pt x="373875" y="923772"/>
                    <a:pt x="313201" y="878388"/>
                  </a:cubicBezTo>
                  <a:cubicBezTo>
                    <a:pt x="307774" y="879867"/>
                    <a:pt x="302513" y="881347"/>
                    <a:pt x="297251" y="882499"/>
                  </a:cubicBezTo>
                  <a:cubicBezTo>
                    <a:pt x="275875" y="887432"/>
                    <a:pt x="255321" y="889898"/>
                    <a:pt x="235754" y="889898"/>
                  </a:cubicBezTo>
                  <a:cubicBezTo>
                    <a:pt x="186754" y="889898"/>
                    <a:pt x="144167" y="874277"/>
                    <a:pt x="110623" y="843527"/>
                  </a:cubicBezTo>
                  <a:cubicBezTo>
                    <a:pt x="22489" y="762625"/>
                    <a:pt x="-17961" y="647026"/>
                    <a:pt x="7526" y="548693"/>
                  </a:cubicBezTo>
                  <a:cubicBezTo>
                    <a:pt x="18050" y="507913"/>
                    <a:pt x="42221" y="460226"/>
                    <a:pt x="93851" y="415993"/>
                  </a:cubicBezTo>
                  <a:cubicBezTo>
                    <a:pt x="65405" y="392479"/>
                    <a:pt x="45509" y="362387"/>
                    <a:pt x="36301" y="328513"/>
                  </a:cubicBezTo>
                  <a:cubicBezTo>
                    <a:pt x="27093" y="294968"/>
                    <a:pt x="28408" y="257641"/>
                    <a:pt x="39754" y="220643"/>
                  </a:cubicBezTo>
                  <a:cubicBezTo>
                    <a:pt x="56855" y="165063"/>
                    <a:pt x="95824" y="112937"/>
                    <a:pt x="149429" y="73801"/>
                  </a:cubicBezTo>
                  <a:cubicBezTo>
                    <a:pt x="208459" y="30555"/>
                    <a:pt x="282123" y="5067"/>
                    <a:pt x="362365" y="298"/>
                  </a:cubicBezTo>
                  <a:cubicBezTo>
                    <a:pt x="425835" y="-3484"/>
                    <a:pt x="477137" y="28746"/>
                    <a:pt x="510516" y="93698"/>
                  </a:cubicBezTo>
                  <a:cubicBezTo>
                    <a:pt x="513311" y="99125"/>
                    <a:pt x="515942" y="104715"/>
                    <a:pt x="518573" y="110635"/>
                  </a:cubicBezTo>
                  <a:cubicBezTo>
                    <a:pt x="584016" y="90738"/>
                    <a:pt x="647815" y="109977"/>
                    <a:pt x="700432" y="166708"/>
                  </a:cubicBezTo>
                  <a:cubicBezTo>
                    <a:pt x="714079" y="181343"/>
                    <a:pt x="726741" y="196306"/>
                    <a:pt x="738415" y="211270"/>
                  </a:cubicBezTo>
                  <a:cubicBezTo>
                    <a:pt x="768999" y="206830"/>
                    <a:pt x="802707" y="216696"/>
                    <a:pt x="834606" y="240869"/>
                  </a:cubicBezTo>
                  <a:cubicBezTo>
                    <a:pt x="882456" y="277209"/>
                    <a:pt x="917972" y="338379"/>
                    <a:pt x="931784" y="408429"/>
                  </a:cubicBezTo>
                  <a:cubicBezTo>
                    <a:pt x="943130" y="466146"/>
                    <a:pt x="944939" y="556915"/>
                    <a:pt x="889197" y="662154"/>
                  </a:cubicBezTo>
                  <a:cubicBezTo>
                    <a:pt x="853187" y="729737"/>
                    <a:pt x="823096" y="767722"/>
                    <a:pt x="794486" y="781535"/>
                  </a:cubicBezTo>
                  <a:cubicBezTo>
                    <a:pt x="766533" y="795018"/>
                    <a:pt x="744170" y="783508"/>
                    <a:pt x="726083" y="774464"/>
                  </a:cubicBezTo>
                  <a:cubicBezTo>
                    <a:pt x="709147" y="765913"/>
                    <a:pt x="698130" y="760816"/>
                    <a:pt x="684482" y="766078"/>
                  </a:cubicBezTo>
                  <a:cubicBezTo>
                    <a:pt x="666066" y="772984"/>
                    <a:pt x="645184" y="797814"/>
                    <a:pt x="620848" y="841883"/>
                  </a:cubicBezTo>
                  <a:cubicBezTo>
                    <a:pt x="620848" y="842047"/>
                    <a:pt x="620684" y="842212"/>
                    <a:pt x="620684" y="842376"/>
                  </a:cubicBezTo>
                  <a:cubicBezTo>
                    <a:pt x="584674" y="907493"/>
                    <a:pt x="545210" y="943340"/>
                    <a:pt x="500157" y="952055"/>
                  </a:cubicBezTo>
                  <a:cubicBezTo>
                    <a:pt x="492429" y="953535"/>
                    <a:pt x="485029" y="954193"/>
                    <a:pt x="477630" y="954193"/>
                  </a:cubicBezTo>
                  <a:close/>
                  <a:moveTo>
                    <a:pt x="338194" y="870330"/>
                  </a:moveTo>
                  <a:cubicBezTo>
                    <a:pt x="398211" y="913741"/>
                    <a:pt x="450006" y="939887"/>
                    <a:pt x="495717" y="931172"/>
                  </a:cubicBezTo>
                  <a:cubicBezTo>
                    <a:pt x="531399" y="924430"/>
                    <a:pt x="563626" y="895982"/>
                    <a:pt x="594375" y="844678"/>
                  </a:cubicBezTo>
                  <a:cubicBezTo>
                    <a:pt x="546526" y="834483"/>
                    <a:pt x="503774" y="819519"/>
                    <a:pt x="466120" y="800116"/>
                  </a:cubicBezTo>
                  <a:cubicBezTo>
                    <a:pt x="424684" y="830866"/>
                    <a:pt x="380781" y="854873"/>
                    <a:pt x="338194" y="870330"/>
                  </a:cubicBezTo>
                  <a:close/>
                  <a:moveTo>
                    <a:pt x="111445" y="429312"/>
                  </a:moveTo>
                  <a:cubicBezTo>
                    <a:pt x="61130" y="470915"/>
                    <a:pt x="38110" y="515970"/>
                    <a:pt x="28080" y="554284"/>
                  </a:cubicBezTo>
                  <a:cubicBezTo>
                    <a:pt x="16076" y="600819"/>
                    <a:pt x="19858" y="652123"/>
                    <a:pt x="38932" y="702441"/>
                  </a:cubicBezTo>
                  <a:cubicBezTo>
                    <a:pt x="56526" y="748647"/>
                    <a:pt x="87110" y="793210"/>
                    <a:pt x="124929" y="827906"/>
                  </a:cubicBezTo>
                  <a:cubicBezTo>
                    <a:pt x="153704" y="854380"/>
                    <a:pt x="205992" y="881676"/>
                    <a:pt x="291496" y="861944"/>
                  </a:cubicBezTo>
                  <a:cubicBezTo>
                    <a:pt x="267160" y="843034"/>
                    <a:pt x="241838" y="822150"/>
                    <a:pt x="215036" y="800116"/>
                  </a:cubicBezTo>
                  <a:cubicBezTo>
                    <a:pt x="187741" y="777588"/>
                    <a:pt x="159623" y="754403"/>
                    <a:pt x="129533" y="730724"/>
                  </a:cubicBezTo>
                  <a:cubicBezTo>
                    <a:pt x="87932" y="698001"/>
                    <a:pt x="66721" y="666923"/>
                    <a:pt x="65076" y="636009"/>
                  </a:cubicBezTo>
                  <a:cubicBezTo>
                    <a:pt x="62610" y="591447"/>
                    <a:pt x="99935" y="554613"/>
                    <a:pt x="139563" y="515477"/>
                  </a:cubicBezTo>
                  <a:cubicBezTo>
                    <a:pt x="156006" y="499362"/>
                    <a:pt x="172613" y="482919"/>
                    <a:pt x="187412" y="465324"/>
                  </a:cubicBezTo>
                  <a:cubicBezTo>
                    <a:pt x="159294" y="455622"/>
                    <a:pt x="133314" y="443783"/>
                    <a:pt x="111445" y="429312"/>
                  </a:cubicBezTo>
                  <a:close/>
                  <a:moveTo>
                    <a:pt x="209281" y="472559"/>
                  </a:moveTo>
                  <a:cubicBezTo>
                    <a:pt x="192345" y="493771"/>
                    <a:pt x="172942" y="512846"/>
                    <a:pt x="154690" y="530770"/>
                  </a:cubicBezTo>
                  <a:cubicBezTo>
                    <a:pt x="117036" y="567932"/>
                    <a:pt x="84479" y="599997"/>
                    <a:pt x="86452" y="634858"/>
                  </a:cubicBezTo>
                  <a:cubicBezTo>
                    <a:pt x="87768" y="659359"/>
                    <a:pt x="106184" y="685175"/>
                    <a:pt x="142851" y="713951"/>
                  </a:cubicBezTo>
                  <a:cubicBezTo>
                    <a:pt x="173106" y="737795"/>
                    <a:pt x="201389" y="761145"/>
                    <a:pt x="228684" y="783672"/>
                  </a:cubicBezTo>
                  <a:cubicBezTo>
                    <a:pt x="260090" y="809489"/>
                    <a:pt x="289523" y="833825"/>
                    <a:pt x="317311" y="854873"/>
                  </a:cubicBezTo>
                  <a:cubicBezTo>
                    <a:pt x="361543" y="840732"/>
                    <a:pt x="405445" y="817053"/>
                    <a:pt x="445402" y="788605"/>
                  </a:cubicBezTo>
                  <a:cubicBezTo>
                    <a:pt x="354308" y="734670"/>
                    <a:pt x="299060" y="651959"/>
                    <a:pt x="285741" y="546555"/>
                  </a:cubicBezTo>
                  <a:cubicBezTo>
                    <a:pt x="283439" y="528467"/>
                    <a:pt x="282452" y="509886"/>
                    <a:pt x="282781" y="491140"/>
                  </a:cubicBezTo>
                  <a:cubicBezTo>
                    <a:pt x="257623" y="485714"/>
                    <a:pt x="232794" y="479794"/>
                    <a:pt x="209281" y="472559"/>
                  </a:cubicBezTo>
                  <a:close/>
                  <a:moveTo>
                    <a:pt x="484865" y="785810"/>
                  </a:moveTo>
                  <a:cubicBezTo>
                    <a:pt x="520382" y="802911"/>
                    <a:pt x="560502" y="816231"/>
                    <a:pt x="605556" y="825275"/>
                  </a:cubicBezTo>
                  <a:cubicBezTo>
                    <a:pt x="631372" y="780055"/>
                    <a:pt x="654063" y="754896"/>
                    <a:pt x="676754" y="746345"/>
                  </a:cubicBezTo>
                  <a:cubicBezTo>
                    <a:pt x="699939" y="737630"/>
                    <a:pt x="718848" y="747167"/>
                    <a:pt x="735620" y="755718"/>
                  </a:cubicBezTo>
                  <a:cubicBezTo>
                    <a:pt x="752227" y="764104"/>
                    <a:pt x="766533" y="771504"/>
                    <a:pt x="785113" y="762625"/>
                  </a:cubicBezTo>
                  <a:cubicBezTo>
                    <a:pt x="809120" y="751114"/>
                    <a:pt x="836909" y="715102"/>
                    <a:pt x="870123" y="652452"/>
                  </a:cubicBezTo>
                  <a:cubicBezTo>
                    <a:pt x="923070" y="552804"/>
                    <a:pt x="921261" y="467297"/>
                    <a:pt x="910573" y="413033"/>
                  </a:cubicBezTo>
                  <a:cubicBezTo>
                    <a:pt x="897912" y="348903"/>
                    <a:pt x="864533" y="291022"/>
                    <a:pt x="821452" y="258299"/>
                  </a:cubicBezTo>
                  <a:cubicBezTo>
                    <a:pt x="798432" y="240869"/>
                    <a:pt x="774918" y="231989"/>
                    <a:pt x="753214" y="231825"/>
                  </a:cubicBezTo>
                  <a:cubicBezTo>
                    <a:pt x="788566" y="281978"/>
                    <a:pt x="812737" y="333775"/>
                    <a:pt x="825563" y="386888"/>
                  </a:cubicBezTo>
                  <a:cubicBezTo>
                    <a:pt x="840690" y="449702"/>
                    <a:pt x="838388" y="512353"/>
                    <a:pt x="819150" y="563328"/>
                  </a:cubicBezTo>
                  <a:cubicBezTo>
                    <a:pt x="799747" y="614632"/>
                    <a:pt x="764724" y="648670"/>
                    <a:pt x="727727" y="652288"/>
                  </a:cubicBezTo>
                  <a:cubicBezTo>
                    <a:pt x="698788" y="655083"/>
                    <a:pt x="671986" y="639297"/>
                    <a:pt x="652254" y="607726"/>
                  </a:cubicBezTo>
                  <a:cubicBezTo>
                    <a:pt x="621835" y="559053"/>
                    <a:pt x="585002" y="508242"/>
                    <a:pt x="543731" y="457595"/>
                  </a:cubicBezTo>
                  <a:cubicBezTo>
                    <a:pt x="540278" y="478808"/>
                    <a:pt x="536003" y="499033"/>
                    <a:pt x="531234" y="518272"/>
                  </a:cubicBezTo>
                  <a:cubicBezTo>
                    <a:pt x="570862" y="530112"/>
                    <a:pt x="600459" y="545733"/>
                    <a:pt x="613613" y="568919"/>
                  </a:cubicBezTo>
                  <a:cubicBezTo>
                    <a:pt x="622986" y="585362"/>
                    <a:pt x="623479" y="604601"/>
                    <a:pt x="615093" y="625978"/>
                  </a:cubicBezTo>
                  <a:cubicBezTo>
                    <a:pt x="596184" y="674816"/>
                    <a:pt x="551623" y="730724"/>
                    <a:pt x="492758" y="779561"/>
                  </a:cubicBezTo>
                  <a:cubicBezTo>
                    <a:pt x="489962" y="781699"/>
                    <a:pt x="487331" y="783672"/>
                    <a:pt x="484865" y="785810"/>
                  </a:cubicBezTo>
                  <a:close/>
                  <a:moveTo>
                    <a:pt x="304157" y="495580"/>
                  </a:moveTo>
                  <a:cubicBezTo>
                    <a:pt x="303992" y="511859"/>
                    <a:pt x="304979" y="528139"/>
                    <a:pt x="306952" y="543924"/>
                  </a:cubicBezTo>
                  <a:cubicBezTo>
                    <a:pt x="315667" y="612659"/>
                    <a:pt x="343291" y="671362"/>
                    <a:pt x="389167" y="718391"/>
                  </a:cubicBezTo>
                  <a:cubicBezTo>
                    <a:pt x="410378" y="740097"/>
                    <a:pt x="435371" y="759007"/>
                    <a:pt x="463818" y="774957"/>
                  </a:cubicBezTo>
                  <a:cubicBezTo>
                    <a:pt x="526137" y="726449"/>
                    <a:pt x="575630" y="667416"/>
                    <a:pt x="594704" y="618250"/>
                  </a:cubicBezTo>
                  <a:cubicBezTo>
                    <a:pt x="600623" y="602957"/>
                    <a:pt x="600623" y="590295"/>
                    <a:pt x="594539" y="579443"/>
                  </a:cubicBezTo>
                  <a:cubicBezTo>
                    <a:pt x="584509" y="561848"/>
                    <a:pt x="559187" y="549186"/>
                    <a:pt x="525150" y="538991"/>
                  </a:cubicBezTo>
                  <a:cubicBezTo>
                    <a:pt x="511174" y="587336"/>
                    <a:pt x="493086" y="627129"/>
                    <a:pt x="472368" y="652617"/>
                  </a:cubicBezTo>
                  <a:cubicBezTo>
                    <a:pt x="443758" y="688135"/>
                    <a:pt x="416133" y="689615"/>
                    <a:pt x="397882" y="684682"/>
                  </a:cubicBezTo>
                  <a:cubicBezTo>
                    <a:pt x="372724" y="677940"/>
                    <a:pt x="357597" y="664456"/>
                    <a:pt x="352664" y="644724"/>
                  </a:cubicBezTo>
                  <a:cubicBezTo>
                    <a:pt x="345264" y="614468"/>
                    <a:pt x="363187" y="572372"/>
                    <a:pt x="408899" y="514161"/>
                  </a:cubicBezTo>
                  <a:cubicBezTo>
                    <a:pt x="401499" y="512846"/>
                    <a:pt x="394100" y="511695"/>
                    <a:pt x="386701" y="510379"/>
                  </a:cubicBezTo>
                  <a:cubicBezTo>
                    <a:pt x="359898" y="505775"/>
                    <a:pt x="331945" y="501007"/>
                    <a:pt x="304157" y="495580"/>
                  </a:cubicBezTo>
                  <a:close/>
                  <a:moveTo>
                    <a:pt x="433234" y="518437"/>
                  </a:moveTo>
                  <a:cubicBezTo>
                    <a:pt x="397553" y="562835"/>
                    <a:pt x="366640" y="611179"/>
                    <a:pt x="373710" y="639791"/>
                  </a:cubicBezTo>
                  <a:cubicBezTo>
                    <a:pt x="376506" y="651466"/>
                    <a:pt x="386372" y="659523"/>
                    <a:pt x="403637" y="664127"/>
                  </a:cubicBezTo>
                  <a:cubicBezTo>
                    <a:pt x="421066" y="668896"/>
                    <a:pt x="438660" y="660510"/>
                    <a:pt x="455925" y="639133"/>
                  </a:cubicBezTo>
                  <a:cubicBezTo>
                    <a:pt x="474999" y="615619"/>
                    <a:pt x="491771" y="578620"/>
                    <a:pt x="504761" y="533400"/>
                  </a:cubicBezTo>
                  <a:cubicBezTo>
                    <a:pt x="483056" y="527810"/>
                    <a:pt x="458721" y="522877"/>
                    <a:pt x="433234" y="518437"/>
                  </a:cubicBezTo>
                  <a:close/>
                  <a:moveTo>
                    <a:pt x="547513" y="429148"/>
                  </a:moveTo>
                  <a:cubicBezTo>
                    <a:pt x="594539" y="485385"/>
                    <a:pt x="636469" y="542444"/>
                    <a:pt x="670013" y="596380"/>
                  </a:cubicBezTo>
                  <a:cubicBezTo>
                    <a:pt x="685469" y="621045"/>
                    <a:pt x="704543" y="633049"/>
                    <a:pt x="725261" y="631076"/>
                  </a:cubicBezTo>
                  <a:cubicBezTo>
                    <a:pt x="754036" y="628280"/>
                    <a:pt x="782154" y="599339"/>
                    <a:pt x="798761" y="555764"/>
                  </a:cubicBezTo>
                  <a:cubicBezTo>
                    <a:pt x="827372" y="480288"/>
                    <a:pt x="820959" y="360742"/>
                    <a:pt x="729043" y="235442"/>
                  </a:cubicBezTo>
                  <a:cubicBezTo>
                    <a:pt x="718026" y="239060"/>
                    <a:pt x="707667" y="245144"/>
                    <a:pt x="698295" y="254023"/>
                  </a:cubicBezTo>
                  <a:cubicBezTo>
                    <a:pt x="685469" y="266192"/>
                    <a:pt x="670177" y="280333"/>
                    <a:pt x="652418" y="296777"/>
                  </a:cubicBezTo>
                  <a:cubicBezTo>
                    <a:pt x="622657" y="324238"/>
                    <a:pt x="586976" y="357289"/>
                    <a:pt x="551294" y="391985"/>
                  </a:cubicBezTo>
                  <a:cubicBezTo>
                    <a:pt x="551294" y="392643"/>
                    <a:pt x="551130" y="393301"/>
                    <a:pt x="551130" y="393794"/>
                  </a:cubicBezTo>
                  <a:cubicBezTo>
                    <a:pt x="550143" y="405634"/>
                    <a:pt x="548992" y="417473"/>
                    <a:pt x="547513" y="429148"/>
                  </a:cubicBezTo>
                  <a:close/>
                  <a:moveTo>
                    <a:pt x="448855" y="499527"/>
                  </a:moveTo>
                  <a:cubicBezTo>
                    <a:pt x="470724" y="503638"/>
                    <a:pt x="491442" y="507913"/>
                    <a:pt x="510351" y="512682"/>
                  </a:cubicBezTo>
                  <a:cubicBezTo>
                    <a:pt x="516435" y="488674"/>
                    <a:pt x="521368" y="462693"/>
                    <a:pt x="525150" y="435561"/>
                  </a:cubicBezTo>
                  <a:cubicBezTo>
                    <a:pt x="522519" y="432437"/>
                    <a:pt x="519724" y="429148"/>
                    <a:pt x="517093" y="426024"/>
                  </a:cubicBezTo>
                  <a:cubicBezTo>
                    <a:pt x="498348" y="445098"/>
                    <a:pt x="480097" y="464173"/>
                    <a:pt x="463324" y="483083"/>
                  </a:cubicBezTo>
                  <a:cubicBezTo>
                    <a:pt x="458392" y="488345"/>
                    <a:pt x="453623" y="493771"/>
                    <a:pt x="448855" y="499527"/>
                  </a:cubicBezTo>
                  <a:close/>
                  <a:moveTo>
                    <a:pt x="304815" y="473875"/>
                  </a:moveTo>
                  <a:cubicBezTo>
                    <a:pt x="333425" y="479630"/>
                    <a:pt x="362365" y="484563"/>
                    <a:pt x="390318" y="489332"/>
                  </a:cubicBezTo>
                  <a:cubicBezTo>
                    <a:pt x="401828" y="491305"/>
                    <a:pt x="413173" y="493278"/>
                    <a:pt x="424355" y="495251"/>
                  </a:cubicBezTo>
                  <a:cubicBezTo>
                    <a:pt x="431425" y="486865"/>
                    <a:pt x="438989" y="477986"/>
                    <a:pt x="447046" y="468942"/>
                  </a:cubicBezTo>
                  <a:cubicBezTo>
                    <a:pt x="464476" y="449374"/>
                    <a:pt x="483385" y="429641"/>
                    <a:pt x="502788" y="409909"/>
                  </a:cubicBezTo>
                  <a:cubicBezTo>
                    <a:pt x="460694" y="361729"/>
                    <a:pt x="414982" y="314700"/>
                    <a:pt x="368120" y="270960"/>
                  </a:cubicBezTo>
                  <a:cubicBezTo>
                    <a:pt x="362529" y="280498"/>
                    <a:pt x="357103" y="290364"/>
                    <a:pt x="352170" y="300394"/>
                  </a:cubicBezTo>
                  <a:cubicBezTo>
                    <a:pt x="324546" y="356138"/>
                    <a:pt x="308432" y="415829"/>
                    <a:pt x="304815" y="473875"/>
                  </a:cubicBezTo>
                  <a:close/>
                  <a:moveTo>
                    <a:pt x="222929" y="454307"/>
                  </a:moveTo>
                  <a:cubicBezTo>
                    <a:pt x="242496" y="460062"/>
                    <a:pt x="263050" y="464995"/>
                    <a:pt x="283768" y="469435"/>
                  </a:cubicBezTo>
                  <a:cubicBezTo>
                    <a:pt x="286892" y="424708"/>
                    <a:pt x="296922" y="378995"/>
                    <a:pt x="313858" y="334926"/>
                  </a:cubicBezTo>
                  <a:cubicBezTo>
                    <a:pt x="293633" y="340188"/>
                    <a:pt x="274724" y="345779"/>
                    <a:pt x="257295" y="351863"/>
                  </a:cubicBezTo>
                  <a:cubicBezTo>
                    <a:pt x="257295" y="371431"/>
                    <a:pt x="253841" y="390505"/>
                    <a:pt x="246935" y="409251"/>
                  </a:cubicBezTo>
                  <a:cubicBezTo>
                    <a:pt x="240687" y="425201"/>
                    <a:pt x="232466" y="440165"/>
                    <a:pt x="222929" y="454307"/>
                  </a:cubicBezTo>
                  <a:close/>
                  <a:moveTo>
                    <a:pt x="129368" y="415335"/>
                  </a:moveTo>
                  <a:cubicBezTo>
                    <a:pt x="150251" y="428161"/>
                    <a:pt x="174751" y="438685"/>
                    <a:pt x="201553" y="447565"/>
                  </a:cubicBezTo>
                  <a:cubicBezTo>
                    <a:pt x="211912" y="433259"/>
                    <a:pt x="220627" y="418131"/>
                    <a:pt x="226711" y="401687"/>
                  </a:cubicBezTo>
                  <a:cubicBezTo>
                    <a:pt x="231808" y="388039"/>
                    <a:pt x="234767" y="374062"/>
                    <a:pt x="235425" y="359591"/>
                  </a:cubicBezTo>
                  <a:cubicBezTo>
                    <a:pt x="192016" y="376364"/>
                    <a:pt x="157157" y="395274"/>
                    <a:pt x="129368" y="415335"/>
                  </a:cubicBezTo>
                  <a:close/>
                  <a:moveTo>
                    <a:pt x="372066" y="21511"/>
                  </a:moveTo>
                  <a:cubicBezTo>
                    <a:pt x="369107" y="21511"/>
                    <a:pt x="366311" y="21675"/>
                    <a:pt x="363352" y="21840"/>
                  </a:cubicBezTo>
                  <a:cubicBezTo>
                    <a:pt x="287221" y="26444"/>
                    <a:pt x="217667" y="50451"/>
                    <a:pt x="161761" y="91232"/>
                  </a:cubicBezTo>
                  <a:cubicBezTo>
                    <a:pt x="111939" y="127736"/>
                    <a:pt x="75764" y="176081"/>
                    <a:pt x="59979" y="227220"/>
                  </a:cubicBezTo>
                  <a:cubicBezTo>
                    <a:pt x="38439" y="296777"/>
                    <a:pt x="57019" y="360742"/>
                    <a:pt x="110788" y="402509"/>
                  </a:cubicBezTo>
                  <a:cubicBezTo>
                    <a:pt x="142523" y="378666"/>
                    <a:pt x="183137" y="356138"/>
                    <a:pt x="234932" y="337064"/>
                  </a:cubicBezTo>
                  <a:cubicBezTo>
                    <a:pt x="231808" y="305492"/>
                    <a:pt x="218654" y="271947"/>
                    <a:pt x="195469" y="235935"/>
                  </a:cubicBezTo>
                  <a:cubicBezTo>
                    <a:pt x="169982" y="196142"/>
                    <a:pt x="142029" y="147798"/>
                    <a:pt x="153868" y="125105"/>
                  </a:cubicBezTo>
                  <a:cubicBezTo>
                    <a:pt x="156006" y="120995"/>
                    <a:pt x="161596" y="113759"/>
                    <a:pt x="173928" y="113266"/>
                  </a:cubicBezTo>
                  <a:cubicBezTo>
                    <a:pt x="210432" y="111786"/>
                    <a:pt x="291331" y="172792"/>
                    <a:pt x="363680" y="237909"/>
                  </a:cubicBezTo>
                  <a:cubicBezTo>
                    <a:pt x="399690" y="184302"/>
                    <a:pt x="444415" y="143029"/>
                    <a:pt x="491113" y="121159"/>
                  </a:cubicBezTo>
                  <a:cubicBezTo>
                    <a:pt x="493415" y="120172"/>
                    <a:pt x="495717" y="119021"/>
                    <a:pt x="497855" y="118199"/>
                  </a:cubicBezTo>
                  <a:cubicBezTo>
                    <a:pt x="495717" y="113266"/>
                    <a:pt x="493415" y="108333"/>
                    <a:pt x="490949" y="103729"/>
                  </a:cubicBezTo>
                  <a:cubicBezTo>
                    <a:pt x="463160" y="49136"/>
                    <a:pt x="423039" y="21511"/>
                    <a:pt x="372066" y="21511"/>
                  </a:cubicBezTo>
                  <a:close/>
                  <a:moveTo>
                    <a:pt x="379795" y="252379"/>
                  </a:moveTo>
                  <a:cubicBezTo>
                    <a:pt x="383741" y="255997"/>
                    <a:pt x="387687" y="259779"/>
                    <a:pt x="391633" y="263396"/>
                  </a:cubicBezTo>
                  <a:cubicBezTo>
                    <a:pt x="435536" y="304834"/>
                    <a:pt x="478288" y="349232"/>
                    <a:pt x="518080" y="394616"/>
                  </a:cubicBezTo>
                  <a:cubicBezTo>
                    <a:pt x="522355" y="390341"/>
                    <a:pt x="526630" y="386230"/>
                    <a:pt x="530741" y="382119"/>
                  </a:cubicBezTo>
                  <a:cubicBezTo>
                    <a:pt x="537811" y="288226"/>
                    <a:pt x="528932" y="201897"/>
                    <a:pt x="505912" y="137931"/>
                  </a:cubicBezTo>
                  <a:cubicBezTo>
                    <a:pt x="503939" y="138754"/>
                    <a:pt x="502130" y="139576"/>
                    <a:pt x="500321" y="140398"/>
                  </a:cubicBezTo>
                  <a:cubicBezTo>
                    <a:pt x="456254" y="161117"/>
                    <a:pt x="413831" y="200746"/>
                    <a:pt x="379795" y="252379"/>
                  </a:cubicBezTo>
                  <a:close/>
                  <a:moveTo>
                    <a:pt x="525972" y="130696"/>
                  </a:moveTo>
                  <a:cubicBezTo>
                    <a:pt x="547841" y="192031"/>
                    <a:pt x="557543" y="272440"/>
                    <a:pt x="553432" y="360085"/>
                  </a:cubicBezTo>
                  <a:cubicBezTo>
                    <a:pt x="583523" y="331144"/>
                    <a:pt x="612791" y="304176"/>
                    <a:pt x="637949" y="280827"/>
                  </a:cubicBezTo>
                  <a:cubicBezTo>
                    <a:pt x="655707" y="264547"/>
                    <a:pt x="670835" y="250406"/>
                    <a:pt x="683496" y="238402"/>
                  </a:cubicBezTo>
                  <a:cubicBezTo>
                    <a:pt x="693197" y="229194"/>
                    <a:pt x="703885" y="222287"/>
                    <a:pt x="715395" y="217519"/>
                  </a:cubicBezTo>
                  <a:cubicBezTo>
                    <a:pt x="705858" y="205515"/>
                    <a:pt x="695499" y="193346"/>
                    <a:pt x="684153" y="181343"/>
                  </a:cubicBezTo>
                  <a:cubicBezTo>
                    <a:pt x="628083" y="120830"/>
                    <a:pt x="570533" y="117706"/>
                    <a:pt x="525972" y="130696"/>
                  </a:cubicBezTo>
                  <a:close/>
                  <a:moveTo>
                    <a:pt x="172942" y="134972"/>
                  </a:moveTo>
                  <a:cubicBezTo>
                    <a:pt x="172284" y="136287"/>
                    <a:pt x="167023" y="152073"/>
                    <a:pt x="213556" y="224425"/>
                  </a:cubicBezTo>
                  <a:cubicBezTo>
                    <a:pt x="237398" y="261423"/>
                    <a:pt x="251540" y="296448"/>
                    <a:pt x="255814" y="329828"/>
                  </a:cubicBezTo>
                  <a:cubicBezTo>
                    <a:pt x="276862" y="322758"/>
                    <a:pt x="299388" y="316345"/>
                    <a:pt x="323889" y="310425"/>
                  </a:cubicBezTo>
                  <a:cubicBezTo>
                    <a:pt x="323889" y="310425"/>
                    <a:pt x="323889" y="310425"/>
                    <a:pt x="323889" y="310425"/>
                  </a:cubicBezTo>
                  <a:cubicBezTo>
                    <a:pt x="326848" y="303848"/>
                    <a:pt x="329808" y="297435"/>
                    <a:pt x="333096" y="290857"/>
                  </a:cubicBezTo>
                  <a:cubicBezTo>
                    <a:pt x="339016" y="278853"/>
                    <a:pt x="345429" y="267343"/>
                    <a:pt x="352170" y="256161"/>
                  </a:cubicBezTo>
                  <a:cubicBezTo>
                    <a:pt x="308925" y="217025"/>
                    <a:pt x="267489" y="183974"/>
                    <a:pt x="234603" y="162432"/>
                  </a:cubicBezTo>
                  <a:cubicBezTo>
                    <a:pt x="186919" y="131190"/>
                    <a:pt x="174093" y="134478"/>
                    <a:pt x="172942" y="134972"/>
                  </a:cubicBezTo>
                  <a:close/>
                </a:path>
              </a:pathLst>
            </a:custGeom>
            <a:solidFill>
              <a:schemeClr val="accent5">
                <a:lumMod val="75000"/>
              </a:schemeClr>
            </a:solidFill>
            <a:ln w="1644" cap="flat">
              <a:solidFill>
                <a:schemeClr val="accent5"/>
              </a:solidFill>
              <a:prstDash val="solid"/>
              <a:miter/>
            </a:ln>
          </p:spPr>
          <p:txBody>
            <a:bodyPr rtlCol="0" anchor="ctr"/>
            <a:lstStyle/>
            <a:p>
              <a:endParaRPr lang="en-US"/>
            </a:p>
          </p:txBody>
        </p:sp>
        <p:sp>
          <p:nvSpPr>
            <p:cNvPr id="42" name="Freeform 256">
              <a:extLst>
                <a:ext uri="{FF2B5EF4-FFF2-40B4-BE49-F238E27FC236}">
                  <a16:creationId xmlns:a16="http://schemas.microsoft.com/office/drawing/2014/main" id="{13FA6347-9F9E-F260-9306-B79B1FFD4333}"/>
                </a:ext>
              </a:extLst>
            </p:cNvPr>
            <p:cNvSpPr/>
            <p:nvPr/>
          </p:nvSpPr>
          <p:spPr>
            <a:xfrm>
              <a:off x="5128108" y="1579596"/>
              <a:ext cx="840939" cy="724684"/>
            </a:xfrm>
            <a:custGeom>
              <a:avLst/>
              <a:gdLst>
                <a:gd name="connsiteX0" fmla="*/ 1071443 w 1382837"/>
                <a:gd name="connsiteY0" fmla="*/ 813959 h 1191668"/>
                <a:gd name="connsiteX1" fmla="*/ 1375473 w 1382837"/>
                <a:gd name="connsiteY1" fmla="*/ 0 h 1191668"/>
                <a:gd name="connsiteX2" fmla="*/ 1375473 w 1382837"/>
                <a:gd name="connsiteY2" fmla="*/ 0 h 1191668"/>
                <a:gd name="connsiteX3" fmla="*/ 765604 w 1382837"/>
                <a:gd name="connsiteY3" fmla="*/ 60348 h 1191668"/>
                <a:gd name="connsiteX4" fmla="*/ 155734 w 1382837"/>
                <a:gd name="connsiteY4" fmla="*/ 0 h 1191668"/>
                <a:gd name="connsiteX5" fmla="*/ 155241 w 1382837"/>
                <a:gd name="connsiteY5" fmla="*/ 0 h 1191668"/>
                <a:gd name="connsiteX6" fmla="*/ 149651 w 1382837"/>
                <a:gd name="connsiteY6" fmla="*/ 198968 h 1191668"/>
                <a:gd name="connsiteX7" fmla="*/ 29782 w 1382837"/>
                <a:gd name="connsiteY7" fmla="*/ 344987 h 1191668"/>
                <a:gd name="connsiteX8" fmla="*/ 55432 w 1382837"/>
                <a:gd name="connsiteY8" fmla="*/ 472919 h 1191668"/>
                <a:gd name="connsiteX9" fmla="*/ 103610 w 1382837"/>
                <a:gd name="connsiteY9" fmla="*/ 525374 h 1191668"/>
                <a:gd name="connsiteX10" fmla="*/ 89798 w 1382837"/>
                <a:gd name="connsiteY10" fmla="*/ 576184 h 1191668"/>
                <a:gd name="connsiteX11" fmla="*/ 85359 w 1382837"/>
                <a:gd name="connsiteY11" fmla="*/ 616636 h 1191668"/>
                <a:gd name="connsiteX12" fmla="*/ 125315 w 1382837"/>
                <a:gd name="connsiteY12" fmla="*/ 650181 h 1191668"/>
                <a:gd name="connsiteX13" fmla="*/ 126137 w 1382837"/>
                <a:gd name="connsiteY13" fmla="*/ 725164 h 1191668"/>
                <a:gd name="connsiteX14" fmla="*/ 151788 w 1382837"/>
                <a:gd name="connsiteY14" fmla="*/ 750980 h 1191668"/>
                <a:gd name="connsiteX15" fmla="*/ 159352 w 1382837"/>
                <a:gd name="connsiteY15" fmla="*/ 813630 h 1191668"/>
                <a:gd name="connsiteX16" fmla="*/ 274124 w 1382837"/>
                <a:gd name="connsiteY16" fmla="*/ 944850 h 1191668"/>
                <a:gd name="connsiteX17" fmla="*/ 471439 w 1382837"/>
                <a:gd name="connsiteY17" fmla="*/ 943042 h 1191668"/>
                <a:gd name="connsiteX18" fmla="*/ 510902 w 1382837"/>
                <a:gd name="connsiteY18" fmla="*/ 1187723 h 1191668"/>
                <a:gd name="connsiteX19" fmla="*/ 1096929 w 1382837"/>
                <a:gd name="connsiteY19" fmla="*/ 1191669 h 1191668"/>
                <a:gd name="connsiteX20" fmla="*/ 1071443 w 1382837"/>
                <a:gd name="connsiteY20" fmla="*/ 813959 h 1191668"/>
                <a:gd name="connsiteX21" fmla="*/ 1071443 w 1382837"/>
                <a:gd name="connsiteY21" fmla="*/ 813959 h 119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82837" h="1191668">
                  <a:moveTo>
                    <a:pt x="1071443" y="813959"/>
                  </a:moveTo>
                  <a:cubicBezTo>
                    <a:pt x="1082624" y="599863"/>
                    <a:pt x="1437956" y="414708"/>
                    <a:pt x="1375473" y="0"/>
                  </a:cubicBezTo>
                  <a:lnTo>
                    <a:pt x="1375473" y="0"/>
                  </a:lnTo>
                  <a:cubicBezTo>
                    <a:pt x="1373171" y="33381"/>
                    <a:pt x="1101040" y="60348"/>
                    <a:pt x="765604" y="60348"/>
                  </a:cubicBezTo>
                  <a:cubicBezTo>
                    <a:pt x="430168" y="60348"/>
                    <a:pt x="158037" y="33381"/>
                    <a:pt x="155734" y="0"/>
                  </a:cubicBezTo>
                  <a:lnTo>
                    <a:pt x="155241" y="0"/>
                  </a:lnTo>
                  <a:cubicBezTo>
                    <a:pt x="156721" y="66761"/>
                    <a:pt x="168231" y="169369"/>
                    <a:pt x="149651" y="198968"/>
                  </a:cubicBezTo>
                  <a:cubicBezTo>
                    <a:pt x="92100" y="291217"/>
                    <a:pt x="45895" y="334134"/>
                    <a:pt x="29782" y="344987"/>
                  </a:cubicBezTo>
                  <a:cubicBezTo>
                    <a:pt x="-12806" y="374092"/>
                    <a:pt x="-14286" y="446773"/>
                    <a:pt x="55432" y="472919"/>
                  </a:cubicBezTo>
                  <a:cubicBezTo>
                    <a:pt x="109859" y="493309"/>
                    <a:pt x="103446" y="484429"/>
                    <a:pt x="103610" y="525374"/>
                  </a:cubicBezTo>
                  <a:cubicBezTo>
                    <a:pt x="103775" y="550697"/>
                    <a:pt x="97198" y="562207"/>
                    <a:pt x="89798" y="576184"/>
                  </a:cubicBezTo>
                  <a:cubicBezTo>
                    <a:pt x="80261" y="593944"/>
                    <a:pt x="76315" y="596739"/>
                    <a:pt x="85359" y="616636"/>
                  </a:cubicBezTo>
                  <a:cubicBezTo>
                    <a:pt x="94402" y="637026"/>
                    <a:pt x="125315" y="650181"/>
                    <a:pt x="125315" y="650181"/>
                  </a:cubicBezTo>
                  <a:cubicBezTo>
                    <a:pt x="125315" y="650181"/>
                    <a:pt x="90127" y="675011"/>
                    <a:pt x="126137" y="725164"/>
                  </a:cubicBezTo>
                  <a:cubicBezTo>
                    <a:pt x="134030" y="736181"/>
                    <a:pt x="149651" y="742100"/>
                    <a:pt x="151788" y="750980"/>
                  </a:cubicBezTo>
                  <a:cubicBezTo>
                    <a:pt x="162805" y="797844"/>
                    <a:pt x="159516" y="796036"/>
                    <a:pt x="159352" y="813630"/>
                  </a:cubicBezTo>
                  <a:cubicBezTo>
                    <a:pt x="159188" y="836322"/>
                    <a:pt x="162476" y="925447"/>
                    <a:pt x="274124" y="944850"/>
                  </a:cubicBezTo>
                  <a:cubicBezTo>
                    <a:pt x="295006" y="948468"/>
                    <a:pt x="383141" y="947810"/>
                    <a:pt x="471439" y="943042"/>
                  </a:cubicBezTo>
                  <a:cubicBezTo>
                    <a:pt x="487060" y="1056996"/>
                    <a:pt x="485744" y="1090870"/>
                    <a:pt x="510902" y="1187723"/>
                  </a:cubicBezTo>
                  <a:lnTo>
                    <a:pt x="1096929" y="1191669"/>
                  </a:lnTo>
                  <a:cubicBezTo>
                    <a:pt x="1075224" y="1034304"/>
                    <a:pt x="1065852" y="978231"/>
                    <a:pt x="1071443" y="813959"/>
                  </a:cubicBezTo>
                  <a:lnTo>
                    <a:pt x="1071443" y="813959"/>
                  </a:lnTo>
                  <a:close/>
                </a:path>
              </a:pathLst>
            </a:custGeom>
            <a:solidFill>
              <a:schemeClr val="accent5"/>
            </a:solidFill>
            <a:ln w="1644" cap="flat">
              <a:solidFill>
                <a:schemeClr val="bg1"/>
              </a:solidFill>
              <a:prstDash val="solid"/>
              <a:miter/>
            </a:ln>
          </p:spPr>
          <p:txBody>
            <a:bodyPr rtlCol="0" anchor="ctr"/>
            <a:lstStyle/>
            <a:p>
              <a:endParaRPr lang="en-US"/>
            </a:p>
          </p:txBody>
        </p:sp>
        <p:sp>
          <p:nvSpPr>
            <p:cNvPr id="43" name="Freeform 325">
              <a:extLst>
                <a:ext uri="{FF2B5EF4-FFF2-40B4-BE49-F238E27FC236}">
                  <a16:creationId xmlns:a16="http://schemas.microsoft.com/office/drawing/2014/main" id="{AD10B46F-A094-AC2B-5C85-08042E846443}"/>
                </a:ext>
              </a:extLst>
            </p:cNvPr>
            <p:cNvSpPr/>
            <p:nvPr/>
          </p:nvSpPr>
          <p:spPr>
            <a:xfrm>
              <a:off x="5688586" y="1605195"/>
              <a:ext cx="75761" cy="467490"/>
            </a:xfrm>
            <a:custGeom>
              <a:avLst/>
              <a:gdLst>
                <a:gd name="connsiteX0" fmla="*/ 108852 w 124581"/>
                <a:gd name="connsiteY0" fmla="*/ 467492 h 768739"/>
                <a:gd name="connsiteX1" fmla="*/ 120362 w 124581"/>
                <a:gd name="connsiteY1" fmla="*/ 191239 h 768739"/>
                <a:gd name="connsiteX2" fmla="*/ 12168 w 124581"/>
                <a:gd name="connsiteY2" fmla="*/ 164 h 768739"/>
                <a:gd name="connsiteX3" fmla="*/ 10853 w 124581"/>
                <a:gd name="connsiteY3" fmla="*/ 0 h 768739"/>
                <a:gd name="connsiteX4" fmla="*/ 10688 w 124581"/>
                <a:gd name="connsiteY4" fmla="*/ 0 h 768739"/>
                <a:gd name="connsiteX5" fmla="*/ 9701 w 124581"/>
                <a:gd name="connsiteY5" fmla="*/ 0 h 768739"/>
                <a:gd name="connsiteX6" fmla="*/ 9701 w 124581"/>
                <a:gd name="connsiteY6" fmla="*/ 0 h 768739"/>
                <a:gd name="connsiteX7" fmla="*/ 0 w 124581"/>
                <a:gd name="connsiteY7" fmla="*/ 10688 h 768739"/>
                <a:gd name="connsiteX8" fmla="*/ 10688 w 124581"/>
                <a:gd name="connsiteY8" fmla="*/ 21377 h 768739"/>
                <a:gd name="connsiteX9" fmla="*/ 11345 w 124581"/>
                <a:gd name="connsiteY9" fmla="*/ 21377 h 768739"/>
                <a:gd name="connsiteX10" fmla="*/ 45383 w 124581"/>
                <a:gd name="connsiteY10" fmla="*/ 41767 h 768739"/>
                <a:gd name="connsiteX11" fmla="*/ 98986 w 124581"/>
                <a:gd name="connsiteY11" fmla="*/ 193706 h 768739"/>
                <a:gd name="connsiteX12" fmla="*/ 87476 w 124581"/>
                <a:gd name="connsiteY12" fmla="*/ 464861 h 768739"/>
                <a:gd name="connsiteX13" fmla="*/ 89779 w 124581"/>
                <a:gd name="connsiteY13" fmla="*/ 761833 h 768739"/>
                <a:gd name="connsiteX14" fmla="*/ 99809 w 124581"/>
                <a:gd name="connsiteY14" fmla="*/ 768739 h 768739"/>
                <a:gd name="connsiteX15" fmla="*/ 103591 w 124581"/>
                <a:gd name="connsiteY15" fmla="*/ 768081 h 768739"/>
                <a:gd name="connsiteX16" fmla="*/ 109839 w 124581"/>
                <a:gd name="connsiteY16" fmla="*/ 754269 h 768739"/>
                <a:gd name="connsiteX17" fmla="*/ 108852 w 124581"/>
                <a:gd name="connsiteY17" fmla="*/ 467492 h 768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581" h="768739">
                  <a:moveTo>
                    <a:pt x="108852" y="467492"/>
                  </a:moveTo>
                  <a:cubicBezTo>
                    <a:pt x="119705" y="373270"/>
                    <a:pt x="130886" y="275924"/>
                    <a:pt x="120362" y="191239"/>
                  </a:cubicBezTo>
                  <a:cubicBezTo>
                    <a:pt x="98329" y="15128"/>
                    <a:pt x="26473" y="1151"/>
                    <a:pt x="12168" y="164"/>
                  </a:cubicBezTo>
                  <a:cubicBezTo>
                    <a:pt x="11675" y="164"/>
                    <a:pt x="11345" y="0"/>
                    <a:pt x="10853" y="0"/>
                  </a:cubicBezTo>
                  <a:lnTo>
                    <a:pt x="10688" y="0"/>
                  </a:lnTo>
                  <a:cubicBezTo>
                    <a:pt x="10195" y="0"/>
                    <a:pt x="9866" y="0"/>
                    <a:pt x="9701" y="0"/>
                  </a:cubicBezTo>
                  <a:lnTo>
                    <a:pt x="9701" y="0"/>
                  </a:lnTo>
                  <a:cubicBezTo>
                    <a:pt x="4275" y="493"/>
                    <a:pt x="0" y="5097"/>
                    <a:pt x="0" y="10688"/>
                  </a:cubicBezTo>
                  <a:cubicBezTo>
                    <a:pt x="0" y="16608"/>
                    <a:pt x="4768" y="21377"/>
                    <a:pt x="10688" y="21377"/>
                  </a:cubicBezTo>
                  <a:cubicBezTo>
                    <a:pt x="10853" y="21377"/>
                    <a:pt x="11017" y="21377"/>
                    <a:pt x="11345" y="21377"/>
                  </a:cubicBezTo>
                  <a:cubicBezTo>
                    <a:pt x="15456" y="21870"/>
                    <a:pt x="29269" y="24665"/>
                    <a:pt x="45383" y="41767"/>
                  </a:cubicBezTo>
                  <a:cubicBezTo>
                    <a:pt x="78433" y="77285"/>
                    <a:pt x="92738" y="144046"/>
                    <a:pt x="98986" y="193706"/>
                  </a:cubicBezTo>
                  <a:cubicBezTo>
                    <a:pt x="109181" y="275924"/>
                    <a:pt x="98164" y="371955"/>
                    <a:pt x="87476" y="464861"/>
                  </a:cubicBezTo>
                  <a:cubicBezTo>
                    <a:pt x="74322" y="579309"/>
                    <a:pt x="61826" y="687508"/>
                    <a:pt x="89779" y="761833"/>
                  </a:cubicBezTo>
                  <a:cubicBezTo>
                    <a:pt x="91423" y="766108"/>
                    <a:pt x="95534" y="768739"/>
                    <a:pt x="99809" y="768739"/>
                  </a:cubicBezTo>
                  <a:cubicBezTo>
                    <a:pt x="101124" y="768739"/>
                    <a:pt x="102275" y="768575"/>
                    <a:pt x="103591" y="768081"/>
                  </a:cubicBezTo>
                  <a:cubicBezTo>
                    <a:pt x="109181" y="765944"/>
                    <a:pt x="111977" y="759860"/>
                    <a:pt x="109839" y="754269"/>
                  </a:cubicBezTo>
                  <a:cubicBezTo>
                    <a:pt x="83859" y="684877"/>
                    <a:pt x="96027" y="579309"/>
                    <a:pt x="108852" y="467492"/>
                  </a:cubicBezTo>
                  <a:close/>
                </a:path>
              </a:pathLst>
            </a:custGeom>
            <a:solidFill>
              <a:schemeClr val="accent5">
                <a:lumMod val="75000"/>
              </a:schemeClr>
            </a:solidFill>
            <a:ln w="1644" cap="flat">
              <a:solidFill>
                <a:schemeClr val="accent5"/>
              </a:solidFill>
              <a:prstDash val="solid"/>
              <a:miter/>
            </a:ln>
          </p:spPr>
          <p:txBody>
            <a:bodyPr rtlCol="0" anchor="ctr"/>
            <a:lstStyle/>
            <a:p>
              <a:endParaRPr lang="en-US"/>
            </a:p>
          </p:txBody>
        </p:sp>
      </p:grpSp>
      <p:sp>
        <p:nvSpPr>
          <p:cNvPr id="44" name="TextBox 43">
            <a:extLst>
              <a:ext uri="{FF2B5EF4-FFF2-40B4-BE49-F238E27FC236}">
                <a16:creationId xmlns:a16="http://schemas.microsoft.com/office/drawing/2014/main" id="{9030AF9B-DBDE-06A1-60F4-A15642ECAA1C}"/>
              </a:ext>
            </a:extLst>
          </p:cNvPr>
          <p:cNvSpPr txBox="1"/>
          <p:nvPr/>
        </p:nvSpPr>
        <p:spPr>
          <a:xfrm>
            <a:off x="2016999" y="2798991"/>
            <a:ext cx="1300356" cy="338554"/>
          </a:xfrm>
          <a:prstGeom prst="rect">
            <a:avLst/>
          </a:prstGeom>
          <a:noFill/>
        </p:spPr>
        <p:txBody>
          <a:bodyPr wrap="none" rtlCol="0">
            <a:spAutoFit/>
          </a:bodyPr>
          <a:lstStyle/>
          <a:p>
            <a:r>
              <a:rPr lang="en-GB" sz="1600" b="1" dirty="0"/>
              <a:t>Depression</a:t>
            </a:r>
          </a:p>
        </p:txBody>
      </p:sp>
      <p:sp>
        <p:nvSpPr>
          <p:cNvPr id="45" name="TextBox 44">
            <a:extLst>
              <a:ext uri="{FF2B5EF4-FFF2-40B4-BE49-F238E27FC236}">
                <a16:creationId xmlns:a16="http://schemas.microsoft.com/office/drawing/2014/main" id="{6DF1B24A-01C5-53AB-370B-784301133694}"/>
              </a:ext>
            </a:extLst>
          </p:cNvPr>
          <p:cNvSpPr txBox="1"/>
          <p:nvPr/>
        </p:nvSpPr>
        <p:spPr>
          <a:xfrm>
            <a:off x="4220744" y="2798991"/>
            <a:ext cx="925253" cy="338554"/>
          </a:xfrm>
          <a:prstGeom prst="rect">
            <a:avLst/>
          </a:prstGeom>
          <a:noFill/>
        </p:spPr>
        <p:txBody>
          <a:bodyPr wrap="none" rtlCol="0">
            <a:spAutoFit/>
          </a:bodyPr>
          <a:lstStyle/>
          <a:p>
            <a:r>
              <a:rPr lang="en-GB" sz="1600" b="1" dirty="0"/>
              <a:t>Anxiety</a:t>
            </a:r>
          </a:p>
        </p:txBody>
      </p:sp>
      <p:sp>
        <p:nvSpPr>
          <p:cNvPr id="46" name="TextBox 45">
            <a:extLst>
              <a:ext uri="{FF2B5EF4-FFF2-40B4-BE49-F238E27FC236}">
                <a16:creationId xmlns:a16="http://schemas.microsoft.com/office/drawing/2014/main" id="{7932868D-3443-E4CD-0E37-3FCF64E03D87}"/>
              </a:ext>
            </a:extLst>
          </p:cNvPr>
          <p:cNvSpPr txBox="1"/>
          <p:nvPr/>
        </p:nvSpPr>
        <p:spPr>
          <a:xfrm>
            <a:off x="6129373" y="2798991"/>
            <a:ext cx="878767" cy="338554"/>
          </a:xfrm>
          <a:prstGeom prst="rect">
            <a:avLst/>
          </a:prstGeom>
          <a:noFill/>
        </p:spPr>
        <p:txBody>
          <a:bodyPr wrap="none" rtlCol="0">
            <a:spAutoFit/>
          </a:bodyPr>
          <a:lstStyle/>
          <a:p>
            <a:r>
              <a:rPr lang="en-GB" sz="1600" b="1" dirty="0"/>
              <a:t>Apathy</a:t>
            </a:r>
          </a:p>
        </p:txBody>
      </p:sp>
      <p:sp>
        <p:nvSpPr>
          <p:cNvPr id="47" name="TextBox 46">
            <a:extLst>
              <a:ext uri="{FF2B5EF4-FFF2-40B4-BE49-F238E27FC236}">
                <a16:creationId xmlns:a16="http://schemas.microsoft.com/office/drawing/2014/main" id="{5EB5078B-4DB5-2114-9AE5-6A88197CE8DE}"/>
              </a:ext>
            </a:extLst>
          </p:cNvPr>
          <p:cNvSpPr txBox="1"/>
          <p:nvPr/>
        </p:nvSpPr>
        <p:spPr>
          <a:xfrm>
            <a:off x="8065553" y="2798991"/>
            <a:ext cx="914033" cy="338554"/>
          </a:xfrm>
          <a:prstGeom prst="rect">
            <a:avLst/>
          </a:prstGeom>
          <a:noFill/>
        </p:spPr>
        <p:txBody>
          <a:bodyPr wrap="none" rtlCol="0">
            <a:spAutoFit/>
          </a:bodyPr>
          <a:lstStyle/>
          <a:p>
            <a:r>
              <a:rPr lang="en-GB" sz="1600" b="1" dirty="0"/>
              <a:t>Fatigue</a:t>
            </a:r>
          </a:p>
        </p:txBody>
      </p:sp>
    </p:spTree>
    <p:extLst>
      <p:ext uri="{BB962C8B-B14F-4D97-AF65-F5344CB8AC3E}">
        <p14:creationId xmlns:p14="http://schemas.microsoft.com/office/powerpoint/2010/main" val="83863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234583-2078-FE93-421F-2086B46E7758}"/>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2D06F7D9-637F-DD74-EA89-AFC1112B84B8}"/>
              </a:ext>
            </a:extLst>
          </p:cNvPr>
          <p:cNvSpPr>
            <a:spLocks noGrp="1"/>
          </p:cNvSpPr>
          <p:nvPr>
            <p:ph type="title"/>
          </p:nvPr>
        </p:nvSpPr>
        <p:spPr>
          <a:xfrm>
            <a:off x="539749" y="814386"/>
            <a:ext cx="9843329" cy="332399"/>
          </a:xfrm>
        </p:spPr>
        <p:txBody>
          <a:bodyPr/>
          <a:lstStyle/>
          <a:p>
            <a:r>
              <a:rPr lang="en-GB" dirty="0"/>
              <a:t>Post-stroke cognitive assessment</a:t>
            </a:r>
            <a:endParaRPr lang="en-GB" dirty="0">
              <a:highlight>
                <a:srgbClr val="FFFF00"/>
              </a:highlight>
            </a:endParaRPr>
          </a:p>
        </p:txBody>
      </p:sp>
      <p:sp>
        <p:nvSpPr>
          <p:cNvPr id="4" name="Content Placeholder 3">
            <a:extLst>
              <a:ext uri="{FF2B5EF4-FFF2-40B4-BE49-F238E27FC236}">
                <a16:creationId xmlns:a16="http://schemas.microsoft.com/office/drawing/2014/main" id="{A2D04E6E-FB37-9693-FECC-8F8AC42891A3}"/>
              </a:ext>
            </a:extLst>
          </p:cNvPr>
          <p:cNvSpPr>
            <a:spLocks noGrp="1"/>
          </p:cNvSpPr>
          <p:nvPr>
            <p:ph idx="19"/>
          </p:nvPr>
        </p:nvSpPr>
        <p:spPr/>
        <p:txBody>
          <a:bodyPr/>
          <a:lstStyle/>
          <a:p>
            <a:r>
              <a:rPr lang="en-US" dirty="0">
                <a:solidFill>
                  <a:schemeClr val="tx1"/>
                </a:solidFill>
              </a:rPr>
              <a:t>Short screening tests of cognitive function include:</a:t>
            </a:r>
            <a:r>
              <a:rPr lang="en-US" baseline="30000" dirty="0">
                <a:solidFill>
                  <a:schemeClr val="tx1"/>
                </a:solidFill>
              </a:rPr>
              <a:t>1</a:t>
            </a:r>
          </a:p>
          <a:p>
            <a:pPr lvl="1">
              <a:buClr>
                <a:schemeClr val="tx1"/>
              </a:buClr>
            </a:pPr>
            <a:r>
              <a:rPr lang="en-US" sz="1600" b="1" dirty="0">
                <a:solidFill>
                  <a:schemeClr val="tx1"/>
                </a:solidFill>
              </a:rPr>
              <a:t>Montreal Cognitive Assessment </a:t>
            </a:r>
            <a:r>
              <a:rPr lang="en-US" sz="1600" dirty="0">
                <a:solidFill>
                  <a:schemeClr val="tx1"/>
                </a:solidFill>
              </a:rPr>
              <a:t>(MoCA)</a:t>
            </a:r>
          </a:p>
          <a:p>
            <a:pPr lvl="1">
              <a:buClr>
                <a:schemeClr val="tx1"/>
              </a:buClr>
            </a:pPr>
            <a:r>
              <a:rPr lang="en-US" sz="1600" b="1" dirty="0">
                <a:solidFill>
                  <a:schemeClr val="tx1"/>
                </a:solidFill>
              </a:rPr>
              <a:t>Mini-Mental State Examination </a:t>
            </a:r>
            <a:r>
              <a:rPr lang="en-US" sz="1600" dirty="0">
                <a:solidFill>
                  <a:schemeClr val="tx1"/>
                </a:solidFill>
              </a:rPr>
              <a:t>(MMSE) </a:t>
            </a:r>
          </a:p>
          <a:p>
            <a:r>
              <a:rPr lang="en-US" dirty="0">
                <a:solidFill>
                  <a:schemeClr val="tx1"/>
                </a:solidFill>
              </a:rPr>
              <a:t>Studies have shown the </a:t>
            </a:r>
            <a:r>
              <a:rPr lang="en-US" b="1" dirty="0">
                <a:solidFill>
                  <a:schemeClr val="tx1"/>
                </a:solidFill>
              </a:rPr>
              <a:t>MoCA to be more sensitive to milder cognitive impairments </a:t>
            </a:r>
            <a:r>
              <a:rPr lang="en-US" dirty="0">
                <a:solidFill>
                  <a:schemeClr val="tx1"/>
                </a:solidFill>
              </a:rPr>
              <a:t>seen after stroke, and is generally preferred over the MMSE</a:t>
            </a:r>
            <a:r>
              <a:rPr lang="en-US" baseline="30000" dirty="0">
                <a:solidFill>
                  <a:schemeClr val="tx1"/>
                </a:solidFill>
              </a:rPr>
              <a:t>1-3</a:t>
            </a:r>
          </a:p>
          <a:p>
            <a:r>
              <a:rPr lang="en-US" dirty="0">
                <a:solidFill>
                  <a:schemeClr val="tx1"/>
                </a:solidFill>
              </a:rPr>
              <a:t>Longer, more in-depth assessment tools include the National Institute of Neurological Disorders and Stroke – Canadian Stroke Network Vascular Cognitive Impairment</a:t>
            </a:r>
            <a:br>
              <a:rPr lang="en-US" dirty="0">
                <a:solidFill>
                  <a:schemeClr val="tx1"/>
                </a:solidFill>
              </a:rPr>
            </a:br>
            <a:r>
              <a:rPr lang="en-US" dirty="0">
                <a:solidFill>
                  <a:schemeClr val="tx1"/>
                </a:solidFill>
              </a:rPr>
              <a:t>(NINDS-CSN VCI)</a:t>
            </a:r>
            <a:r>
              <a:rPr lang="en-US" baseline="30000" dirty="0">
                <a:solidFill>
                  <a:schemeClr val="tx1"/>
                </a:solidFill>
              </a:rPr>
              <a:t>4</a:t>
            </a:r>
            <a:endParaRPr lang="en-US" dirty="0">
              <a:solidFill>
                <a:schemeClr val="tx1"/>
              </a:solidFill>
            </a:endParaRPr>
          </a:p>
          <a:p>
            <a:r>
              <a:rPr lang="en-US" dirty="0">
                <a:solidFill>
                  <a:schemeClr val="tx1"/>
                </a:solidFill>
              </a:rPr>
              <a:t>The NINDS-CSN VCI is available in 30-minute and 60-minute protocols</a:t>
            </a:r>
            <a:r>
              <a:rPr lang="en-US" baseline="30000" dirty="0">
                <a:solidFill>
                  <a:schemeClr val="tx1"/>
                </a:solidFill>
              </a:rPr>
              <a:t>4</a:t>
            </a:r>
            <a:endParaRPr lang="en-US" dirty="0">
              <a:solidFill>
                <a:schemeClr val="tx1"/>
              </a:solidFill>
            </a:endParaRPr>
          </a:p>
          <a:p>
            <a:r>
              <a:rPr lang="en-US" dirty="0">
                <a:solidFill>
                  <a:schemeClr val="tx1"/>
                </a:solidFill>
              </a:rPr>
              <a:t>Other tools can be used to question an informant, to provide more information on a patient’s cognitive function and their functioning before stroke, e.g., the Informant Questionnaire on Cognitive Decline in the Elderly (</a:t>
            </a:r>
            <a:r>
              <a:rPr lang="en-GB" dirty="0">
                <a:solidFill>
                  <a:schemeClr val="tx1"/>
                </a:solidFill>
              </a:rPr>
              <a:t>IQCODE</a:t>
            </a:r>
            <a:r>
              <a:rPr lang="en-US" dirty="0">
                <a:solidFill>
                  <a:schemeClr val="tx1"/>
                </a:solidFill>
              </a:rPr>
              <a:t>)</a:t>
            </a:r>
            <a:r>
              <a:rPr lang="en-US" baseline="30000" dirty="0">
                <a:solidFill>
                  <a:schemeClr val="tx1"/>
                </a:solidFill>
              </a:rPr>
              <a:t>5</a:t>
            </a:r>
            <a:endParaRPr lang="en-US" dirty="0">
              <a:solidFill>
                <a:schemeClr val="tx1"/>
              </a:solidFill>
            </a:endParaRPr>
          </a:p>
        </p:txBody>
      </p:sp>
      <p:sp>
        <p:nvSpPr>
          <p:cNvPr id="8" name="Content Placeholder 7">
            <a:extLst>
              <a:ext uri="{FF2B5EF4-FFF2-40B4-BE49-F238E27FC236}">
                <a16:creationId xmlns:a16="http://schemas.microsoft.com/office/drawing/2014/main" id="{2C906324-82AF-87F6-8101-26F641AB8879}"/>
              </a:ext>
            </a:extLst>
          </p:cNvPr>
          <p:cNvSpPr>
            <a:spLocks noGrp="1"/>
          </p:cNvSpPr>
          <p:nvPr>
            <p:ph sz="half" idx="21"/>
          </p:nvPr>
        </p:nvSpPr>
        <p:spPr/>
        <p:txBody>
          <a:bodyPr/>
          <a:lstStyle/>
          <a:p>
            <a:r>
              <a:rPr lang="en-US" dirty="0"/>
              <a:t>Clinical assessment depends on the time and resources available</a:t>
            </a:r>
          </a:p>
          <a:p>
            <a:r>
              <a:rPr lang="en-US" dirty="0"/>
              <a:t>Cognitive assessment can include testing in many core domains:</a:t>
            </a:r>
            <a:r>
              <a:rPr lang="en-US" baseline="30000" dirty="0"/>
              <a:t>1</a:t>
            </a:r>
            <a:endParaRPr lang="en-US" dirty="0"/>
          </a:p>
          <a:p>
            <a:pPr lvl="1"/>
            <a:r>
              <a:rPr lang="en-US" sz="1600" dirty="0"/>
              <a:t>Executive function</a:t>
            </a:r>
          </a:p>
          <a:p>
            <a:pPr lvl="1"/>
            <a:r>
              <a:rPr lang="en-US" sz="1600" dirty="0"/>
              <a:t>Attention</a:t>
            </a:r>
          </a:p>
          <a:p>
            <a:pPr lvl="1"/>
            <a:r>
              <a:rPr lang="en-US" sz="1600" dirty="0"/>
              <a:t>Memory</a:t>
            </a:r>
          </a:p>
          <a:p>
            <a:pPr lvl="1"/>
            <a:r>
              <a:rPr lang="en-US" sz="1600" dirty="0"/>
              <a:t>Language</a:t>
            </a:r>
          </a:p>
          <a:p>
            <a:pPr lvl="1"/>
            <a:r>
              <a:rPr lang="en-US" sz="1600" dirty="0"/>
              <a:t>Visuospatial function</a:t>
            </a:r>
          </a:p>
          <a:p>
            <a:endParaRPr lang="en-GB" dirty="0"/>
          </a:p>
        </p:txBody>
      </p:sp>
      <p:sp>
        <p:nvSpPr>
          <p:cNvPr id="6" name="Text Placeholder 5">
            <a:extLst>
              <a:ext uri="{FF2B5EF4-FFF2-40B4-BE49-F238E27FC236}">
                <a16:creationId xmlns:a16="http://schemas.microsoft.com/office/drawing/2014/main" id="{379D0775-022D-999B-DCC9-C549151B384C}"/>
              </a:ext>
            </a:extLst>
          </p:cNvPr>
          <p:cNvSpPr>
            <a:spLocks noGrp="1"/>
          </p:cNvSpPr>
          <p:nvPr>
            <p:ph type="body" sz="quarter" idx="18"/>
          </p:nvPr>
        </p:nvSpPr>
        <p:spPr/>
        <p:txBody>
          <a:bodyPr/>
          <a:lstStyle/>
          <a:p>
            <a:r>
              <a:rPr lang="en-GB" dirty="0"/>
              <a:t>IQCODE=Informant Questionnaire on Cognitive Decline in the Elderly; MMSE=Mini-Mental State Examination; MoCA=Montreal Cognitive Assessment;</a:t>
            </a:r>
          </a:p>
          <a:p>
            <a:r>
              <a:rPr lang="en-US" dirty="0"/>
              <a:t>NINDS-CSN VCI</a:t>
            </a:r>
            <a:r>
              <a:rPr lang="en-GB" dirty="0"/>
              <a:t>=</a:t>
            </a:r>
            <a:r>
              <a:rPr lang="en-US" dirty="0"/>
              <a:t>National Institute of Neurological Disorders and Stroke – Canadian Stroke Network Vascular Cognitive Impairment</a:t>
            </a:r>
          </a:p>
          <a:p>
            <a:endParaRPr lang="en-GB" dirty="0"/>
          </a:p>
          <a:p>
            <a:r>
              <a:rPr lang="en-GB" dirty="0"/>
              <a:t>1. Pendlebury et al. Stroke 2012;43(2):464–469; 2. Pendlebury et al. Stroke 2010;41(6):1290–1293; </a:t>
            </a:r>
            <a:br>
              <a:rPr lang="en-GB" dirty="0"/>
            </a:br>
            <a:r>
              <a:rPr lang="en-GB" dirty="0"/>
              <a:t>3. Lees et al. Stroke 2014;45(10):3008–3018; 4. </a:t>
            </a:r>
            <a:r>
              <a:rPr lang="en-GB" dirty="0" err="1"/>
              <a:t>Hachinski</a:t>
            </a:r>
            <a:r>
              <a:rPr lang="en-GB" dirty="0"/>
              <a:t> et al. Stroke 2006;37(9):2220–2241; 5. McGovern et al. Stroke 2016;47(2):329–335</a:t>
            </a:r>
          </a:p>
        </p:txBody>
      </p:sp>
      <p:sp>
        <p:nvSpPr>
          <p:cNvPr id="7" name="Slide Number Placeholder 6">
            <a:extLst>
              <a:ext uri="{FF2B5EF4-FFF2-40B4-BE49-F238E27FC236}">
                <a16:creationId xmlns:a16="http://schemas.microsoft.com/office/drawing/2014/main" id="{01ECA75D-6766-7851-241F-25D494969828}"/>
              </a:ext>
            </a:extLst>
          </p:cNvPr>
          <p:cNvSpPr>
            <a:spLocks noGrp="1"/>
          </p:cNvSpPr>
          <p:nvPr>
            <p:ph type="sldNum" sz="quarter" idx="4"/>
          </p:nvPr>
        </p:nvSpPr>
        <p:spPr/>
        <p:txBody>
          <a:bodyPr/>
          <a:lstStyle/>
          <a:p>
            <a:fld id="{C5E73D8C-6D1C-4360-8101-83ED279A0FF1}" type="slidenum">
              <a:rPr lang="en-GB" smtClean="0"/>
              <a:pPr/>
              <a:t>25</a:t>
            </a:fld>
            <a:endParaRPr lang="en-GB"/>
          </a:p>
        </p:txBody>
      </p:sp>
    </p:spTree>
    <p:extLst>
      <p:ext uri="{BB962C8B-B14F-4D97-AF65-F5344CB8AC3E}">
        <p14:creationId xmlns:p14="http://schemas.microsoft.com/office/powerpoint/2010/main" val="3500841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B200E3DF-BBFC-4F75-47B1-74B8E042EA4F}"/>
              </a:ext>
            </a:extLst>
          </p:cNvPr>
          <p:cNvGrpSpPr/>
          <p:nvPr/>
        </p:nvGrpSpPr>
        <p:grpSpPr>
          <a:xfrm rot="9893798">
            <a:off x="9116678" y="3277483"/>
            <a:ext cx="862392" cy="947499"/>
            <a:chOff x="8513159" y="2591676"/>
            <a:chExt cx="862392" cy="947499"/>
          </a:xfrm>
        </p:grpSpPr>
        <p:cxnSp>
          <p:nvCxnSpPr>
            <p:cNvPr id="29" name="Straight Arrow Connector 28">
              <a:extLst>
                <a:ext uri="{FF2B5EF4-FFF2-40B4-BE49-F238E27FC236}">
                  <a16:creationId xmlns:a16="http://schemas.microsoft.com/office/drawing/2014/main" id="{7574242B-828D-AC52-AE4F-2A61B4C20FD7}"/>
                </a:ext>
              </a:extLst>
            </p:cNvPr>
            <p:cNvCxnSpPr>
              <a:cxnSpLocks/>
            </p:cNvCxnSpPr>
            <p:nvPr/>
          </p:nvCxnSpPr>
          <p:spPr>
            <a:xfrm rot="11706202">
              <a:off x="8639939" y="3284083"/>
              <a:ext cx="733590" cy="0"/>
            </a:xfrm>
            <a:prstGeom prst="straightConnector1">
              <a:avLst/>
            </a:prstGeom>
            <a:ln w="19050">
              <a:solidFill>
                <a:schemeClr val="accent2">
                  <a:lumMod val="50000"/>
                </a:schemeClr>
              </a:solidFill>
              <a:tailEnd type="non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CBB8AA70-52B7-0933-6074-3B3F51802B43}"/>
                </a:ext>
              </a:extLst>
            </p:cNvPr>
            <p:cNvCxnSpPr>
              <a:cxnSpLocks/>
            </p:cNvCxnSpPr>
            <p:nvPr/>
          </p:nvCxnSpPr>
          <p:spPr>
            <a:xfrm rot="20700000" flipH="1">
              <a:off x="8513159" y="3539175"/>
              <a:ext cx="862392" cy="0"/>
            </a:xfrm>
            <a:prstGeom prst="straightConnector1">
              <a:avLst/>
            </a:prstGeom>
            <a:ln w="19050">
              <a:solidFill>
                <a:schemeClr val="accent2">
                  <a:lumMod val="50000"/>
                </a:schemeClr>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633D294-B98E-020E-8640-7BA31F981E08}"/>
                </a:ext>
              </a:extLst>
            </p:cNvPr>
            <p:cNvCxnSpPr>
              <a:cxnSpLocks/>
            </p:cNvCxnSpPr>
            <p:nvPr/>
          </p:nvCxnSpPr>
          <p:spPr>
            <a:xfrm rot="2700000" flipH="1">
              <a:off x="8618283" y="3022872"/>
              <a:ext cx="862392" cy="0"/>
            </a:xfrm>
            <a:prstGeom prst="straightConnector1">
              <a:avLst/>
            </a:prstGeom>
            <a:ln w="19050">
              <a:solidFill>
                <a:schemeClr val="accent2">
                  <a:lumMod val="50000"/>
                </a:schemeClr>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99485FD8-4B0A-6EB1-0C3D-D0ECF82758E8}"/>
              </a:ext>
            </a:extLst>
          </p:cNvPr>
          <p:cNvGrpSpPr/>
          <p:nvPr/>
        </p:nvGrpSpPr>
        <p:grpSpPr>
          <a:xfrm>
            <a:off x="3552497" y="4561139"/>
            <a:ext cx="5637607" cy="966888"/>
            <a:chOff x="3953764" y="4711615"/>
            <a:chExt cx="5637607" cy="966888"/>
          </a:xfrm>
        </p:grpSpPr>
        <p:grpSp>
          <p:nvGrpSpPr>
            <p:cNvPr id="18" name="Group 17">
              <a:extLst>
                <a:ext uri="{FF2B5EF4-FFF2-40B4-BE49-F238E27FC236}">
                  <a16:creationId xmlns:a16="http://schemas.microsoft.com/office/drawing/2014/main" id="{A3DC973F-E08A-9DFA-5D8F-7AF329E26F90}"/>
                </a:ext>
              </a:extLst>
            </p:cNvPr>
            <p:cNvGrpSpPr/>
            <p:nvPr/>
          </p:nvGrpSpPr>
          <p:grpSpPr>
            <a:xfrm rot="216896">
              <a:off x="6676276" y="5058323"/>
              <a:ext cx="862393" cy="271121"/>
              <a:chOff x="8513159" y="3268054"/>
              <a:chExt cx="862393" cy="271121"/>
            </a:xfrm>
          </p:grpSpPr>
          <p:cxnSp>
            <p:nvCxnSpPr>
              <p:cNvPr id="19" name="Straight Arrow Connector 18">
                <a:extLst>
                  <a:ext uri="{FF2B5EF4-FFF2-40B4-BE49-F238E27FC236}">
                    <a16:creationId xmlns:a16="http://schemas.microsoft.com/office/drawing/2014/main" id="{F8E206B5-6F4A-2FAA-850F-6CB952AD4601}"/>
                  </a:ext>
                </a:extLst>
              </p:cNvPr>
              <p:cNvCxnSpPr>
                <a:cxnSpLocks/>
              </p:cNvCxnSpPr>
              <p:nvPr/>
            </p:nvCxnSpPr>
            <p:spPr>
              <a:xfrm rot="900000" flipH="1">
                <a:off x="8513160" y="3268054"/>
                <a:ext cx="862392" cy="0"/>
              </a:xfrm>
              <a:prstGeom prst="straightConnector1">
                <a:avLst/>
              </a:prstGeom>
              <a:ln w="19050">
                <a:solidFill>
                  <a:schemeClr val="accent2">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0585C1F-C47A-9193-E491-F6E49BA9ABED}"/>
                  </a:ext>
                </a:extLst>
              </p:cNvPr>
              <p:cNvCxnSpPr>
                <a:cxnSpLocks/>
              </p:cNvCxnSpPr>
              <p:nvPr/>
            </p:nvCxnSpPr>
            <p:spPr>
              <a:xfrm rot="20700000" flipH="1">
                <a:off x="8513159" y="3539175"/>
                <a:ext cx="862392" cy="0"/>
              </a:xfrm>
              <a:prstGeom prst="straightConnector1">
                <a:avLst/>
              </a:prstGeom>
              <a:ln w="19050">
                <a:solidFill>
                  <a:schemeClr val="accent2">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5" name="Content Placeholder 12">
              <a:extLst>
                <a:ext uri="{FF2B5EF4-FFF2-40B4-BE49-F238E27FC236}">
                  <a16:creationId xmlns:a16="http://schemas.microsoft.com/office/drawing/2014/main" id="{39A37F95-3EBE-E890-99B3-FF11878080CE}"/>
                </a:ext>
              </a:extLst>
            </p:cNvPr>
            <p:cNvSpPr txBox="1">
              <a:spLocks/>
            </p:cNvSpPr>
            <p:nvPr/>
          </p:nvSpPr>
          <p:spPr>
            <a:xfrm>
              <a:off x="7410779" y="4795357"/>
              <a:ext cx="2180592" cy="883146"/>
            </a:xfrm>
            <a:prstGeom prst="round2DiagRect">
              <a:avLst>
                <a:gd name="adj1" fmla="val 0"/>
                <a:gd name="adj2" fmla="val 24380"/>
              </a:avLst>
            </a:prstGeom>
            <a:solidFill>
              <a:srgbClr val="D9D1CC"/>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solidFill>
                    <a:schemeClr val="accent2">
                      <a:lumMod val="50000"/>
                    </a:schemeClr>
                  </a:solidFill>
                </a:rPr>
                <a:t>Refer to appropriate health professional</a:t>
              </a:r>
              <a:endParaRPr lang="en-GB" sz="1400" b="1" baseline="30000" dirty="0">
                <a:solidFill>
                  <a:schemeClr val="accent2">
                    <a:lumMod val="50000"/>
                  </a:schemeClr>
                </a:solidFill>
              </a:endParaRPr>
            </a:p>
          </p:txBody>
        </p:sp>
        <p:sp>
          <p:nvSpPr>
            <p:cNvPr id="16" name="Content Placeholder 12">
              <a:extLst>
                <a:ext uri="{FF2B5EF4-FFF2-40B4-BE49-F238E27FC236}">
                  <a16:creationId xmlns:a16="http://schemas.microsoft.com/office/drawing/2014/main" id="{96CF3804-6EB2-4E82-0407-6477FE69C875}"/>
                </a:ext>
              </a:extLst>
            </p:cNvPr>
            <p:cNvSpPr txBox="1">
              <a:spLocks/>
            </p:cNvSpPr>
            <p:nvPr/>
          </p:nvSpPr>
          <p:spPr>
            <a:xfrm>
              <a:off x="3953764" y="4711615"/>
              <a:ext cx="2752351" cy="416155"/>
            </a:xfrm>
            <a:prstGeom prst="rect">
              <a:avLst/>
            </a:prstGeom>
            <a:no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GB" sz="1400" b="1" dirty="0">
                  <a:solidFill>
                    <a:schemeClr val="accent2">
                      <a:lumMod val="50000"/>
                    </a:schemeClr>
                  </a:solidFill>
                </a:rPr>
                <a:t>Speech language pathology</a:t>
              </a:r>
              <a:endParaRPr lang="en-GB" sz="1400" b="1" baseline="30000" dirty="0">
                <a:solidFill>
                  <a:schemeClr val="accent2">
                    <a:lumMod val="50000"/>
                  </a:schemeClr>
                </a:solidFill>
              </a:endParaRPr>
            </a:p>
          </p:txBody>
        </p:sp>
        <p:sp>
          <p:nvSpPr>
            <p:cNvPr id="17" name="Content Placeholder 12">
              <a:extLst>
                <a:ext uri="{FF2B5EF4-FFF2-40B4-BE49-F238E27FC236}">
                  <a16:creationId xmlns:a16="http://schemas.microsoft.com/office/drawing/2014/main" id="{B436350E-6A33-C9A8-0F6C-805C3D3C7112}"/>
                </a:ext>
              </a:extLst>
            </p:cNvPr>
            <p:cNvSpPr txBox="1">
              <a:spLocks/>
            </p:cNvSpPr>
            <p:nvPr/>
          </p:nvSpPr>
          <p:spPr>
            <a:xfrm>
              <a:off x="4227225" y="5203111"/>
              <a:ext cx="2478890" cy="416155"/>
            </a:xfrm>
            <a:prstGeom prst="rect">
              <a:avLst/>
            </a:prstGeom>
            <a:no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GB" sz="1400" b="1" dirty="0">
                  <a:solidFill>
                    <a:schemeClr val="accent2">
                      <a:lumMod val="50000"/>
                    </a:schemeClr>
                  </a:solidFill>
                </a:rPr>
                <a:t>Occupational therapy</a:t>
              </a:r>
              <a:endParaRPr lang="en-GB" sz="1400" b="1" baseline="30000" dirty="0">
                <a:solidFill>
                  <a:schemeClr val="accent2">
                    <a:lumMod val="50000"/>
                  </a:schemeClr>
                </a:solidFill>
              </a:endParaRPr>
            </a:p>
          </p:txBody>
        </p:sp>
      </p:grpSp>
      <p:sp>
        <p:nvSpPr>
          <p:cNvPr id="22" name="Arrow: Down 21">
            <a:extLst>
              <a:ext uri="{FF2B5EF4-FFF2-40B4-BE49-F238E27FC236}">
                <a16:creationId xmlns:a16="http://schemas.microsoft.com/office/drawing/2014/main" id="{10E906CC-5E6B-000E-10CB-83DAE88032A6}"/>
              </a:ext>
            </a:extLst>
          </p:cNvPr>
          <p:cNvSpPr/>
          <p:nvPr/>
        </p:nvSpPr>
        <p:spPr>
          <a:xfrm>
            <a:off x="7907025" y="3895595"/>
            <a:ext cx="499446" cy="883146"/>
          </a:xfrm>
          <a:prstGeom prst="downArrow">
            <a:avLst/>
          </a:prstGeom>
          <a:solidFill>
            <a:schemeClr val="bg1"/>
          </a:solidFill>
          <a:ln>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GB" sz="1400" b="1" dirty="0">
              <a:solidFill>
                <a:schemeClr val="accent2">
                  <a:lumMod val="50000"/>
                </a:schemeClr>
              </a:solidFill>
            </a:endParaRPr>
          </a:p>
        </p:txBody>
      </p:sp>
      <p:sp>
        <p:nvSpPr>
          <p:cNvPr id="14" name="Content Placeholder 12">
            <a:extLst>
              <a:ext uri="{FF2B5EF4-FFF2-40B4-BE49-F238E27FC236}">
                <a16:creationId xmlns:a16="http://schemas.microsoft.com/office/drawing/2014/main" id="{3EB6878E-1A08-BF22-B196-8B3E87F4FAD5}"/>
              </a:ext>
            </a:extLst>
          </p:cNvPr>
          <p:cNvSpPr txBox="1">
            <a:spLocks/>
          </p:cNvSpPr>
          <p:nvPr/>
        </p:nvSpPr>
        <p:spPr>
          <a:xfrm>
            <a:off x="3683686" y="1671434"/>
            <a:ext cx="2180592" cy="883146"/>
          </a:xfrm>
          <a:prstGeom prst="round2DiagRect">
            <a:avLst>
              <a:gd name="adj1" fmla="val 0"/>
              <a:gd name="adj2" fmla="val 24380"/>
            </a:avLst>
          </a:prstGeom>
          <a:solidFill>
            <a:srgbClr val="D9D1CC"/>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solidFill>
                  <a:schemeClr val="accent2">
                    <a:lumMod val="50000"/>
                  </a:schemeClr>
                </a:solidFill>
              </a:rPr>
              <a:t>Further cognitive evaluation probably not indicated</a:t>
            </a:r>
            <a:endParaRPr lang="en-GB" sz="1400" b="1" baseline="30000" dirty="0">
              <a:solidFill>
                <a:schemeClr val="accent2">
                  <a:lumMod val="50000"/>
                </a:schemeClr>
              </a:solidFill>
            </a:endParaRPr>
          </a:p>
        </p:txBody>
      </p:sp>
      <p:sp>
        <p:nvSpPr>
          <p:cNvPr id="11" name="Arrow: Down 10">
            <a:extLst>
              <a:ext uri="{FF2B5EF4-FFF2-40B4-BE49-F238E27FC236}">
                <a16:creationId xmlns:a16="http://schemas.microsoft.com/office/drawing/2014/main" id="{41415722-A5E2-B821-23D1-178797DF7B6F}"/>
              </a:ext>
            </a:extLst>
          </p:cNvPr>
          <p:cNvSpPr/>
          <p:nvPr/>
        </p:nvSpPr>
        <p:spPr>
          <a:xfrm rot="5400000">
            <a:off x="6099208" y="1525726"/>
            <a:ext cx="499446" cy="1174562"/>
          </a:xfrm>
          <a:prstGeom prst="downArrow">
            <a:avLst/>
          </a:prstGeom>
          <a:solidFill>
            <a:schemeClr val="bg1"/>
          </a:solidFill>
          <a:ln>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400" b="1" dirty="0">
                <a:solidFill>
                  <a:schemeClr val="accent2">
                    <a:lumMod val="50000"/>
                  </a:schemeClr>
                </a:solidFill>
              </a:rPr>
              <a:t>No</a:t>
            </a:r>
          </a:p>
        </p:txBody>
      </p:sp>
      <p:sp>
        <p:nvSpPr>
          <p:cNvPr id="2" name="Text Placeholder 1">
            <a:extLst>
              <a:ext uri="{FF2B5EF4-FFF2-40B4-BE49-F238E27FC236}">
                <a16:creationId xmlns:a16="http://schemas.microsoft.com/office/drawing/2014/main" id="{63234583-2078-FE93-421F-2086B46E7758}"/>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2D06F7D9-637F-DD74-EA89-AFC1112B84B8}"/>
              </a:ext>
            </a:extLst>
          </p:cNvPr>
          <p:cNvSpPr>
            <a:spLocks noGrp="1"/>
          </p:cNvSpPr>
          <p:nvPr>
            <p:ph type="title"/>
          </p:nvPr>
        </p:nvSpPr>
        <p:spPr/>
        <p:txBody>
          <a:bodyPr/>
          <a:lstStyle/>
          <a:p>
            <a:r>
              <a:rPr lang="en-GB" dirty="0"/>
              <a:t>Management of patients with PSCI</a:t>
            </a:r>
          </a:p>
        </p:txBody>
      </p:sp>
      <p:sp>
        <p:nvSpPr>
          <p:cNvPr id="5" name="Content Placeholder 4">
            <a:extLst>
              <a:ext uri="{FF2B5EF4-FFF2-40B4-BE49-F238E27FC236}">
                <a16:creationId xmlns:a16="http://schemas.microsoft.com/office/drawing/2014/main" id="{47B87067-5832-DA24-A90A-BCA88B0F7111}"/>
              </a:ext>
            </a:extLst>
          </p:cNvPr>
          <p:cNvSpPr>
            <a:spLocks noGrp="1"/>
          </p:cNvSpPr>
          <p:nvPr>
            <p:ph sz="half" idx="21"/>
          </p:nvPr>
        </p:nvSpPr>
        <p:spPr/>
        <p:txBody>
          <a:bodyPr/>
          <a:lstStyle/>
          <a:p>
            <a:r>
              <a:rPr lang="en-US" dirty="0"/>
              <a:t>Good collaboration among different healthcare professionals is important during the post-stroke phase, to ensure the best management and treatment of cognitive problems after stroke</a:t>
            </a:r>
            <a:endParaRPr lang="en-GB" dirty="0"/>
          </a:p>
        </p:txBody>
      </p:sp>
      <p:sp>
        <p:nvSpPr>
          <p:cNvPr id="6" name="Text Placeholder 5">
            <a:extLst>
              <a:ext uri="{FF2B5EF4-FFF2-40B4-BE49-F238E27FC236}">
                <a16:creationId xmlns:a16="http://schemas.microsoft.com/office/drawing/2014/main" id="{379D0775-022D-999B-DCC9-C549151B384C}"/>
              </a:ext>
            </a:extLst>
          </p:cNvPr>
          <p:cNvSpPr>
            <a:spLocks noGrp="1"/>
          </p:cNvSpPr>
          <p:nvPr>
            <p:ph type="body" sz="quarter" idx="18"/>
          </p:nvPr>
        </p:nvSpPr>
        <p:spPr/>
        <p:txBody>
          <a:bodyPr/>
          <a:lstStyle/>
          <a:p>
            <a:r>
              <a:rPr lang="it-IT" dirty="0"/>
              <a:t>PSCI=post-stroke cognitive impairment</a:t>
            </a:r>
          </a:p>
          <a:p>
            <a:endParaRPr lang="it-IT" dirty="0"/>
          </a:p>
          <a:p>
            <a:r>
              <a:rPr lang="it-IT" dirty="0"/>
              <a:t>El Husseini et al. Stroke 2023;54(6):e272–e291</a:t>
            </a:r>
            <a:endParaRPr lang="en-GB" dirty="0"/>
          </a:p>
        </p:txBody>
      </p:sp>
      <p:sp>
        <p:nvSpPr>
          <p:cNvPr id="7" name="Slide Number Placeholder 6">
            <a:extLst>
              <a:ext uri="{FF2B5EF4-FFF2-40B4-BE49-F238E27FC236}">
                <a16:creationId xmlns:a16="http://schemas.microsoft.com/office/drawing/2014/main" id="{01ECA75D-6766-7851-241F-25D494969828}"/>
              </a:ext>
            </a:extLst>
          </p:cNvPr>
          <p:cNvSpPr>
            <a:spLocks noGrp="1"/>
          </p:cNvSpPr>
          <p:nvPr>
            <p:ph type="sldNum" sz="quarter" idx="4"/>
          </p:nvPr>
        </p:nvSpPr>
        <p:spPr/>
        <p:txBody>
          <a:bodyPr/>
          <a:lstStyle/>
          <a:p>
            <a:fld id="{C5E73D8C-6D1C-4360-8101-83ED279A0FF1}" type="slidenum">
              <a:rPr lang="en-GB" smtClean="0"/>
              <a:pPr/>
              <a:t>26</a:t>
            </a:fld>
            <a:endParaRPr lang="en-GB"/>
          </a:p>
        </p:txBody>
      </p:sp>
      <p:sp>
        <p:nvSpPr>
          <p:cNvPr id="4" name="Content Placeholder 12">
            <a:extLst>
              <a:ext uri="{FF2B5EF4-FFF2-40B4-BE49-F238E27FC236}">
                <a16:creationId xmlns:a16="http://schemas.microsoft.com/office/drawing/2014/main" id="{209C54EB-B325-98AD-5303-77885102CC6C}"/>
              </a:ext>
            </a:extLst>
          </p:cNvPr>
          <p:cNvSpPr txBox="1">
            <a:spLocks/>
          </p:cNvSpPr>
          <p:nvPr/>
        </p:nvSpPr>
        <p:spPr>
          <a:xfrm>
            <a:off x="6847283" y="1671434"/>
            <a:ext cx="2505050" cy="883146"/>
          </a:xfrm>
          <a:prstGeom prst="round2DiagRect">
            <a:avLst>
              <a:gd name="adj1" fmla="val 0"/>
              <a:gd name="adj2" fmla="val 24380"/>
            </a:avLst>
          </a:prstGeom>
          <a:solidFill>
            <a:schemeClr val="accent5">
              <a:lumMod val="75000"/>
            </a:schemeClr>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300" b="1" dirty="0">
                <a:solidFill>
                  <a:schemeClr val="bg1"/>
                </a:solidFill>
              </a:rPr>
              <a:t>Evidence of cognitive impairment (from screening or an informant)?</a:t>
            </a:r>
            <a:endParaRPr lang="en-GB" sz="1300" b="1" baseline="30000" dirty="0">
              <a:solidFill>
                <a:schemeClr val="bg1"/>
              </a:solidFill>
            </a:endParaRPr>
          </a:p>
        </p:txBody>
      </p:sp>
      <p:sp>
        <p:nvSpPr>
          <p:cNvPr id="12" name="Content Placeholder 12">
            <a:extLst>
              <a:ext uri="{FF2B5EF4-FFF2-40B4-BE49-F238E27FC236}">
                <a16:creationId xmlns:a16="http://schemas.microsoft.com/office/drawing/2014/main" id="{F365DA0E-8E4C-E067-B3A5-A6A19A556115}"/>
              </a:ext>
            </a:extLst>
          </p:cNvPr>
          <p:cNvSpPr txBox="1">
            <a:spLocks/>
          </p:cNvSpPr>
          <p:nvPr/>
        </p:nvSpPr>
        <p:spPr>
          <a:xfrm>
            <a:off x="7009512" y="3082949"/>
            <a:ext cx="2180592" cy="883146"/>
          </a:xfrm>
          <a:prstGeom prst="round2DiagRect">
            <a:avLst>
              <a:gd name="adj1" fmla="val 0"/>
              <a:gd name="adj2" fmla="val 24380"/>
            </a:avLst>
          </a:prstGeom>
          <a:solidFill>
            <a:srgbClr val="D9D1CC"/>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solidFill>
                  <a:schemeClr val="accent2">
                    <a:lumMod val="50000"/>
                  </a:schemeClr>
                </a:solidFill>
              </a:rPr>
              <a:t>Further neuropsychological evaluation</a:t>
            </a:r>
            <a:endParaRPr lang="en-GB" sz="1400" b="1" baseline="30000" dirty="0">
              <a:solidFill>
                <a:schemeClr val="accent2">
                  <a:lumMod val="50000"/>
                </a:schemeClr>
              </a:solidFill>
            </a:endParaRPr>
          </a:p>
        </p:txBody>
      </p:sp>
      <p:sp>
        <p:nvSpPr>
          <p:cNvPr id="13" name="Arrow: Down 12">
            <a:extLst>
              <a:ext uri="{FF2B5EF4-FFF2-40B4-BE49-F238E27FC236}">
                <a16:creationId xmlns:a16="http://schemas.microsoft.com/office/drawing/2014/main" id="{7F922B8A-F723-2D00-2A66-7EFDD525A0CE}"/>
              </a:ext>
            </a:extLst>
          </p:cNvPr>
          <p:cNvSpPr/>
          <p:nvPr/>
        </p:nvSpPr>
        <p:spPr>
          <a:xfrm>
            <a:off x="7850085" y="2473376"/>
            <a:ext cx="499446" cy="745906"/>
          </a:xfrm>
          <a:prstGeom prst="downArrow">
            <a:avLst/>
          </a:prstGeom>
          <a:solidFill>
            <a:schemeClr val="bg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400" b="1" dirty="0">
                <a:solidFill>
                  <a:schemeClr val="accent5">
                    <a:lumMod val="50000"/>
                  </a:schemeClr>
                </a:solidFill>
              </a:rPr>
              <a:t>Yes</a:t>
            </a:r>
          </a:p>
        </p:txBody>
      </p:sp>
      <p:sp>
        <p:nvSpPr>
          <p:cNvPr id="24" name="Content Placeholder 12">
            <a:extLst>
              <a:ext uri="{FF2B5EF4-FFF2-40B4-BE49-F238E27FC236}">
                <a16:creationId xmlns:a16="http://schemas.microsoft.com/office/drawing/2014/main" id="{46D15647-96BB-C4FA-38AE-F20A5FB67AD6}"/>
              </a:ext>
            </a:extLst>
          </p:cNvPr>
          <p:cNvSpPr txBox="1">
            <a:spLocks/>
          </p:cNvSpPr>
          <p:nvPr/>
        </p:nvSpPr>
        <p:spPr>
          <a:xfrm>
            <a:off x="9802556" y="2728955"/>
            <a:ext cx="1920530" cy="416155"/>
          </a:xfrm>
          <a:prstGeom prst="rect">
            <a:avLst/>
          </a:prstGeom>
          <a:no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solidFill>
                  <a:schemeClr val="accent2">
                    <a:lumMod val="50000"/>
                  </a:schemeClr>
                </a:solidFill>
              </a:rPr>
              <a:t>Is there evidence of communication deficits?</a:t>
            </a:r>
            <a:endParaRPr lang="en-GB" sz="1200" baseline="30000" dirty="0">
              <a:solidFill>
                <a:schemeClr val="accent2">
                  <a:lumMod val="50000"/>
                </a:schemeClr>
              </a:solidFill>
            </a:endParaRPr>
          </a:p>
        </p:txBody>
      </p:sp>
      <p:sp>
        <p:nvSpPr>
          <p:cNvPr id="25" name="Content Placeholder 12">
            <a:extLst>
              <a:ext uri="{FF2B5EF4-FFF2-40B4-BE49-F238E27FC236}">
                <a16:creationId xmlns:a16="http://schemas.microsoft.com/office/drawing/2014/main" id="{C8DD4AE2-F0A2-8A4D-9874-1E89EDB1B023}"/>
              </a:ext>
            </a:extLst>
          </p:cNvPr>
          <p:cNvSpPr txBox="1">
            <a:spLocks/>
          </p:cNvSpPr>
          <p:nvPr/>
        </p:nvSpPr>
        <p:spPr>
          <a:xfrm>
            <a:off x="9802556" y="3346747"/>
            <a:ext cx="1797227" cy="416155"/>
          </a:xfrm>
          <a:prstGeom prst="rect">
            <a:avLst/>
          </a:prstGeom>
          <a:no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solidFill>
                  <a:schemeClr val="accent2">
                    <a:lumMod val="50000"/>
                  </a:schemeClr>
                </a:solidFill>
              </a:rPr>
              <a:t>Is there evidence of cognitive impairment?</a:t>
            </a:r>
            <a:endParaRPr lang="en-GB" sz="1200" baseline="30000" dirty="0">
              <a:solidFill>
                <a:schemeClr val="accent2">
                  <a:lumMod val="50000"/>
                </a:schemeClr>
              </a:solidFill>
            </a:endParaRPr>
          </a:p>
        </p:txBody>
      </p:sp>
      <p:sp>
        <p:nvSpPr>
          <p:cNvPr id="26" name="Content Placeholder 12">
            <a:extLst>
              <a:ext uri="{FF2B5EF4-FFF2-40B4-BE49-F238E27FC236}">
                <a16:creationId xmlns:a16="http://schemas.microsoft.com/office/drawing/2014/main" id="{4F46DFF1-0F54-3A7C-34F1-AB009EF64C54}"/>
              </a:ext>
            </a:extLst>
          </p:cNvPr>
          <p:cNvSpPr txBox="1">
            <a:spLocks/>
          </p:cNvSpPr>
          <p:nvPr/>
        </p:nvSpPr>
        <p:spPr>
          <a:xfrm>
            <a:off x="9802556" y="3970980"/>
            <a:ext cx="2066254" cy="416155"/>
          </a:xfrm>
          <a:prstGeom prst="rect">
            <a:avLst/>
          </a:prstGeom>
          <a:no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solidFill>
                  <a:schemeClr val="accent2">
                    <a:lumMod val="50000"/>
                  </a:schemeClr>
                </a:solidFill>
              </a:rPr>
              <a:t>Does cognitive impairment impact on functioning?</a:t>
            </a:r>
            <a:endParaRPr lang="en-GB" sz="1200" baseline="30000" dirty="0">
              <a:solidFill>
                <a:schemeClr val="accent2">
                  <a:lumMod val="50000"/>
                </a:schemeClr>
              </a:solidFill>
            </a:endParaRPr>
          </a:p>
        </p:txBody>
      </p:sp>
    </p:spTree>
    <p:extLst>
      <p:ext uri="{BB962C8B-B14F-4D97-AF65-F5344CB8AC3E}">
        <p14:creationId xmlns:p14="http://schemas.microsoft.com/office/powerpoint/2010/main" val="2717373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6EC4A3-ED71-D85D-5F81-A0C8EF4537C1}"/>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7AACC2E6-BC73-1322-01BF-9609D141036F}"/>
              </a:ext>
            </a:extLst>
          </p:cNvPr>
          <p:cNvSpPr>
            <a:spLocks noGrp="1"/>
          </p:cNvSpPr>
          <p:nvPr>
            <p:ph type="title"/>
          </p:nvPr>
        </p:nvSpPr>
        <p:spPr/>
        <p:txBody>
          <a:bodyPr/>
          <a:lstStyle/>
          <a:p>
            <a:r>
              <a:rPr lang="en-US" dirty="0"/>
              <a:t>Treatments for cognitive impairment after stroke</a:t>
            </a:r>
            <a:endParaRPr lang="en-GB" dirty="0"/>
          </a:p>
        </p:txBody>
      </p:sp>
      <p:sp>
        <p:nvSpPr>
          <p:cNvPr id="4" name="Content Placeholder 3">
            <a:extLst>
              <a:ext uri="{FF2B5EF4-FFF2-40B4-BE49-F238E27FC236}">
                <a16:creationId xmlns:a16="http://schemas.microsoft.com/office/drawing/2014/main" id="{5333D83E-9DC6-C0B8-D763-E7A262AF108D}"/>
              </a:ext>
            </a:extLst>
          </p:cNvPr>
          <p:cNvSpPr>
            <a:spLocks noGrp="1"/>
          </p:cNvSpPr>
          <p:nvPr>
            <p:ph idx="19"/>
          </p:nvPr>
        </p:nvSpPr>
        <p:spPr/>
        <p:txBody>
          <a:bodyPr/>
          <a:lstStyle/>
          <a:p>
            <a:r>
              <a:rPr lang="en-US" dirty="0"/>
              <a:t>Some studies have suggested that IV thrombolysis or thrombectomy may improve cognitive outcomes in patients after stroke</a:t>
            </a:r>
            <a:r>
              <a:rPr lang="en-US" baseline="30000" dirty="0"/>
              <a:t>1-3</a:t>
            </a:r>
            <a:endParaRPr lang="en-US" dirty="0"/>
          </a:p>
          <a:p>
            <a:r>
              <a:rPr lang="en-US" dirty="0"/>
              <a:t>A study using data from 6,268 patients from the Virtual International Stroke Trials archive compared cognitive outcomes in patients treated with </a:t>
            </a:r>
            <a:r>
              <a:rPr lang="en-US" b="1" dirty="0"/>
              <a:t>thrombolysis</a:t>
            </a:r>
            <a:r>
              <a:rPr lang="en-US" dirty="0"/>
              <a:t> versus those who were treated conservatively</a:t>
            </a:r>
            <a:r>
              <a:rPr lang="en-US" baseline="30000" dirty="0"/>
              <a:t>1</a:t>
            </a:r>
          </a:p>
          <a:p>
            <a:pPr lvl="1"/>
            <a:r>
              <a:rPr lang="en-US" dirty="0"/>
              <a:t>Thrombolysis improved the chance of higher cognitive scores 90 days after therapy – </a:t>
            </a:r>
            <a:r>
              <a:rPr lang="en-US" b="1" dirty="0"/>
              <a:t>OR: 1.31</a:t>
            </a:r>
            <a:r>
              <a:rPr lang="en-US" dirty="0"/>
              <a:t>, 95% CI: 1.18, 1.47, p&lt;0.01</a:t>
            </a:r>
            <a:r>
              <a:rPr lang="en-US" baseline="30000" dirty="0"/>
              <a:t>1</a:t>
            </a:r>
            <a:endParaRPr lang="en-US" dirty="0"/>
          </a:p>
          <a:p>
            <a:r>
              <a:rPr lang="en-US" dirty="0"/>
              <a:t>Another study found that patients with acute stroke who received </a:t>
            </a:r>
            <a:r>
              <a:rPr lang="en-US" b="1" dirty="0"/>
              <a:t>thrombectomy</a:t>
            </a:r>
            <a:r>
              <a:rPr lang="en-US" dirty="0"/>
              <a:t> plus intravenous thrombolysis, versus those who received just thrombolysis, performed significantly better at various neuropsychological tests </a:t>
            </a:r>
            <a:br>
              <a:rPr lang="en-US" dirty="0"/>
            </a:br>
            <a:r>
              <a:rPr lang="en-US" dirty="0"/>
              <a:t>6 months after stroke</a:t>
            </a:r>
            <a:r>
              <a:rPr lang="en-US" baseline="30000" dirty="0"/>
              <a:t>2</a:t>
            </a:r>
            <a:endParaRPr lang="en-US" dirty="0"/>
          </a:p>
        </p:txBody>
      </p:sp>
      <p:sp>
        <p:nvSpPr>
          <p:cNvPr id="8" name="Content Placeholder 7">
            <a:extLst>
              <a:ext uri="{FF2B5EF4-FFF2-40B4-BE49-F238E27FC236}">
                <a16:creationId xmlns:a16="http://schemas.microsoft.com/office/drawing/2014/main" id="{B7310459-FB0C-9E80-80A8-7864D992E53C}"/>
              </a:ext>
            </a:extLst>
          </p:cNvPr>
          <p:cNvSpPr>
            <a:spLocks noGrp="1"/>
          </p:cNvSpPr>
          <p:nvPr>
            <p:ph sz="half" idx="20"/>
          </p:nvPr>
        </p:nvSpPr>
        <p:spPr/>
        <p:txBody>
          <a:bodyPr/>
          <a:lstStyle/>
          <a:p>
            <a:pPr marL="0" indent="0" algn="ctr">
              <a:buNone/>
            </a:pPr>
            <a:r>
              <a:rPr lang="en-US" b="1" dirty="0">
                <a:solidFill>
                  <a:schemeClr val="accent5">
                    <a:lumMod val="50000"/>
                  </a:schemeClr>
                </a:solidFill>
              </a:rPr>
              <a:t>Secondary stroke prevention and management</a:t>
            </a:r>
            <a:r>
              <a:rPr lang="en-US" b="1" baseline="30000" dirty="0">
                <a:solidFill>
                  <a:schemeClr val="accent5">
                    <a:lumMod val="50000"/>
                  </a:schemeClr>
                </a:solidFill>
              </a:rPr>
              <a:t>4</a:t>
            </a:r>
            <a:endParaRPr lang="en-US" b="1" dirty="0">
              <a:solidFill>
                <a:schemeClr val="accent5">
                  <a:lumMod val="50000"/>
                </a:schemeClr>
              </a:solidFill>
            </a:endParaRPr>
          </a:p>
          <a:p>
            <a:pPr>
              <a:buClr>
                <a:schemeClr val="tx1"/>
              </a:buClr>
            </a:pPr>
            <a:r>
              <a:rPr lang="en-US" sz="1400" dirty="0"/>
              <a:t>Multidisciplinary team management can help to identify patient and caregiver needs</a:t>
            </a:r>
          </a:p>
          <a:p>
            <a:pPr>
              <a:buClr>
                <a:schemeClr val="tx1"/>
              </a:buClr>
            </a:pPr>
            <a:r>
              <a:rPr lang="en-US" sz="1400" b="1" dirty="0">
                <a:solidFill>
                  <a:schemeClr val="accent5">
                    <a:lumMod val="50000"/>
                  </a:schemeClr>
                </a:solidFill>
              </a:rPr>
              <a:t>Physical activity </a:t>
            </a:r>
            <a:r>
              <a:rPr lang="en-US" sz="1400" dirty="0"/>
              <a:t>– there is some evidence of a cognitive benefit, possibly greater with aerobic exercise</a:t>
            </a:r>
          </a:p>
          <a:p>
            <a:pPr>
              <a:buClr>
                <a:schemeClr val="tx1"/>
              </a:buClr>
            </a:pPr>
            <a:r>
              <a:rPr lang="en-US" sz="1400" b="1" dirty="0">
                <a:solidFill>
                  <a:schemeClr val="accent5">
                    <a:lumMod val="50000"/>
                  </a:schemeClr>
                </a:solidFill>
              </a:rPr>
              <a:t>Cognitive rehabilitation </a:t>
            </a:r>
            <a:r>
              <a:rPr lang="en-US" sz="1400" dirty="0"/>
              <a:t>– some techniques </a:t>
            </a:r>
            <a:br>
              <a:rPr lang="en-US" sz="1400" dirty="0"/>
            </a:br>
            <a:r>
              <a:rPr lang="en-US" sz="1400" dirty="0"/>
              <a:t>(e.g., cognitive training) appear to result in small but sustained improvements in cognition</a:t>
            </a:r>
          </a:p>
          <a:p>
            <a:pPr>
              <a:buClr>
                <a:schemeClr val="tx1"/>
              </a:buClr>
            </a:pPr>
            <a:r>
              <a:rPr lang="en-US" sz="1400" b="1" dirty="0">
                <a:solidFill>
                  <a:schemeClr val="accent5">
                    <a:lumMod val="50000"/>
                  </a:schemeClr>
                </a:solidFill>
              </a:rPr>
              <a:t>Pharmacological treatments </a:t>
            </a:r>
            <a:r>
              <a:rPr lang="en-US" sz="1400" dirty="0"/>
              <a:t>– cholinesterase inhibitors and/or memantine are sometimes prescribed for patients with dementia after stroke</a:t>
            </a:r>
            <a:endParaRPr lang="en-GB" sz="1400" dirty="0"/>
          </a:p>
        </p:txBody>
      </p:sp>
      <p:sp>
        <p:nvSpPr>
          <p:cNvPr id="6" name="Text Placeholder 5">
            <a:extLst>
              <a:ext uri="{FF2B5EF4-FFF2-40B4-BE49-F238E27FC236}">
                <a16:creationId xmlns:a16="http://schemas.microsoft.com/office/drawing/2014/main" id="{F0FD3D6E-B30D-71EB-683F-B8C7B7125FE5}"/>
              </a:ext>
            </a:extLst>
          </p:cNvPr>
          <p:cNvSpPr>
            <a:spLocks noGrp="1"/>
          </p:cNvSpPr>
          <p:nvPr>
            <p:ph type="body" sz="quarter" idx="18"/>
          </p:nvPr>
        </p:nvSpPr>
        <p:spPr/>
        <p:txBody>
          <a:bodyPr/>
          <a:lstStyle/>
          <a:p>
            <a:r>
              <a:rPr lang="en-US" dirty="0"/>
              <a:t>IV=intravenous; REVASCAT=endovascular revascularization with solitaire device versus best medical therapy in anterior circulation stroke within 8 hours</a:t>
            </a:r>
          </a:p>
          <a:p>
            <a:endParaRPr lang="en-US" dirty="0"/>
          </a:p>
          <a:p>
            <a:r>
              <a:rPr lang="en-US" dirty="0"/>
              <a:t>1. Hajjar et al. Int J Stroke 2013;8(8):652–656; 2. </a:t>
            </a:r>
            <a:r>
              <a:rPr lang="en-US" dirty="0" err="1"/>
              <a:t>Lattanzi</a:t>
            </a:r>
            <a:r>
              <a:rPr lang="en-US" dirty="0"/>
              <a:t> et al. Sci Rep 2020;10(1):18524; </a:t>
            </a:r>
          </a:p>
          <a:p>
            <a:r>
              <a:rPr lang="en-US" dirty="0"/>
              <a:t>3. López-</a:t>
            </a:r>
            <a:r>
              <a:rPr lang="en-US" dirty="0" err="1"/>
              <a:t>Cancio</a:t>
            </a:r>
            <a:r>
              <a:rPr lang="en-US" dirty="0"/>
              <a:t> E, et al. Neurology 2017;88(3):245–251; </a:t>
            </a:r>
            <a:r>
              <a:rPr lang="en-GB" dirty="0"/>
              <a:t>4. El Husseini et al. Stroke 2023;54(6):e272–e291</a:t>
            </a:r>
          </a:p>
        </p:txBody>
      </p:sp>
      <p:sp>
        <p:nvSpPr>
          <p:cNvPr id="7" name="Slide Number Placeholder 6">
            <a:extLst>
              <a:ext uri="{FF2B5EF4-FFF2-40B4-BE49-F238E27FC236}">
                <a16:creationId xmlns:a16="http://schemas.microsoft.com/office/drawing/2014/main" id="{1820B1CC-0D2C-0758-92C6-97B044DFE9E4}"/>
              </a:ext>
            </a:extLst>
          </p:cNvPr>
          <p:cNvSpPr>
            <a:spLocks noGrp="1"/>
          </p:cNvSpPr>
          <p:nvPr>
            <p:ph type="sldNum" sz="quarter" idx="4"/>
          </p:nvPr>
        </p:nvSpPr>
        <p:spPr/>
        <p:txBody>
          <a:bodyPr/>
          <a:lstStyle/>
          <a:p>
            <a:fld id="{C5E73D8C-6D1C-4360-8101-83ED279A0FF1}" type="slidenum">
              <a:rPr lang="en-GB" smtClean="0"/>
              <a:pPr/>
              <a:t>27</a:t>
            </a:fld>
            <a:endParaRPr lang="en-GB"/>
          </a:p>
        </p:txBody>
      </p:sp>
    </p:spTree>
    <p:extLst>
      <p:ext uri="{BB962C8B-B14F-4D97-AF65-F5344CB8AC3E}">
        <p14:creationId xmlns:p14="http://schemas.microsoft.com/office/powerpoint/2010/main" val="1603120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32293A-254E-B4C6-E2A7-2B702D6C60C8}"/>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F2BAF521-785A-B07F-273B-89DC9F9563CF}"/>
              </a:ext>
            </a:extLst>
          </p:cNvPr>
          <p:cNvSpPr>
            <a:spLocks noGrp="1"/>
          </p:cNvSpPr>
          <p:nvPr>
            <p:ph type="title"/>
          </p:nvPr>
        </p:nvSpPr>
        <p:spPr/>
        <p:txBody>
          <a:bodyPr/>
          <a:lstStyle/>
          <a:p>
            <a:r>
              <a:rPr lang="en-US" dirty="0"/>
              <a:t>Trials to prevent cognitive decline after stroke </a:t>
            </a:r>
            <a:endParaRPr lang="en-GB" dirty="0"/>
          </a:p>
        </p:txBody>
      </p:sp>
      <p:sp>
        <p:nvSpPr>
          <p:cNvPr id="4" name="Content Placeholder 3">
            <a:extLst>
              <a:ext uri="{FF2B5EF4-FFF2-40B4-BE49-F238E27FC236}">
                <a16:creationId xmlns:a16="http://schemas.microsoft.com/office/drawing/2014/main" id="{46D4A9B0-D5C0-3F80-2FF2-D320BEFFB6D9}"/>
              </a:ext>
            </a:extLst>
          </p:cNvPr>
          <p:cNvSpPr>
            <a:spLocks noGrp="1"/>
          </p:cNvSpPr>
          <p:nvPr>
            <p:ph sz="half" idx="20"/>
          </p:nvPr>
        </p:nvSpPr>
        <p:spPr/>
        <p:txBody>
          <a:bodyPr/>
          <a:lstStyle/>
          <a:p>
            <a:pPr marL="0" indent="0" algn="ctr">
              <a:buNone/>
            </a:pPr>
            <a:r>
              <a:rPr lang="en-GB" sz="1400" b="1" dirty="0">
                <a:solidFill>
                  <a:schemeClr val="accent5">
                    <a:lumMod val="50000"/>
                  </a:schemeClr>
                </a:solidFill>
              </a:rPr>
              <a:t>Intensive blood pressure </a:t>
            </a:r>
            <a:br>
              <a:rPr lang="en-GB" sz="1400" b="1" dirty="0">
                <a:solidFill>
                  <a:schemeClr val="accent5">
                    <a:lumMod val="50000"/>
                  </a:schemeClr>
                </a:solidFill>
              </a:rPr>
            </a:br>
            <a:r>
              <a:rPr lang="en-GB" sz="1400" b="1" dirty="0">
                <a:solidFill>
                  <a:schemeClr val="accent5">
                    <a:lumMod val="50000"/>
                  </a:schemeClr>
                </a:solidFill>
              </a:rPr>
              <a:t>and lipid reduction</a:t>
            </a:r>
            <a:r>
              <a:rPr lang="en-GB" sz="1400" b="1" baseline="30000" dirty="0">
                <a:solidFill>
                  <a:schemeClr val="accent5">
                    <a:lumMod val="50000"/>
                  </a:schemeClr>
                </a:solidFill>
              </a:rPr>
              <a:t>3</a:t>
            </a:r>
            <a:endParaRPr lang="en-GB" sz="1400" b="1" dirty="0">
              <a:solidFill>
                <a:schemeClr val="accent5">
                  <a:lumMod val="50000"/>
                </a:schemeClr>
              </a:solidFill>
            </a:endParaRPr>
          </a:p>
          <a:p>
            <a:r>
              <a:rPr lang="en-GB" sz="1400" dirty="0"/>
              <a:t>Patients with stroke and high BP (SBP 125–170 mmHg) were randomized to aggressive BP management, with lipid lowering where indicated, or care as usual</a:t>
            </a:r>
          </a:p>
          <a:p>
            <a:r>
              <a:rPr lang="en-GB" sz="1400" dirty="0"/>
              <a:t>Patients who received BP and lipid-lowering treatment showed significantly improved ACE-R scores at 6 months, as well as other cognitive indicators</a:t>
            </a:r>
          </a:p>
          <a:p>
            <a:pPr lvl="1"/>
            <a:endParaRPr lang="en-GB" sz="1200" dirty="0"/>
          </a:p>
        </p:txBody>
      </p:sp>
      <p:sp>
        <p:nvSpPr>
          <p:cNvPr id="8" name="Content Placeholder 7">
            <a:extLst>
              <a:ext uri="{FF2B5EF4-FFF2-40B4-BE49-F238E27FC236}">
                <a16:creationId xmlns:a16="http://schemas.microsoft.com/office/drawing/2014/main" id="{4595C6E2-F60F-3968-46C6-A604308B8237}"/>
              </a:ext>
            </a:extLst>
          </p:cNvPr>
          <p:cNvSpPr>
            <a:spLocks noGrp="1"/>
          </p:cNvSpPr>
          <p:nvPr>
            <p:ph sz="half" idx="21"/>
          </p:nvPr>
        </p:nvSpPr>
        <p:spPr/>
        <p:txBody>
          <a:bodyPr/>
          <a:lstStyle/>
          <a:p>
            <a:pPr marL="0" indent="0" algn="ctr">
              <a:buNone/>
            </a:pPr>
            <a:r>
              <a:rPr lang="en-GB" sz="1400" b="1" dirty="0">
                <a:solidFill>
                  <a:schemeClr val="accent5">
                    <a:lumMod val="50000"/>
                  </a:schemeClr>
                </a:solidFill>
              </a:rPr>
              <a:t>Multifactorial risk factor management</a:t>
            </a:r>
            <a:r>
              <a:rPr lang="en-GB" sz="1400" b="1" baseline="30000" dirty="0">
                <a:solidFill>
                  <a:schemeClr val="accent5">
                    <a:lumMod val="50000"/>
                  </a:schemeClr>
                </a:solidFill>
              </a:rPr>
              <a:t>1</a:t>
            </a:r>
            <a:endParaRPr lang="en-GB" sz="1400" b="1" dirty="0">
              <a:solidFill>
                <a:schemeClr val="accent5">
                  <a:lumMod val="50000"/>
                </a:schemeClr>
              </a:solidFill>
            </a:endParaRPr>
          </a:p>
          <a:p>
            <a:r>
              <a:rPr lang="en-GB" sz="1400" dirty="0"/>
              <a:t>Patients after first stroke/TIA were randomized to either intensive vascular risk factor intervention or care as usual</a:t>
            </a:r>
          </a:p>
          <a:p>
            <a:r>
              <a:rPr lang="en-GB" sz="1400" dirty="0"/>
              <a:t>After 1 year, the difference between groups in TMT-A was in favour of intervention but was not significant</a:t>
            </a:r>
          </a:p>
          <a:p>
            <a:pPr lvl="1"/>
            <a:r>
              <a:rPr lang="en-GB" dirty="0"/>
              <a:t>3.8 seconds (p=0.35)</a:t>
            </a:r>
          </a:p>
          <a:p>
            <a:endParaRPr lang="en-GB" sz="1400" dirty="0"/>
          </a:p>
        </p:txBody>
      </p:sp>
      <p:sp>
        <p:nvSpPr>
          <p:cNvPr id="10" name="Content Placeholder 9">
            <a:extLst>
              <a:ext uri="{FF2B5EF4-FFF2-40B4-BE49-F238E27FC236}">
                <a16:creationId xmlns:a16="http://schemas.microsoft.com/office/drawing/2014/main" id="{3624CBF5-0A68-FC96-E767-85029ECE50D3}"/>
              </a:ext>
            </a:extLst>
          </p:cNvPr>
          <p:cNvSpPr>
            <a:spLocks noGrp="1"/>
          </p:cNvSpPr>
          <p:nvPr>
            <p:ph sz="half" idx="22"/>
          </p:nvPr>
        </p:nvSpPr>
        <p:spPr/>
        <p:txBody>
          <a:bodyPr/>
          <a:lstStyle/>
          <a:p>
            <a:pPr marL="0" indent="0" algn="ctr">
              <a:buNone/>
            </a:pPr>
            <a:r>
              <a:rPr lang="en-GB" sz="1400" b="1" dirty="0">
                <a:solidFill>
                  <a:schemeClr val="accent5">
                    <a:lumMod val="50000"/>
                  </a:schemeClr>
                </a:solidFill>
              </a:rPr>
              <a:t>Multidomain lifestyle interventions</a:t>
            </a:r>
            <a:r>
              <a:rPr lang="en-GB" sz="1400" b="1" baseline="30000" dirty="0">
                <a:solidFill>
                  <a:schemeClr val="accent5">
                    <a:lumMod val="50000"/>
                  </a:schemeClr>
                </a:solidFill>
              </a:rPr>
              <a:t>2</a:t>
            </a:r>
          </a:p>
          <a:p>
            <a:r>
              <a:rPr lang="en-GB" sz="1400" dirty="0"/>
              <a:t>Patients with stroke were randomized to a 2-year lifestyle intervention or care as usual</a:t>
            </a:r>
          </a:p>
          <a:p>
            <a:r>
              <a:rPr lang="en-GB" sz="1400" dirty="0"/>
              <a:t>After 2 years, fewer patients in the intervention group showed cognitive decline: </a:t>
            </a:r>
          </a:p>
          <a:p>
            <a:pPr lvl="1"/>
            <a:r>
              <a:rPr lang="en-GB" dirty="0"/>
              <a:t>10.5% versus 12.0% </a:t>
            </a:r>
            <a:br>
              <a:rPr lang="en-GB" dirty="0"/>
            </a:br>
            <a:r>
              <a:rPr lang="en-GB" dirty="0"/>
              <a:t>(a risk reduction of 0.874)</a:t>
            </a:r>
          </a:p>
          <a:p>
            <a:endParaRPr lang="en-GB" sz="1400" dirty="0"/>
          </a:p>
        </p:txBody>
      </p:sp>
      <p:sp>
        <p:nvSpPr>
          <p:cNvPr id="6" name="Text Placeholder 5">
            <a:extLst>
              <a:ext uri="{FF2B5EF4-FFF2-40B4-BE49-F238E27FC236}">
                <a16:creationId xmlns:a16="http://schemas.microsoft.com/office/drawing/2014/main" id="{2643DE4B-0F35-426E-E164-A3052BA480D8}"/>
              </a:ext>
            </a:extLst>
          </p:cNvPr>
          <p:cNvSpPr>
            <a:spLocks noGrp="1"/>
          </p:cNvSpPr>
          <p:nvPr>
            <p:ph type="body" sz="quarter" idx="18"/>
          </p:nvPr>
        </p:nvSpPr>
        <p:spPr/>
        <p:txBody>
          <a:bodyPr/>
          <a:lstStyle/>
          <a:p>
            <a:r>
              <a:rPr lang="en-GB" dirty="0"/>
              <a:t>ACE-R=Addenbrooke’s Cognitive Examination – Revised; BP=blood pressure; SBP=systolic blood pressure; TIA=transient ischaemic attack; TMT-A=Trail Making Test – Part A</a:t>
            </a:r>
          </a:p>
          <a:p>
            <a:endParaRPr lang="en-GB" dirty="0"/>
          </a:p>
          <a:p>
            <a:r>
              <a:rPr lang="en-GB" dirty="0"/>
              <a:t>1. </a:t>
            </a:r>
            <a:r>
              <a:rPr lang="en-GB" dirty="0" err="1"/>
              <a:t>Ihle</a:t>
            </a:r>
            <a:r>
              <a:rPr lang="en-GB" dirty="0"/>
              <a:t>-Hansen et al. Int J Stroke 2014;9(7):932–938; 2. Matz et al. Stroke 2015;46(10):2874–2880; 3. Bath et al. </a:t>
            </a:r>
            <a:r>
              <a:rPr lang="en-GB" dirty="0" err="1"/>
              <a:t>PLoS</a:t>
            </a:r>
            <a:r>
              <a:rPr lang="en-GB" dirty="0"/>
              <a:t> One 2017;12(1):e0164608</a:t>
            </a:r>
          </a:p>
        </p:txBody>
      </p:sp>
      <p:sp>
        <p:nvSpPr>
          <p:cNvPr id="7" name="Slide Number Placeholder 6">
            <a:extLst>
              <a:ext uri="{FF2B5EF4-FFF2-40B4-BE49-F238E27FC236}">
                <a16:creationId xmlns:a16="http://schemas.microsoft.com/office/drawing/2014/main" id="{9C8C6631-5A5A-EB40-A463-E791592B828E}"/>
              </a:ext>
            </a:extLst>
          </p:cNvPr>
          <p:cNvSpPr>
            <a:spLocks noGrp="1"/>
          </p:cNvSpPr>
          <p:nvPr>
            <p:ph type="sldNum" sz="quarter" idx="4"/>
          </p:nvPr>
        </p:nvSpPr>
        <p:spPr/>
        <p:txBody>
          <a:bodyPr/>
          <a:lstStyle/>
          <a:p>
            <a:fld id="{C5E73D8C-6D1C-4360-8101-83ED279A0FF1}" type="slidenum">
              <a:rPr lang="en-GB" smtClean="0"/>
              <a:pPr/>
              <a:t>28</a:t>
            </a:fld>
            <a:endParaRPr lang="en-GB"/>
          </a:p>
        </p:txBody>
      </p:sp>
    </p:spTree>
    <p:extLst>
      <p:ext uri="{BB962C8B-B14F-4D97-AF65-F5344CB8AC3E}">
        <p14:creationId xmlns:p14="http://schemas.microsoft.com/office/powerpoint/2010/main" val="7306514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C60B8C-73E5-FAB9-10C4-DD7A9113E1EB}"/>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A695B74A-E65F-5DB7-BB26-A8712B763A67}"/>
              </a:ext>
            </a:extLst>
          </p:cNvPr>
          <p:cNvSpPr>
            <a:spLocks noGrp="1"/>
          </p:cNvSpPr>
          <p:nvPr>
            <p:ph type="title"/>
          </p:nvPr>
        </p:nvSpPr>
        <p:spPr>
          <a:xfrm>
            <a:off x="539749" y="814386"/>
            <a:ext cx="11062529" cy="332399"/>
          </a:xfrm>
        </p:spPr>
        <p:txBody>
          <a:bodyPr/>
          <a:lstStyle/>
          <a:p>
            <a:r>
              <a:rPr lang="en-GB" dirty="0"/>
              <a:t>Ongoing studies of treatments for PSCI</a:t>
            </a:r>
          </a:p>
        </p:txBody>
      </p:sp>
      <p:sp>
        <p:nvSpPr>
          <p:cNvPr id="4" name="Content Placeholder 3">
            <a:extLst>
              <a:ext uri="{FF2B5EF4-FFF2-40B4-BE49-F238E27FC236}">
                <a16:creationId xmlns:a16="http://schemas.microsoft.com/office/drawing/2014/main" id="{A652A94B-D2A1-4DE3-1264-4D2B6EFE490E}"/>
              </a:ext>
            </a:extLst>
          </p:cNvPr>
          <p:cNvSpPr>
            <a:spLocks noGrp="1"/>
          </p:cNvSpPr>
          <p:nvPr>
            <p:ph idx="19"/>
          </p:nvPr>
        </p:nvSpPr>
        <p:spPr/>
        <p:txBody>
          <a:bodyPr/>
          <a:lstStyle/>
          <a:p>
            <a:r>
              <a:rPr lang="en-GB" dirty="0"/>
              <a:t>Many studies of treatments for post-stroke cognitive impairment are currently underway or planned, as at the end of 2023, including the use of acupuncture, stimulation therapy, transcranial stimulation, and various pharmacological approaches</a:t>
            </a:r>
            <a:r>
              <a:rPr lang="en-GB" baseline="30000" dirty="0"/>
              <a:t>1</a:t>
            </a:r>
            <a:endParaRPr lang="en-GB" dirty="0"/>
          </a:p>
          <a:p>
            <a:r>
              <a:rPr lang="en-GB" dirty="0"/>
              <a:t>There is ongoing research identifying and validating biomarkers, to better be able to predict patients at risk of cognitive impairment or dementia after stroke</a:t>
            </a:r>
            <a:r>
              <a:rPr lang="en-GB" baseline="30000" dirty="0"/>
              <a:t>2</a:t>
            </a:r>
          </a:p>
          <a:p>
            <a:r>
              <a:rPr lang="en-GB" dirty="0"/>
              <a:t>The DISCOVERY study is a prospective, multi-centre, observational, nested-cohort study of ~8,000 patients with ischaemic and haemorrhagic stroke without a history of dementia, followed for a minimum of 2 years with serial cognitive evaluations and assessments of functional outcomes across the length of the study</a:t>
            </a:r>
            <a:r>
              <a:rPr lang="en-GB" baseline="30000" dirty="0"/>
              <a:t>3</a:t>
            </a:r>
          </a:p>
          <a:p>
            <a:r>
              <a:rPr lang="en-GB" dirty="0"/>
              <a:t>Consortia have been assembled to study post-stroke vascular cognitive impairment, for instance the STROKOG collaboration</a:t>
            </a:r>
            <a:r>
              <a:rPr lang="en-GB" baseline="30000" dirty="0"/>
              <a:t>4</a:t>
            </a:r>
          </a:p>
          <a:p>
            <a:endParaRPr lang="en-GB" dirty="0"/>
          </a:p>
        </p:txBody>
      </p:sp>
      <p:sp>
        <p:nvSpPr>
          <p:cNvPr id="5" name="Content Placeholder 4">
            <a:extLst>
              <a:ext uri="{FF2B5EF4-FFF2-40B4-BE49-F238E27FC236}">
                <a16:creationId xmlns:a16="http://schemas.microsoft.com/office/drawing/2014/main" id="{E5401221-9334-602C-684D-3355FC9BAF07}"/>
              </a:ext>
            </a:extLst>
          </p:cNvPr>
          <p:cNvSpPr>
            <a:spLocks noGrp="1"/>
          </p:cNvSpPr>
          <p:nvPr>
            <p:ph sz="half" idx="21"/>
          </p:nvPr>
        </p:nvSpPr>
        <p:spPr/>
        <p:txBody>
          <a:bodyPr/>
          <a:lstStyle/>
          <a:p>
            <a:pPr marL="0" indent="0">
              <a:buNone/>
            </a:pPr>
            <a:r>
              <a:rPr lang="en-GB" dirty="0"/>
              <a:t>Many studies into </a:t>
            </a:r>
            <a:br>
              <a:rPr lang="en-GB" dirty="0"/>
            </a:br>
            <a:r>
              <a:rPr lang="en-GB" dirty="0"/>
              <a:t>post-stroke cognitive impairment are planned </a:t>
            </a:r>
            <a:br>
              <a:rPr lang="en-GB" dirty="0"/>
            </a:br>
            <a:r>
              <a:rPr lang="en-GB" dirty="0"/>
              <a:t>or underway</a:t>
            </a:r>
            <a:r>
              <a:rPr lang="en-GB" baseline="30000" dirty="0"/>
              <a:t>1</a:t>
            </a:r>
            <a:endParaRPr lang="en-GB" dirty="0"/>
          </a:p>
        </p:txBody>
      </p:sp>
      <p:sp>
        <p:nvSpPr>
          <p:cNvPr id="6" name="Text Placeholder 5">
            <a:extLst>
              <a:ext uri="{FF2B5EF4-FFF2-40B4-BE49-F238E27FC236}">
                <a16:creationId xmlns:a16="http://schemas.microsoft.com/office/drawing/2014/main" id="{0D4F63C2-C520-8E32-38B6-22082B9D29EE}"/>
              </a:ext>
            </a:extLst>
          </p:cNvPr>
          <p:cNvSpPr>
            <a:spLocks noGrp="1"/>
          </p:cNvSpPr>
          <p:nvPr>
            <p:ph type="body" sz="quarter" idx="18"/>
          </p:nvPr>
        </p:nvSpPr>
        <p:spPr/>
        <p:txBody>
          <a:bodyPr/>
          <a:lstStyle/>
          <a:p>
            <a:r>
              <a:rPr lang="en-GB" dirty="0"/>
              <a:t>DISCOVERY=Determinants of Incident Stroke Cognitive Outcomes and Vascular Effects on Recovery; STROKOG=Stroke and Cognition Collaboration</a:t>
            </a:r>
          </a:p>
          <a:p>
            <a:endParaRPr lang="en-GB" dirty="0"/>
          </a:p>
          <a:p>
            <a:r>
              <a:rPr lang="en-GB" dirty="0"/>
              <a:t>1. ClinicalTrials.gov. Accessed Dec 2023; 2. Wilcock et al. </a:t>
            </a:r>
            <a:r>
              <a:rPr lang="en-GB" dirty="0" err="1"/>
              <a:t>Alzheimers</a:t>
            </a:r>
            <a:r>
              <a:rPr lang="en-GB" dirty="0"/>
              <a:t> Dement 2021;17(4):704–715; </a:t>
            </a:r>
          </a:p>
          <a:p>
            <a:r>
              <a:rPr lang="en-GB" dirty="0"/>
              <a:t>3. </a:t>
            </a:r>
            <a:r>
              <a:rPr lang="en-GB" dirty="0" err="1"/>
              <a:t>Rost</a:t>
            </a:r>
            <a:r>
              <a:rPr lang="en-GB" dirty="0"/>
              <a:t> et al. Stroke 2021;52(8):e499–e516; 4. Lo et al. Neurology 2019;93(24):e2257–e2271</a:t>
            </a:r>
          </a:p>
        </p:txBody>
      </p:sp>
      <p:sp>
        <p:nvSpPr>
          <p:cNvPr id="7" name="Slide Number Placeholder 6">
            <a:extLst>
              <a:ext uri="{FF2B5EF4-FFF2-40B4-BE49-F238E27FC236}">
                <a16:creationId xmlns:a16="http://schemas.microsoft.com/office/drawing/2014/main" id="{BEC9F695-04A9-EA9E-87AE-B1C2F6B5D331}"/>
              </a:ext>
            </a:extLst>
          </p:cNvPr>
          <p:cNvSpPr>
            <a:spLocks noGrp="1"/>
          </p:cNvSpPr>
          <p:nvPr>
            <p:ph type="sldNum" sz="quarter" idx="4"/>
          </p:nvPr>
        </p:nvSpPr>
        <p:spPr/>
        <p:txBody>
          <a:bodyPr/>
          <a:lstStyle/>
          <a:p>
            <a:fld id="{C5E73D8C-6D1C-4360-8101-83ED279A0FF1}" type="slidenum">
              <a:rPr lang="en-GB" smtClean="0"/>
              <a:pPr/>
              <a:t>29</a:t>
            </a:fld>
            <a:endParaRPr lang="en-GB" dirty="0"/>
          </a:p>
        </p:txBody>
      </p:sp>
    </p:spTree>
    <p:extLst>
      <p:ext uri="{BB962C8B-B14F-4D97-AF65-F5344CB8AC3E}">
        <p14:creationId xmlns:p14="http://schemas.microsoft.com/office/powerpoint/2010/main" val="23433617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906016A-A8AC-89C3-0463-D13EBFA763E9}"/>
              </a:ext>
            </a:extLst>
          </p:cNvPr>
          <p:cNvSpPr>
            <a:spLocks noGrp="1"/>
          </p:cNvSpPr>
          <p:nvPr>
            <p:ph type="title"/>
          </p:nvPr>
        </p:nvSpPr>
        <p:spPr/>
        <p:txBody>
          <a:bodyPr/>
          <a:lstStyle/>
          <a:p>
            <a:r>
              <a:rPr lang="en-GB" dirty="0"/>
              <a:t>Summary</a:t>
            </a:r>
          </a:p>
        </p:txBody>
      </p:sp>
      <p:sp>
        <p:nvSpPr>
          <p:cNvPr id="3" name="Text Placeholder 2">
            <a:extLst>
              <a:ext uri="{FF2B5EF4-FFF2-40B4-BE49-F238E27FC236}">
                <a16:creationId xmlns:a16="http://schemas.microsoft.com/office/drawing/2014/main" id="{1BD54EBA-8593-F90F-996B-19A503ECBC3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663380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4333B6-52A6-E7CF-C5D4-C5FDEEB285FF}"/>
              </a:ext>
            </a:extLst>
          </p:cNvPr>
          <p:cNvSpPr>
            <a:spLocks noGrp="1"/>
          </p:cNvSpPr>
          <p:nvPr>
            <p:ph type="body" sz="quarter" idx="17"/>
          </p:nvPr>
        </p:nvSpPr>
        <p:spPr/>
        <p:txBody>
          <a:bodyPr/>
          <a:lstStyle/>
          <a:p>
            <a:r>
              <a:rPr lang="en-GB" dirty="0"/>
              <a:t>Neurobehavioural consequences of stroke – </a:t>
            </a:r>
            <a:r>
              <a:rPr lang="en-US" dirty="0"/>
              <a:t>Post-stroke cognitive impairment and dementia</a:t>
            </a:r>
            <a:endParaRPr lang="en-GB" dirty="0"/>
          </a:p>
        </p:txBody>
      </p:sp>
      <p:sp>
        <p:nvSpPr>
          <p:cNvPr id="3" name="Title 2">
            <a:extLst>
              <a:ext uri="{FF2B5EF4-FFF2-40B4-BE49-F238E27FC236}">
                <a16:creationId xmlns:a16="http://schemas.microsoft.com/office/drawing/2014/main" id="{7D1F9CDA-A988-02F9-F1C5-86C7A404681B}"/>
              </a:ext>
            </a:extLst>
          </p:cNvPr>
          <p:cNvSpPr>
            <a:spLocks noGrp="1"/>
          </p:cNvSpPr>
          <p:nvPr>
            <p:ph type="title"/>
          </p:nvPr>
        </p:nvSpPr>
        <p:spPr/>
        <p:txBody>
          <a:bodyPr/>
          <a:lstStyle/>
          <a:p>
            <a:r>
              <a:rPr lang="en-GB"/>
              <a:t>Summary</a:t>
            </a:r>
            <a:endParaRPr lang="en-GB" dirty="0"/>
          </a:p>
        </p:txBody>
      </p:sp>
      <p:sp>
        <p:nvSpPr>
          <p:cNvPr id="18" name="Content Placeholder 17">
            <a:extLst>
              <a:ext uri="{FF2B5EF4-FFF2-40B4-BE49-F238E27FC236}">
                <a16:creationId xmlns:a16="http://schemas.microsoft.com/office/drawing/2014/main" id="{11DC3032-E86E-D63A-21D2-E0148F5C51C7}"/>
              </a:ext>
            </a:extLst>
          </p:cNvPr>
          <p:cNvSpPr>
            <a:spLocks noGrp="1"/>
          </p:cNvSpPr>
          <p:nvPr>
            <p:ph idx="19"/>
          </p:nvPr>
        </p:nvSpPr>
        <p:spPr/>
        <p:txBody>
          <a:bodyPr/>
          <a:lstStyle/>
          <a:p>
            <a:r>
              <a:rPr lang="en-US" dirty="0"/>
              <a:t>Cognitive impairment and dementia are common after stroke – approximately 1 in 10 patients will develop dementia after their first stroke, and more than one-third have dementia after recurrent stroke</a:t>
            </a:r>
          </a:p>
          <a:p>
            <a:r>
              <a:rPr lang="en-US" dirty="0"/>
              <a:t>Approximately 1 in 10 patients have dementia at the point of their first stroke, and the stroke appears to accelerate the rate of any already existing cognitive decline</a:t>
            </a:r>
          </a:p>
          <a:p>
            <a:r>
              <a:rPr lang="en-GB" dirty="0">
                <a:solidFill>
                  <a:schemeClr val="tx1"/>
                </a:solidFill>
              </a:rPr>
              <a:t>There are many risk factors for post-stroke cognitive impairment, including:</a:t>
            </a:r>
          </a:p>
          <a:p>
            <a:pPr lvl="1"/>
            <a:r>
              <a:rPr lang="en-GB" dirty="0">
                <a:solidFill>
                  <a:schemeClr val="tx1"/>
                </a:solidFill>
              </a:rPr>
              <a:t>The severity of the stroke</a:t>
            </a:r>
          </a:p>
          <a:p>
            <a:pPr lvl="1"/>
            <a:r>
              <a:rPr lang="en-GB" dirty="0">
                <a:solidFill>
                  <a:schemeClr val="tx1"/>
                </a:solidFill>
              </a:rPr>
              <a:t>The location of lesions</a:t>
            </a:r>
          </a:p>
          <a:p>
            <a:pPr lvl="1"/>
            <a:r>
              <a:rPr lang="en-GB" dirty="0">
                <a:solidFill>
                  <a:schemeClr val="tx1"/>
                </a:solidFill>
              </a:rPr>
              <a:t>Diabetes</a:t>
            </a:r>
          </a:p>
          <a:p>
            <a:pPr lvl="1"/>
            <a:r>
              <a:rPr lang="en-GB" dirty="0">
                <a:solidFill>
                  <a:schemeClr val="tx1"/>
                </a:solidFill>
              </a:rPr>
              <a:t>Low baseline cognitive functioning</a:t>
            </a:r>
          </a:p>
          <a:p>
            <a:pPr lvl="1"/>
            <a:r>
              <a:rPr lang="en-GB" i="1" dirty="0">
                <a:solidFill>
                  <a:schemeClr val="tx1"/>
                </a:solidFill>
              </a:rPr>
              <a:t>APOE-</a:t>
            </a:r>
            <a:r>
              <a:rPr lang="el-GR" i="1" dirty="0">
                <a:solidFill>
                  <a:schemeClr val="tx1"/>
                </a:solidFill>
              </a:rPr>
              <a:t>ε4</a:t>
            </a:r>
            <a:r>
              <a:rPr lang="en-GB" i="1" dirty="0">
                <a:solidFill>
                  <a:schemeClr val="tx1"/>
                </a:solidFill>
              </a:rPr>
              <a:t> </a:t>
            </a:r>
            <a:r>
              <a:rPr lang="en-GB" dirty="0">
                <a:solidFill>
                  <a:schemeClr val="tx1"/>
                </a:solidFill>
              </a:rPr>
              <a:t>genotype</a:t>
            </a:r>
          </a:p>
          <a:p>
            <a:r>
              <a:rPr lang="en-US" dirty="0"/>
              <a:t>Good collaboration among different healthcare professionals is important during the post-stroke phase, to ensure the best management and treatment of cognitive problems after stroke</a:t>
            </a:r>
            <a:endParaRPr lang="en-GB" dirty="0"/>
          </a:p>
        </p:txBody>
      </p:sp>
      <p:sp>
        <p:nvSpPr>
          <p:cNvPr id="4" name="Text Placeholder 3">
            <a:extLst>
              <a:ext uri="{FF2B5EF4-FFF2-40B4-BE49-F238E27FC236}">
                <a16:creationId xmlns:a16="http://schemas.microsoft.com/office/drawing/2014/main" id="{0CEA9425-BECA-CCF6-91E3-30E647FAB5A7}"/>
              </a:ext>
            </a:extLst>
          </p:cNvPr>
          <p:cNvSpPr>
            <a:spLocks noGrp="1"/>
          </p:cNvSpPr>
          <p:nvPr>
            <p:ph type="body" sz="quarter" idx="18"/>
          </p:nvPr>
        </p:nvSpPr>
        <p:spPr/>
        <p:txBody>
          <a:bodyPr/>
          <a:lstStyle/>
          <a:p>
            <a:r>
              <a:rPr lang="en-GB" i="1" dirty="0"/>
              <a:t>APOE</a:t>
            </a:r>
            <a:r>
              <a:rPr lang="en-GB" dirty="0"/>
              <a:t>=apolipoprotein E gene</a:t>
            </a:r>
          </a:p>
        </p:txBody>
      </p:sp>
      <p:sp>
        <p:nvSpPr>
          <p:cNvPr id="6" name="Slide Number Placeholder 5">
            <a:extLst>
              <a:ext uri="{FF2B5EF4-FFF2-40B4-BE49-F238E27FC236}">
                <a16:creationId xmlns:a16="http://schemas.microsoft.com/office/drawing/2014/main" id="{E4F06B34-C1D3-8DF8-AFA8-039D09405C11}"/>
              </a:ext>
            </a:extLst>
          </p:cNvPr>
          <p:cNvSpPr>
            <a:spLocks noGrp="1"/>
          </p:cNvSpPr>
          <p:nvPr>
            <p:ph type="sldNum" sz="quarter" idx="4"/>
          </p:nvPr>
        </p:nvSpPr>
        <p:spPr/>
        <p:txBody>
          <a:bodyPr/>
          <a:lstStyle/>
          <a:p>
            <a:fld id="{C5E73D8C-6D1C-4360-8101-83ED279A0FF1}" type="slidenum">
              <a:rPr lang="en-GB" smtClean="0"/>
              <a:pPr/>
              <a:t>31</a:t>
            </a:fld>
            <a:endParaRPr lang="en-GB"/>
          </a:p>
        </p:txBody>
      </p:sp>
    </p:spTree>
    <p:extLst>
      <p:ext uri="{BB962C8B-B14F-4D97-AF65-F5344CB8AC3E}">
        <p14:creationId xmlns:p14="http://schemas.microsoft.com/office/powerpoint/2010/main" val="3621622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E2024BB-C700-0A79-ED12-F8967921BBAB}"/>
              </a:ext>
            </a:extLst>
          </p:cNvPr>
          <p:cNvSpPr>
            <a:spLocks noGrp="1"/>
          </p:cNvSpPr>
          <p:nvPr>
            <p:ph type="title"/>
          </p:nvPr>
        </p:nvSpPr>
        <p:spPr/>
        <p:txBody>
          <a:bodyPr>
            <a:noAutofit/>
          </a:bodyPr>
          <a:lstStyle/>
          <a:p>
            <a:r>
              <a:rPr lang="en-US" sz="2700" dirty="0"/>
              <a:t>…there are multiple unanswered questions about the pathophysiology, diagnosis, and treatment of PSCI. More studies are needed on the exact mechanisms of PSCI, the effects of specific stroke subtypes, and the interaction among the preexisting brain pathology, sociocultural factors, and the acute stroke event</a:t>
            </a:r>
            <a:endParaRPr lang="en-GB" sz="2700" dirty="0"/>
          </a:p>
        </p:txBody>
      </p:sp>
      <p:sp>
        <p:nvSpPr>
          <p:cNvPr id="9" name="Text Placeholder 8">
            <a:extLst>
              <a:ext uri="{FF2B5EF4-FFF2-40B4-BE49-F238E27FC236}">
                <a16:creationId xmlns:a16="http://schemas.microsoft.com/office/drawing/2014/main" id="{567168A5-F35C-7A2F-00A7-45B1911DB397}"/>
              </a:ext>
            </a:extLst>
          </p:cNvPr>
          <p:cNvSpPr>
            <a:spLocks noGrp="1"/>
          </p:cNvSpPr>
          <p:nvPr>
            <p:ph type="body" idx="1"/>
          </p:nvPr>
        </p:nvSpPr>
        <p:spPr/>
        <p:txBody>
          <a:bodyPr/>
          <a:lstStyle/>
          <a:p>
            <a:r>
              <a:rPr lang="en-GB" dirty="0"/>
              <a:t>El Husseini et al. Stroke 2023;54(6):e272–e291</a:t>
            </a:r>
          </a:p>
          <a:p>
            <a:endParaRPr lang="en-GB" dirty="0"/>
          </a:p>
        </p:txBody>
      </p:sp>
    </p:spTree>
    <p:extLst>
      <p:ext uri="{BB962C8B-B14F-4D97-AF65-F5344CB8AC3E}">
        <p14:creationId xmlns:p14="http://schemas.microsoft.com/office/powerpoint/2010/main" val="3878279412"/>
      </p:ext>
    </p:extLst>
  </p:cSld>
  <p:clrMapOvr>
    <a:masterClrMapping/>
  </p:clrMapOvr>
</p:sld>
</file>

<file path=ppt/theme/theme1.xml><?xml version="1.0" encoding="utf-8"?>
<a:theme xmlns:a="http://schemas.openxmlformats.org/drawingml/2006/main" name="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AD98DE-715D-4218-A8DC-58DC603D87D7}">
  <ds:schemaRefs>
    <ds:schemaRef ds:uri="http://www.w3.org/XML/1998/namespace"/>
    <ds:schemaRef ds:uri="http://schemas.openxmlformats.org/package/2006/metadata/core-properties"/>
    <ds:schemaRef ds:uri="http://purl.org/dc/dcmitype/"/>
    <ds:schemaRef ds:uri="http://schemas.microsoft.com/office/infopath/2007/PartnerControls"/>
    <ds:schemaRef ds:uri="http://purl.org/dc/terms/"/>
    <ds:schemaRef ds:uri="http://schemas.microsoft.com/office/2006/documentManagement/types"/>
    <ds:schemaRef ds:uri="08562aa6-c0ad-4fb9-8a82-15409d3a28b4"/>
    <ds:schemaRef ds:uri="28627d7c-4416-4bc1-86cf-ca6c3a42a8f2"/>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FCA62404-9371-48EB-9918-AAF4CB681C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FBE14FC-6830-41D9-B09E-A6AE3E264A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20668</TotalTime>
  <Words>9925</Words>
  <Application>Microsoft Office PowerPoint</Application>
  <PresentationFormat>Widescreen</PresentationFormat>
  <Paragraphs>852</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Times New Roman</vt:lpstr>
      <vt:lpstr>Office Theme</vt:lpstr>
      <vt:lpstr>PowerPoint Presentation</vt:lpstr>
      <vt:lpstr>Case presentation </vt:lpstr>
      <vt:lpstr>Definitions</vt:lpstr>
      <vt:lpstr>Epidemiology of  post-stroke cognitive impairment and dementia</vt:lpstr>
      <vt:lpstr>Prevalence of post-stroke cognitive impairment (PSCI)</vt:lpstr>
      <vt:lpstr>Prevalence of post-stroke dementia (PSD)</vt:lpstr>
      <vt:lpstr>Effect of stroke severity on post-stroke dementia (PSD)</vt:lpstr>
      <vt:lpstr>Post-stroke dementia after haemorrhagic stroke</vt:lpstr>
      <vt:lpstr>Rates of PSD compared with the background population</vt:lpstr>
      <vt:lpstr>Stroke accelerates cognitive decline </vt:lpstr>
      <vt:lpstr>Cognitive trajectories after stroke</vt:lpstr>
      <vt:lpstr>Pathology of post-stroke cognitive impairment and dementia</vt:lpstr>
      <vt:lpstr>Pathophysiology of post-stroke cognitive impairment</vt:lpstr>
      <vt:lpstr>Risk factors for post-stroke cognitive impairment</vt:lpstr>
      <vt:lpstr>Risk factors for post-stroke dementia</vt:lpstr>
      <vt:lpstr>Risk factors for PSCI &amp; PSD: stroke characteristics</vt:lpstr>
      <vt:lpstr>Risk factors for PSCI &amp; PSD: lesion location</vt:lpstr>
      <vt:lpstr>Risk factors for PSCI &amp; PSD: diabetes</vt:lpstr>
      <vt:lpstr>Risk factors PSCI &amp; PSD: low baseline cognitive score and delirium</vt:lpstr>
      <vt:lpstr>Risk factors PSCI &amp; PSD: APOE-ε4 genotype</vt:lpstr>
      <vt:lpstr>Transient cognitive impairment after stroke</vt:lpstr>
      <vt:lpstr>Clinical management  of post-stroke cognitive impairment and dementia</vt:lpstr>
      <vt:lpstr>The impact of post-stroke cognitive impairment on patients</vt:lpstr>
      <vt:lpstr>Association with other neuropsychiatric post-stroke outcomes</vt:lpstr>
      <vt:lpstr>Post-stroke cognitive assessment</vt:lpstr>
      <vt:lpstr>Management of patients with PSCI</vt:lpstr>
      <vt:lpstr>Treatments for cognitive impairment after stroke</vt:lpstr>
      <vt:lpstr>Trials to prevent cognitive decline after stroke </vt:lpstr>
      <vt:lpstr>Ongoing studies of treatments for PSCI</vt:lpstr>
      <vt:lpstr>Summary</vt:lpstr>
      <vt:lpstr>Summary</vt:lpstr>
      <vt:lpstr>…there are multiple unanswered questions about the pathophysiology, diagnosis, and treatment of PSCI. More studies are needed on the exact mechanisms of PSCI, the effects of specific stroke subtypes, and the interaction among the preexisting brain pathology, sociocultural factors, and the acute stroke event</vt:lpstr>
    </vt:vector>
  </TitlesOfParts>
  <Company>Neurotorium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dc:title>
  <dc:subject>Neurotorium PowerPoint</dc:subject>
  <dc:creator>Liz Kelly</dc:creator>
  <cp:lastModifiedBy>Ceren Akdeniz Vogt</cp:lastModifiedBy>
  <cp:revision>41</cp:revision>
  <cp:lastPrinted>2022-09-28T10:51:32Z</cp:lastPrinted>
  <dcterms:created xsi:type="dcterms:W3CDTF">2022-02-04T12:28:06Z</dcterms:created>
  <dcterms:modified xsi:type="dcterms:W3CDTF">2024-04-11T12:51:21Z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Order">
    <vt:lpwstr>60400.0000000000</vt:lpwstr>
  </property>
  <property fmtid="{D5CDD505-2E9C-101B-9397-08002B2CF9AE}" pid="4" name="MediaServiceImageTags">
    <vt:lpwstr/>
  </property>
</Properties>
</file>