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7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99B3A8"/>
    <a:srgbClr val="717171"/>
    <a:srgbClr val="E6E6E6"/>
    <a:srgbClr val="B59E5F"/>
    <a:srgbClr val="7B9CBB"/>
    <a:srgbClr val="B8B8B8"/>
    <a:srgbClr val="D9D1CC"/>
    <a:srgbClr val="DACEAF"/>
    <a:srgbClr val="BD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AFFINITY, EFFECTS, and FOCUS studies were large-scale studies investigating the effects on post-stroke recovery of six months of treatment with fluoxetine.</a:t>
            </a:r>
            <a:r>
              <a:rPr lang="en-US" baseline="30000"/>
              <a:t>1,2,4</a:t>
            </a:r>
            <a:r>
              <a:rPr lang="en-US"/>
              <a:t> As outlined on the slide, the effects on functional recovery after stroke were negligible.</a:t>
            </a:r>
            <a:r>
              <a:rPr lang="en-US" baseline="30000"/>
              <a:t>1,2,4</a:t>
            </a:r>
            <a:r>
              <a:rPr lang="en-US"/>
              <a:t> The results of the studies did show small reductions in depressive symptoms in those treated with fluoxetine compared with placebo.</a:t>
            </a:r>
            <a:r>
              <a:rPr lang="en-US" baseline="30000"/>
              <a:t>1,2,4</a:t>
            </a:r>
            <a:r>
              <a:rPr lang="en-US"/>
              <a:t> In the EFFECTS study, the effect on apathy was reported as a secondary outcome using the individual items from Montgomery–</a:t>
            </a:r>
            <a:r>
              <a:rPr lang="en-US" err="1"/>
              <a:t>Åsberg</a:t>
            </a:r>
            <a:r>
              <a:rPr lang="en-US"/>
              <a:t> Depression Rating Scale (MADRS).</a:t>
            </a:r>
            <a:r>
              <a:rPr lang="en-US" baseline="30000"/>
              <a:t>2,3</a:t>
            </a:r>
            <a:r>
              <a:rPr lang="en-US"/>
              <a:t> The results suggested that fluoxetine reduced depression but not apathy, suggesting that apathy and depression are different phenomena.</a:t>
            </a:r>
            <a:r>
              <a:rPr lang="en-US" baseline="30000"/>
              <a:t>2,3</a:t>
            </a:r>
            <a:endParaRPr lang="en-US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>
                <a:solidFill>
                  <a:srgbClr val="212121"/>
                </a:solidFill>
              </a:rPr>
              <a:t>AFFINITY Trial Collaboration. Safety and efficacy of fluoxetine on functional outcome after acute stroke (AFFINITY): a randomised, double-blind, placebo-controlled trial. Lancet Neurol 2020; 19 (8): 651–660. </a:t>
            </a:r>
          </a:p>
          <a:p>
            <a:pPr marL="228600" indent="-228600">
              <a:buFont typeface="+mj-lt"/>
              <a:buAutoNum type="arabicPeriod"/>
            </a:pPr>
            <a:r>
              <a:rPr lang="en-US">
                <a:solidFill>
                  <a:srgbClr val="212121"/>
                </a:solidFill>
              </a:rPr>
              <a:t>EFFECTS Trial Collaboration. Safety and efficacy of fluoxetine on functional recovery after acute stroke (EFFECTS): a randomised, double-blind, placebo-controlled trial. Lancet Neurol 2020; 19 (8): 661–669. 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Tay J; EFFECTS Trial Collaboration; </a:t>
            </a:r>
            <a:r>
              <a:rPr lang="en-GB" err="1"/>
              <a:t>Mårtensson</a:t>
            </a:r>
            <a:r>
              <a:rPr lang="en-GB"/>
              <a:t> B, Markus HS, Lundström E. Does fluoxetine reduce apathetic and depressive symptoms after stroke? An analysis of the Efficacy </a:t>
            </a:r>
            <a:r>
              <a:rPr lang="en-GB" err="1"/>
              <a:t>oF</a:t>
            </a:r>
            <a:r>
              <a:rPr lang="en-GB"/>
              <a:t> Fluoxetine-a randomized Controlled Trial in Stroke trial data set. Int J Stroke 2023; 18 (3): 285–295.</a:t>
            </a:r>
          </a:p>
          <a:p>
            <a:pPr marL="228600" indent="-228600">
              <a:buFont typeface="+mj-lt"/>
              <a:buAutoNum type="arabicPeriod"/>
            </a:pPr>
            <a:r>
              <a:rPr lang="en-GB">
                <a:solidFill>
                  <a:srgbClr val="212121"/>
                </a:solidFill>
              </a:rPr>
              <a:t>FOCUS Trial Collaboration. Effects of fluoxetine on functional outcomes after acute stroke (FOCUS): a pragmatic, double-blind, randomised, controlled trial. Lancet 2019; 393 (10168): 265–274.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592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6AAA1F-D155-5CB2-477D-AFD08BF706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Post-stroke NPS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19BB21-6658-FB7F-F25A-CA056359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Post-stroke recovery – the fluoxetine studies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CBE81D7-49FB-8441-2CAD-95DE3EA4B819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lIns="180000" rIns="180000"/>
          <a:lstStyle/>
          <a:p>
            <a:pPr marL="0" indent="0" algn="ctr">
              <a:buNone/>
            </a:pP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FOCUS study</a:t>
            </a:r>
            <a:r>
              <a:rPr lang="en-GB" b="1" baseline="30000">
                <a:solidFill>
                  <a:schemeClr val="accent3">
                    <a:lumMod val="50000"/>
                  </a:schemeClr>
                </a:solidFill>
              </a:rPr>
              <a:t>4</a:t>
            </a:r>
            <a:endParaRPr lang="en-GB" b="1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sz="1400"/>
              <a:t>Patients with focal neurological deficits after stroke (n=3,127) were randomized to fluoxetine treatment or placebo</a:t>
            </a:r>
            <a:r>
              <a:rPr lang="en-GB" sz="1400">
                <a:solidFill>
                  <a:schemeClr val="tx1"/>
                </a:solidFill>
              </a:rPr>
              <a:t> for 6 months</a:t>
            </a:r>
            <a:endParaRPr lang="en-GB" sz="1400"/>
          </a:p>
          <a:p>
            <a:r>
              <a:rPr lang="en-GB" sz="1400"/>
              <a:t>Fluoxetine treatment did not appear to improve functional stroke outcomes</a:t>
            </a:r>
          </a:p>
          <a:p>
            <a:r>
              <a:rPr lang="en-GB" sz="1400"/>
              <a:t>Patients treated with fluoxetine had </a:t>
            </a:r>
            <a:r>
              <a:rPr lang="en-GB" sz="1400" b="1">
                <a:solidFill>
                  <a:schemeClr val="accent3">
                    <a:lumMod val="50000"/>
                  </a:schemeClr>
                </a:solidFill>
              </a:rPr>
              <a:t>reduced occurrence of depression </a:t>
            </a:r>
            <a:r>
              <a:rPr lang="en-GB" sz="1400"/>
              <a:t>compared with those receiving placebo:</a:t>
            </a:r>
          </a:p>
          <a:p>
            <a:pPr lvl="1"/>
            <a:r>
              <a:rPr lang="en-GB"/>
              <a:t>13.4% versus 17.2%, </a:t>
            </a: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p&lt;0.01</a:t>
            </a:r>
            <a:endParaRPr lang="en-GB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F97E151-2F10-FA34-EE24-BC6B421EFABF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 lIns="180000" rIns="180000"/>
          <a:lstStyle/>
          <a:p>
            <a:pPr marL="0" indent="0" algn="ctr">
              <a:buNone/>
            </a:pPr>
            <a:r>
              <a:rPr lang="en-GB" b="1">
                <a:solidFill>
                  <a:schemeClr val="accent3">
                    <a:lumMod val="50000"/>
                  </a:schemeClr>
                </a:solidFill>
              </a:rPr>
              <a:t>AFFINITY study</a:t>
            </a:r>
            <a:r>
              <a:rPr lang="en-GB" b="1" baseline="3000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en-GB" b="1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sz="1400">
                <a:solidFill>
                  <a:schemeClr val="tx1"/>
                </a:solidFill>
              </a:rPr>
              <a:t>Patients with focal neurological deficits after stroke (n=1,280) were randomized to fluoxetine treatment or placebo for 6 months</a:t>
            </a:r>
          </a:p>
          <a:p>
            <a:r>
              <a:rPr lang="en-GB" sz="1400">
                <a:solidFill>
                  <a:schemeClr val="tx1"/>
                </a:solidFill>
              </a:rPr>
              <a:t>Treatment with fluoxetine had no effect on functional recovery, as measured by the </a:t>
            </a:r>
            <a:r>
              <a:rPr lang="en-GB" sz="1400" err="1">
                <a:solidFill>
                  <a:schemeClr val="tx1"/>
                </a:solidFill>
              </a:rPr>
              <a:t>mRS</a:t>
            </a:r>
            <a:r>
              <a:rPr lang="en-GB" sz="1400">
                <a:solidFill>
                  <a:schemeClr val="tx1"/>
                </a:solidFill>
              </a:rPr>
              <a:t> scale</a:t>
            </a:r>
          </a:p>
          <a:p>
            <a:r>
              <a:rPr lang="en-GB" sz="1400">
                <a:solidFill>
                  <a:schemeClr val="tx1"/>
                </a:solidFill>
              </a:rPr>
              <a:t>Patients receiving fluoxetine had greater occurrence of falls, fractures, and seizures compared with those receiving placebo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D77F234-D455-0AB5-F38F-089E8CC470CC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 lIns="180000" rIns="180000"/>
          <a:lstStyle/>
          <a:p>
            <a:pPr marL="0" indent="0" algn="ctr">
              <a:buNone/>
            </a:pP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EFFECTS study</a:t>
            </a:r>
            <a:r>
              <a:rPr lang="en-GB" b="1" baseline="30000" dirty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en-GB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Patients with focal neurological deficits after stroke (n=1,500) were randomized to fluoxetine treatment or placebo for 6 months</a:t>
            </a:r>
            <a:endParaRPr lang="en-GB" sz="1400" dirty="0"/>
          </a:p>
          <a:p>
            <a:r>
              <a:rPr lang="en-GB" sz="1400" dirty="0">
                <a:solidFill>
                  <a:schemeClr val="tx1"/>
                </a:solidFill>
              </a:rPr>
              <a:t>Treatment with fluoxetine had no effect on functional recovery</a:t>
            </a:r>
            <a:endParaRPr lang="en-GB" sz="1400" dirty="0"/>
          </a:p>
          <a:p>
            <a:pPr>
              <a:buClr>
                <a:srgbClr val="3F1A01"/>
              </a:buClr>
            </a:pPr>
            <a:r>
              <a:rPr lang="en-GB" sz="1400" b="1" dirty="0">
                <a:solidFill>
                  <a:schemeClr val="accent3">
                    <a:lumMod val="50000"/>
                  </a:schemeClr>
                </a:solidFill>
              </a:rPr>
              <a:t>Fewer patients </a:t>
            </a:r>
            <a:r>
              <a:rPr lang="en-GB" sz="1400" dirty="0"/>
              <a:t>receiving fluoxetine </a:t>
            </a:r>
            <a:r>
              <a:rPr lang="en-GB" sz="1400" b="1" dirty="0">
                <a:solidFill>
                  <a:schemeClr val="accent3">
                    <a:lumMod val="50000"/>
                  </a:schemeClr>
                </a:solidFill>
              </a:rPr>
              <a:t>reported a new diagnosis of depression </a:t>
            </a:r>
            <a:r>
              <a:rPr lang="en-GB" sz="1400" dirty="0"/>
              <a:t>compared with those receiving placebo:</a:t>
            </a:r>
          </a:p>
          <a:p>
            <a:pPr lvl="1"/>
            <a:r>
              <a:rPr lang="en-GB" dirty="0"/>
              <a:t>7% versus 11%, 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p&lt;0.05</a:t>
            </a: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DF290F-7027-B2EF-9EAF-5F48E76DFC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err="1"/>
              <a:t>mRS</a:t>
            </a:r>
            <a:r>
              <a:rPr lang="en-GB"/>
              <a:t>=modified Rankin scale</a:t>
            </a:r>
          </a:p>
          <a:p>
            <a:endParaRPr lang="en-GB"/>
          </a:p>
          <a:p>
            <a:r>
              <a:rPr lang="en-GB"/>
              <a:t>1. AFFINITY Trial Collaboration. et al. Lancet </a:t>
            </a:r>
            <a:r>
              <a:rPr lang="en-GB" err="1"/>
              <a:t>Neurol</a:t>
            </a:r>
            <a:r>
              <a:rPr lang="en-GB"/>
              <a:t> 2020;19(8):651–660; 2. EFFECTS Trial Collaboration. et al. Lancet </a:t>
            </a:r>
            <a:r>
              <a:rPr lang="en-GB" err="1"/>
              <a:t>Neurol</a:t>
            </a:r>
            <a:r>
              <a:rPr lang="en-GB"/>
              <a:t> 2020;19(8):661–669;</a:t>
            </a:r>
          </a:p>
          <a:p>
            <a:r>
              <a:rPr lang="en-GB"/>
              <a:t>3. Tay et al. Int J Stroke 2023;18(3):285–295; 4 . FOCUS Trial Collaboration. et al. Lancet 2019;393(10168):265–274</a:t>
            </a:r>
          </a:p>
        </p:txBody>
      </p:sp>
    </p:spTree>
    <p:extLst>
      <p:ext uri="{BB962C8B-B14F-4D97-AF65-F5344CB8AC3E}">
        <p14:creationId xmlns:p14="http://schemas.microsoft.com/office/powerpoint/2010/main" val="629832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05BC77F-4784-4FB1-9FB8-1DFC57C20961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21</TotalTime>
  <Words>525</Words>
  <Application>Microsoft Macintosh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Post-stroke recovery – the fluoxetine studies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24</cp:revision>
  <cp:lastPrinted>2022-09-28T10:51:32Z</cp:lastPrinted>
  <dcterms:created xsi:type="dcterms:W3CDTF">2022-02-04T12:28:06Z</dcterms:created>
  <dcterms:modified xsi:type="dcterms:W3CDTF">2024-03-25T05:32:32Z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