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4"/>
  </p:sldMasterIdLst>
  <p:notesMasterIdLst>
    <p:notesMasterId r:id="rId6"/>
  </p:notesMasterIdLst>
  <p:sldIdLst>
    <p:sldId id="1110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" userId="S::Penny.Staton@primeglobalpeople.com::b149baaa-0269-4f47-ac73-76ce41ebbc06" providerId="AD"/>
  <p188:author id="{1F12B644-C23D-6891-9B98-7E843A51D0A0}" name="Terry Quinn" initials="TQ" userId="S::Terry.Quinn@glasgow.ac.uk::d3276c42-adef-4085-8787-0a30b87ac44e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62744EAA-EF13-60D0-AE75-29652681AA44}" name="Elisabeth Rounis" initials="ER" userId="21b7114133940338" providerId="Windows Liv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FDBD91"/>
    <a:srgbClr val="87A5C1"/>
    <a:srgbClr val="FFFFFF"/>
    <a:srgbClr val="EBF0EE"/>
    <a:srgbClr val="3F1A01"/>
    <a:srgbClr val="F5B70F"/>
    <a:srgbClr val="F0ECDF"/>
    <a:srgbClr val="989E97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57" autoAdjust="0"/>
    <p:restoredTop sz="83656" autoAdjust="0"/>
  </p:normalViewPr>
  <p:slideViewPr>
    <p:cSldViewPr snapToGrid="0">
      <p:cViewPr varScale="1">
        <p:scale>
          <a:sx n="86" d="100"/>
          <a:sy n="86" d="100"/>
        </p:scale>
        <p:origin x="11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200" d="100"/>
          <a:sy n="200" d="100"/>
        </p:scale>
        <p:origin x="2370" y="-30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02-10-2024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References: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Muller Ewald VA, </a:t>
            </a:r>
            <a:r>
              <a:rPr lang="en-GB" dirty="0" err="1"/>
              <a:t>Deifelt</a:t>
            </a:r>
            <a:r>
              <a:rPr lang="en-GB" dirty="0"/>
              <a:t> </a:t>
            </a:r>
            <a:r>
              <a:rPr lang="en-GB" dirty="0" err="1"/>
              <a:t>Streese</a:t>
            </a:r>
            <a:r>
              <a:rPr lang="en-GB" dirty="0"/>
              <a:t> C, Bruss JE, et al. Neuropsychiatric outcomes following strokes involving the cerebellum: a retrospective cohort study. Front </a:t>
            </a:r>
            <a:r>
              <a:rPr lang="en-GB" dirty="0" err="1"/>
              <a:t>Neurosci</a:t>
            </a:r>
            <a:r>
              <a:rPr lang="en-GB" dirty="0"/>
              <a:t> 2023; 17: 1203488.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Datar S, </a:t>
            </a:r>
            <a:r>
              <a:rPr lang="en-GB" dirty="0" err="1"/>
              <a:t>Rabinstein</a:t>
            </a:r>
            <a:r>
              <a:rPr lang="en-GB" dirty="0"/>
              <a:t> AA. Cerebellar infarction. </a:t>
            </a:r>
            <a:r>
              <a:rPr lang="en-GB" dirty="0" err="1"/>
              <a:t>Neurol</a:t>
            </a:r>
            <a:r>
              <a:rPr lang="en-GB" dirty="0"/>
              <a:t> Clin 2014; 32 (4): 979–991.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Odier C, Michel P. Common stroke syndromes. In: </a:t>
            </a:r>
            <a:r>
              <a:rPr lang="en-US" dirty="0" err="1"/>
              <a:t>Brainin</a:t>
            </a:r>
            <a:r>
              <a:rPr lang="en-US" dirty="0"/>
              <a:t> M, </a:t>
            </a:r>
            <a:r>
              <a:rPr lang="en-US" dirty="0" err="1"/>
              <a:t>Heiss</a:t>
            </a:r>
            <a:r>
              <a:rPr lang="en-US" dirty="0"/>
              <a:t> WD (eds). Textbook of Stroke Medicine. Cambridge University Press, 2010. Pg. 121–134.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 err="1"/>
              <a:t>Merwick</a:t>
            </a:r>
            <a:r>
              <a:rPr lang="en-GB" dirty="0"/>
              <a:t> Á, </a:t>
            </a:r>
            <a:r>
              <a:rPr lang="en-GB" dirty="0" err="1"/>
              <a:t>Werring</a:t>
            </a:r>
            <a:r>
              <a:rPr lang="en-GB" dirty="0"/>
              <a:t> D. Posterior circulation ischaemic stroke. BMJ 2014; 348: g3175.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36844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4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EB2AD41-B5A1-AD32-824D-45B2A5295E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Neurobehavioural consequences of stroke – Stroke syndromes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165837A-5187-CC9F-81A3-94041EFBE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Cerebellar infarction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44D7E04-DF2D-4FCD-E18C-559BBBA66CE0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698933" cy="4415215"/>
          </a:xfrm>
        </p:spPr>
        <p:txBody>
          <a:bodyPr/>
          <a:lstStyle/>
          <a:p>
            <a:r>
              <a:rPr lang="en-US" dirty="0"/>
              <a:t>The cerebellum is supplied with blood via three branches of the basilar artery – the posterior inferior cerebellar artery (PICA), the anterior inferior cerebellar artery (AICA), and the superior cerebellar artery (SCA)</a:t>
            </a:r>
            <a:r>
              <a:rPr lang="en-US" baseline="30000" dirty="0"/>
              <a:t>1</a:t>
            </a:r>
          </a:p>
          <a:p>
            <a:r>
              <a:rPr lang="en-US" dirty="0"/>
              <a:t>Cerebellar infarction typically presents with </a:t>
            </a:r>
            <a:r>
              <a:rPr lang="en-US" b="1" dirty="0"/>
              <a:t>symptoms of nausea, vomiting, and dizziness</a:t>
            </a:r>
            <a:r>
              <a:rPr lang="en-US" dirty="0"/>
              <a:t>, and therefore can mimic other common more benign conditions</a:t>
            </a:r>
            <a:r>
              <a:rPr lang="en-US" baseline="30000" dirty="0"/>
              <a:t>2</a:t>
            </a:r>
            <a:endParaRPr lang="en-US" dirty="0"/>
          </a:p>
          <a:p>
            <a:r>
              <a:rPr lang="en-US" dirty="0"/>
              <a:t>Symptoms of PICA infarction can include:</a:t>
            </a:r>
            <a:r>
              <a:rPr lang="en-US" baseline="30000" dirty="0"/>
              <a:t>3,4</a:t>
            </a:r>
            <a:endParaRPr lang="en-US" dirty="0"/>
          </a:p>
          <a:p>
            <a:pPr lvl="1"/>
            <a:r>
              <a:rPr lang="en-US" dirty="0"/>
              <a:t>Truncal ataxia and vertigo</a:t>
            </a:r>
          </a:p>
          <a:p>
            <a:pPr lvl="1"/>
            <a:r>
              <a:rPr lang="en-US" dirty="0"/>
              <a:t>Limb ataxia may occur, especially if the inferior cerebellar peduncle is affected</a:t>
            </a:r>
          </a:p>
          <a:p>
            <a:r>
              <a:rPr lang="en-GB" dirty="0"/>
              <a:t>Symptoms of AICA infarction can include:</a:t>
            </a:r>
            <a:r>
              <a:rPr lang="en-GB" baseline="30000" dirty="0"/>
              <a:t>3</a:t>
            </a:r>
            <a:endParaRPr lang="en-GB" dirty="0"/>
          </a:p>
          <a:p>
            <a:pPr lvl="1"/>
            <a:r>
              <a:rPr lang="en-US" dirty="0"/>
              <a:t>Vertigo with vomiting and nystagmus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210ABF-86B2-2FAC-11A7-84F430C4508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10417073" cy="619200"/>
          </a:xfrm>
        </p:spPr>
        <p:txBody>
          <a:bodyPr/>
          <a:lstStyle/>
          <a:p>
            <a:r>
              <a:rPr lang="en-GB" dirty="0"/>
              <a:t>AICA=anterior inferior cerebellar artery; PICA=posterior inferior cerebellar artery; SCA=superior cerebellar artery</a:t>
            </a:r>
          </a:p>
          <a:p>
            <a:endParaRPr lang="en-GB" dirty="0"/>
          </a:p>
          <a:p>
            <a:r>
              <a:rPr lang="en-US" dirty="0"/>
              <a:t>1. Muller Ewald et al. Front </a:t>
            </a:r>
            <a:r>
              <a:rPr lang="en-US" dirty="0" err="1"/>
              <a:t>Neurosci</a:t>
            </a:r>
            <a:r>
              <a:rPr lang="en-US" dirty="0"/>
              <a:t> 2023;17:1203488; </a:t>
            </a:r>
            <a:r>
              <a:rPr lang="en-GB" dirty="0"/>
              <a:t>2. Datar &amp; </a:t>
            </a:r>
            <a:r>
              <a:rPr lang="en-GB" dirty="0" err="1"/>
              <a:t>Rabinstein</a:t>
            </a:r>
            <a:r>
              <a:rPr lang="en-GB" dirty="0"/>
              <a:t>. </a:t>
            </a:r>
            <a:r>
              <a:rPr lang="en-GB" dirty="0" err="1"/>
              <a:t>Neurol</a:t>
            </a:r>
            <a:r>
              <a:rPr lang="en-GB" dirty="0"/>
              <a:t> Clin 2014;32(4):979–991; </a:t>
            </a:r>
          </a:p>
          <a:p>
            <a:r>
              <a:rPr lang="en-GB" dirty="0"/>
              <a:t>3.</a:t>
            </a:r>
            <a:r>
              <a:rPr lang="en-US" dirty="0"/>
              <a:t> Odier &amp; Michel. In: </a:t>
            </a:r>
            <a:r>
              <a:rPr lang="en-US" dirty="0" err="1"/>
              <a:t>Brainin</a:t>
            </a:r>
            <a:r>
              <a:rPr lang="en-US" dirty="0"/>
              <a:t> &amp; </a:t>
            </a:r>
            <a:r>
              <a:rPr lang="en-US" dirty="0" err="1"/>
              <a:t>Heiss</a:t>
            </a:r>
            <a:r>
              <a:rPr lang="en-US" dirty="0"/>
              <a:t> (eds). Textbook of Stroke Medicine. 2010; </a:t>
            </a:r>
            <a:r>
              <a:rPr lang="en-GB" dirty="0"/>
              <a:t>4. </a:t>
            </a:r>
            <a:r>
              <a:rPr lang="en-GB" dirty="0" err="1"/>
              <a:t>Merwick</a:t>
            </a:r>
            <a:r>
              <a:rPr lang="en-GB" dirty="0"/>
              <a:t> &amp; </a:t>
            </a:r>
            <a:r>
              <a:rPr lang="en-GB" dirty="0" err="1"/>
              <a:t>Werring</a:t>
            </a:r>
            <a:r>
              <a:rPr lang="en-GB" dirty="0"/>
              <a:t>. BMJ 2014;348:g3175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29F1B2-2AFE-278E-1239-49D9CDC652DF}"/>
              </a:ext>
            </a:extLst>
          </p:cNvPr>
          <p:cNvSpPr txBox="1"/>
          <p:nvPr/>
        </p:nvSpPr>
        <p:spPr>
          <a:xfrm>
            <a:off x="7204075" y="1281785"/>
            <a:ext cx="3473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Cerebellar arteries</a:t>
            </a:r>
            <a:r>
              <a:rPr lang="en-GB" b="1" baseline="30000" dirty="0">
                <a:solidFill>
                  <a:schemeClr val="accent2">
                    <a:lumMod val="50000"/>
                  </a:schemeClr>
                </a:solidFill>
              </a:rPr>
              <a:t>1</a:t>
            </a:r>
            <a:endParaRPr lang="en-GB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84801C-E85B-0E7F-FACD-E8C5C2B81A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509" t="30973"/>
          <a:stretch/>
        </p:blipFill>
        <p:spPr>
          <a:xfrm>
            <a:off x="7263259" y="2379899"/>
            <a:ext cx="4573509" cy="3509979"/>
          </a:xfrm>
          <a:prstGeom prst="roundRect">
            <a:avLst>
              <a:gd name="adj" fmla="val 2275"/>
            </a:avLst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00ECAD6B-AAE5-6805-136E-AE4BC2C20C8E}"/>
              </a:ext>
            </a:extLst>
          </p:cNvPr>
          <p:cNvGrpSpPr/>
          <p:nvPr/>
        </p:nvGrpSpPr>
        <p:grpSpPr>
          <a:xfrm>
            <a:off x="7424115" y="3983959"/>
            <a:ext cx="3380243" cy="1739703"/>
            <a:chOff x="1471639" y="4184846"/>
            <a:chExt cx="3356182" cy="1727320"/>
          </a:xfrm>
          <a:effectLst/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5A906D6-C03E-85C7-362D-59409EAB48FE}"/>
                </a:ext>
              </a:extLst>
            </p:cNvPr>
            <p:cNvSpPr/>
            <p:nvPr/>
          </p:nvSpPr>
          <p:spPr>
            <a:xfrm>
              <a:off x="1551173" y="4670036"/>
              <a:ext cx="2847822" cy="1242130"/>
            </a:xfrm>
            <a:custGeom>
              <a:avLst/>
              <a:gdLst>
                <a:gd name="connsiteX0" fmla="*/ 0 w 2847822"/>
                <a:gd name="connsiteY0" fmla="*/ 0 h 1242130"/>
                <a:gd name="connsiteX1" fmla="*/ 97061 w 2847822"/>
                <a:gd name="connsiteY1" fmla="*/ 129136 h 1242130"/>
                <a:gd name="connsiteX2" fmla="*/ 222432 w 2847822"/>
                <a:gd name="connsiteY2" fmla="*/ 183245 h 1242130"/>
                <a:gd name="connsiteX3" fmla="*/ 366908 w 2847822"/>
                <a:gd name="connsiteY3" fmla="*/ 279329 h 1242130"/>
                <a:gd name="connsiteX4" fmla="*/ 536486 w 2847822"/>
                <a:gd name="connsiteY4" fmla="*/ 308755 h 1242130"/>
                <a:gd name="connsiteX5" fmla="*/ 1123175 w 2847822"/>
                <a:gd name="connsiteY5" fmla="*/ 291183 h 1242130"/>
                <a:gd name="connsiteX6" fmla="*/ 1233206 w 2847822"/>
                <a:gd name="connsiteY6" fmla="*/ 277516 h 1242130"/>
                <a:gd name="connsiteX7" fmla="*/ 1463726 w 2847822"/>
                <a:gd name="connsiteY7" fmla="*/ 161350 h 1242130"/>
                <a:gd name="connsiteX8" fmla="*/ 1708610 w 2847822"/>
                <a:gd name="connsiteY8" fmla="*/ 253530 h 1242130"/>
                <a:gd name="connsiteX9" fmla="*/ 1904545 w 2847822"/>
                <a:gd name="connsiteY9" fmla="*/ 301224 h 1242130"/>
                <a:gd name="connsiteX10" fmla="*/ 1992681 w 2847822"/>
                <a:gd name="connsiteY10" fmla="*/ 433009 h 1242130"/>
                <a:gd name="connsiteX11" fmla="*/ 2059340 w 2847822"/>
                <a:gd name="connsiteY11" fmla="*/ 511523 h 1242130"/>
                <a:gd name="connsiteX12" fmla="*/ 2373255 w 2847822"/>
                <a:gd name="connsiteY12" fmla="*/ 770073 h 1242130"/>
                <a:gd name="connsiteX13" fmla="*/ 2601125 w 2847822"/>
                <a:gd name="connsiteY13" fmla="*/ 930866 h 1242130"/>
                <a:gd name="connsiteX14" fmla="*/ 2746299 w 2847822"/>
                <a:gd name="connsiteY14" fmla="*/ 1114529 h 1242130"/>
                <a:gd name="connsiteX15" fmla="*/ 2847822 w 2847822"/>
                <a:gd name="connsiteY15" fmla="*/ 1242130 h 124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847822" h="1242130">
                  <a:moveTo>
                    <a:pt x="0" y="0"/>
                  </a:moveTo>
                  <a:cubicBezTo>
                    <a:pt x="27194" y="48112"/>
                    <a:pt x="51320" y="101384"/>
                    <a:pt x="97061" y="129136"/>
                  </a:cubicBezTo>
                  <a:cubicBezTo>
                    <a:pt x="136109" y="152704"/>
                    <a:pt x="182966" y="160932"/>
                    <a:pt x="222432" y="183245"/>
                  </a:cubicBezTo>
                  <a:cubicBezTo>
                    <a:pt x="272775" y="209183"/>
                    <a:pt x="310289" y="256040"/>
                    <a:pt x="366908" y="279329"/>
                  </a:cubicBezTo>
                  <a:cubicBezTo>
                    <a:pt x="420180" y="301363"/>
                    <a:pt x="479030" y="306802"/>
                    <a:pt x="536486" y="308755"/>
                  </a:cubicBezTo>
                  <a:cubicBezTo>
                    <a:pt x="732142" y="309312"/>
                    <a:pt x="927798" y="296622"/>
                    <a:pt x="1123175" y="291183"/>
                  </a:cubicBezTo>
                  <a:cubicBezTo>
                    <a:pt x="1159991" y="289649"/>
                    <a:pt x="1198342" y="287278"/>
                    <a:pt x="1233206" y="277516"/>
                  </a:cubicBezTo>
                  <a:cubicBezTo>
                    <a:pt x="1316321" y="256738"/>
                    <a:pt x="1378379" y="184221"/>
                    <a:pt x="1463726" y="161350"/>
                  </a:cubicBezTo>
                  <a:cubicBezTo>
                    <a:pt x="1570688" y="123836"/>
                    <a:pt x="1609178" y="219642"/>
                    <a:pt x="1708610" y="253530"/>
                  </a:cubicBezTo>
                  <a:cubicBezTo>
                    <a:pt x="1770528" y="278493"/>
                    <a:pt x="1845973" y="271101"/>
                    <a:pt x="1904545" y="301224"/>
                  </a:cubicBezTo>
                  <a:cubicBezTo>
                    <a:pt x="1951960" y="329533"/>
                    <a:pt x="1961024" y="386571"/>
                    <a:pt x="1992681" y="433009"/>
                  </a:cubicBezTo>
                  <a:cubicBezTo>
                    <a:pt x="2011368" y="461319"/>
                    <a:pt x="2035075" y="487397"/>
                    <a:pt x="2059340" y="511523"/>
                  </a:cubicBezTo>
                  <a:cubicBezTo>
                    <a:pt x="2158075" y="605098"/>
                    <a:pt x="2262527" y="692676"/>
                    <a:pt x="2373255" y="770073"/>
                  </a:cubicBezTo>
                  <a:cubicBezTo>
                    <a:pt x="2449537" y="823764"/>
                    <a:pt x="2534745" y="866437"/>
                    <a:pt x="2601125" y="930866"/>
                  </a:cubicBezTo>
                  <a:cubicBezTo>
                    <a:pt x="2657605" y="985253"/>
                    <a:pt x="2700976" y="1051076"/>
                    <a:pt x="2746299" y="1114529"/>
                  </a:cubicBezTo>
                  <a:cubicBezTo>
                    <a:pt x="2807520" y="1201270"/>
                    <a:pt x="2786601" y="1155389"/>
                    <a:pt x="2847822" y="1242130"/>
                  </a:cubicBezTo>
                </a:path>
              </a:pathLst>
            </a:custGeom>
            <a:noFill/>
            <a:ln w="55742" cap="flat">
              <a:solidFill>
                <a:srgbClr val="DB2E2E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DA69304-5757-FF8A-A2BF-10DF25E209D0}"/>
                </a:ext>
              </a:extLst>
            </p:cNvPr>
            <p:cNvSpPr/>
            <p:nvPr/>
          </p:nvSpPr>
          <p:spPr>
            <a:xfrm>
              <a:off x="3458582" y="4816700"/>
              <a:ext cx="972208" cy="248324"/>
            </a:xfrm>
            <a:custGeom>
              <a:avLst/>
              <a:gdLst>
                <a:gd name="connsiteX0" fmla="*/ 47758 w 972208"/>
                <a:gd name="connsiteY0" fmla="*/ 163345 h 248324"/>
                <a:gd name="connsiteX1" fmla="*/ 259591 w 972208"/>
                <a:gd name="connsiteY1" fmla="*/ 158743 h 248324"/>
                <a:gd name="connsiteX2" fmla="*/ 472958 w 972208"/>
                <a:gd name="connsiteY2" fmla="*/ 42 h 248324"/>
                <a:gd name="connsiteX3" fmla="*/ 597631 w 972208"/>
                <a:gd name="connsiteY3" fmla="*/ 58893 h 248324"/>
                <a:gd name="connsiteX4" fmla="*/ 711566 w 972208"/>
                <a:gd name="connsiteY4" fmla="*/ 119556 h 248324"/>
                <a:gd name="connsiteX5" fmla="*/ 972209 w 972208"/>
                <a:gd name="connsiteY5" fmla="*/ 149957 h 248324"/>
                <a:gd name="connsiteX6" fmla="*/ 707522 w 972208"/>
                <a:gd name="connsiteY6" fmla="*/ 132944 h 248324"/>
                <a:gd name="connsiteX7" fmla="*/ 585638 w 972208"/>
                <a:gd name="connsiteY7" fmla="*/ 76185 h 248324"/>
                <a:gd name="connsiteX8" fmla="*/ 472958 w 972208"/>
                <a:gd name="connsiteY8" fmla="*/ 28073 h 248324"/>
                <a:gd name="connsiteX9" fmla="*/ 286227 w 972208"/>
                <a:gd name="connsiteY9" fmla="*/ 191375 h 248324"/>
                <a:gd name="connsiteX10" fmla="*/ 9547 w 972208"/>
                <a:gd name="connsiteY10" fmla="*/ 204205 h 248324"/>
                <a:gd name="connsiteX11" fmla="*/ 47758 w 972208"/>
                <a:gd name="connsiteY11" fmla="*/ 163484 h 248324"/>
                <a:gd name="connsiteX12" fmla="*/ 47758 w 972208"/>
                <a:gd name="connsiteY12" fmla="*/ 163484 h 24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2208" h="248324">
                  <a:moveTo>
                    <a:pt x="47758" y="163345"/>
                  </a:moveTo>
                  <a:cubicBezTo>
                    <a:pt x="102424" y="217035"/>
                    <a:pt x="201298" y="204205"/>
                    <a:pt x="259591" y="158743"/>
                  </a:cubicBezTo>
                  <a:cubicBezTo>
                    <a:pt x="323880" y="107144"/>
                    <a:pt x="373805" y="-2468"/>
                    <a:pt x="472958" y="42"/>
                  </a:cubicBezTo>
                  <a:cubicBezTo>
                    <a:pt x="522046" y="1158"/>
                    <a:pt x="560954" y="31978"/>
                    <a:pt x="597631" y="58893"/>
                  </a:cubicBezTo>
                  <a:cubicBezTo>
                    <a:pt x="632216" y="85668"/>
                    <a:pt x="669869" y="106168"/>
                    <a:pt x="711566" y="119556"/>
                  </a:cubicBezTo>
                  <a:cubicBezTo>
                    <a:pt x="794682" y="146610"/>
                    <a:pt x="884352" y="148702"/>
                    <a:pt x="972209" y="149957"/>
                  </a:cubicBezTo>
                  <a:cubicBezTo>
                    <a:pt x="884352" y="153165"/>
                    <a:pt x="794682" y="156093"/>
                    <a:pt x="707522" y="132944"/>
                  </a:cubicBezTo>
                  <a:cubicBezTo>
                    <a:pt x="664291" y="121787"/>
                    <a:pt x="622175" y="101566"/>
                    <a:pt x="585638" y="76185"/>
                  </a:cubicBezTo>
                  <a:cubicBezTo>
                    <a:pt x="551192" y="53733"/>
                    <a:pt x="514376" y="26957"/>
                    <a:pt x="472958" y="28073"/>
                  </a:cubicBezTo>
                  <a:cubicBezTo>
                    <a:pt x="382172" y="35185"/>
                    <a:pt x="352050" y="135872"/>
                    <a:pt x="286227" y="191375"/>
                  </a:cubicBezTo>
                  <a:cubicBezTo>
                    <a:pt x="211479" y="255525"/>
                    <a:pt x="87642" y="273096"/>
                    <a:pt x="9547" y="204205"/>
                  </a:cubicBezTo>
                  <a:cubicBezTo>
                    <a:pt x="-18065" y="178546"/>
                    <a:pt x="20285" y="137406"/>
                    <a:pt x="47758" y="163484"/>
                  </a:cubicBezTo>
                  <a:lnTo>
                    <a:pt x="47758" y="163484"/>
                  </a:lnTo>
                  <a:close/>
                </a:path>
              </a:pathLst>
            </a:custGeom>
            <a:solidFill>
              <a:srgbClr val="DB2E2E"/>
            </a:solidFill>
            <a:ln w="139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81A9764-A760-B846-0882-5D3B82BBE365}"/>
                </a:ext>
              </a:extLst>
            </p:cNvPr>
            <p:cNvSpPr/>
            <p:nvPr/>
          </p:nvSpPr>
          <p:spPr>
            <a:xfrm>
              <a:off x="4093781" y="4908934"/>
              <a:ext cx="106211" cy="209312"/>
            </a:xfrm>
            <a:custGeom>
              <a:avLst/>
              <a:gdLst>
                <a:gd name="connsiteX0" fmla="*/ 12776 w 106211"/>
                <a:gd name="connsiteY0" fmla="*/ 2918 h 209312"/>
                <a:gd name="connsiteX1" fmla="*/ 106212 w 106211"/>
                <a:gd name="connsiteY1" fmla="*/ 209312 h 209312"/>
                <a:gd name="connsiteX2" fmla="*/ 1759 w 106211"/>
                <a:gd name="connsiteY2" fmla="*/ 11564 h 209312"/>
                <a:gd name="connsiteX3" fmla="*/ 12776 w 106211"/>
                <a:gd name="connsiteY3" fmla="*/ 2918 h 209312"/>
                <a:gd name="connsiteX4" fmla="*/ 12776 w 106211"/>
                <a:gd name="connsiteY4" fmla="*/ 2918 h 209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211" h="209312">
                  <a:moveTo>
                    <a:pt x="12776" y="2918"/>
                  </a:moveTo>
                  <a:cubicBezTo>
                    <a:pt x="56566" y="66091"/>
                    <a:pt x="78181" y="138887"/>
                    <a:pt x="106212" y="209312"/>
                  </a:cubicBezTo>
                  <a:cubicBezTo>
                    <a:pt x="74695" y="142234"/>
                    <a:pt x="47919" y="69717"/>
                    <a:pt x="1759" y="11564"/>
                  </a:cubicBezTo>
                  <a:cubicBezTo>
                    <a:pt x="-4376" y="4312"/>
                    <a:pt x="7059" y="-4752"/>
                    <a:pt x="12776" y="2918"/>
                  </a:cubicBezTo>
                  <a:lnTo>
                    <a:pt x="12776" y="2918"/>
                  </a:lnTo>
                  <a:close/>
                </a:path>
              </a:pathLst>
            </a:custGeom>
            <a:solidFill>
              <a:srgbClr val="DB2E2E"/>
            </a:solidFill>
            <a:ln w="139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A3612E1-29AD-A7BF-9D8B-2C6B7E05334F}"/>
                </a:ext>
              </a:extLst>
            </p:cNvPr>
            <p:cNvSpPr/>
            <p:nvPr/>
          </p:nvSpPr>
          <p:spPr>
            <a:xfrm>
              <a:off x="1471639" y="4446767"/>
              <a:ext cx="82323" cy="228288"/>
            </a:xfrm>
            <a:custGeom>
              <a:avLst/>
              <a:gdLst>
                <a:gd name="connsiteX0" fmla="*/ 9807 w 82323"/>
                <a:gd name="connsiteY0" fmla="*/ 0 h 228288"/>
                <a:gd name="connsiteX1" fmla="*/ 12875 w 82323"/>
                <a:gd name="connsiteY1" fmla="*/ 123139 h 228288"/>
                <a:gd name="connsiteX2" fmla="*/ 82323 w 82323"/>
                <a:gd name="connsiteY2" fmla="*/ 228289 h 228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2323" h="228288">
                  <a:moveTo>
                    <a:pt x="9807" y="0"/>
                  </a:moveTo>
                  <a:cubicBezTo>
                    <a:pt x="9807" y="0"/>
                    <a:pt x="-14180" y="94551"/>
                    <a:pt x="12875" y="123139"/>
                  </a:cubicBezTo>
                  <a:cubicBezTo>
                    <a:pt x="12875" y="123139"/>
                    <a:pt x="75351" y="210438"/>
                    <a:pt x="82323" y="228289"/>
                  </a:cubicBezTo>
                </a:path>
              </a:pathLst>
            </a:custGeom>
            <a:noFill/>
            <a:ln w="55742" cap="flat">
              <a:solidFill>
                <a:srgbClr val="DB2E2E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0EB542A-629B-F38D-AE3E-B0E23494BF6D}"/>
                </a:ext>
              </a:extLst>
            </p:cNvPr>
            <p:cNvSpPr/>
            <p:nvPr/>
          </p:nvSpPr>
          <p:spPr>
            <a:xfrm>
              <a:off x="1805448" y="4184846"/>
              <a:ext cx="3022373" cy="726351"/>
            </a:xfrm>
            <a:custGeom>
              <a:avLst/>
              <a:gdLst>
                <a:gd name="connsiteX0" fmla="*/ 2184 w 3022373"/>
                <a:gd name="connsiteY0" fmla="*/ 678893 h 726351"/>
                <a:gd name="connsiteX1" fmla="*/ 190449 w 3022373"/>
                <a:gd name="connsiteY1" fmla="*/ 614744 h 726351"/>
                <a:gd name="connsiteX2" fmla="*/ 208299 w 3022373"/>
                <a:gd name="connsiteY2" fmla="*/ 600241 h 726351"/>
                <a:gd name="connsiteX3" fmla="*/ 360027 w 3022373"/>
                <a:gd name="connsiteY3" fmla="*/ 449350 h 726351"/>
                <a:gd name="connsiteX4" fmla="*/ 449836 w 3022373"/>
                <a:gd name="connsiteY4" fmla="*/ 385061 h 726351"/>
                <a:gd name="connsiteX5" fmla="*/ 545642 w 3022373"/>
                <a:gd name="connsiteY5" fmla="*/ 329139 h 726351"/>
                <a:gd name="connsiteX6" fmla="*/ 668224 w 3022373"/>
                <a:gd name="connsiteY6" fmla="*/ 317564 h 726351"/>
                <a:gd name="connsiteX7" fmla="*/ 766400 w 3022373"/>
                <a:gd name="connsiteY7" fmla="*/ 353125 h 726351"/>
                <a:gd name="connsiteX8" fmla="*/ 934723 w 3022373"/>
                <a:gd name="connsiteY8" fmla="*/ 279214 h 726351"/>
                <a:gd name="connsiteX9" fmla="*/ 1185883 w 3022373"/>
                <a:gd name="connsiteY9" fmla="*/ 76585 h 726351"/>
                <a:gd name="connsiteX10" fmla="*/ 1396321 w 3022373"/>
                <a:gd name="connsiteY10" fmla="*/ 6299 h 726351"/>
                <a:gd name="connsiteX11" fmla="*/ 1493661 w 3022373"/>
                <a:gd name="connsiteY11" fmla="*/ 63197 h 726351"/>
                <a:gd name="connsiteX12" fmla="*/ 1677045 w 3022373"/>
                <a:gd name="connsiteY12" fmla="*/ 147568 h 726351"/>
                <a:gd name="connsiteX13" fmla="*/ 1874514 w 3022373"/>
                <a:gd name="connsiteY13" fmla="*/ 109218 h 726351"/>
                <a:gd name="connsiteX14" fmla="*/ 1965997 w 3022373"/>
                <a:gd name="connsiteY14" fmla="*/ 53017 h 726351"/>
                <a:gd name="connsiteX15" fmla="*/ 2071007 w 3022373"/>
                <a:gd name="connsiteY15" fmla="*/ 20524 h 726351"/>
                <a:gd name="connsiteX16" fmla="*/ 2374602 w 3022373"/>
                <a:gd name="connsiteY16" fmla="*/ 111170 h 726351"/>
                <a:gd name="connsiteX17" fmla="*/ 2448095 w 3022373"/>
                <a:gd name="connsiteY17" fmla="*/ 186615 h 726351"/>
                <a:gd name="connsiteX18" fmla="*/ 2543064 w 3022373"/>
                <a:gd name="connsiteY18" fmla="*/ 228173 h 726351"/>
                <a:gd name="connsiteX19" fmla="*/ 2860605 w 3022373"/>
                <a:gd name="connsiteY19" fmla="*/ 261782 h 726351"/>
                <a:gd name="connsiteX20" fmla="*/ 3022373 w 3022373"/>
                <a:gd name="connsiteY20" fmla="*/ 388826 h 726351"/>
                <a:gd name="connsiteX21" fmla="*/ 2859489 w 3022373"/>
                <a:gd name="connsiteY21" fmla="*/ 265966 h 726351"/>
                <a:gd name="connsiteX22" fmla="*/ 2540694 w 3022373"/>
                <a:gd name="connsiteY22" fmla="*/ 238772 h 726351"/>
                <a:gd name="connsiteX23" fmla="*/ 2440565 w 3022373"/>
                <a:gd name="connsiteY23" fmla="*/ 197214 h 726351"/>
                <a:gd name="connsiteX24" fmla="*/ 2363724 w 3022373"/>
                <a:gd name="connsiteY24" fmla="*/ 121769 h 726351"/>
                <a:gd name="connsiteX25" fmla="*/ 2278378 w 3022373"/>
                <a:gd name="connsiteY25" fmla="*/ 64034 h 726351"/>
                <a:gd name="connsiteX26" fmla="*/ 1976875 w 3022373"/>
                <a:gd name="connsiteY26" fmla="*/ 74354 h 726351"/>
                <a:gd name="connsiteX27" fmla="*/ 1887763 w 3022373"/>
                <a:gd name="connsiteY27" fmla="*/ 131809 h 726351"/>
                <a:gd name="connsiteX28" fmla="*/ 1566178 w 3022373"/>
                <a:gd name="connsiteY28" fmla="*/ 149660 h 726351"/>
                <a:gd name="connsiteX29" fmla="*/ 1473022 w 3022373"/>
                <a:gd name="connsiteY29" fmla="*/ 90949 h 726351"/>
                <a:gd name="connsiteX30" fmla="*/ 1209451 w 3022373"/>
                <a:gd name="connsiteY30" fmla="*/ 110473 h 726351"/>
                <a:gd name="connsiteX31" fmla="*/ 966659 w 3022373"/>
                <a:gd name="connsiteY31" fmla="*/ 314775 h 726351"/>
                <a:gd name="connsiteX32" fmla="*/ 757196 w 3022373"/>
                <a:gd name="connsiteY32" fmla="*/ 404306 h 726351"/>
                <a:gd name="connsiteX33" fmla="*/ 653999 w 3022373"/>
                <a:gd name="connsiteY33" fmla="*/ 369860 h 726351"/>
                <a:gd name="connsiteX34" fmla="*/ 482050 w 3022373"/>
                <a:gd name="connsiteY34" fmla="*/ 434149 h 726351"/>
                <a:gd name="connsiteX35" fmla="*/ 399493 w 3022373"/>
                <a:gd name="connsiteY35" fmla="*/ 495788 h 726351"/>
                <a:gd name="connsiteX36" fmla="*/ 228381 w 3022373"/>
                <a:gd name="connsiteY36" fmla="*/ 668574 h 726351"/>
                <a:gd name="connsiteX37" fmla="*/ 66473 w 3022373"/>
                <a:gd name="connsiteY37" fmla="*/ 707063 h 726351"/>
                <a:gd name="connsiteX38" fmla="*/ 64799 w 3022373"/>
                <a:gd name="connsiteY38" fmla="*/ 707900 h 726351"/>
                <a:gd name="connsiteX39" fmla="*/ 67589 w 3022373"/>
                <a:gd name="connsiteY39" fmla="*/ 703995 h 726351"/>
                <a:gd name="connsiteX40" fmla="*/ 2323 w 3022373"/>
                <a:gd name="connsiteY40" fmla="*/ 679312 h 726351"/>
                <a:gd name="connsiteX41" fmla="*/ 2323 w 3022373"/>
                <a:gd name="connsiteY41" fmla="*/ 679312 h 726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022373" h="726351">
                  <a:moveTo>
                    <a:pt x="2184" y="678893"/>
                  </a:moveTo>
                  <a:cubicBezTo>
                    <a:pt x="37048" y="605819"/>
                    <a:pt x="135782" y="651560"/>
                    <a:pt x="190449" y="614744"/>
                  </a:cubicBezTo>
                  <a:cubicBezTo>
                    <a:pt x="196585" y="610281"/>
                    <a:pt x="202581" y="605261"/>
                    <a:pt x="208299" y="600241"/>
                  </a:cubicBezTo>
                  <a:cubicBezTo>
                    <a:pt x="258503" y="556870"/>
                    <a:pt x="301595" y="498159"/>
                    <a:pt x="360027" y="449350"/>
                  </a:cubicBezTo>
                  <a:cubicBezTo>
                    <a:pt x="388894" y="425224"/>
                    <a:pt x="419435" y="404584"/>
                    <a:pt x="449836" y="385061"/>
                  </a:cubicBezTo>
                  <a:cubicBezTo>
                    <a:pt x="479261" y="366653"/>
                    <a:pt x="513986" y="343224"/>
                    <a:pt x="545642" y="329139"/>
                  </a:cubicBezTo>
                  <a:cubicBezTo>
                    <a:pt x="581622" y="311707"/>
                    <a:pt x="629455" y="304595"/>
                    <a:pt x="668224" y="317564"/>
                  </a:cubicBezTo>
                  <a:cubicBezTo>
                    <a:pt x="707132" y="329139"/>
                    <a:pt x="737394" y="347826"/>
                    <a:pt x="766400" y="353125"/>
                  </a:cubicBezTo>
                  <a:cubicBezTo>
                    <a:pt x="829992" y="365537"/>
                    <a:pt x="887448" y="320214"/>
                    <a:pt x="934723" y="279214"/>
                  </a:cubicBezTo>
                  <a:cubicBezTo>
                    <a:pt x="1012958" y="206697"/>
                    <a:pt x="1096910" y="136411"/>
                    <a:pt x="1185883" y="76585"/>
                  </a:cubicBezTo>
                  <a:cubicBezTo>
                    <a:pt x="1245709" y="36561"/>
                    <a:pt x="1318784" y="-18803"/>
                    <a:pt x="1396321" y="6299"/>
                  </a:cubicBezTo>
                  <a:cubicBezTo>
                    <a:pt x="1435090" y="18014"/>
                    <a:pt x="1465212" y="41721"/>
                    <a:pt x="1493661" y="63197"/>
                  </a:cubicBezTo>
                  <a:cubicBezTo>
                    <a:pt x="1547770" y="108520"/>
                    <a:pt x="1607039" y="140037"/>
                    <a:pt x="1677045" y="147568"/>
                  </a:cubicBezTo>
                  <a:cubicBezTo>
                    <a:pt x="1744542" y="156075"/>
                    <a:pt x="1815106" y="142826"/>
                    <a:pt x="1874514" y="109218"/>
                  </a:cubicBezTo>
                  <a:cubicBezTo>
                    <a:pt x="1904218" y="92204"/>
                    <a:pt x="1932528" y="69612"/>
                    <a:pt x="1965997" y="53017"/>
                  </a:cubicBezTo>
                  <a:cubicBezTo>
                    <a:pt x="1999188" y="36561"/>
                    <a:pt x="2034749" y="25963"/>
                    <a:pt x="2071007" y="20524"/>
                  </a:cubicBezTo>
                  <a:cubicBezTo>
                    <a:pt x="2178388" y="4208"/>
                    <a:pt x="2297762" y="30844"/>
                    <a:pt x="2374602" y="111170"/>
                  </a:cubicBezTo>
                  <a:cubicBezTo>
                    <a:pt x="2399704" y="137667"/>
                    <a:pt x="2419786" y="166673"/>
                    <a:pt x="2448095" y="186615"/>
                  </a:cubicBezTo>
                  <a:cubicBezTo>
                    <a:pt x="2475986" y="206976"/>
                    <a:pt x="2508898" y="220224"/>
                    <a:pt x="2543064" y="228173"/>
                  </a:cubicBezTo>
                  <a:cubicBezTo>
                    <a:pt x="2646959" y="252996"/>
                    <a:pt x="2757129" y="233054"/>
                    <a:pt x="2860605" y="261782"/>
                  </a:cubicBezTo>
                  <a:cubicBezTo>
                    <a:pt x="2928519" y="279214"/>
                    <a:pt x="2998805" y="318959"/>
                    <a:pt x="3022373" y="388826"/>
                  </a:cubicBezTo>
                  <a:cubicBezTo>
                    <a:pt x="2997411" y="319656"/>
                    <a:pt x="2927404" y="282003"/>
                    <a:pt x="2859489" y="265966"/>
                  </a:cubicBezTo>
                  <a:cubicBezTo>
                    <a:pt x="2755037" y="239469"/>
                    <a:pt x="2645983" y="261782"/>
                    <a:pt x="2540694" y="238772"/>
                  </a:cubicBezTo>
                  <a:cubicBezTo>
                    <a:pt x="2505411" y="231381"/>
                    <a:pt x="2470687" y="218272"/>
                    <a:pt x="2440565" y="197214"/>
                  </a:cubicBezTo>
                  <a:cubicBezTo>
                    <a:pt x="2409884" y="176296"/>
                    <a:pt x="2388129" y="146313"/>
                    <a:pt x="2363724" y="121769"/>
                  </a:cubicBezTo>
                  <a:cubicBezTo>
                    <a:pt x="2339320" y="97224"/>
                    <a:pt x="2310034" y="77980"/>
                    <a:pt x="2278378" y="64034"/>
                  </a:cubicBezTo>
                  <a:cubicBezTo>
                    <a:pt x="2183408" y="23592"/>
                    <a:pt x="2068776" y="27357"/>
                    <a:pt x="1976875" y="74354"/>
                  </a:cubicBezTo>
                  <a:cubicBezTo>
                    <a:pt x="1946613" y="89973"/>
                    <a:pt x="1919419" y="112704"/>
                    <a:pt x="1887763" y="131809"/>
                  </a:cubicBezTo>
                  <a:cubicBezTo>
                    <a:pt x="1791538" y="189126"/>
                    <a:pt x="1668399" y="194843"/>
                    <a:pt x="1566178" y="149660"/>
                  </a:cubicBezTo>
                  <a:cubicBezTo>
                    <a:pt x="1532569" y="134877"/>
                    <a:pt x="1501750" y="112704"/>
                    <a:pt x="1473022" y="90949"/>
                  </a:cubicBezTo>
                  <a:cubicBezTo>
                    <a:pt x="1364246" y="2813"/>
                    <a:pt x="1311114" y="37119"/>
                    <a:pt x="1209451" y="110473"/>
                  </a:cubicBezTo>
                  <a:cubicBezTo>
                    <a:pt x="1122291" y="171833"/>
                    <a:pt x="1043638" y="240585"/>
                    <a:pt x="966659" y="314775"/>
                  </a:cubicBezTo>
                  <a:cubicBezTo>
                    <a:pt x="912271" y="365676"/>
                    <a:pt x="837802" y="419785"/>
                    <a:pt x="757196" y="404306"/>
                  </a:cubicBezTo>
                  <a:cubicBezTo>
                    <a:pt x="715639" y="396635"/>
                    <a:pt x="683703" y="377251"/>
                    <a:pt x="653999" y="369860"/>
                  </a:cubicBezTo>
                  <a:cubicBezTo>
                    <a:pt x="588316" y="352289"/>
                    <a:pt x="536299" y="400540"/>
                    <a:pt x="482050" y="434149"/>
                  </a:cubicBezTo>
                  <a:cubicBezTo>
                    <a:pt x="452904" y="453673"/>
                    <a:pt x="424874" y="473615"/>
                    <a:pt x="399493" y="495788"/>
                  </a:cubicBezTo>
                  <a:cubicBezTo>
                    <a:pt x="342734" y="544179"/>
                    <a:pt x="294204" y="617254"/>
                    <a:pt x="228381" y="668574"/>
                  </a:cubicBezTo>
                  <a:cubicBezTo>
                    <a:pt x="181245" y="703717"/>
                    <a:pt x="117653" y="695070"/>
                    <a:pt x="66473" y="707063"/>
                  </a:cubicBezTo>
                  <a:cubicBezTo>
                    <a:pt x="64660" y="707761"/>
                    <a:pt x="63963" y="708319"/>
                    <a:pt x="64799" y="707900"/>
                  </a:cubicBezTo>
                  <a:cubicBezTo>
                    <a:pt x="65497" y="707482"/>
                    <a:pt x="67170" y="705529"/>
                    <a:pt x="67589" y="703995"/>
                  </a:cubicBezTo>
                  <a:cubicBezTo>
                    <a:pt x="50854" y="746111"/>
                    <a:pt x="-12877" y="723519"/>
                    <a:pt x="2323" y="679312"/>
                  </a:cubicBezTo>
                  <a:lnTo>
                    <a:pt x="2323" y="679312"/>
                  </a:lnTo>
                  <a:close/>
                </a:path>
              </a:pathLst>
            </a:custGeom>
            <a:solidFill>
              <a:srgbClr val="DB2E2E"/>
            </a:solidFill>
            <a:ln w="139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1765118-659B-3C6F-E262-CA1B67367401}"/>
                </a:ext>
              </a:extLst>
            </p:cNvPr>
            <p:cNvSpPr/>
            <p:nvPr/>
          </p:nvSpPr>
          <p:spPr>
            <a:xfrm>
              <a:off x="3943308" y="4200407"/>
              <a:ext cx="626659" cy="426815"/>
            </a:xfrm>
            <a:custGeom>
              <a:avLst/>
              <a:gdLst>
                <a:gd name="connsiteX0" fmla="*/ 27837 w 626659"/>
                <a:gd name="connsiteY0" fmla="*/ 12772 h 426815"/>
                <a:gd name="connsiteX1" fmla="*/ 115694 w 626659"/>
                <a:gd name="connsiteY1" fmla="*/ 328500 h 426815"/>
                <a:gd name="connsiteX2" fmla="*/ 221262 w 626659"/>
                <a:gd name="connsiteY2" fmla="*/ 407292 h 426815"/>
                <a:gd name="connsiteX3" fmla="*/ 302286 w 626659"/>
                <a:gd name="connsiteY3" fmla="*/ 391255 h 426815"/>
                <a:gd name="connsiteX4" fmla="*/ 415524 w 626659"/>
                <a:gd name="connsiteY4" fmla="*/ 388884 h 426815"/>
                <a:gd name="connsiteX5" fmla="*/ 528204 w 626659"/>
                <a:gd name="connsiteY5" fmla="*/ 391115 h 426815"/>
                <a:gd name="connsiteX6" fmla="*/ 626660 w 626659"/>
                <a:gd name="connsiteY6" fmla="*/ 426816 h 426815"/>
                <a:gd name="connsiteX7" fmla="*/ 528204 w 626659"/>
                <a:gd name="connsiteY7" fmla="*/ 394602 h 426815"/>
                <a:gd name="connsiteX8" fmla="*/ 303820 w 626659"/>
                <a:gd name="connsiteY8" fmla="*/ 401435 h 426815"/>
                <a:gd name="connsiteX9" fmla="*/ 220286 w 626659"/>
                <a:gd name="connsiteY9" fmla="*/ 420122 h 426815"/>
                <a:gd name="connsiteX10" fmla="*/ 45548 w 626659"/>
                <a:gd name="connsiteY10" fmla="*/ 238411 h 426815"/>
                <a:gd name="connsiteX11" fmla="*/ 86 w 626659"/>
                <a:gd name="connsiteY11" fmla="*/ 15422 h 426815"/>
                <a:gd name="connsiteX12" fmla="*/ 27837 w 626659"/>
                <a:gd name="connsiteY12" fmla="*/ 12493 h 426815"/>
                <a:gd name="connsiteX13" fmla="*/ 27837 w 626659"/>
                <a:gd name="connsiteY13" fmla="*/ 12493 h 426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26659" h="426815">
                  <a:moveTo>
                    <a:pt x="27837" y="12772"/>
                  </a:moveTo>
                  <a:cubicBezTo>
                    <a:pt x="37320" y="123082"/>
                    <a:pt x="48337" y="237714"/>
                    <a:pt x="115694" y="328500"/>
                  </a:cubicBezTo>
                  <a:cubicBezTo>
                    <a:pt x="142888" y="362666"/>
                    <a:pt x="177334" y="399064"/>
                    <a:pt x="221262" y="407292"/>
                  </a:cubicBezTo>
                  <a:cubicBezTo>
                    <a:pt x="248596" y="408547"/>
                    <a:pt x="274395" y="393207"/>
                    <a:pt x="302286" y="391255"/>
                  </a:cubicBezTo>
                  <a:cubicBezTo>
                    <a:pt x="340357" y="386234"/>
                    <a:pt x="378150" y="388466"/>
                    <a:pt x="415524" y="388884"/>
                  </a:cubicBezTo>
                  <a:cubicBezTo>
                    <a:pt x="415524" y="388884"/>
                    <a:pt x="528204" y="391115"/>
                    <a:pt x="528204" y="391115"/>
                  </a:cubicBezTo>
                  <a:cubicBezTo>
                    <a:pt x="561255" y="393207"/>
                    <a:pt x="615503" y="385816"/>
                    <a:pt x="626660" y="426816"/>
                  </a:cubicBezTo>
                  <a:cubicBezTo>
                    <a:pt x="614248" y="386513"/>
                    <a:pt x="561255" y="395717"/>
                    <a:pt x="528204" y="394602"/>
                  </a:cubicBezTo>
                  <a:cubicBezTo>
                    <a:pt x="462242" y="396693"/>
                    <a:pt x="367970" y="392370"/>
                    <a:pt x="303820" y="401435"/>
                  </a:cubicBezTo>
                  <a:cubicBezTo>
                    <a:pt x="275511" y="404503"/>
                    <a:pt x="249851" y="421098"/>
                    <a:pt x="220286" y="420122"/>
                  </a:cubicBezTo>
                  <a:cubicBezTo>
                    <a:pt x="135637" y="404642"/>
                    <a:pt x="74834" y="313438"/>
                    <a:pt x="45548" y="238411"/>
                  </a:cubicBezTo>
                  <a:cubicBezTo>
                    <a:pt x="18076" y="166313"/>
                    <a:pt x="8871" y="89752"/>
                    <a:pt x="86" y="15422"/>
                  </a:cubicBezTo>
                  <a:cubicBezTo>
                    <a:pt x="-1727" y="-2847"/>
                    <a:pt x="25746" y="-6194"/>
                    <a:pt x="27837" y="12493"/>
                  </a:cubicBezTo>
                  <a:lnTo>
                    <a:pt x="27837" y="12493"/>
                  </a:lnTo>
                  <a:close/>
                </a:path>
              </a:pathLst>
            </a:custGeom>
            <a:solidFill>
              <a:srgbClr val="DB2E2E"/>
            </a:solidFill>
            <a:ln w="139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9E7CABB-69ED-5EE3-334B-67DF6D6D5AFE}"/>
              </a:ext>
            </a:extLst>
          </p:cNvPr>
          <p:cNvSpPr/>
          <p:nvPr/>
        </p:nvSpPr>
        <p:spPr>
          <a:xfrm>
            <a:off x="7843477" y="3623135"/>
            <a:ext cx="3113345" cy="510400"/>
          </a:xfrm>
          <a:custGeom>
            <a:avLst/>
            <a:gdLst>
              <a:gd name="connsiteX0" fmla="*/ 39466 w 3113345"/>
              <a:gd name="connsiteY0" fmla="*/ 440844 h 510400"/>
              <a:gd name="connsiteX1" fmla="*/ 383224 w 3113345"/>
              <a:gd name="connsiteY1" fmla="*/ 337368 h 510400"/>
              <a:gd name="connsiteX2" fmla="*/ 767703 w 3113345"/>
              <a:gd name="connsiteY2" fmla="*/ 187593 h 510400"/>
              <a:gd name="connsiteX3" fmla="*/ 1274066 w 3113345"/>
              <a:gd name="connsiteY3" fmla="*/ 176855 h 510400"/>
              <a:gd name="connsiteX4" fmla="*/ 1755746 w 3113345"/>
              <a:gd name="connsiteY4" fmla="*/ 15365 h 510400"/>
              <a:gd name="connsiteX5" fmla="*/ 1860337 w 3113345"/>
              <a:gd name="connsiteY5" fmla="*/ 24151 h 510400"/>
              <a:gd name="connsiteX6" fmla="*/ 2052507 w 3113345"/>
              <a:gd name="connsiteY6" fmla="*/ 88998 h 510400"/>
              <a:gd name="connsiteX7" fmla="*/ 2340343 w 3113345"/>
              <a:gd name="connsiteY7" fmla="*/ 14529 h 510400"/>
              <a:gd name="connsiteX8" fmla="*/ 2747135 w 3113345"/>
              <a:gd name="connsiteY8" fmla="*/ 25685 h 510400"/>
              <a:gd name="connsiteX9" fmla="*/ 3113345 w 3113345"/>
              <a:gd name="connsiteY9" fmla="*/ 195821 h 510400"/>
              <a:gd name="connsiteX10" fmla="*/ 2745741 w 3113345"/>
              <a:gd name="connsiteY10" fmla="*/ 32518 h 510400"/>
              <a:gd name="connsiteX11" fmla="*/ 2343411 w 3113345"/>
              <a:gd name="connsiteY11" fmla="*/ 28056 h 510400"/>
              <a:gd name="connsiteX12" fmla="*/ 2153891 w 3113345"/>
              <a:gd name="connsiteY12" fmla="*/ 100573 h 510400"/>
              <a:gd name="connsiteX13" fmla="*/ 1950007 w 3113345"/>
              <a:gd name="connsiteY13" fmla="*/ 77841 h 510400"/>
              <a:gd name="connsiteX14" fmla="*/ 1566365 w 3113345"/>
              <a:gd name="connsiteY14" fmla="*/ 93042 h 510400"/>
              <a:gd name="connsiteX15" fmla="*/ 1281457 w 3113345"/>
              <a:gd name="connsiteY15" fmla="*/ 209209 h 510400"/>
              <a:gd name="connsiteX16" fmla="*/ 585853 w 3113345"/>
              <a:gd name="connsiteY16" fmla="*/ 288698 h 510400"/>
              <a:gd name="connsiteX17" fmla="*/ 405955 w 3113345"/>
              <a:gd name="connsiteY17" fmla="*/ 380599 h 510400"/>
              <a:gd name="connsiteX18" fmla="*/ 222292 w 3113345"/>
              <a:gd name="connsiteY18" fmla="*/ 473337 h 510400"/>
              <a:gd name="connsiteX19" fmla="*/ 60803 w 3113345"/>
              <a:gd name="connsiteY19" fmla="*/ 509177 h 510400"/>
              <a:gd name="connsiteX20" fmla="*/ 0 w 3113345"/>
              <a:gd name="connsiteY20" fmla="*/ 480171 h 510400"/>
              <a:gd name="connsiteX21" fmla="*/ 39466 w 3113345"/>
              <a:gd name="connsiteY21" fmla="*/ 440705 h 510400"/>
              <a:gd name="connsiteX22" fmla="*/ 39466 w 3113345"/>
              <a:gd name="connsiteY22" fmla="*/ 440705 h 51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113345" h="510400">
                <a:moveTo>
                  <a:pt x="39466" y="440844"/>
                </a:moveTo>
                <a:cubicBezTo>
                  <a:pt x="102779" y="498858"/>
                  <a:pt x="311962" y="370140"/>
                  <a:pt x="383224" y="337368"/>
                </a:cubicBezTo>
                <a:cubicBezTo>
                  <a:pt x="504969" y="276147"/>
                  <a:pt x="629642" y="204746"/>
                  <a:pt x="767703" y="187593"/>
                </a:cubicBezTo>
                <a:cubicBezTo>
                  <a:pt x="942022" y="166396"/>
                  <a:pt x="1106998" y="212277"/>
                  <a:pt x="1274066" y="176855"/>
                </a:cubicBezTo>
                <a:cubicBezTo>
                  <a:pt x="1439600" y="139760"/>
                  <a:pt x="1581844" y="26103"/>
                  <a:pt x="1755746" y="15365"/>
                </a:cubicBezTo>
                <a:cubicBezTo>
                  <a:pt x="1790609" y="13413"/>
                  <a:pt x="1826171" y="15365"/>
                  <a:pt x="1860337" y="24151"/>
                </a:cubicBezTo>
                <a:cubicBezTo>
                  <a:pt x="1926997" y="40328"/>
                  <a:pt x="1986126" y="76586"/>
                  <a:pt x="2052507" y="88998"/>
                </a:cubicBezTo>
                <a:cubicBezTo>
                  <a:pt x="2155704" y="110056"/>
                  <a:pt x="2242446" y="32937"/>
                  <a:pt x="2340343" y="14529"/>
                </a:cubicBezTo>
                <a:cubicBezTo>
                  <a:pt x="2475057" y="-10992"/>
                  <a:pt x="2613676" y="-114"/>
                  <a:pt x="2747135" y="25685"/>
                </a:cubicBezTo>
                <a:cubicBezTo>
                  <a:pt x="2880037" y="53716"/>
                  <a:pt x="3008614" y="108522"/>
                  <a:pt x="3113345" y="195821"/>
                </a:cubicBezTo>
                <a:cubicBezTo>
                  <a:pt x="3007359" y="110474"/>
                  <a:pt x="2878503" y="58178"/>
                  <a:pt x="2745741" y="32518"/>
                </a:cubicBezTo>
                <a:cubicBezTo>
                  <a:pt x="2613955" y="9090"/>
                  <a:pt x="2474779" y="862"/>
                  <a:pt x="2343411" y="28056"/>
                </a:cubicBezTo>
                <a:cubicBezTo>
                  <a:pt x="2276473" y="42420"/>
                  <a:pt x="2219575" y="80631"/>
                  <a:pt x="2153891" y="100573"/>
                </a:cubicBezTo>
                <a:cubicBezTo>
                  <a:pt x="2086255" y="123722"/>
                  <a:pt x="2013181" y="103641"/>
                  <a:pt x="1950007" y="77841"/>
                </a:cubicBezTo>
                <a:cubicBezTo>
                  <a:pt x="1813759" y="15784"/>
                  <a:pt x="1700103" y="34331"/>
                  <a:pt x="1566365" y="93042"/>
                </a:cubicBezTo>
                <a:cubicBezTo>
                  <a:pt x="1473627" y="133205"/>
                  <a:pt x="1382005" y="185362"/>
                  <a:pt x="1281457" y="209209"/>
                </a:cubicBezTo>
                <a:cubicBezTo>
                  <a:pt x="1036852" y="261644"/>
                  <a:pt x="819999" y="166117"/>
                  <a:pt x="585853" y="288698"/>
                </a:cubicBezTo>
                <a:cubicBezTo>
                  <a:pt x="525050" y="316450"/>
                  <a:pt x="465782" y="348525"/>
                  <a:pt x="405955" y="380599"/>
                </a:cubicBezTo>
                <a:cubicBezTo>
                  <a:pt x="346129" y="412674"/>
                  <a:pt x="286302" y="445586"/>
                  <a:pt x="222292" y="473337"/>
                </a:cubicBezTo>
                <a:cubicBezTo>
                  <a:pt x="172507" y="493837"/>
                  <a:pt x="118119" y="515871"/>
                  <a:pt x="60803" y="509177"/>
                </a:cubicBezTo>
                <a:cubicBezTo>
                  <a:pt x="39884" y="506388"/>
                  <a:pt x="16735" y="497045"/>
                  <a:pt x="0" y="480171"/>
                </a:cubicBezTo>
                <a:lnTo>
                  <a:pt x="39466" y="440705"/>
                </a:lnTo>
                <a:lnTo>
                  <a:pt x="39466" y="440705"/>
                </a:lnTo>
                <a:close/>
              </a:path>
            </a:pathLst>
          </a:custGeom>
          <a:solidFill>
            <a:srgbClr val="DB2E2E"/>
          </a:solidFill>
          <a:ln w="1393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55738A93-37CA-8E16-E3CB-7C9FFB5AD181}"/>
              </a:ext>
            </a:extLst>
          </p:cNvPr>
          <p:cNvSpPr/>
          <p:nvPr/>
        </p:nvSpPr>
        <p:spPr>
          <a:xfrm>
            <a:off x="9908511" y="3363216"/>
            <a:ext cx="234308" cy="364397"/>
          </a:xfrm>
          <a:custGeom>
            <a:avLst/>
            <a:gdLst>
              <a:gd name="connsiteX0" fmla="*/ 442 w 234308"/>
              <a:gd name="connsiteY0" fmla="*/ 364397 h 364397"/>
              <a:gd name="connsiteX1" fmla="*/ 158445 w 234308"/>
              <a:gd name="connsiteY1" fmla="*/ 208486 h 364397"/>
              <a:gd name="connsiteX2" fmla="*/ 234309 w 234308"/>
              <a:gd name="connsiteY2" fmla="*/ 0 h 364397"/>
              <a:gd name="connsiteX3" fmla="*/ 171275 w 234308"/>
              <a:gd name="connsiteY3" fmla="*/ 214204 h 364397"/>
              <a:gd name="connsiteX4" fmla="*/ 43115 w 234308"/>
              <a:gd name="connsiteY4" fmla="*/ 322421 h 364397"/>
              <a:gd name="connsiteX5" fmla="*/ 27775 w 234308"/>
              <a:gd name="connsiteY5" fmla="*/ 358819 h 364397"/>
              <a:gd name="connsiteX6" fmla="*/ 442 w 234308"/>
              <a:gd name="connsiteY6" fmla="*/ 364397 h 364397"/>
              <a:gd name="connsiteX7" fmla="*/ 442 w 234308"/>
              <a:gd name="connsiteY7" fmla="*/ 364397 h 364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4308" h="364397">
                <a:moveTo>
                  <a:pt x="442" y="364397"/>
                </a:moveTo>
                <a:cubicBezTo>
                  <a:pt x="-8762" y="278493"/>
                  <a:pt x="128601" y="275704"/>
                  <a:pt x="158445" y="208486"/>
                </a:cubicBezTo>
                <a:cubicBezTo>
                  <a:pt x="190938" y="142105"/>
                  <a:pt x="216458" y="72099"/>
                  <a:pt x="234309" y="0"/>
                </a:cubicBezTo>
                <a:cubicBezTo>
                  <a:pt x="221060" y="73214"/>
                  <a:pt x="199863" y="145173"/>
                  <a:pt x="171275" y="214204"/>
                </a:cubicBezTo>
                <a:cubicBezTo>
                  <a:pt x="147707" y="268591"/>
                  <a:pt x="83836" y="286163"/>
                  <a:pt x="43115" y="322421"/>
                </a:cubicBezTo>
                <a:cubicBezTo>
                  <a:pt x="31959" y="332601"/>
                  <a:pt x="24149" y="344176"/>
                  <a:pt x="27775" y="358819"/>
                </a:cubicBezTo>
                <a:cubicBezTo>
                  <a:pt x="27775" y="358819"/>
                  <a:pt x="442" y="364397"/>
                  <a:pt x="442" y="364397"/>
                </a:cubicBezTo>
                <a:lnTo>
                  <a:pt x="442" y="364397"/>
                </a:lnTo>
                <a:close/>
              </a:path>
            </a:pathLst>
          </a:custGeom>
          <a:solidFill>
            <a:srgbClr val="DB2E2E"/>
          </a:solidFill>
          <a:ln w="1393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33C3112-6B8D-AD97-1B3A-ED370AEEB512}"/>
              </a:ext>
            </a:extLst>
          </p:cNvPr>
          <p:cNvSpPr/>
          <p:nvPr/>
        </p:nvSpPr>
        <p:spPr>
          <a:xfrm>
            <a:off x="7670970" y="3827602"/>
            <a:ext cx="343200" cy="116584"/>
          </a:xfrm>
          <a:custGeom>
            <a:avLst/>
            <a:gdLst>
              <a:gd name="connsiteX0" fmla="*/ 318935 w 343200"/>
              <a:gd name="connsiteY0" fmla="*/ 116445 h 116584"/>
              <a:gd name="connsiteX1" fmla="*/ 245442 w 343200"/>
              <a:gd name="connsiteY1" fmla="*/ 58014 h 116584"/>
              <a:gd name="connsiteX2" fmla="*/ 211833 w 343200"/>
              <a:gd name="connsiteY2" fmla="*/ 38490 h 116584"/>
              <a:gd name="connsiteX3" fmla="*/ 172646 w 343200"/>
              <a:gd name="connsiteY3" fmla="*/ 49088 h 116584"/>
              <a:gd name="connsiteX4" fmla="*/ 75724 w 343200"/>
              <a:gd name="connsiteY4" fmla="*/ 54946 h 116584"/>
              <a:gd name="connsiteX5" fmla="*/ 0 w 343200"/>
              <a:gd name="connsiteY5" fmla="*/ 0 h 116584"/>
              <a:gd name="connsiteX6" fmla="*/ 77956 w 343200"/>
              <a:gd name="connsiteY6" fmla="*/ 44905 h 116584"/>
              <a:gd name="connsiteX7" fmla="*/ 164000 w 343200"/>
              <a:gd name="connsiteY7" fmla="*/ 30541 h 116584"/>
              <a:gd name="connsiteX8" fmla="*/ 213228 w 343200"/>
              <a:gd name="connsiteY8" fmla="*/ 12969 h 116584"/>
              <a:gd name="connsiteX9" fmla="*/ 263153 w 343200"/>
              <a:gd name="connsiteY9" fmla="*/ 32912 h 116584"/>
              <a:gd name="connsiteX10" fmla="*/ 343200 w 343200"/>
              <a:gd name="connsiteY10" fmla="*/ 82279 h 116584"/>
              <a:gd name="connsiteX11" fmla="*/ 319214 w 343200"/>
              <a:gd name="connsiteY11" fmla="*/ 116585 h 116584"/>
              <a:gd name="connsiteX12" fmla="*/ 319214 w 343200"/>
              <a:gd name="connsiteY12" fmla="*/ 116585 h 11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3200" h="116584">
                <a:moveTo>
                  <a:pt x="318935" y="116445"/>
                </a:moveTo>
                <a:lnTo>
                  <a:pt x="245442" y="58014"/>
                </a:lnTo>
                <a:cubicBezTo>
                  <a:pt x="233030" y="48112"/>
                  <a:pt x="222292" y="39605"/>
                  <a:pt x="211833" y="38490"/>
                </a:cubicBezTo>
                <a:cubicBezTo>
                  <a:pt x="201095" y="36816"/>
                  <a:pt x="187289" y="42813"/>
                  <a:pt x="172646" y="49088"/>
                </a:cubicBezTo>
                <a:cubicBezTo>
                  <a:pt x="141687" y="62197"/>
                  <a:pt x="106823" y="63731"/>
                  <a:pt x="75724" y="54946"/>
                </a:cubicBezTo>
                <a:cubicBezTo>
                  <a:pt x="44626" y="46299"/>
                  <a:pt x="16316" y="27054"/>
                  <a:pt x="0" y="0"/>
                </a:cubicBezTo>
                <a:cubicBezTo>
                  <a:pt x="19105" y="25102"/>
                  <a:pt x="48252" y="40163"/>
                  <a:pt x="77956" y="44905"/>
                </a:cubicBezTo>
                <a:cubicBezTo>
                  <a:pt x="107799" y="49925"/>
                  <a:pt x="138479" y="44905"/>
                  <a:pt x="164000" y="30541"/>
                </a:cubicBezTo>
                <a:cubicBezTo>
                  <a:pt x="177248" y="23707"/>
                  <a:pt x="192030" y="13248"/>
                  <a:pt x="213228" y="12969"/>
                </a:cubicBezTo>
                <a:cubicBezTo>
                  <a:pt x="232472" y="12969"/>
                  <a:pt x="248510" y="23847"/>
                  <a:pt x="263153" y="32912"/>
                </a:cubicBezTo>
                <a:cubicBezTo>
                  <a:pt x="263153" y="32912"/>
                  <a:pt x="343200" y="82279"/>
                  <a:pt x="343200" y="82279"/>
                </a:cubicBezTo>
                <a:lnTo>
                  <a:pt x="319214" y="116585"/>
                </a:lnTo>
                <a:lnTo>
                  <a:pt x="319214" y="116585"/>
                </a:lnTo>
                <a:close/>
              </a:path>
            </a:pathLst>
          </a:custGeom>
          <a:solidFill>
            <a:srgbClr val="DB2E2E"/>
          </a:solidFill>
          <a:ln w="1393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37D2DE0-0E89-99BE-FAA3-194979CCF4EF}"/>
              </a:ext>
            </a:extLst>
          </p:cNvPr>
          <p:cNvSpPr/>
          <p:nvPr/>
        </p:nvSpPr>
        <p:spPr>
          <a:xfrm>
            <a:off x="7759465" y="3724824"/>
            <a:ext cx="161226" cy="149950"/>
          </a:xfrm>
          <a:custGeom>
            <a:avLst/>
            <a:gdLst>
              <a:gd name="connsiteX0" fmla="*/ 135889 w 161226"/>
              <a:gd name="connsiteY0" fmla="*/ 144476 h 149950"/>
              <a:gd name="connsiteX1" fmla="*/ 89729 w 161226"/>
              <a:gd name="connsiteY1" fmla="*/ 134993 h 149950"/>
              <a:gd name="connsiteX2" fmla="*/ 39944 w 161226"/>
              <a:gd name="connsiteY2" fmla="*/ 101803 h 149950"/>
              <a:gd name="connsiteX3" fmla="*/ 1315 w 161226"/>
              <a:gd name="connsiteY3" fmla="*/ 0 h 149950"/>
              <a:gd name="connsiteX4" fmla="*/ 72158 w 161226"/>
              <a:gd name="connsiteY4" fmla="*/ 105149 h 149950"/>
              <a:gd name="connsiteX5" fmla="*/ 92658 w 161226"/>
              <a:gd name="connsiteY5" fmla="*/ 112680 h 149950"/>
              <a:gd name="connsiteX6" fmla="*/ 155413 w 161226"/>
              <a:gd name="connsiteY6" fmla="*/ 124255 h 149950"/>
              <a:gd name="connsiteX7" fmla="*/ 135889 w 161226"/>
              <a:gd name="connsiteY7" fmla="*/ 144476 h 149950"/>
              <a:gd name="connsiteX8" fmla="*/ 135889 w 161226"/>
              <a:gd name="connsiteY8" fmla="*/ 144476 h 149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226" h="149950">
                <a:moveTo>
                  <a:pt x="135889" y="144476"/>
                </a:moveTo>
                <a:cubicBezTo>
                  <a:pt x="126406" y="137085"/>
                  <a:pt x="104093" y="137922"/>
                  <a:pt x="89729" y="134993"/>
                </a:cubicBezTo>
                <a:cubicBezTo>
                  <a:pt x="69648" y="132901"/>
                  <a:pt x="54447" y="114493"/>
                  <a:pt x="39944" y="101803"/>
                </a:cubicBezTo>
                <a:cubicBezTo>
                  <a:pt x="10937" y="77258"/>
                  <a:pt x="-4821" y="37514"/>
                  <a:pt x="1315" y="0"/>
                </a:cubicBezTo>
                <a:cubicBezTo>
                  <a:pt x="-359" y="48670"/>
                  <a:pt x="32413" y="82697"/>
                  <a:pt x="72158" y="105149"/>
                </a:cubicBezTo>
                <a:cubicBezTo>
                  <a:pt x="79549" y="109751"/>
                  <a:pt x="83314" y="112262"/>
                  <a:pt x="92658" y="112680"/>
                </a:cubicBezTo>
                <a:cubicBezTo>
                  <a:pt x="113018" y="114493"/>
                  <a:pt x="136865" y="109612"/>
                  <a:pt x="155413" y="124255"/>
                </a:cubicBezTo>
                <a:cubicBezTo>
                  <a:pt x="171869" y="137503"/>
                  <a:pt x="149556" y="160513"/>
                  <a:pt x="135889" y="144476"/>
                </a:cubicBezTo>
                <a:lnTo>
                  <a:pt x="135889" y="144476"/>
                </a:lnTo>
                <a:close/>
              </a:path>
            </a:pathLst>
          </a:custGeom>
          <a:solidFill>
            <a:srgbClr val="DB2E2E"/>
          </a:solidFill>
          <a:ln w="1393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48108BC-6A9F-4923-CD79-C62AB50764B1}"/>
              </a:ext>
            </a:extLst>
          </p:cNvPr>
          <p:cNvCxnSpPr>
            <a:cxnSpLocks/>
          </p:cNvCxnSpPr>
          <p:nvPr/>
        </p:nvCxnSpPr>
        <p:spPr>
          <a:xfrm>
            <a:off x="7392928" y="4231244"/>
            <a:ext cx="74365" cy="18919"/>
          </a:xfrm>
          <a:prstGeom prst="line">
            <a:avLst/>
          </a:prstGeom>
          <a:ln w="12700">
            <a:solidFill>
              <a:srgbClr val="ABABAB"/>
            </a:solidFill>
          </a:ln>
          <a:effectLst>
            <a:outerShdw blurRad="50800" sx="103000" sy="103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D64DB5A-AC58-B826-6E7B-DF78C31D404B}"/>
              </a:ext>
            </a:extLst>
          </p:cNvPr>
          <p:cNvCxnSpPr>
            <a:cxnSpLocks/>
          </p:cNvCxnSpPr>
          <p:nvPr/>
        </p:nvCxnSpPr>
        <p:spPr>
          <a:xfrm flipV="1">
            <a:off x="7980333" y="3904061"/>
            <a:ext cx="45720" cy="51435"/>
          </a:xfrm>
          <a:prstGeom prst="line">
            <a:avLst/>
          </a:prstGeom>
          <a:ln w="12700">
            <a:solidFill>
              <a:srgbClr val="ABABAB"/>
            </a:solidFill>
          </a:ln>
          <a:effectLst>
            <a:outerShdw blurRad="50800" sx="103000" sy="103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A98D44A-5E37-7C8E-312C-882FE044BCA1}"/>
              </a:ext>
            </a:extLst>
          </p:cNvPr>
          <p:cNvCxnSpPr>
            <a:cxnSpLocks/>
          </p:cNvCxnSpPr>
          <p:nvPr/>
        </p:nvCxnSpPr>
        <p:spPr>
          <a:xfrm flipV="1">
            <a:off x="7835553" y="4056383"/>
            <a:ext cx="50245" cy="43893"/>
          </a:xfrm>
          <a:prstGeom prst="line">
            <a:avLst/>
          </a:prstGeom>
          <a:ln w="12700">
            <a:solidFill>
              <a:srgbClr val="ABABAB"/>
            </a:solidFill>
          </a:ln>
          <a:effectLst>
            <a:outerShdw blurRad="50800" sx="103000" sy="103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91F6A0E-451E-EFAB-A2F5-89A11BF0D3CE}"/>
              </a:ext>
            </a:extLst>
          </p:cNvPr>
          <p:cNvSpPr txBox="1"/>
          <p:nvPr/>
        </p:nvSpPr>
        <p:spPr>
          <a:xfrm>
            <a:off x="7841063" y="1834641"/>
            <a:ext cx="500458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SCA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9D77888-3274-70A7-F249-FD16E4321766}"/>
              </a:ext>
            </a:extLst>
          </p:cNvPr>
          <p:cNvCxnSpPr>
            <a:cxnSpLocks/>
          </p:cNvCxnSpPr>
          <p:nvPr/>
        </p:nvCxnSpPr>
        <p:spPr>
          <a:xfrm>
            <a:off x="8091292" y="2097881"/>
            <a:ext cx="0" cy="1943883"/>
          </a:xfrm>
          <a:prstGeom prst="line">
            <a:avLst/>
          </a:prstGeom>
          <a:ln w="6350">
            <a:solidFill>
              <a:schemeClr val="tx2"/>
            </a:solidFill>
            <a:tailEnd type="diamond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8E582FF8-7F69-8A86-602D-483936857351}"/>
              </a:ext>
            </a:extLst>
          </p:cNvPr>
          <p:cNvSpPr txBox="1"/>
          <p:nvPr/>
        </p:nvSpPr>
        <p:spPr>
          <a:xfrm>
            <a:off x="8399641" y="1834641"/>
            <a:ext cx="543739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200">
                <a:solidFill>
                  <a:schemeClr val="tx2"/>
                </a:solidFill>
              </a:rPr>
              <a:t>AICA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0E51CF1-A7CD-7B65-2370-9B2D80D6E290}"/>
              </a:ext>
            </a:extLst>
          </p:cNvPr>
          <p:cNvCxnSpPr>
            <a:cxnSpLocks/>
          </p:cNvCxnSpPr>
          <p:nvPr/>
        </p:nvCxnSpPr>
        <p:spPr>
          <a:xfrm>
            <a:off x="8671510" y="2100263"/>
            <a:ext cx="0" cy="2219087"/>
          </a:xfrm>
          <a:prstGeom prst="line">
            <a:avLst/>
          </a:prstGeom>
          <a:ln w="6350">
            <a:solidFill>
              <a:schemeClr val="tx2"/>
            </a:solidFill>
            <a:tailEnd type="diamond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7D758162-2C7F-5CCC-12F2-1D33FCDB7648}"/>
              </a:ext>
            </a:extLst>
          </p:cNvPr>
          <p:cNvSpPr txBox="1"/>
          <p:nvPr/>
        </p:nvSpPr>
        <p:spPr>
          <a:xfrm>
            <a:off x="8780909" y="5306982"/>
            <a:ext cx="83847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sz="1200" dirty="0">
                <a:solidFill>
                  <a:schemeClr val="tx2"/>
                </a:solidFill>
              </a:rPr>
              <a:t>Vertebral artery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6D605E7-AD79-BB27-7651-165579657EB3}"/>
              </a:ext>
            </a:extLst>
          </p:cNvPr>
          <p:cNvCxnSpPr>
            <a:cxnSpLocks/>
          </p:cNvCxnSpPr>
          <p:nvPr/>
        </p:nvCxnSpPr>
        <p:spPr>
          <a:xfrm>
            <a:off x="9613106" y="5537806"/>
            <a:ext cx="615979" cy="0"/>
          </a:xfrm>
          <a:prstGeom prst="line">
            <a:avLst/>
          </a:prstGeom>
          <a:ln w="6350">
            <a:solidFill>
              <a:schemeClr val="tx2"/>
            </a:solidFill>
            <a:tailEnd type="diamond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656AB488-B098-2012-E0AB-46CD6CD6DE63}"/>
              </a:ext>
            </a:extLst>
          </p:cNvPr>
          <p:cNvSpPr txBox="1"/>
          <p:nvPr/>
        </p:nvSpPr>
        <p:spPr>
          <a:xfrm>
            <a:off x="6547650" y="4553882"/>
            <a:ext cx="83846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sz="1200" dirty="0">
                <a:solidFill>
                  <a:schemeClr val="tx2"/>
                </a:solidFill>
              </a:rPr>
              <a:t>Basilar artery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3179D68D-2BF0-A349-DE5E-3F995DE742B4}"/>
              </a:ext>
            </a:extLst>
          </p:cNvPr>
          <p:cNvCxnSpPr>
            <a:cxnSpLocks/>
          </p:cNvCxnSpPr>
          <p:nvPr/>
        </p:nvCxnSpPr>
        <p:spPr>
          <a:xfrm>
            <a:off x="7378799" y="4784706"/>
            <a:ext cx="636815" cy="0"/>
          </a:xfrm>
          <a:prstGeom prst="line">
            <a:avLst/>
          </a:prstGeom>
          <a:ln w="6350">
            <a:solidFill>
              <a:schemeClr val="tx2"/>
            </a:solidFill>
            <a:tailEnd type="diamond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17F606A9-CE6D-251C-C5F1-363299BAF724}"/>
              </a:ext>
            </a:extLst>
          </p:cNvPr>
          <p:cNvSpPr txBox="1"/>
          <p:nvPr/>
        </p:nvSpPr>
        <p:spPr>
          <a:xfrm>
            <a:off x="9443714" y="1834641"/>
            <a:ext cx="543739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PICA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72388104-9CF2-3A22-346D-5693B20F8DB6}"/>
              </a:ext>
            </a:extLst>
          </p:cNvPr>
          <p:cNvCxnSpPr>
            <a:cxnSpLocks/>
          </p:cNvCxnSpPr>
          <p:nvPr/>
        </p:nvCxnSpPr>
        <p:spPr>
          <a:xfrm>
            <a:off x="9715583" y="2099276"/>
            <a:ext cx="0" cy="2685438"/>
          </a:xfrm>
          <a:prstGeom prst="line">
            <a:avLst/>
          </a:prstGeom>
          <a:ln w="6350">
            <a:solidFill>
              <a:schemeClr val="tx2"/>
            </a:solidFill>
            <a:tailEnd type="diamond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11816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556810E-450E-4FFF-BBB0-0621B79749EA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08562aa6-c0ad-4fb9-8a82-15409d3a28b4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28627d7c-4416-4bc1-86cf-ca6c3a42a8f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19176</TotalTime>
  <Words>301</Words>
  <Application>Microsoft Office PowerPoint</Application>
  <PresentationFormat>Widescreen</PresentationFormat>
  <Paragraphs>25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Cerebellar infarction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80</cp:revision>
  <cp:lastPrinted>2022-09-28T10:51:32Z</cp:lastPrinted>
  <dcterms:created xsi:type="dcterms:W3CDTF">2022-02-04T12:28:06Z</dcterms:created>
  <dcterms:modified xsi:type="dcterms:W3CDTF">2024-10-02T08:38:05Z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