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6"/>
  </p:notesMasterIdLst>
  <p:sldIdLst>
    <p:sldId id="111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62744EAA-EF13-60D0-AE75-29652681AA44}" name="Elisabeth Rounis" initials="ER" userId="21b7114133940338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DBD91"/>
    <a:srgbClr val="87A5C1"/>
    <a:srgbClr val="FFFFFF"/>
    <a:srgbClr val="EBF0EE"/>
    <a:srgbClr val="3F1A01"/>
    <a:srgbClr val="F5B70F"/>
    <a:srgbClr val="F0ECDF"/>
    <a:srgbClr val="989E9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83656" autoAdjust="0"/>
  </p:normalViewPr>
  <p:slideViewPr>
    <p:cSldViewPr snapToGrid="0">
      <p:cViewPr varScale="1">
        <p:scale>
          <a:sx n="86" d="100"/>
          <a:sy n="86" d="100"/>
        </p:scale>
        <p:origin x="11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2370" y="-30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02-10-2024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Shinohara Y. </a:t>
            </a:r>
            <a:r>
              <a:rPr lang="en-GB" dirty="0" err="1"/>
              <a:t>Hemorrhagic</a:t>
            </a:r>
            <a:r>
              <a:rPr lang="en-GB" dirty="0"/>
              <a:t> stroke syndromes: clinical manifestations of intracerebral and subarachnoid </a:t>
            </a:r>
            <a:r>
              <a:rPr lang="en-GB" dirty="0" err="1"/>
              <a:t>hemorrhage</a:t>
            </a:r>
            <a:r>
              <a:rPr lang="en-GB" dirty="0"/>
              <a:t>. </a:t>
            </a:r>
            <a:r>
              <a:rPr lang="en-GB" dirty="0" err="1"/>
              <a:t>Handb</a:t>
            </a:r>
            <a:r>
              <a:rPr lang="en-GB" dirty="0"/>
              <a:t> Clin </a:t>
            </a:r>
            <a:r>
              <a:rPr lang="en-GB" dirty="0" err="1"/>
              <a:t>Neurol</a:t>
            </a:r>
            <a:r>
              <a:rPr lang="en-GB" dirty="0"/>
              <a:t> 2009; 93: 577–594.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Rymer</a:t>
            </a:r>
            <a:r>
              <a:rPr lang="en-GB" dirty="0"/>
              <a:t> MM. </a:t>
            </a:r>
            <a:r>
              <a:rPr lang="en-GB" dirty="0" err="1"/>
              <a:t>Hemorrhagic</a:t>
            </a:r>
            <a:r>
              <a:rPr lang="en-GB" dirty="0"/>
              <a:t> stroke: intracerebral </a:t>
            </a:r>
            <a:r>
              <a:rPr lang="en-GB" dirty="0" err="1"/>
              <a:t>hemorrhage</a:t>
            </a:r>
            <a:r>
              <a:rPr lang="en-GB" dirty="0"/>
              <a:t>. Mo Med 2011; 108 (1): 50–54.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Caceres JA, Goldstein JN. Intracranial </a:t>
            </a:r>
            <a:r>
              <a:rPr lang="en-GB" dirty="0" err="1"/>
              <a:t>hemorrhage</a:t>
            </a:r>
            <a:r>
              <a:rPr lang="en-GB" dirty="0"/>
              <a:t>. </a:t>
            </a:r>
            <a:r>
              <a:rPr lang="en-GB" dirty="0" err="1"/>
              <a:t>Emerg</a:t>
            </a:r>
            <a:r>
              <a:rPr lang="en-GB" dirty="0"/>
              <a:t> Med Clin North Am 2012; 30 (3): 771–794.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Hemphill JC 3</a:t>
            </a:r>
            <a:r>
              <a:rPr lang="en-US" baseline="30000" dirty="0"/>
              <a:t>rd</a:t>
            </a:r>
            <a:r>
              <a:rPr lang="en-US" dirty="0"/>
              <a:t>, </a:t>
            </a:r>
            <a:r>
              <a:rPr lang="en-US" dirty="0" err="1"/>
              <a:t>Bonovich</a:t>
            </a:r>
            <a:r>
              <a:rPr lang="en-US" dirty="0"/>
              <a:t> DC, </a:t>
            </a:r>
            <a:r>
              <a:rPr lang="en-US" dirty="0" err="1"/>
              <a:t>Besmertis</a:t>
            </a:r>
            <a:r>
              <a:rPr lang="en-US" dirty="0"/>
              <a:t> L, et al. The ICH score: a simple, reliable grading scale for intracerebral hemorrhage. Stroke 2001; 32 (4): 891–897.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928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A8C273-49A1-B816-A035-0969B3BA40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Stroke syndromes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6ADB28-056B-2300-E69B-994EFCEB0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Intracerebral haemorrhage (ICH)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C4762A-188D-15DF-C5DE-BDFAD7904D1F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dirty="0"/>
              <a:t>The onset of ICH is usually abrupt, without a prodrome or premonitory symptoms, presenting as a focal neurological deficit that progresses over the course of minutes </a:t>
            </a:r>
            <a:br>
              <a:rPr lang="en-GB" dirty="0"/>
            </a:br>
            <a:r>
              <a:rPr lang="en-GB" dirty="0"/>
              <a:t>to hours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Some symptoms of ICH are general, whilst others vary depending on the site of the bleeding and haematoma</a:t>
            </a:r>
            <a:r>
              <a:rPr lang="en-GB" baseline="30000" dirty="0"/>
              <a:t>1-3</a:t>
            </a:r>
            <a:endParaRPr lang="en-GB" dirty="0"/>
          </a:p>
          <a:p>
            <a:r>
              <a:rPr lang="en-GB" dirty="0"/>
              <a:t>Patients with severe haemorrhage can experience:</a:t>
            </a:r>
            <a:r>
              <a:rPr lang="en-GB" baseline="30000" dirty="0"/>
              <a:t>2,3</a:t>
            </a:r>
            <a:endParaRPr lang="en-GB" dirty="0"/>
          </a:p>
          <a:p>
            <a:pPr lvl="1"/>
            <a:r>
              <a:rPr lang="en-GB" sz="1600" dirty="0"/>
              <a:t>Headache</a:t>
            </a:r>
          </a:p>
          <a:p>
            <a:pPr lvl="1"/>
            <a:r>
              <a:rPr lang="en-GB" sz="1600" dirty="0"/>
              <a:t>Vomiting</a:t>
            </a:r>
          </a:p>
          <a:p>
            <a:pPr lvl="1"/>
            <a:r>
              <a:rPr lang="en-US" sz="1600" dirty="0"/>
              <a:t>Seizures</a:t>
            </a:r>
          </a:p>
          <a:p>
            <a:pPr lvl="1"/>
            <a:r>
              <a:rPr lang="en-US" sz="1600" dirty="0"/>
              <a:t>Focal or generalized neurologic symptoms</a:t>
            </a:r>
            <a:endParaRPr lang="en-GB" sz="1600" dirty="0"/>
          </a:p>
          <a:p>
            <a:pPr lvl="1"/>
            <a:r>
              <a:rPr lang="en-GB" sz="1600" dirty="0"/>
              <a:t>Decreased consciousness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401614-2C47-0750-DA36-B567E89DE3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ICH=intracerebral haemorrhage </a:t>
            </a:r>
          </a:p>
          <a:p>
            <a:endParaRPr lang="en-GB" dirty="0"/>
          </a:p>
          <a:p>
            <a:r>
              <a:rPr lang="en-GB" dirty="0"/>
              <a:t>1. Shinohara. </a:t>
            </a:r>
            <a:r>
              <a:rPr lang="en-GB" dirty="0" err="1"/>
              <a:t>Handb</a:t>
            </a:r>
            <a:r>
              <a:rPr lang="en-GB" dirty="0"/>
              <a:t> Clin </a:t>
            </a:r>
            <a:r>
              <a:rPr lang="en-GB" dirty="0" err="1"/>
              <a:t>Neurol</a:t>
            </a:r>
            <a:r>
              <a:rPr lang="en-GB" dirty="0"/>
              <a:t> 2009;93:577–594; 2. </a:t>
            </a:r>
            <a:r>
              <a:rPr lang="en-GB" dirty="0" err="1"/>
              <a:t>Rymer</a:t>
            </a:r>
            <a:r>
              <a:rPr lang="en-GB" dirty="0"/>
              <a:t> et al. Mo Med 2011;108(1):50–54; </a:t>
            </a:r>
            <a:br>
              <a:rPr lang="en-GB" dirty="0"/>
            </a:br>
            <a:r>
              <a:rPr lang="en-GB" dirty="0"/>
              <a:t>3. Caceres et al. </a:t>
            </a:r>
            <a:r>
              <a:rPr lang="en-GB" dirty="0" err="1"/>
              <a:t>Emerg</a:t>
            </a:r>
            <a:r>
              <a:rPr lang="en-GB" dirty="0"/>
              <a:t> Med Clin North Am 2012;30(3):771–794; 4. Hemphill et al. Stroke 2001;32(4):891–897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325918-DD29-1C4D-0D44-A7C4D810DB03}"/>
              </a:ext>
            </a:extLst>
          </p:cNvPr>
          <p:cNvSpPr txBox="1"/>
          <p:nvPr/>
        </p:nvSpPr>
        <p:spPr>
          <a:xfrm>
            <a:off x="6232527" y="1159610"/>
            <a:ext cx="5419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5">
                    <a:lumMod val="75000"/>
                  </a:schemeClr>
                </a:solidFill>
              </a:rPr>
              <a:t>ICH score for grading severity of ICH</a:t>
            </a:r>
            <a:r>
              <a:rPr lang="en-GB" sz="1400" b="1" baseline="30000" dirty="0">
                <a:solidFill>
                  <a:schemeClr val="accent5">
                    <a:lumMod val="75000"/>
                  </a:schemeClr>
                </a:solidFill>
              </a:rPr>
              <a:t>4</a:t>
            </a:r>
            <a:endParaRPr lang="en-GB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16070A4-B053-FF71-5A8E-D37A54A23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612470"/>
              </p:ext>
            </p:extLst>
          </p:nvPr>
        </p:nvGraphicFramePr>
        <p:xfrm>
          <a:off x="7232389" y="1484409"/>
          <a:ext cx="3420000" cy="479763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183462611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813652278"/>
                    </a:ext>
                  </a:extLst>
                </a:gridCol>
              </a:tblGrid>
              <a:tr h="118809">
                <a:tc>
                  <a:txBody>
                    <a:bodyPr/>
                    <a:lstStyle/>
                    <a:p>
                      <a:pPr marL="4445" indent="-2540" algn="l">
                        <a:lnSpc>
                          <a:spcPct val="92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Component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36000" marB="360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250"/>
                        </a:lnSpc>
                        <a:spcBef>
                          <a:spcPts val="1215"/>
                        </a:spcBef>
                        <a:spcAft>
                          <a:spcPts val="0"/>
                        </a:spcAft>
                        <a:tabLst>
                          <a:tab pos="358775" algn="l"/>
                        </a:tabLs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ICH score points</a:t>
                      </a:r>
                    </a:p>
                  </a:txBody>
                  <a:tcPr marL="45720" marR="45720" marT="36000" marB="3600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850997"/>
                  </a:ext>
                </a:extLst>
              </a:tr>
              <a:tr h="125490">
                <a:tc gridSpan="2">
                  <a:txBody>
                    <a:bodyPr/>
                    <a:lstStyle/>
                    <a:p>
                      <a:pPr algn="l">
                        <a:spcBef>
                          <a:spcPts val="140"/>
                        </a:spcBef>
                      </a:pPr>
                      <a:r>
                        <a:rPr lang="en-GB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Glasgow Coma Scale score</a:t>
                      </a:r>
                    </a:p>
                  </a:txBody>
                  <a:tcPr marL="45720" marR="45720" marT="36000" marB="360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431934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algn="l">
                        <a:spcBef>
                          <a:spcPts val="350"/>
                        </a:spcBef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3–4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3" marR="139700" indent="-4763" algn="l">
                        <a:lnSpc>
                          <a:spcPct val="98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193861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0795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5–12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769169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8890" algn="l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13–15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28415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8255" algn="l">
                        <a:lnSpc>
                          <a:spcPts val="1225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ICH volume (cm</a:t>
                      </a:r>
                      <a:r>
                        <a:rPr lang="en-GB" sz="1200" b="1" baseline="300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GB" sz="12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36000" marB="360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225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086063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889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≥30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086462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&lt;30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797445"/>
                  </a:ext>
                </a:extLst>
              </a:tr>
              <a:tr h="125490">
                <a:tc gridSpan="2"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Intraventricular haemorrhage?</a:t>
                      </a:r>
                    </a:p>
                  </a:txBody>
                  <a:tcPr marL="45720" marR="45720" marT="36000" marB="360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573120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267743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690361"/>
                  </a:ext>
                </a:extLst>
              </a:tr>
              <a:tr h="125490">
                <a:tc gridSpan="2"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Infratentorial origin of ICH?</a:t>
                      </a:r>
                    </a:p>
                  </a:txBody>
                  <a:tcPr marL="45720" marR="45720" marT="36000" marB="360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152877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509969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140828"/>
                  </a:ext>
                </a:extLst>
              </a:tr>
              <a:tr h="125490">
                <a:tc gridSpan="2"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Age (years)</a:t>
                      </a:r>
                    </a:p>
                  </a:txBody>
                  <a:tcPr marL="45720" marR="45720" marT="36000" marB="360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516561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≥80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646652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&lt;80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720" marR="45720" marT="36000" marB="36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452358"/>
                  </a:ext>
                </a:extLst>
              </a:tr>
              <a:tr h="125490">
                <a:tc gridSpan="2"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5720" marR="45720" marT="36000" marB="360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383511"/>
                  </a:ext>
                </a:extLst>
              </a:tr>
              <a:tr h="125490">
                <a:tc>
                  <a:txBody>
                    <a:bodyPr/>
                    <a:lstStyle/>
                    <a:p>
                      <a:pPr marL="1270" algn="l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Total ICH score</a:t>
                      </a:r>
                    </a:p>
                  </a:txBody>
                  <a:tcPr marL="45720" marR="45720" marT="36000" marB="3600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0–6</a:t>
                      </a:r>
                    </a:p>
                  </a:txBody>
                  <a:tcPr marL="45720" marR="45720" marT="36000" marB="36000"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465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168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8627d7c-4416-4bc1-86cf-ca6c3a42a8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19179</TotalTime>
  <Words>298</Words>
  <Application>Microsoft Office PowerPoint</Application>
  <PresentationFormat>Widescreen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Intracerebral haemorrhage (ICH)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87</cp:revision>
  <cp:lastPrinted>2022-09-28T10:51:32Z</cp:lastPrinted>
  <dcterms:created xsi:type="dcterms:W3CDTF">2022-02-04T12:28:06Z</dcterms:created>
  <dcterms:modified xsi:type="dcterms:W3CDTF">2024-10-02T08:40:42Z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