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2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Several stroke classification systems exist, such as the TOAST system and the Oxfordshire method outlined on the slide.</a:t>
            </a:r>
            <a:r>
              <a:rPr lang="en-GB" baseline="30000" dirty="0"/>
              <a:t>[Odier &amp; Michel, 2010]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Adams HP Jr, Bendixen BH, </a:t>
            </a:r>
            <a:r>
              <a:rPr lang="en-GB" dirty="0" err="1"/>
              <a:t>Kappelle</a:t>
            </a:r>
            <a:r>
              <a:rPr lang="en-GB" dirty="0"/>
              <a:t> LJ, et al. Classification of subtype of acute ischemic stroke. Definitions for use in a </a:t>
            </a:r>
            <a:r>
              <a:rPr lang="en-GB" dirty="0" err="1"/>
              <a:t>multicenter</a:t>
            </a:r>
            <a:r>
              <a:rPr lang="en-GB" dirty="0"/>
              <a:t> clinical trial. TOAST. Trial of Org 10172 in Acute Stroke Treatment. Stroke 1993; 24 (1): 35–41.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Bamford J, </a:t>
            </a:r>
            <a:r>
              <a:rPr lang="en-GB" dirty="0" err="1"/>
              <a:t>Sandercock</a:t>
            </a:r>
            <a:r>
              <a:rPr lang="en-GB" dirty="0"/>
              <a:t> P, Dennis M, et al. Classification and natural history of clinically identifiable subtypes of cerebral infarction. Lancet 1991; 337 (8756): 1521–1526.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66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E9A150-0A33-CE12-A78E-5B1292A76C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789443-A259-21FE-375F-59E6634C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Stroke classification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D078F-D8C8-77F4-AC7C-3697514DC8AC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A categorization system for subtypes of ischaemic stroke was developed for the ‘Trial of Org 10172 in Acute Stroke Treatment’ – TOAST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The TOAST system is mainly based on aetiology</a:t>
            </a:r>
            <a:r>
              <a:rPr lang="en-GB" baseline="30000" dirty="0"/>
              <a:t>1,2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9B6D78-6D65-67DF-CA0F-02BDDAE2BE9C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/>
              <a:t>The ‘Oxford Community Stroke Project’ (OCSP) developed a method of stroke classification known as the Oxfordshire method</a:t>
            </a:r>
            <a:r>
              <a:rPr lang="en-GB" baseline="30000" dirty="0"/>
              <a:t>1,3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4D4E7E-6D85-DC25-93B7-1E87E151C6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OCSP=Oxford Community Stroke Project; TOAST=Trial of Org 10172 in Acute Stroke Treatment</a:t>
            </a:r>
          </a:p>
          <a:p>
            <a:endParaRPr lang="en-GB" dirty="0"/>
          </a:p>
          <a:p>
            <a:r>
              <a:rPr lang="en-GB" dirty="0"/>
              <a:t>1. Odier &amp; Michel. In: </a:t>
            </a:r>
            <a:r>
              <a:rPr lang="en-GB" dirty="0" err="1"/>
              <a:t>Brainin</a:t>
            </a:r>
            <a:r>
              <a:rPr lang="en-GB" dirty="0"/>
              <a:t> &amp; </a:t>
            </a:r>
            <a:r>
              <a:rPr lang="en-GB" dirty="0" err="1"/>
              <a:t>Heiss</a:t>
            </a:r>
            <a:r>
              <a:rPr lang="en-GB" dirty="0"/>
              <a:t> (eds). Textbook of Stroke Medicine. 2010;</a:t>
            </a:r>
          </a:p>
          <a:p>
            <a:r>
              <a:rPr lang="en-GB" dirty="0"/>
              <a:t>2. Adams et al. Stroke 1993;24(1):35–41; 3. Bamford et al. Lancet 1991;337(8756):1521–1526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42DB59-63F3-DB12-6357-3FBEF782C8F2}"/>
              </a:ext>
            </a:extLst>
          </p:cNvPr>
          <p:cNvSpPr txBox="1"/>
          <p:nvPr/>
        </p:nvSpPr>
        <p:spPr>
          <a:xfrm>
            <a:off x="539750" y="3096515"/>
            <a:ext cx="5419725" cy="2421176"/>
          </a:xfrm>
          <a:prstGeom prst="rect">
            <a:avLst/>
          </a:prstGeom>
          <a:solidFill>
            <a:srgbClr val="D9D1CC"/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Large-artery atherosclerosis (embolus/thrombosis)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Cardioembolism (high-risk/medium-risk)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Small-vessel occlusion (lacune)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Stroke of other determined aetiology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Stroke of undetermined aetiology</a:t>
            </a:r>
          </a:p>
          <a:p>
            <a:pPr marL="266700">
              <a:spcBef>
                <a:spcPts val="240"/>
              </a:spcBef>
              <a:spcAft>
                <a:spcPts val="240"/>
              </a:spcAft>
            </a:pPr>
            <a:r>
              <a:rPr lang="en-GB" sz="1600" dirty="0"/>
              <a:t>a. Two or more causes identified</a:t>
            </a:r>
          </a:p>
          <a:p>
            <a:pPr marL="266700">
              <a:spcBef>
                <a:spcPts val="240"/>
              </a:spcBef>
              <a:spcAft>
                <a:spcPts val="240"/>
              </a:spcAft>
            </a:pPr>
            <a:r>
              <a:rPr lang="en-GB" sz="1600" dirty="0"/>
              <a:t>b. Negative evaluation</a:t>
            </a:r>
          </a:p>
          <a:p>
            <a:pPr marL="266700">
              <a:spcBef>
                <a:spcPts val="240"/>
              </a:spcBef>
              <a:spcAft>
                <a:spcPts val="240"/>
              </a:spcAft>
            </a:pPr>
            <a:r>
              <a:rPr lang="en-GB" sz="1600" dirty="0"/>
              <a:t>c. Incomplete evaluation</a:t>
            </a:r>
          </a:p>
        </p:txBody>
      </p:sp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0B565C5B-BF49-1D38-C6CB-C4CD2855B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4866" y="3549559"/>
            <a:ext cx="2215992" cy="22159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E7DD70-CEF3-144A-3218-97EB2D90EEC4}"/>
              </a:ext>
            </a:extLst>
          </p:cNvPr>
          <p:cNvSpPr txBox="1"/>
          <p:nvPr/>
        </p:nvSpPr>
        <p:spPr>
          <a:xfrm>
            <a:off x="454346" y="2757488"/>
            <a:ext cx="5607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TOAST classification of subtypes of ischaemic stroke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1,2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E2710-5D09-BA26-7A3A-CA3655EB49C1}"/>
              </a:ext>
            </a:extLst>
          </p:cNvPr>
          <p:cNvSpPr txBox="1"/>
          <p:nvPr/>
        </p:nvSpPr>
        <p:spPr>
          <a:xfrm>
            <a:off x="6230812" y="3096515"/>
            <a:ext cx="5419725" cy="2215991"/>
          </a:xfrm>
          <a:prstGeom prst="rect">
            <a:avLst/>
          </a:prstGeom>
          <a:solidFill>
            <a:srgbClr val="D9D1CC"/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b="1" dirty="0"/>
              <a:t>LACI – lacunar circulation infarcts </a:t>
            </a:r>
            <a:br>
              <a:rPr lang="en-GB" sz="1600" b="1" dirty="0"/>
            </a:br>
            <a:r>
              <a:rPr lang="en-GB" sz="1600" dirty="0"/>
              <a:t>(deep perforating artery)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b="1" dirty="0"/>
              <a:t>TACI – total anterior circulation infarcts </a:t>
            </a:r>
            <a:br>
              <a:rPr lang="en-GB" sz="1600" b="1" dirty="0"/>
            </a:br>
            <a:r>
              <a:rPr lang="en-GB" sz="1600" dirty="0"/>
              <a:t>(cortical and subcortical involvement)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b="1" dirty="0"/>
              <a:t>PACI – partial anterior circulation infarcts </a:t>
            </a:r>
            <a:br>
              <a:rPr lang="en-GB" sz="1600" b="1" dirty="0"/>
            </a:br>
            <a:r>
              <a:rPr lang="en-GB" sz="1600" dirty="0"/>
              <a:t>(cortical infarcts)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600" b="1" dirty="0"/>
              <a:t>POCI – posterior circulation infarcts</a:t>
            </a:r>
            <a:br>
              <a:rPr lang="en-GB" sz="1600" b="1" dirty="0"/>
            </a:br>
            <a:r>
              <a:rPr lang="en-GB" sz="1600" dirty="0"/>
              <a:t>(vertebrobasilar arterial territory)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4FAFD7-D154-AAD9-DD66-41AD4860971F}"/>
              </a:ext>
            </a:extLst>
          </p:cNvPr>
          <p:cNvSpPr txBox="1"/>
          <p:nvPr/>
        </p:nvSpPr>
        <p:spPr>
          <a:xfrm>
            <a:off x="6428092" y="2757488"/>
            <a:ext cx="5041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Oxford Community Stroke Project classification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1,3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435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19169</TotalTime>
  <Words>369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Stroke classification systems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68</cp:revision>
  <cp:lastPrinted>2022-09-28T10:51:32Z</cp:lastPrinted>
  <dcterms:created xsi:type="dcterms:W3CDTF">2022-02-04T12:28:06Z</dcterms:created>
  <dcterms:modified xsi:type="dcterms:W3CDTF">2024-10-02T08:30:18Z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