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4">
  <p:sldMasterIdLst>
    <p:sldMasterId id="2147483648" r:id="rId4"/>
  </p:sldMasterIdLst>
  <p:notesMasterIdLst>
    <p:notesMasterId r:id="rId6"/>
  </p:notesMasterIdLst>
  <p:sldIdLst>
    <p:sldId id="265" r:id="rId5"/>
  </p:sldIdLst>
  <p:sldSz cx="12192000" cy="6858000"/>
  <p:notesSz cx="6881813" cy="92964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D1E0107-7C68-ED14-E573-00ADCEA39311}" name="Penny Staton" initials="" userId="S::Penny.Staton@primeglobalpeople.com::b149baaa-0269-4f47-ac73-76ce41ebbc06" providerId="AD"/>
  <p188:author id="{1F12B644-C23D-6891-9B98-7E843A51D0A0}" name="Terry Quinn" initials="TQ" userId="S::Terry.Quinn@glasgow.ac.uk::d3276c42-adef-4085-8787-0a30b87ac44e" providerId="AD"/>
  <p188:author id="{E2833B56-E688-C873-AF40-6846034F7AEE}" name="Laura Edwards-Ingram" initials="LEI" userId="S::Laura.Edwards-Ingram@primeglobalpeople.com::e4f8a1d5-4dcf-4866-90cf-c2cbd767f4bb" providerId="AD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1DC4547F-01D2-3AE7-8668-DE8AD62223C8}" name="Morgan, Celia" initials="MC" userId="S::celia.morgan@exeter.ac.uk::29bcb0e8-5fe3-4c38-a669-f58f3a61a3c4" providerId="AD"/>
  <p188:author id="{6A4B1B89-2A99-0175-EF1A-D4380BFB499F}" name="Liz Kelly" initials="LK" userId="S::Liz.Kelly@primeglobalpeople.com::1665768a-a9f2-46a1-98e1-9ec4752cde79" providerId="AD"/>
  <p188:author id="{E2F8E9A7-71B6-7FCF-57AD-4D32A54E2D27}" name="Maria Nordfang" initials="MN" userId="S::mno@lundbeckfonden.com::e583feeb-07ad-4ed7-a8f6-7e310be5d8a8" providerId="AD"/>
  <p188:author id="{62744EAA-EF13-60D0-AE75-29652681AA44}" name="Elisabeth Rounis" initials="ER" userId="21b7114133940338" providerId="Windows Live"/>
  <p188:author id="{5ACDF9C1-C97A-4004-6B13-08511EB5CE41}" name="Rachel Jagger" initials="RJ" userId="S::Rachel.Jagger@primeglobalpeople.com::cf4acb15-657a-45e0-bad4-d602a69c192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 Edge" initials="CE" lastIdx="62" clrIdx="0">
    <p:extLst>
      <p:ext uri="{19B8F6BF-5375-455C-9EA6-DF929625EA0E}">
        <p15:presenceInfo xmlns:p15="http://schemas.microsoft.com/office/powerpoint/2012/main" userId="S::Chris.Edge@primeglobalpeople.com::9878e1fe-fc43-4c11-846c-29f97c46eb4b" providerId="AD"/>
      </p:ext>
    </p:extLst>
  </p:cmAuthor>
  <p:cmAuthor id="2" name="Maria Nordfang" initials="MN" lastIdx="63" clrIdx="1">
    <p:extLst>
      <p:ext uri="{19B8F6BF-5375-455C-9EA6-DF929625EA0E}">
        <p15:presenceInfo xmlns:p15="http://schemas.microsoft.com/office/powerpoint/2012/main" userId="S::mno@lundbeckfonden.com::e583feeb-07ad-4ed7-a8f6-7e310be5d8a8" providerId="AD"/>
      </p:ext>
    </p:extLst>
  </p:cmAuthor>
  <p:cmAuthor id="3" name="Liz Kelly" initials="LK" lastIdx="6" clrIdx="2">
    <p:extLst>
      <p:ext uri="{19B8F6BF-5375-455C-9EA6-DF929625EA0E}">
        <p15:presenceInfo xmlns:p15="http://schemas.microsoft.com/office/powerpoint/2012/main" userId="S::Liz.Kelly@primeglobalpeople.com::ea0208fa-6df2-415d-becb-429db93c62ca" providerId="AD"/>
      </p:ext>
    </p:extLst>
  </p:cmAuthor>
  <p:cmAuthor id="4" name="Liz Kelly" initials="LK [2]" lastIdx="6" clrIdx="3">
    <p:extLst>
      <p:ext uri="{19B8F6BF-5375-455C-9EA6-DF929625EA0E}">
        <p15:presenceInfo xmlns:p15="http://schemas.microsoft.com/office/powerpoint/2012/main" userId="S::Liz.Kelly@primeglobalpeople.com::1665768a-a9f2-46a1-98e1-9ec4752cde79" providerId="AD"/>
      </p:ext>
    </p:extLst>
  </p:cmAuthor>
  <p:cmAuthor id="5" name="Maria Nordfang" initials="MN [2]" lastIdx="4" clrIdx="4">
    <p:extLst>
      <p:ext uri="{19B8F6BF-5375-455C-9EA6-DF929625EA0E}">
        <p15:presenceInfo xmlns:p15="http://schemas.microsoft.com/office/powerpoint/2012/main" userId="Maria Nordfang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D1CC"/>
    <a:srgbClr val="FDBD91"/>
    <a:srgbClr val="87A5C1"/>
    <a:srgbClr val="FFFFFF"/>
    <a:srgbClr val="EBF0EE"/>
    <a:srgbClr val="3F1A01"/>
    <a:srgbClr val="F5B70F"/>
    <a:srgbClr val="F0ECDF"/>
    <a:srgbClr val="989E97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D5ABB26-0587-4C30-8999-92F81FD0307C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457" autoAdjust="0"/>
    <p:restoredTop sz="83656" autoAdjust="0"/>
  </p:normalViewPr>
  <p:slideViewPr>
    <p:cSldViewPr snapToGrid="0">
      <p:cViewPr varScale="1">
        <p:scale>
          <a:sx n="86" d="100"/>
          <a:sy n="86" d="100"/>
        </p:scale>
        <p:origin x="11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200" d="100"/>
          <a:sy n="200" d="100"/>
        </p:scale>
        <p:origin x="2370" y="-30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commentAuthors" Target="commentAuthors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165C1F25-C198-4B70-BD0D-E53FE2A6A47F}" type="datetimeFigureOut">
              <a:rPr lang="da-DK" smtClean="0"/>
              <a:t>02-10-2024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540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73892"/>
            <a:ext cx="5505450" cy="3660458"/>
          </a:xfrm>
          <a:prstGeom prst="rect">
            <a:avLst/>
          </a:prstGeom>
        </p:spPr>
        <p:txBody>
          <a:bodyPr vert="horz" lIns="92446" tIns="46223" rIns="92446" bIns="4622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85263BDD-FA8D-4E6D-96A3-4835BF873E0B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25099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8182" y="4473891"/>
            <a:ext cx="5505450" cy="4154851"/>
          </a:xfrm>
        </p:spPr>
        <p:txBody>
          <a:bodyPr/>
          <a:lstStyle/>
          <a:p>
            <a:r>
              <a:rPr lang="en-US" dirty="0"/>
              <a:t>The National Institutes of Health Stroke Scale (NIHSS) was developed in the 1980s and has been widely used and since modified into a more reliable form, the modified NIHSS.</a:t>
            </a:r>
            <a:r>
              <a:rPr lang="en-US" baseline="30000" dirty="0"/>
              <a:t>[</a:t>
            </a:r>
            <a:r>
              <a:rPr lang="en-US" baseline="30000" dirty="0" err="1"/>
              <a:t>Brott</a:t>
            </a:r>
            <a:r>
              <a:rPr lang="en-US" baseline="30000" dirty="0"/>
              <a:t> et al., 1989; </a:t>
            </a:r>
            <a:r>
              <a:rPr lang="en-US" baseline="30000" dirty="0" err="1"/>
              <a:t>Lyden</a:t>
            </a:r>
            <a:r>
              <a:rPr lang="en-US" baseline="30000" dirty="0"/>
              <a:t> et al., 1999; </a:t>
            </a:r>
            <a:r>
              <a:rPr lang="en-US" baseline="30000" dirty="0" err="1"/>
              <a:t>Lyden</a:t>
            </a:r>
            <a:r>
              <a:rPr lang="en-US" baseline="30000" dirty="0"/>
              <a:t> et al., 2001]</a:t>
            </a:r>
            <a:r>
              <a:rPr lang="en-US" dirty="0"/>
              <a:t> The NIHSS is designed to capture the severity of a stroke.</a:t>
            </a:r>
            <a:r>
              <a:rPr lang="en-US" baseline="30000" dirty="0"/>
              <a:t>[</a:t>
            </a:r>
            <a:r>
              <a:rPr lang="en-US" baseline="30000" dirty="0" err="1"/>
              <a:t>Brott</a:t>
            </a:r>
            <a:r>
              <a:rPr lang="en-US" baseline="30000" dirty="0"/>
              <a:t> et al., 1989]</a:t>
            </a:r>
            <a:r>
              <a:rPr lang="en-US" dirty="0"/>
              <a:t> </a:t>
            </a:r>
            <a:r>
              <a:rPr lang="en-GB" dirty="0"/>
              <a:t>BE FAST is an acronym developed to help people identify the most common symptoms of stroke – drooping face, arm weakness, and speech difficulties.</a:t>
            </a:r>
            <a:r>
              <a:rPr lang="en-GB" baseline="30000" dirty="0"/>
              <a:t>[ThinkFast.org; University of Arizona; </a:t>
            </a:r>
            <a:r>
              <a:rPr lang="en-GB" baseline="30000" dirty="0" err="1"/>
              <a:t>Aroor</a:t>
            </a:r>
            <a:r>
              <a:rPr lang="en-GB" baseline="30000" dirty="0"/>
              <a:t> et al., 2017]</a:t>
            </a:r>
            <a:endParaRPr lang="en-GB" dirty="0"/>
          </a:p>
          <a:p>
            <a:endParaRPr lang="en-GB" dirty="0"/>
          </a:p>
          <a:p>
            <a:r>
              <a:rPr lang="en-GB" dirty="0"/>
              <a:t>References: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err="1"/>
              <a:t>Brott</a:t>
            </a:r>
            <a:r>
              <a:rPr lang="en-US" dirty="0"/>
              <a:t> T, Adams HP Jr, Olinger CP, et al. Measurements of acute cerebral infarction: a clinical examination scale. Stroke 1989; 20 (7): 864–870.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 err="1"/>
              <a:t>Hurford</a:t>
            </a:r>
            <a:r>
              <a:rPr lang="en-GB" dirty="0"/>
              <a:t> R, Sekhar A, Hughes TAT, Muir KW. Diagnosis and management of acute ischaemic stroke. </a:t>
            </a:r>
            <a:r>
              <a:rPr lang="en-GB" dirty="0" err="1"/>
              <a:t>Pract</a:t>
            </a:r>
            <a:r>
              <a:rPr lang="en-GB" dirty="0"/>
              <a:t> </a:t>
            </a:r>
            <a:r>
              <a:rPr lang="en-GB" dirty="0" err="1"/>
              <a:t>Neurol</a:t>
            </a:r>
            <a:r>
              <a:rPr lang="en-GB" dirty="0"/>
              <a:t> 2020; 20 (4): 304–316.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 err="1"/>
              <a:t>Kattah</a:t>
            </a:r>
            <a:r>
              <a:rPr lang="en-GB" dirty="0"/>
              <a:t> JC, </a:t>
            </a:r>
            <a:r>
              <a:rPr lang="en-GB" dirty="0" err="1"/>
              <a:t>Talkad</a:t>
            </a:r>
            <a:r>
              <a:rPr lang="en-GB" dirty="0"/>
              <a:t> AV, Wang DZ, et al. HINTS to diagnose stroke in the acute vestibular syndrome: three-step bedside oculomotor examination more sensitive than early MRI diffusion-weighted imaging. Stroke 2009; 40 (11): 3504–3510.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err="1"/>
              <a:t>Lyden</a:t>
            </a:r>
            <a:r>
              <a:rPr lang="en-US" dirty="0"/>
              <a:t> P, Lu M, Jackson C, et al; NINDS tPA Stroke Trial Investigators. Underlying structure of the National Institutes of Health Stroke Scale: results of a factor analysis. Stroke 1999; 30 (11): 2347–2354.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err="1"/>
              <a:t>Lyden</a:t>
            </a:r>
            <a:r>
              <a:rPr lang="en-US" dirty="0"/>
              <a:t> PD, Lu M, Levine SR, et al.; NINDS </a:t>
            </a:r>
            <a:r>
              <a:rPr lang="en-US" dirty="0" err="1"/>
              <a:t>rtPA</a:t>
            </a:r>
            <a:r>
              <a:rPr lang="en-US" dirty="0"/>
              <a:t> Stroke Study Group. A modified National Institutes of Health Stroke Scale for use in stroke clinical trials: preliminary reliability and validity. Stroke 2001; 32 (6): 1310–1317.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University of Arizona Health Sciences. https://heart.arizona.edu/recognizing-stroke-symptoms. Accessed March 2024.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ThinkFast.org. https://www.thinkfast.org.uk/; Accessed Jul 2023.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err="1"/>
              <a:t>Aroor</a:t>
            </a:r>
            <a:r>
              <a:rPr lang="en-US" dirty="0"/>
              <a:t> S, Singh R, Goldstein LB. BE-FAST (Balance, Eyes, Face, Arm, Speech, Time): reducing the proportion of strokes missed using the FAST mnemonic. Stroke 2017; 48 (2): 479–481.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263BDD-FA8D-4E6D-96A3-4835BF873E0B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09030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55754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5065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5364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7543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9017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6008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0034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0559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0994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75641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26331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41838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048865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4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14972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29466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64461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968041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002444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621719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278608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217882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131400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942280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503771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70696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397416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014413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26250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57084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44247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42124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182404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701451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82655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948611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77637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0" r:id="rId2"/>
    <p:sldLayoutId id="2147483663" r:id="rId3"/>
    <p:sldLayoutId id="2147483652" r:id="rId4"/>
    <p:sldLayoutId id="2147483675" r:id="rId5"/>
    <p:sldLayoutId id="2147483731" r:id="rId6"/>
    <p:sldLayoutId id="2147483732" r:id="rId7"/>
    <p:sldLayoutId id="2147483733" r:id="rId8"/>
    <p:sldLayoutId id="2147483734" r:id="rId9"/>
    <p:sldLayoutId id="2147483676" r:id="rId10"/>
    <p:sldLayoutId id="2147483674" r:id="rId11"/>
    <p:sldLayoutId id="2147483677" r:id="rId12"/>
    <p:sldLayoutId id="2147483657" r:id="rId13"/>
    <p:sldLayoutId id="2147483719" r:id="rId14"/>
    <p:sldLayoutId id="2147483701" r:id="rId15"/>
    <p:sldLayoutId id="2147483654" r:id="rId16"/>
    <p:sldLayoutId id="2147483655" r:id="rId17"/>
    <p:sldLayoutId id="2147483708" r:id="rId18"/>
    <p:sldLayoutId id="2147483709" r:id="rId19"/>
    <p:sldLayoutId id="2147483718" r:id="rId20"/>
    <p:sldLayoutId id="2147483710" r:id="rId21"/>
    <p:sldLayoutId id="2147483712" r:id="rId22"/>
    <p:sldLayoutId id="2147483715" r:id="rId23"/>
    <p:sldLayoutId id="2147483714" r:id="rId24"/>
    <p:sldLayoutId id="2147483713" r:id="rId25"/>
    <p:sldLayoutId id="2147483711" r:id="rId26"/>
    <p:sldLayoutId id="2147483716" r:id="rId27"/>
    <p:sldLayoutId id="2147483717" r:id="rId28"/>
    <p:sldLayoutId id="2147483730" r:id="rId29"/>
    <p:sldLayoutId id="2147483729" r:id="rId30"/>
    <p:sldLayoutId id="2147483725" r:id="rId31"/>
    <p:sldLayoutId id="2147483726" r:id="rId32"/>
    <p:sldLayoutId id="2147483727" r:id="rId33"/>
    <p:sldLayoutId id="2147483728" r:id="rId34"/>
    <p:sldLayoutId id="2147483735" r:id="rId35"/>
    <p:sldLayoutId id="2147483700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7680" userDrawn="1">
          <p15:clr>
            <a:srgbClr val="F26B43"/>
          </p15:clr>
        </p15:guide>
        <p15:guide id="3" pos="340" userDrawn="1">
          <p15:clr>
            <a:srgbClr val="F26B43"/>
          </p15:clr>
        </p15:guide>
        <p15:guide id="4" pos="767" userDrawn="1">
          <p15:clr>
            <a:srgbClr val="F26B43"/>
          </p15:clr>
        </p15:guide>
        <p15:guide id="5" pos="937" userDrawn="1">
          <p15:clr>
            <a:srgbClr val="F26B43"/>
          </p15:clr>
        </p15:guide>
        <p15:guide id="6" pos="1365" userDrawn="1">
          <p15:clr>
            <a:srgbClr val="F26B43"/>
          </p15:clr>
        </p15:guide>
        <p15:guide id="7" pos="1535" userDrawn="1">
          <p15:clr>
            <a:srgbClr val="F26B43"/>
          </p15:clr>
        </p15:guide>
        <p15:guide id="8" pos="1962" userDrawn="1">
          <p15:clr>
            <a:srgbClr val="F26B43"/>
          </p15:clr>
        </p15:guide>
        <p15:guide id="9" pos="2132" userDrawn="1">
          <p15:clr>
            <a:srgbClr val="F26B43"/>
          </p15:clr>
        </p15:guide>
        <p15:guide id="10" pos="2560" userDrawn="1">
          <p15:clr>
            <a:srgbClr val="F26B43"/>
          </p15:clr>
        </p15:guide>
        <p15:guide id="11" pos="2730" userDrawn="1">
          <p15:clr>
            <a:srgbClr val="F26B43"/>
          </p15:clr>
        </p15:guide>
        <p15:guide id="12" pos="3157" userDrawn="1">
          <p15:clr>
            <a:srgbClr val="F26B43"/>
          </p15:clr>
        </p15:guide>
        <p15:guide id="13" pos="3327" userDrawn="1">
          <p15:clr>
            <a:srgbClr val="F26B43"/>
          </p15:clr>
        </p15:guide>
        <p15:guide id="14" pos="3754" userDrawn="1">
          <p15:clr>
            <a:srgbClr val="F26B43"/>
          </p15:clr>
        </p15:guide>
        <p15:guide id="15" pos="3925" userDrawn="1">
          <p15:clr>
            <a:srgbClr val="F26B43"/>
          </p15:clr>
        </p15:guide>
        <p15:guide id="16" pos="4352" userDrawn="1">
          <p15:clr>
            <a:srgbClr val="F26B43"/>
          </p15:clr>
        </p15:guide>
        <p15:guide id="17" pos="4522" userDrawn="1">
          <p15:clr>
            <a:srgbClr val="F26B43"/>
          </p15:clr>
        </p15:guide>
        <p15:guide id="18" pos="4949" userDrawn="1">
          <p15:clr>
            <a:srgbClr val="F26B43"/>
          </p15:clr>
        </p15:guide>
        <p15:guide id="19" pos="5120" userDrawn="1">
          <p15:clr>
            <a:srgbClr val="F26B43"/>
          </p15:clr>
        </p15:guide>
        <p15:guide id="20" pos="5547" userDrawn="1">
          <p15:clr>
            <a:srgbClr val="F26B43"/>
          </p15:clr>
        </p15:guide>
        <p15:guide id="21" pos="5717" userDrawn="1">
          <p15:clr>
            <a:srgbClr val="F26B43"/>
          </p15:clr>
        </p15:guide>
        <p15:guide id="22" pos="6144" userDrawn="1">
          <p15:clr>
            <a:srgbClr val="F26B43"/>
          </p15:clr>
        </p15:guide>
        <p15:guide id="23" pos="6314" userDrawn="1">
          <p15:clr>
            <a:srgbClr val="F26B43"/>
          </p15:clr>
        </p15:guide>
        <p15:guide id="24" pos="6742" userDrawn="1">
          <p15:clr>
            <a:srgbClr val="F26B43"/>
          </p15:clr>
        </p15:guide>
        <p15:guide id="25" pos="6912" userDrawn="1">
          <p15:clr>
            <a:srgbClr val="F26B43"/>
          </p15:clr>
        </p15:guide>
        <p15:guide id="26" pos="7339" userDrawn="1">
          <p15:clr>
            <a:srgbClr val="F26B43"/>
          </p15:clr>
        </p15:guide>
        <p15:guide id="27" orient="horz" userDrawn="1">
          <p15:clr>
            <a:srgbClr val="F26B43"/>
          </p15:clr>
        </p15:guide>
        <p15:guide id="28" orient="horz" pos="4320" userDrawn="1">
          <p15:clr>
            <a:srgbClr val="F26B43"/>
          </p15:clr>
        </p15:guide>
        <p15:guide id="29" orient="horz" pos="340" userDrawn="1">
          <p15:clr>
            <a:srgbClr val="F26B43"/>
          </p15:clr>
        </p15:guide>
        <p15:guide id="32" orient="horz" pos="3675" userDrawn="1">
          <p15:clr>
            <a:srgbClr val="F26B43"/>
          </p15:clr>
        </p15:guide>
        <p15:guide id="33" orient="horz" pos="3793" userDrawn="1">
          <p15:clr>
            <a:srgbClr val="F26B43"/>
          </p15:clr>
        </p15:guide>
        <p15:guide id="34" orient="horz" pos="4235" userDrawn="1">
          <p15:clr>
            <a:srgbClr val="F26B43"/>
          </p15:clr>
        </p15:guide>
        <p15:guide id="36" orient="horz" pos="504" userDrawn="1">
          <p15:clr>
            <a:srgbClr val="F26B43"/>
          </p15:clr>
        </p15:guide>
        <p15:guide id="37" orient="horz" pos="720" userDrawn="1">
          <p15:clr>
            <a:srgbClr val="F26B43"/>
          </p15:clr>
        </p15:guide>
        <p15:guide id="38" orient="horz" pos="88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idx="19"/>
          </p:nvPr>
        </p:nvSpPr>
        <p:spPr>
          <a:xfrm>
            <a:off x="539750" y="1416785"/>
            <a:ext cx="9890125" cy="4415215"/>
          </a:xfrm>
        </p:spPr>
        <p:txBody>
          <a:bodyPr/>
          <a:lstStyle/>
          <a:p>
            <a:r>
              <a:rPr lang="en-GB" sz="1400" dirty="0"/>
              <a:t>The NIHSS allows clinicians to assess stroke location and severity, in order to target treatments such as thrombolysis and thrombectomy,</a:t>
            </a:r>
            <a:r>
              <a:rPr lang="en-GB" sz="1400" baseline="30000" dirty="0"/>
              <a:t>1</a:t>
            </a:r>
            <a:r>
              <a:rPr lang="en-GB" sz="1400" dirty="0"/>
              <a:t> the HINTS technique can be used clinically,</a:t>
            </a:r>
            <a:r>
              <a:rPr lang="en-GB" sz="1400" baseline="30000" dirty="0"/>
              <a:t>2,3</a:t>
            </a:r>
            <a:r>
              <a:rPr lang="en-GB" sz="1400" dirty="0"/>
              <a:t> whilst ‘BE FAST’ allows stroke recognition by the public</a:t>
            </a:r>
            <a:r>
              <a:rPr lang="en-GB" sz="1400" baseline="30000" dirty="0"/>
              <a:t>4-6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233EBAA-50E0-9991-37DE-68EC5397F6F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Neurobehavioural consequences of stroke – Stroke syndromes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57E261C-8A16-57E4-22C9-5D025DB95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Assessment of stroke syndromes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79C285-CA22-1A05-7C17-7682E1C27BA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da-DK" dirty="0"/>
              <a:t>NIHSS=</a:t>
            </a:r>
            <a:r>
              <a:rPr lang="en-US" dirty="0"/>
              <a:t>National Institutes of Health Stroke Scale </a:t>
            </a:r>
            <a:endParaRPr lang="da-DK" dirty="0"/>
          </a:p>
          <a:p>
            <a:endParaRPr lang="da-DK" dirty="0"/>
          </a:p>
          <a:p>
            <a:r>
              <a:rPr lang="da-DK" dirty="0"/>
              <a:t>1. Lyden et al. Stroke 2001;32(6):1310–1317; 2. Hurford et al. Pract Neurol 2020;20(4):304–316; 3. Kattah et al. Stroke 2009;40(11):3504–3510; </a:t>
            </a:r>
          </a:p>
          <a:p>
            <a:r>
              <a:rPr lang="en-US" dirty="0"/>
              <a:t>4. University of Arizona Health Sciences. https://heart.arizona.edu/recognizing-stroke-symptoms. Accessed Mar 2024;</a:t>
            </a:r>
          </a:p>
          <a:p>
            <a:r>
              <a:rPr lang="en-US" dirty="0"/>
              <a:t>5. ThinkFast.org. https://www.thinkfast.org.uk/. Accessed Mar 2024; 6. </a:t>
            </a:r>
            <a:r>
              <a:rPr lang="en-US" dirty="0" err="1"/>
              <a:t>Aroor</a:t>
            </a:r>
            <a:r>
              <a:rPr lang="en-US" dirty="0"/>
              <a:t> et al. et al. Stroke 2017;48(2):479–481; 4. Saver. Stroke 2006;37(1):263–266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9B863A1-C6B8-E9A8-47D8-59BC6792F090}"/>
              </a:ext>
            </a:extLst>
          </p:cNvPr>
          <p:cNvSpPr txBox="1"/>
          <p:nvPr/>
        </p:nvSpPr>
        <p:spPr>
          <a:xfrm rot="16200000">
            <a:off x="5177648" y="4627439"/>
            <a:ext cx="268223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solidFill>
                  <a:schemeClr val="accent3">
                    <a:lumMod val="50000"/>
                  </a:schemeClr>
                </a:solidFill>
              </a:rPr>
              <a:t>BE FAST</a:t>
            </a:r>
            <a:r>
              <a:rPr lang="en-US" sz="1400" b="1" baseline="30000" dirty="0">
                <a:solidFill>
                  <a:schemeClr val="accent3">
                    <a:lumMod val="50000"/>
                  </a:schemeClr>
                </a:solidFill>
              </a:rPr>
              <a:t>4-6</a:t>
            </a:r>
            <a:endParaRPr lang="en-US" sz="1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graphicFrame>
        <p:nvGraphicFramePr>
          <p:cNvPr id="17" name="Table 12">
            <a:extLst>
              <a:ext uri="{FF2B5EF4-FFF2-40B4-BE49-F238E27FC236}">
                <a16:creationId xmlns:a16="http://schemas.microsoft.com/office/drawing/2014/main" id="{83B7BB8A-4B3F-BB2C-98EE-5C8F03D794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8517010"/>
              </p:ext>
            </p:extLst>
          </p:nvPr>
        </p:nvGraphicFramePr>
        <p:xfrm>
          <a:off x="6714100" y="3440210"/>
          <a:ext cx="4860000" cy="26822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20000">
                  <a:extLst>
                    <a:ext uri="{9D8B030D-6E8A-4147-A177-3AD203B41FA5}">
                      <a16:colId xmlns:a16="http://schemas.microsoft.com/office/drawing/2014/main" val="2915853169"/>
                    </a:ext>
                  </a:extLst>
                </a:gridCol>
                <a:gridCol w="3240000">
                  <a:extLst>
                    <a:ext uri="{9D8B030D-6E8A-4147-A177-3AD203B41FA5}">
                      <a16:colId xmlns:a16="http://schemas.microsoft.com/office/drawing/2014/main" val="3488950734"/>
                    </a:ext>
                  </a:extLst>
                </a:gridCol>
              </a:tblGrid>
              <a:tr h="121153">
                <a:tc>
                  <a:txBody>
                    <a:bodyPr/>
                    <a:lstStyle/>
                    <a:p>
                      <a:r>
                        <a:rPr lang="en-GB" sz="2000" b="1" dirty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B</a:t>
                      </a:r>
                      <a:r>
                        <a:rPr lang="en-GB" sz="1200" dirty="0"/>
                        <a:t>alance</a:t>
                      </a: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/>
                        <a:t>Is the person suddenly having trouble with balance or coordination?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8286008"/>
                  </a:ext>
                </a:extLst>
              </a:tr>
              <a:tr h="169614">
                <a:tc>
                  <a:txBody>
                    <a:bodyPr/>
                    <a:lstStyle/>
                    <a:p>
                      <a:r>
                        <a:rPr lang="en-GB" sz="2000" b="1" dirty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E</a:t>
                      </a:r>
                      <a:r>
                        <a:rPr lang="en-GB" sz="1200" dirty="0"/>
                        <a:t>yes</a:t>
                      </a: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/>
                        <a:t>Are they experiencing suddenly blurred or double vision, or a sudden loss of vision in one or both eyes?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349081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2000" b="1" dirty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F</a:t>
                      </a:r>
                      <a:r>
                        <a:rPr lang="en-GB" sz="1200" dirty="0"/>
                        <a:t>ace drooping</a:t>
                      </a: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Is one side of the face drooping?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7684515"/>
                  </a:ext>
                </a:extLst>
              </a:tr>
              <a:tr h="121153">
                <a:tc>
                  <a:txBody>
                    <a:bodyPr/>
                    <a:lstStyle/>
                    <a:p>
                      <a:r>
                        <a:rPr lang="en-GB" sz="2000" b="1" dirty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A</a:t>
                      </a:r>
                      <a:r>
                        <a:rPr lang="en-GB" sz="1200" dirty="0"/>
                        <a:t>rm weakness</a:t>
                      </a: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Is there sudden weakness in arms or legs?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203012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2000" b="1" dirty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S</a:t>
                      </a:r>
                      <a:r>
                        <a:rPr lang="en-GB" sz="1200" dirty="0"/>
                        <a:t>peech difficulties</a:t>
                      </a: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Is there sudden difficulty with speech?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286807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2000" b="1" dirty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T</a:t>
                      </a:r>
                      <a:r>
                        <a:rPr lang="en-GB" sz="1200" dirty="0"/>
                        <a:t>ime to act</a:t>
                      </a: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1" dirty="0">
                          <a:solidFill>
                            <a:schemeClr val="tx1"/>
                          </a:solidFill>
                        </a:rPr>
                        <a:t>Call for an ambulance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5976296"/>
                  </a:ext>
                </a:extLst>
              </a:tr>
            </a:tbl>
          </a:graphicData>
        </a:graphic>
      </p:graphicFrame>
      <p:sp>
        <p:nvSpPr>
          <p:cNvPr id="20" name="TextBox 19">
            <a:extLst>
              <a:ext uri="{FF2B5EF4-FFF2-40B4-BE49-F238E27FC236}">
                <a16:creationId xmlns:a16="http://schemas.microsoft.com/office/drawing/2014/main" id="{8C3B7E91-EEDA-7F1B-CA3A-999FFE53E2F9}"/>
              </a:ext>
            </a:extLst>
          </p:cNvPr>
          <p:cNvSpPr txBox="1"/>
          <p:nvPr/>
        </p:nvSpPr>
        <p:spPr>
          <a:xfrm>
            <a:off x="937258" y="1977207"/>
            <a:ext cx="5184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solidFill>
                  <a:schemeClr val="accent3">
                    <a:lumMod val="50000"/>
                  </a:schemeClr>
                </a:solidFill>
              </a:rPr>
              <a:t>NIHSS</a:t>
            </a:r>
            <a:r>
              <a:rPr lang="en-US" sz="1400" b="1" baseline="30000" dirty="0">
                <a:solidFill>
                  <a:schemeClr val="accent3">
                    <a:lumMod val="50000"/>
                  </a:schemeClr>
                </a:solidFill>
              </a:rPr>
              <a:t>1</a:t>
            </a:r>
            <a:endParaRPr lang="en-US" sz="1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graphicFrame>
        <p:nvGraphicFramePr>
          <p:cNvPr id="23" name="Table 22">
            <a:extLst>
              <a:ext uri="{FF2B5EF4-FFF2-40B4-BE49-F238E27FC236}">
                <a16:creationId xmlns:a16="http://schemas.microsoft.com/office/drawing/2014/main" id="{D25E2B8F-2D49-6BDF-8023-7D48182E79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8089919"/>
              </p:ext>
            </p:extLst>
          </p:nvPr>
        </p:nvGraphicFramePr>
        <p:xfrm>
          <a:off x="937258" y="2282986"/>
          <a:ext cx="5184000" cy="3605149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{2D5ABB26-0587-4C30-8999-92F81FD0307C}</a:tableStyleId>
              </a:tblPr>
              <a:tblGrid>
                <a:gridCol w="648000">
                  <a:extLst>
                    <a:ext uri="{9D8B030D-6E8A-4147-A177-3AD203B41FA5}">
                      <a16:colId xmlns:a16="http://schemas.microsoft.com/office/drawing/2014/main" val="1834626111"/>
                    </a:ext>
                  </a:extLst>
                </a:gridCol>
                <a:gridCol w="4536000">
                  <a:extLst>
                    <a:ext uri="{9D8B030D-6E8A-4147-A177-3AD203B41FA5}">
                      <a16:colId xmlns:a16="http://schemas.microsoft.com/office/drawing/2014/main" val="813652278"/>
                    </a:ext>
                  </a:extLst>
                </a:gridCol>
              </a:tblGrid>
              <a:tr h="259102">
                <a:tc>
                  <a:txBody>
                    <a:bodyPr/>
                    <a:lstStyle/>
                    <a:p>
                      <a:pPr marL="4445" indent="-2540" algn="ctr">
                        <a:lnSpc>
                          <a:spcPct val="92000"/>
                        </a:lnSpc>
                        <a:spcBef>
                          <a:spcPts val="40"/>
                        </a:spcBef>
                        <a:spcAft>
                          <a:spcPts val="0"/>
                        </a:spcAft>
                      </a:pPr>
                      <a:r>
                        <a:rPr lang="en-US" sz="1200" b="1" spc="-2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Item</a:t>
                      </a:r>
                      <a:endParaRPr lang="en-GB" sz="12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250"/>
                        </a:lnSpc>
                        <a:spcBef>
                          <a:spcPts val="1215"/>
                        </a:spcBef>
                        <a:spcAft>
                          <a:spcPts val="0"/>
                        </a:spcAft>
                        <a:tabLst>
                          <a:tab pos="358775" algn="l"/>
                        </a:tabLst>
                      </a:pPr>
                      <a:r>
                        <a:rPr lang="en-GB" sz="12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Item description</a:t>
                      </a:r>
                    </a:p>
                  </a:txBody>
                  <a:tcPr marL="45720" marR="45720"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9850997"/>
                  </a:ext>
                </a:extLst>
              </a:tr>
              <a:tr h="456121">
                <a:tc>
                  <a:txBody>
                    <a:bodyPr/>
                    <a:lstStyle/>
                    <a:p>
                      <a:pPr algn="ctr">
                        <a:spcBef>
                          <a:spcPts val="140"/>
                        </a:spcBef>
                      </a:pPr>
                      <a:r>
                        <a:rPr lang="en-US" sz="1200" b="1" spc="-25" dirty="0">
                          <a:effectLst/>
                          <a:latin typeface="+mn-lt"/>
                        </a:rPr>
                        <a:t>1b</a:t>
                      </a:r>
                      <a:endParaRPr lang="en-GB" sz="1200" b="1" dirty="0">
                        <a:effectLst/>
                        <a:latin typeface="+mn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>
                    <a:solidFill>
                      <a:srgbClr val="EBF0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+mn-lt"/>
                        </a:rPr>
                        <a:t>Level</a:t>
                      </a:r>
                      <a:r>
                        <a:rPr lang="en-US" sz="1200" b="1" spc="-5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1200" b="1" dirty="0">
                          <a:effectLst/>
                          <a:latin typeface="+mn-lt"/>
                        </a:rPr>
                        <a:t>of</a:t>
                      </a:r>
                      <a:r>
                        <a:rPr lang="en-US" sz="1200" b="1" spc="-35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1200" b="1" spc="-10" dirty="0">
                          <a:effectLst/>
                          <a:latin typeface="+mn-lt"/>
                        </a:rPr>
                        <a:t>consciousness questions </a:t>
                      </a:r>
                      <a:br>
                        <a:rPr lang="en-US" sz="1200" spc="-10" dirty="0">
                          <a:effectLst/>
                          <a:latin typeface="+mn-lt"/>
                        </a:rPr>
                      </a:br>
                      <a:r>
                        <a:rPr lang="en-US" sz="1200" spc="-10" dirty="0">
                          <a:effectLst/>
                          <a:latin typeface="+mn-lt"/>
                        </a:rPr>
                        <a:t>(0, answers both questions correctly – 2, answers neither correctly)</a:t>
                      </a:r>
                      <a:endParaRPr lang="en-GB" sz="1200" dirty="0">
                        <a:effectLst/>
                        <a:latin typeface="+mn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>
                    <a:solidFill>
                      <a:srgbClr val="EBF0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6431934"/>
                  </a:ext>
                </a:extLst>
              </a:tr>
              <a:tr h="448772">
                <a:tc>
                  <a:txBody>
                    <a:bodyPr/>
                    <a:lstStyle/>
                    <a:p>
                      <a:pPr algn="ctr">
                        <a:spcBef>
                          <a:spcPts val="350"/>
                        </a:spcBef>
                      </a:pPr>
                      <a:r>
                        <a:rPr lang="en-US" sz="1200" b="1" spc="-25" dirty="0">
                          <a:effectLst/>
                          <a:latin typeface="+mn-lt"/>
                        </a:rPr>
                        <a:t>1c</a:t>
                      </a:r>
                      <a:endParaRPr lang="en-GB" sz="1200" b="1" dirty="0">
                        <a:effectLst/>
                        <a:latin typeface="+mn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marL="4763" marR="139700" indent="-4763">
                        <a:lnSpc>
                          <a:spcPct val="98000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+mn-lt"/>
                        </a:rPr>
                        <a:t>Level</a:t>
                      </a:r>
                      <a:r>
                        <a:rPr lang="en-US" sz="1200" b="1" spc="-20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1200" b="1" dirty="0">
                          <a:effectLst/>
                          <a:latin typeface="+mn-lt"/>
                        </a:rPr>
                        <a:t>of</a:t>
                      </a:r>
                      <a:r>
                        <a:rPr lang="en-US" sz="1200" b="1" spc="-35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1200" b="1" dirty="0">
                          <a:effectLst/>
                          <a:latin typeface="+mn-lt"/>
                        </a:rPr>
                        <a:t>consciousness </a:t>
                      </a:r>
                      <a:r>
                        <a:rPr lang="en-US" sz="1200" b="1" spc="-10" dirty="0">
                          <a:effectLst/>
                          <a:latin typeface="+mn-lt"/>
                        </a:rPr>
                        <a:t>commands </a:t>
                      </a:r>
                      <a:br>
                        <a:rPr lang="en-US" sz="1200" spc="-10" dirty="0">
                          <a:effectLst/>
                          <a:latin typeface="+mn-lt"/>
                        </a:rPr>
                      </a:br>
                      <a:r>
                        <a:rPr lang="en-US" sz="1200" spc="-10" dirty="0">
                          <a:effectLst/>
                          <a:latin typeface="+mn-lt"/>
                        </a:rPr>
                        <a:t>(0, performs both tasks correctly – 2, performs neither correctly)</a:t>
                      </a:r>
                      <a:endParaRPr lang="en-GB" sz="1200" dirty="0">
                        <a:effectLst/>
                        <a:latin typeface="+mn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val="487193861"/>
                  </a:ext>
                </a:extLst>
              </a:tr>
              <a:tr h="273673">
                <a:tc>
                  <a:txBody>
                    <a:bodyPr/>
                    <a:lstStyle/>
                    <a:p>
                      <a:pPr marL="10795" algn="ctr">
                        <a:spcBef>
                          <a:spcPts val="235"/>
                        </a:spcBef>
                        <a:spcAft>
                          <a:spcPts val="0"/>
                        </a:spcAft>
                      </a:pPr>
                      <a:r>
                        <a:rPr lang="en-US" sz="1200" b="1" spc="-50" dirty="0">
                          <a:effectLst/>
                          <a:latin typeface="+mn-lt"/>
                        </a:rPr>
                        <a:t>2</a:t>
                      </a:r>
                      <a:endParaRPr lang="en-GB" sz="1200" b="1" dirty="0">
                        <a:effectLst/>
                        <a:latin typeface="+mn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>
                    <a:solidFill>
                      <a:srgbClr val="EBF0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spcBef>
                          <a:spcPts val="235"/>
                        </a:spcBef>
                        <a:spcAft>
                          <a:spcPts val="0"/>
                        </a:spcAft>
                      </a:pPr>
                      <a:r>
                        <a:rPr lang="en-US" sz="1200" b="1" spc="-20" dirty="0">
                          <a:effectLst/>
                          <a:latin typeface="+mn-lt"/>
                        </a:rPr>
                        <a:t>Gaze</a:t>
                      </a:r>
                      <a:r>
                        <a:rPr lang="en-US" sz="1200" spc="-20" dirty="0">
                          <a:effectLst/>
                          <a:latin typeface="+mn-lt"/>
                        </a:rPr>
                        <a:t> (0, normal – 2, total gaze palsy)</a:t>
                      </a:r>
                      <a:endParaRPr lang="en-GB" sz="1200" dirty="0">
                        <a:effectLst/>
                        <a:latin typeface="+mn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>
                    <a:solidFill>
                      <a:srgbClr val="EBF0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9769169"/>
                  </a:ext>
                </a:extLst>
              </a:tr>
              <a:tr h="273673">
                <a:tc>
                  <a:txBody>
                    <a:bodyPr/>
                    <a:lstStyle/>
                    <a:p>
                      <a:pPr marL="8890" algn="ctr">
                        <a:spcBef>
                          <a:spcPts val="350"/>
                        </a:spcBef>
                        <a:spcAft>
                          <a:spcPts val="0"/>
                        </a:spcAft>
                      </a:pPr>
                      <a:r>
                        <a:rPr lang="en-US" sz="1200" b="1" spc="-50" dirty="0">
                          <a:effectLst/>
                          <a:latin typeface="+mn-lt"/>
                        </a:rPr>
                        <a:t>3</a:t>
                      </a:r>
                      <a:endParaRPr lang="en-GB" sz="1200" b="1" dirty="0">
                        <a:effectLst/>
                        <a:latin typeface="+mn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marL="0" indent="0">
                        <a:spcBef>
                          <a:spcPts val="350"/>
                        </a:spcBef>
                        <a:spcAft>
                          <a:spcPts val="0"/>
                        </a:spcAft>
                      </a:pPr>
                      <a:r>
                        <a:rPr lang="en-US" sz="1200" b="1" spc="-10" dirty="0">
                          <a:effectLst/>
                          <a:latin typeface="+mn-lt"/>
                        </a:rPr>
                        <a:t>Visual</a:t>
                      </a:r>
                      <a:r>
                        <a:rPr lang="en-US" sz="1200" b="1" spc="-35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1200" b="1" spc="-10" dirty="0">
                          <a:effectLst/>
                          <a:latin typeface="+mn-lt"/>
                        </a:rPr>
                        <a:t>fields </a:t>
                      </a:r>
                      <a:r>
                        <a:rPr lang="en-US" sz="1200" spc="-10" dirty="0">
                          <a:effectLst/>
                          <a:latin typeface="+mn-lt"/>
                        </a:rPr>
                        <a:t>(0, no visual loss – 3, bilateral hemianopsia</a:t>
                      </a:r>
                      <a:endParaRPr lang="en-GB" sz="1200" dirty="0">
                        <a:effectLst/>
                        <a:latin typeface="+mn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val="3827284159"/>
                  </a:ext>
                </a:extLst>
              </a:tr>
              <a:tr h="243264">
                <a:tc>
                  <a:txBody>
                    <a:bodyPr/>
                    <a:lstStyle/>
                    <a:p>
                      <a:pPr marL="8255" algn="ctr">
                        <a:lnSpc>
                          <a:spcPts val="1225"/>
                        </a:lnSpc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r>
                        <a:rPr lang="en-US" sz="1200" b="1" spc="-25" dirty="0">
                          <a:effectLst/>
                          <a:latin typeface="+mn-lt"/>
                        </a:rPr>
                        <a:t>5a</a:t>
                      </a:r>
                      <a:endParaRPr lang="en-GB" sz="1200" b="1" dirty="0">
                        <a:effectLst/>
                        <a:latin typeface="+mn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>
                    <a:solidFill>
                      <a:srgbClr val="EBF0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225"/>
                        </a:lnSpc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+mn-lt"/>
                        </a:rPr>
                        <a:t>Left</a:t>
                      </a:r>
                      <a:r>
                        <a:rPr lang="en-US" sz="1200" b="1" spc="-20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1200" b="1" spc="-25" dirty="0">
                          <a:effectLst/>
                          <a:latin typeface="+mn-lt"/>
                        </a:rPr>
                        <a:t>arm </a:t>
                      </a:r>
                      <a:r>
                        <a:rPr lang="en-US" sz="1200" spc="-25" dirty="0">
                          <a:effectLst/>
                          <a:latin typeface="+mn-lt"/>
                        </a:rPr>
                        <a:t>(0, no drift – 4, no movement)</a:t>
                      </a:r>
                      <a:endParaRPr lang="en-GB" sz="1200" dirty="0">
                        <a:effectLst/>
                        <a:latin typeface="+mn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>
                    <a:solidFill>
                      <a:srgbClr val="EBF0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2086063"/>
                  </a:ext>
                </a:extLst>
              </a:tr>
              <a:tr h="273673">
                <a:tc>
                  <a:txBody>
                    <a:bodyPr/>
                    <a:lstStyle/>
                    <a:p>
                      <a:pPr marL="8890" algn="ctr">
                        <a:spcBef>
                          <a:spcPts val="170"/>
                        </a:spcBef>
                        <a:spcAft>
                          <a:spcPts val="0"/>
                        </a:spcAft>
                      </a:pPr>
                      <a:r>
                        <a:rPr lang="en-US" sz="1200" b="1" spc="-25" dirty="0">
                          <a:effectLst/>
                          <a:latin typeface="+mn-lt"/>
                        </a:rPr>
                        <a:t>5b</a:t>
                      </a:r>
                      <a:endParaRPr lang="en-GB" sz="1200" b="1" dirty="0">
                        <a:effectLst/>
                        <a:latin typeface="+mn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marL="0" indent="0">
                        <a:spcBef>
                          <a:spcPts val="105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+mn-lt"/>
                        </a:rPr>
                        <a:t>Right</a:t>
                      </a:r>
                      <a:r>
                        <a:rPr lang="en-US" sz="1200" b="1" spc="25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1200" b="1" spc="-25" dirty="0">
                          <a:effectLst/>
                          <a:latin typeface="+mn-lt"/>
                        </a:rPr>
                        <a:t>arm</a:t>
                      </a:r>
                      <a:r>
                        <a:rPr lang="en-US" sz="1200" spc="-25" dirty="0">
                          <a:effectLst/>
                          <a:latin typeface="+mn-lt"/>
                        </a:rPr>
                        <a:t> (0, no drift – 4, no movement)</a:t>
                      </a:r>
                      <a:endParaRPr lang="en-GB" sz="1200" dirty="0">
                        <a:effectLst/>
                        <a:latin typeface="+mn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val="2550086462"/>
                  </a:ext>
                </a:extLst>
              </a:tr>
              <a:tr h="273673">
                <a:tc>
                  <a:txBody>
                    <a:bodyPr/>
                    <a:lstStyle/>
                    <a:p>
                      <a:pPr marL="1270" algn="ctr">
                        <a:spcBef>
                          <a:spcPts val="235"/>
                        </a:spcBef>
                        <a:spcAft>
                          <a:spcPts val="0"/>
                        </a:spcAft>
                      </a:pPr>
                      <a:r>
                        <a:rPr lang="en-US" sz="1200" b="1" spc="-25" dirty="0">
                          <a:effectLst/>
                          <a:latin typeface="+mn-lt"/>
                        </a:rPr>
                        <a:t>6a</a:t>
                      </a:r>
                      <a:endParaRPr lang="en-GB" sz="1200" b="1" dirty="0">
                        <a:effectLst/>
                        <a:latin typeface="+mn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>
                    <a:solidFill>
                      <a:srgbClr val="EBF0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spcBef>
                          <a:spcPts val="17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+mn-lt"/>
                        </a:rPr>
                        <a:t>Left</a:t>
                      </a:r>
                      <a:r>
                        <a:rPr lang="en-US" sz="1200" b="1" spc="-15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1200" b="1" spc="-25" dirty="0">
                          <a:effectLst/>
                          <a:latin typeface="+mn-lt"/>
                        </a:rPr>
                        <a:t>leg </a:t>
                      </a:r>
                      <a:r>
                        <a:rPr lang="en-US" sz="1200" spc="-25" dirty="0">
                          <a:effectLst/>
                          <a:latin typeface="+mn-lt"/>
                        </a:rPr>
                        <a:t>(0, no drift – 4, no movement)</a:t>
                      </a:r>
                      <a:endParaRPr lang="en-GB" sz="1200" dirty="0">
                        <a:effectLst/>
                        <a:latin typeface="+mn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>
                    <a:solidFill>
                      <a:srgbClr val="EBF0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0797445"/>
                  </a:ext>
                </a:extLst>
              </a:tr>
              <a:tr h="273673">
                <a:tc>
                  <a:txBody>
                    <a:bodyPr/>
                    <a:lstStyle/>
                    <a:p>
                      <a:pPr marL="1270" algn="ctr">
                        <a:spcBef>
                          <a:spcPts val="235"/>
                        </a:spcBef>
                        <a:spcAft>
                          <a:spcPts val="0"/>
                        </a:spcAft>
                      </a:pPr>
                      <a:r>
                        <a:rPr lang="en-US" sz="1200" b="1" spc="-25" dirty="0">
                          <a:effectLst/>
                          <a:latin typeface="+mn-lt"/>
                        </a:rPr>
                        <a:t>6b</a:t>
                      </a:r>
                      <a:endParaRPr lang="en-GB" sz="1200" b="1" dirty="0">
                        <a:effectLst/>
                        <a:latin typeface="+mn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marL="0" indent="0">
                        <a:spcBef>
                          <a:spcPts val="17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+mn-lt"/>
                        </a:rPr>
                        <a:t>Right</a:t>
                      </a:r>
                      <a:r>
                        <a:rPr lang="en-US" sz="1200" b="1" spc="-5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1200" b="1" spc="-25" dirty="0">
                          <a:effectLst/>
                          <a:latin typeface="+mn-lt"/>
                        </a:rPr>
                        <a:t>leg </a:t>
                      </a:r>
                      <a:r>
                        <a:rPr lang="en-US" sz="1200" spc="-25" dirty="0">
                          <a:effectLst/>
                          <a:latin typeface="+mn-lt"/>
                        </a:rPr>
                        <a:t>(0, no drift – 4, no movement)</a:t>
                      </a:r>
                      <a:endParaRPr lang="en-GB" sz="1200" dirty="0">
                        <a:effectLst/>
                        <a:latin typeface="+mn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val="2076573120"/>
                  </a:ext>
                </a:extLst>
              </a:tr>
              <a:tr h="273673">
                <a:tc>
                  <a:txBody>
                    <a:bodyPr/>
                    <a:lstStyle/>
                    <a:p>
                      <a:pPr marL="1270" algn="ctr"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en-US" sz="1200" b="1" spc="-50" dirty="0">
                          <a:effectLst/>
                          <a:latin typeface="+mn-lt"/>
                        </a:rPr>
                        <a:t>8</a:t>
                      </a:r>
                      <a:endParaRPr lang="en-GB" sz="1200" b="1" dirty="0">
                        <a:effectLst/>
                        <a:latin typeface="+mn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>
                    <a:solidFill>
                      <a:srgbClr val="EBF0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spcBef>
                          <a:spcPts val="170"/>
                        </a:spcBef>
                        <a:spcAft>
                          <a:spcPts val="0"/>
                        </a:spcAft>
                        <a:tabLst/>
                      </a:pPr>
                      <a:r>
                        <a:rPr lang="en-US" sz="1200" b="1" spc="-10" dirty="0">
                          <a:effectLst/>
                          <a:latin typeface="+mn-lt"/>
                        </a:rPr>
                        <a:t>Sensory</a:t>
                      </a:r>
                      <a:r>
                        <a:rPr lang="en-US" sz="1200" spc="-10" dirty="0">
                          <a:effectLst/>
                          <a:latin typeface="+mn-lt"/>
                        </a:rPr>
                        <a:t> (0, normal – 1, abnormal)</a:t>
                      </a:r>
                      <a:endParaRPr lang="en-GB" sz="1200" dirty="0">
                        <a:effectLst/>
                        <a:latin typeface="+mn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>
                    <a:solidFill>
                      <a:srgbClr val="EBF0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6401525"/>
                  </a:ext>
                </a:extLst>
              </a:tr>
              <a:tr h="273673">
                <a:tc>
                  <a:txBody>
                    <a:bodyPr/>
                    <a:lstStyle/>
                    <a:p>
                      <a:pPr marL="1270" algn="ctr">
                        <a:spcBef>
                          <a:spcPts val="375"/>
                        </a:spcBef>
                        <a:spcAft>
                          <a:spcPts val="0"/>
                        </a:spcAft>
                      </a:pPr>
                      <a:r>
                        <a:rPr lang="en-US" sz="1200" b="1" spc="-50" dirty="0">
                          <a:effectLst/>
                          <a:latin typeface="+mn-lt"/>
                        </a:rPr>
                        <a:t>9</a:t>
                      </a:r>
                      <a:endParaRPr lang="en-GB" sz="1200" b="1" dirty="0">
                        <a:effectLst/>
                        <a:latin typeface="+mn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marL="0" indent="0">
                        <a:spcBef>
                          <a:spcPts val="170"/>
                        </a:spcBef>
                        <a:spcAft>
                          <a:spcPts val="0"/>
                        </a:spcAft>
                      </a:pPr>
                      <a:r>
                        <a:rPr lang="en-US" sz="1200" b="1" spc="-10" dirty="0">
                          <a:effectLst/>
                          <a:latin typeface="+mn-lt"/>
                        </a:rPr>
                        <a:t>Language</a:t>
                      </a:r>
                      <a:r>
                        <a:rPr lang="en-US" sz="1200" spc="-10" dirty="0">
                          <a:effectLst/>
                          <a:latin typeface="+mn-lt"/>
                        </a:rPr>
                        <a:t> (0, normal – 3, mute or global aphasia)</a:t>
                      </a:r>
                      <a:endParaRPr lang="en-GB" sz="1200" dirty="0">
                        <a:effectLst/>
                        <a:latin typeface="+mn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val="375540261"/>
                  </a:ext>
                </a:extLst>
              </a:tr>
              <a:tr h="273673">
                <a:tc>
                  <a:txBody>
                    <a:bodyPr/>
                    <a:lstStyle/>
                    <a:p>
                      <a:pPr algn="ctr">
                        <a:spcBef>
                          <a:spcPts val="170"/>
                        </a:spcBef>
                      </a:pPr>
                      <a:r>
                        <a:rPr lang="en-US" sz="1200" b="1" spc="-25" dirty="0">
                          <a:effectLst/>
                          <a:latin typeface="+mn-lt"/>
                        </a:rPr>
                        <a:t>11</a:t>
                      </a:r>
                      <a:endParaRPr lang="en-GB" sz="1200" b="1" dirty="0">
                        <a:effectLst/>
                        <a:latin typeface="+mn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>
                    <a:lnB w="190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0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spcBef>
                          <a:spcPts val="170"/>
                        </a:spcBef>
                        <a:spcAft>
                          <a:spcPts val="0"/>
                        </a:spcAft>
                      </a:pPr>
                      <a:r>
                        <a:rPr lang="en-US" sz="1200" b="1" spc="-10" dirty="0">
                          <a:effectLst/>
                          <a:latin typeface="+mn-lt"/>
                        </a:rPr>
                        <a:t>Neglect</a:t>
                      </a:r>
                      <a:r>
                        <a:rPr lang="en-US" sz="1200" spc="-10" dirty="0">
                          <a:effectLst/>
                          <a:latin typeface="+mn-lt"/>
                        </a:rPr>
                        <a:t> (0, normal – 2, severe)</a:t>
                      </a:r>
                      <a:endParaRPr lang="en-GB" sz="1200" dirty="0">
                        <a:effectLst/>
                        <a:latin typeface="+mn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>
                    <a:lnB w="190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0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4991993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0A12E796-4D28-9B8C-E44C-65F33A5C1E69}"/>
              </a:ext>
            </a:extLst>
          </p:cNvPr>
          <p:cNvSpPr txBox="1"/>
          <p:nvPr/>
        </p:nvSpPr>
        <p:spPr>
          <a:xfrm>
            <a:off x="6714100" y="2015981"/>
            <a:ext cx="4860000" cy="12003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GB" sz="1200" dirty="0"/>
              <a:t>The HINTS technique is a 3-step technique that can be useful for assessing patients </a:t>
            </a:r>
            <a:r>
              <a:rPr lang="en-US" sz="1200" dirty="0"/>
              <a:t>presenting with acute vestibular syndromes:</a:t>
            </a:r>
            <a:endParaRPr lang="en-GB" sz="1200" dirty="0"/>
          </a:p>
          <a:p>
            <a:pPr marL="358775" indent="0">
              <a:buNone/>
            </a:pPr>
            <a:r>
              <a:rPr lang="en-GB" sz="1600" b="1" dirty="0">
                <a:solidFill>
                  <a:schemeClr val="accent2">
                    <a:lumMod val="50000"/>
                  </a:schemeClr>
                </a:solidFill>
              </a:rPr>
              <a:t>H</a:t>
            </a:r>
            <a:r>
              <a:rPr lang="en-GB" sz="1200" dirty="0"/>
              <a:t>ead and </a:t>
            </a:r>
            <a:r>
              <a:rPr lang="en-GB" sz="1200" b="1" dirty="0">
                <a:solidFill>
                  <a:schemeClr val="accent3">
                    <a:lumMod val="50000"/>
                  </a:schemeClr>
                </a:solidFill>
              </a:rPr>
              <a:t>I</a:t>
            </a:r>
            <a:r>
              <a:rPr lang="en-GB" sz="1200" dirty="0"/>
              <a:t>mpulse</a:t>
            </a:r>
          </a:p>
          <a:p>
            <a:pPr marL="358775" indent="0">
              <a:buNone/>
            </a:pPr>
            <a:r>
              <a:rPr lang="en-GB" sz="1600" b="1" dirty="0">
                <a:solidFill>
                  <a:schemeClr val="accent2">
                    <a:lumMod val="50000"/>
                  </a:schemeClr>
                </a:solidFill>
              </a:rPr>
              <a:t>N</a:t>
            </a:r>
            <a:r>
              <a:rPr lang="en-GB" sz="1200" dirty="0"/>
              <a:t>ystagmus</a:t>
            </a:r>
          </a:p>
          <a:p>
            <a:pPr marL="358775" indent="0">
              <a:buNone/>
            </a:pPr>
            <a:r>
              <a:rPr lang="en-GB" sz="1600" b="1" dirty="0">
                <a:solidFill>
                  <a:schemeClr val="accent2">
                    <a:lumMod val="50000"/>
                  </a:schemeClr>
                </a:solidFill>
              </a:rPr>
              <a:t>T</a:t>
            </a:r>
            <a:r>
              <a:rPr lang="en-GB" sz="1200" dirty="0"/>
              <a:t>est-of-</a:t>
            </a:r>
            <a:r>
              <a:rPr lang="en-GB" sz="1600" b="1" dirty="0">
                <a:solidFill>
                  <a:schemeClr val="accent2">
                    <a:lumMod val="50000"/>
                  </a:schemeClr>
                </a:solidFill>
              </a:rPr>
              <a:t>S</a:t>
            </a:r>
            <a:r>
              <a:rPr lang="en-GB" sz="1200" dirty="0"/>
              <a:t>kew</a:t>
            </a:r>
          </a:p>
        </p:txBody>
      </p:sp>
      <p:pic>
        <p:nvPicPr>
          <p:cNvPr id="9" name="Graphic 8" descr="Hospital with solid fill">
            <a:extLst>
              <a:ext uri="{FF2B5EF4-FFF2-40B4-BE49-F238E27FC236}">
                <a16:creationId xmlns:a16="http://schemas.microsoft.com/office/drawing/2014/main" id="{1D4830E9-AEB8-25AE-6D68-50DE440FAB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589660" y="2402782"/>
            <a:ext cx="997057" cy="99705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973C7B2-491D-A2E9-35A2-4E490A823C67}"/>
              </a:ext>
            </a:extLst>
          </p:cNvPr>
          <p:cNvSpPr txBox="1"/>
          <p:nvPr/>
        </p:nvSpPr>
        <p:spPr>
          <a:xfrm rot="16200000">
            <a:off x="5947429" y="2462254"/>
            <a:ext cx="120033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solidFill>
                  <a:schemeClr val="accent2">
                    <a:lumMod val="50000"/>
                  </a:schemeClr>
                </a:solidFill>
              </a:rPr>
              <a:t>HINTS</a:t>
            </a:r>
            <a:r>
              <a:rPr lang="en-US" sz="1400" b="1" baseline="30000" dirty="0">
                <a:solidFill>
                  <a:schemeClr val="accent2">
                    <a:lumMod val="50000"/>
                  </a:schemeClr>
                </a:solidFill>
              </a:rPr>
              <a:t>2,3</a:t>
            </a:r>
            <a:endParaRPr lang="en-US" sz="14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9621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BFBE14FC-6830-41D9-B09E-A6AE3E264A0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556810E-450E-4FFF-BBB0-0621B79749EA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0EAD98DE-715D-4218-A8DC-58DC603D87D7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08562aa6-c0ad-4fb9-8a82-15409d3a28b4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28627d7c-4416-4bc1-86cf-ca6c3a42a8f2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Med slideeksempler</Template>
  <TotalTime>19172</TotalTime>
  <Words>813</Words>
  <Application>Microsoft Office PowerPoint</Application>
  <PresentationFormat>Widescreen</PresentationFormat>
  <Paragraphs>63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Assessment of stroke syndromes</vt:lpstr>
    </vt:vector>
  </TitlesOfParts>
  <Company>Neurotorium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Addiction</dc:title>
  <dc:subject>Neurotorium PowerPoint</dc:subject>
  <dc:creator>Liz Kelly</dc:creator>
  <cp:lastModifiedBy>Viktoria-Maria Hvidtfelt Lykke</cp:lastModifiedBy>
  <cp:revision>71</cp:revision>
  <cp:lastPrinted>2022-09-28T10:51:32Z</cp:lastPrinted>
  <dcterms:created xsi:type="dcterms:W3CDTF">2022-02-04T12:28:06Z</dcterms:created>
  <dcterms:modified xsi:type="dcterms:W3CDTF">2024-10-02T08:33:15Z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Order">
    <vt:lpwstr>60400.0000000000</vt:lpwstr>
  </property>
  <property fmtid="{D5CDD505-2E9C-101B-9397-08002B2CF9AE}" pid="4" name="MediaServiceImageTags">
    <vt:lpwstr/>
  </property>
</Properties>
</file>