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43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Where available throughout the world, stroke imaging techniques such as those outlined on the slide can be combined with patient history and symptom information to provide diagnostic clarity.</a:t>
            </a:r>
            <a:r>
              <a:rPr lang="en-GB" baseline="30000" dirty="0"/>
              <a:t>[</a:t>
            </a:r>
            <a:r>
              <a:rPr lang="en-GB" baseline="30000" dirty="0" err="1"/>
              <a:t>Liebeskind</a:t>
            </a:r>
            <a:r>
              <a:rPr lang="en-GB" baseline="30000" dirty="0"/>
              <a:t> et al., 2012; </a:t>
            </a:r>
            <a:r>
              <a:rPr lang="en-GB" baseline="30000" dirty="0" err="1"/>
              <a:t>Shafaat</a:t>
            </a:r>
            <a:r>
              <a:rPr lang="en-GB" baseline="30000" dirty="0"/>
              <a:t> &amp; Sotoudeh, 2024]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Liebeskind</a:t>
            </a:r>
            <a:r>
              <a:rPr lang="en-GB" dirty="0"/>
              <a:t> DS, Alexandrov AV. Advanced multimodal CT/MRI approaches to hyperacute stroke diagnosis, treatment, and monitoring. Ann NY </a:t>
            </a:r>
            <a:r>
              <a:rPr lang="en-GB" dirty="0" err="1"/>
              <a:t>Acad</a:t>
            </a:r>
            <a:r>
              <a:rPr lang="en-GB" dirty="0"/>
              <a:t> Sci 2012; 1268: 1–7.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Shafaat</a:t>
            </a:r>
            <a:r>
              <a:rPr lang="en-US" dirty="0"/>
              <a:t> O, Sotoudeh H. Stroke imaging. In: </a:t>
            </a:r>
            <a:r>
              <a:rPr lang="en-US" dirty="0" err="1"/>
              <a:t>StatPearls</a:t>
            </a:r>
            <a:r>
              <a:rPr lang="en-US" dirty="0"/>
              <a:t> [Internet]. Treasure Island (FL): </a:t>
            </a:r>
            <a:r>
              <a:rPr lang="en-US" dirty="0" err="1"/>
              <a:t>StatPearls</a:t>
            </a:r>
            <a:r>
              <a:rPr lang="en-US" dirty="0"/>
              <a:t> Publishing; 2024. Available from: https://www.ncbi.nlm.nih.gov/books/NBK546635/.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5390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5EF760-D6CA-6299-6D07-E08A0E6BD8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CF8728-00F4-01DC-BFD2-E1CD1F068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Diagnostic tools for stroke assessment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A099091-31C4-BEDD-7680-5834AF2A95EE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1400" b="1" dirty="0"/>
              <a:t>Ultrasonography</a:t>
            </a:r>
          </a:p>
          <a:p>
            <a:r>
              <a:rPr lang="en-GB" sz="1400" dirty="0"/>
              <a:t>Ultrasonography (use of sound waves to image the body) is low cost to use and can be administered at the bedside, and does not involve any radiation exposure</a:t>
            </a:r>
            <a:r>
              <a:rPr lang="en-GB" sz="1400" baseline="30000" dirty="0"/>
              <a:t>2</a:t>
            </a:r>
            <a:endParaRPr lang="en-GB" sz="1400" dirty="0"/>
          </a:p>
          <a:p>
            <a:r>
              <a:rPr lang="en-GB" sz="1400" dirty="0"/>
              <a:t>However, the usefulness of the images generated can be dependent on the capabilities of the operator</a:t>
            </a:r>
            <a:r>
              <a:rPr lang="en-GB" sz="1400" baseline="30000" dirty="0"/>
              <a:t>2</a:t>
            </a:r>
            <a:endParaRPr lang="en-GB" sz="14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ABF281-9B41-D460-CDB9-5213DB3019F5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1400" b="1" dirty="0"/>
              <a:t>CT </a:t>
            </a:r>
            <a:br>
              <a:rPr lang="en-GB" sz="1400" b="1" dirty="0"/>
            </a:br>
            <a:r>
              <a:rPr lang="en-GB" sz="1400" b="1" dirty="0"/>
              <a:t>(computer tomography)</a:t>
            </a:r>
          </a:p>
          <a:p>
            <a:r>
              <a:rPr lang="en-GB" sz="1400" dirty="0"/>
              <a:t>CT can be used to image the brain, or certain blood vessels</a:t>
            </a:r>
            <a:r>
              <a:rPr lang="en-GB" sz="1400" baseline="30000" dirty="0"/>
              <a:t>1,2</a:t>
            </a:r>
            <a:endParaRPr lang="en-GB" sz="1400" dirty="0"/>
          </a:p>
          <a:p>
            <a:r>
              <a:rPr lang="en-GB" sz="1400" dirty="0"/>
              <a:t>In many parts of the world CT scanners are available in emergency rooms and can provide information quickly</a:t>
            </a:r>
            <a:r>
              <a:rPr lang="en-GB" sz="1400" baseline="30000" dirty="0"/>
              <a:t>2</a:t>
            </a:r>
            <a:endParaRPr lang="en-GB" sz="1400" dirty="0"/>
          </a:p>
          <a:p>
            <a:r>
              <a:rPr lang="en-GB" sz="1400" dirty="0"/>
              <a:t>CT usually requires injection of a contrast agent, which can limit its usefulness in patients with renal disease or allergy</a:t>
            </a:r>
            <a:r>
              <a:rPr lang="en-GB" sz="1400" baseline="30000" dirty="0"/>
              <a:t>2</a:t>
            </a:r>
            <a:endParaRPr lang="en-GB" sz="14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003506F-49B8-5A72-3DD6-EB59E2447A52}"/>
              </a:ext>
            </a:extLst>
          </p:cNvPr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1400" b="1" dirty="0"/>
              <a:t>MRI</a:t>
            </a:r>
            <a:br>
              <a:rPr lang="en-GB" sz="1400" b="1" dirty="0"/>
            </a:br>
            <a:r>
              <a:rPr lang="en-GB" sz="1400" b="1" dirty="0"/>
              <a:t>(magnetic resonance imaging)</a:t>
            </a:r>
          </a:p>
          <a:p>
            <a:r>
              <a:rPr lang="en-GB" sz="1400" dirty="0"/>
              <a:t>Conventional or diffusion-weighted MRI can image the brain or blood vessels</a:t>
            </a:r>
            <a:r>
              <a:rPr lang="en-GB" sz="1400" baseline="30000" dirty="0"/>
              <a:t>1</a:t>
            </a:r>
            <a:endParaRPr lang="en-GB" sz="1400" dirty="0"/>
          </a:p>
          <a:p>
            <a:r>
              <a:rPr lang="en-GB" sz="1400" dirty="0"/>
              <a:t>A benefit of MRI is that it can be used with contrast agents, however the use of MRI can be challenging in obese patients</a:t>
            </a:r>
            <a:r>
              <a:rPr lang="en-GB" sz="1400" baseline="30000" dirty="0"/>
              <a:t>2</a:t>
            </a:r>
            <a:endParaRPr lang="en-GB" sz="1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407EF-ABFC-F0B0-DB6C-1343B12C9E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CT=computer tomography; MRI=magnetic resonance imaging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Liebeskind</a:t>
            </a:r>
            <a:r>
              <a:rPr lang="en-GB" dirty="0"/>
              <a:t> &amp; Alexandrov. Ann NY </a:t>
            </a:r>
            <a:r>
              <a:rPr lang="en-GB" dirty="0" err="1"/>
              <a:t>Acad</a:t>
            </a:r>
            <a:r>
              <a:rPr lang="en-GB" dirty="0"/>
              <a:t> Sci 2012;1268:1–7; 2. </a:t>
            </a:r>
            <a:r>
              <a:rPr lang="en-US" dirty="0" err="1"/>
              <a:t>Shafaat</a:t>
            </a:r>
            <a:r>
              <a:rPr lang="en-US" dirty="0"/>
              <a:t> &amp; Sotoudeh. </a:t>
            </a:r>
            <a:r>
              <a:rPr lang="en-US" dirty="0" err="1"/>
              <a:t>StatPearls</a:t>
            </a:r>
            <a:r>
              <a:rPr lang="en-US" dirty="0"/>
              <a:t> Publishing; 2024. https://www.ncbi.nlm.nih.gov/books/NBK546635/</a:t>
            </a:r>
            <a:endParaRPr lang="en-GB" dirty="0"/>
          </a:p>
        </p:txBody>
      </p:sp>
      <p:pic>
        <p:nvPicPr>
          <p:cNvPr id="12" name="Graphic 11" descr="Brain outline">
            <a:extLst>
              <a:ext uri="{FF2B5EF4-FFF2-40B4-BE49-F238E27FC236}">
                <a16:creationId xmlns:a16="http://schemas.microsoft.com/office/drawing/2014/main" id="{02FCE498-7642-8869-3CE1-A42F16291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4423" y="4950649"/>
            <a:ext cx="1327852" cy="1327852"/>
          </a:xfrm>
          <a:prstGeom prst="rect">
            <a:avLst/>
          </a:prstGeom>
        </p:spPr>
      </p:pic>
      <p:pic>
        <p:nvPicPr>
          <p:cNvPr id="13" name="Graphic 12" descr="Brain outline">
            <a:extLst>
              <a:ext uri="{FF2B5EF4-FFF2-40B4-BE49-F238E27FC236}">
                <a16:creationId xmlns:a16="http://schemas.microsoft.com/office/drawing/2014/main" id="{6529A58F-F309-CB08-12A1-88720F048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1280" y="4950649"/>
            <a:ext cx="1327852" cy="1327852"/>
          </a:xfrm>
          <a:prstGeom prst="rect">
            <a:avLst/>
          </a:prstGeom>
        </p:spPr>
      </p:pic>
      <p:pic>
        <p:nvPicPr>
          <p:cNvPr id="14" name="Graphic 13" descr="Brain outline">
            <a:extLst>
              <a:ext uri="{FF2B5EF4-FFF2-40B4-BE49-F238E27FC236}">
                <a16:creationId xmlns:a16="http://schemas.microsoft.com/office/drawing/2014/main" id="{03C6D2F1-88F0-77CC-C916-DFEB9A422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28137" y="4950649"/>
            <a:ext cx="1327852" cy="132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91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19172</TotalTime>
  <Words>332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Diagnostic tools for stroke assessment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72</cp:revision>
  <cp:lastPrinted>2022-09-28T10:51:32Z</cp:lastPrinted>
  <dcterms:created xsi:type="dcterms:W3CDTF">2022-02-04T12:28:06Z</dcterms:created>
  <dcterms:modified xsi:type="dcterms:W3CDTF">2024-10-02T08:33:35Z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