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48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E8E7DE"/>
    <a:srgbClr val="3F1A01"/>
    <a:srgbClr val="7F7F7F"/>
    <a:srgbClr val="C8CAD8"/>
    <a:srgbClr val="FBE6BF"/>
    <a:srgbClr val="ECC6C4"/>
    <a:srgbClr val="B51C12"/>
    <a:srgbClr val="A5A07B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2" autoAdjust="0"/>
    <p:restoredTop sz="72768" autoAdjust="0"/>
  </p:normalViewPr>
  <p:slideViewPr>
    <p:cSldViewPr snapToGrid="0">
      <p:cViewPr varScale="1">
        <p:scale>
          <a:sx n="67" d="100"/>
          <a:sy n="67" d="100"/>
        </p:scale>
        <p:origin x="1170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4152" y="-13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AEE26D25-8153-4C3B-BB94-1CCD7E1FE0C0}"/>
    <pc:docChg chg="undo redo custSel addSld delSld modSld">
      <pc:chgData name="Cecilie Rørdam" userId="9e6ed0df-47b2-4b0e-a5a5-8ff8555efc23" providerId="ADAL" clId="{AEE26D25-8153-4C3B-BB94-1CCD7E1FE0C0}" dt="2025-02-26T12:17:48.358" v="175" actId="478"/>
      <pc:docMkLst>
        <pc:docMk/>
      </pc:docMkLst>
      <pc:sldChg chg="add del">
        <pc:chgData name="Cecilie Rørdam" userId="9e6ed0df-47b2-4b0e-a5a5-8ff8555efc23" providerId="ADAL" clId="{AEE26D25-8153-4C3B-BB94-1CCD7E1FE0C0}" dt="2025-02-26T12:17:36.336" v="165" actId="47"/>
        <pc:sldMkLst>
          <pc:docMk/>
          <pc:sldMk cId="2389826712" sldId="265"/>
        </pc:sldMkLst>
      </pc:sldChg>
      <pc:sldChg chg="addSp delSp modSp add del mod">
        <pc:chgData name="Cecilie Rørdam" userId="9e6ed0df-47b2-4b0e-a5a5-8ff8555efc23" providerId="ADAL" clId="{AEE26D25-8153-4C3B-BB94-1CCD7E1FE0C0}" dt="2025-02-26T12:17:36.122" v="164" actId="47"/>
        <pc:sldMkLst>
          <pc:docMk/>
          <pc:sldMk cId="2672538941" sldId="278"/>
        </pc:sldMkLst>
        <pc:spChg chg="add del mod">
          <ac:chgData name="Cecilie Rørdam" userId="9e6ed0df-47b2-4b0e-a5a5-8ff8555efc23" providerId="ADAL" clId="{AEE26D25-8153-4C3B-BB94-1CCD7E1FE0C0}" dt="2025-02-26T12:16:42.332" v="147" actId="14100"/>
          <ac:spMkLst>
            <pc:docMk/>
            <pc:sldMk cId="2672538941" sldId="278"/>
            <ac:spMk id="4" creationId="{00000000-0000-0000-0000-000000000000}"/>
          </ac:spMkLst>
        </pc:spChg>
      </pc:sldChg>
      <pc:sldChg chg="addSp delSp modSp add del mod">
        <pc:chgData name="Cecilie Rørdam" userId="9e6ed0df-47b2-4b0e-a5a5-8ff8555efc23" providerId="ADAL" clId="{AEE26D25-8153-4C3B-BB94-1CCD7E1FE0C0}" dt="2025-02-26T12:17:36.904" v="168" actId="47"/>
        <pc:sldMkLst>
          <pc:docMk/>
          <pc:sldMk cId="323489128" sldId="284"/>
        </pc:sldMkLst>
        <pc:spChg chg="add del mod">
          <ac:chgData name="Cecilie Rørdam" userId="9e6ed0df-47b2-4b0e-a5a5-8ff8555efc23" providerId="ADAL" clId="{AEE26D25-8153-4C3B-BB94-1CCD7E1FE0C0}" dt="2025-02-26T12:14:12.793" v="59" actId="14100"/>
          <ac:spMkLst>
            <pc:docMk/>
            <pc:sldMk cId="323489128" sldId="284"/>
            <ac:spMk id="4" creationId="{00000000-0000-0000-0000-000000000000}"/>
          </ac:spMkLst>
        </pc:spChg>
      </pc:sldChg>
      <pc:sldChg chg="addSp delSp modSp add del mod">
        <pc:chgData name="Cecilie Rørdam" userId="9e6ed0df-47b2-4b0e-a5a5-8ff8555efc23" providerId="ADAL" clId="{AEE26D25-8153-4C3B-BB94-1CCD7E1FE0C0}" dt="2025-02-26T12:17:36.734" v="167" actId="47"/>
        <pc:sldMkLst>
          <pc:docMk/>
          <pc:sldMk cId="2660097654" sldId="285"/>
        </pc:sldMkLst>
        <pc:spChg chg="add del mod">
          <ac:chgData name="Cecilie Rørdam" userId="9e6ed0df-47b2-4b0e-a5a5-8ff8555efc23" providerId="ADAL" clId="{AEE26D25-8153-4C3B-BB94-1CCD7E1FE0C0}" dt="2025-02-26T12:14:45.175" v="77" actId="14100"/>
          <ac:spMkLst>
            <pc:docMk/>
            <pc:sldMk cId="2660097654" sldId="285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AEE26D25-8153-4C3B-BB94-1CCD7E1FE0C0}" dt="2025-02-26T12:17:37.452" v="169" actId="47"/>
        <pc:sldMkLst>
          <pc:docMk/>
          <pc:sldMk cId="3693897010" sldId="286"/>
        </pc:sldMkLst>
      </pc:sldChg>
      <pc:sldChg chg="add del">
        <pc:chgData name="Cecilie Rørdam" userId="9e6ed0df-47b2-4b0e-a5a5-8ff8555efc23" providerId="ADAL" clId="{AEE26D25-8153-4C3B-BB94-1CCD7E1FE0C0}" dt="2025-02-26T12:17:37.671" v="170" actId="47"/>
        <pc:sldMkLst>
          <pc:docMk/>
          <pc:sldMk cId="3329846735" sldId="287"/>
        </pc:sldMkLst>
      </pc:sldChg>
      <pc:sldChg chg="addSp delSp modSp add del mod">
        <pc:chgData name="Cecilie Rørdam" userId="9e6ed0df-47b2-4b0e-a5a5-8ff8555efc23" providerId="ADAL" clId="{AEE26D25-8153-4C3B-BB94-1CCD7E1FE0C0}" dt="2025-02-26T12:17:34.016" v="161" actId="47"/>
        <pc:sldMkLst>
          <pc:docMk/>
          <pc:sldMk cId="1262034504" sldId="301"/>
        </pc:sldMkLst>
        <pc:spChg chg="add del mod">
          <ac:chgData name="Cecilie Rørdam" userId="9e6ed0df-47b2-4b0e-a5a5-8ff8555efc23" providerId="ADAL" clId="{AEE26D25-8153-4C3B-BB94-1CCD7E1FE0C0}" dt="2025-02-26T12:11:13.902" v="9" actId="14100"/>
          <ac:spMkLst>
            <pc:docMk/>
            <pc:sldMk cId="1262034504" sldId="301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AEE26D25-8153-4C3B-BB94-1CCD7E1FE0C0}" dt="2025-02-26T12:17:34.570" v="162" actId="47"/>
        <pc:sldMkLst>
          <pc:docMk/>
          <pc:sldMk cId="1888094664" sldId="313"/>
        </pc:sldMkLst>
      </pc:sldChg>
      <pc:sldChg chg="addSp delSp modSp add del mod">
        <pc:chgData name="Cecilie Rørdam" userId="9e6ed0df-47b2-4b0e-a5a5-8ff8555efc23" providerId="ADAL" clId="{AEE26D25-8153-4C3B-BB94-1CCD7E1FE0C0}" dt="2025-02-26T12:17:36.584" v="166" actId="47"/>
        <pc:sldMkLst>
          <pc:docMk/>
          <pc:sldMk cId="733064313" sldId="314"/>
        </pc:sldMkLst>
        <pc:spChg chg="add del mod">
          <ac:chgData name="Cecilie Rørdam" userId="9e6ed0df-47b2-4b0e-a5a5-8ff8555efc23" providerId="ADAL" clId="{AEE26D25-8153-4C3B-BB94-1CCD7E1FE0C0}" dt="2025-02-26T12:15:37.909" v="101" actId="14100"/>
          <ac:spMkLst>
            <pc:docMk/>
            <pc:sldMk cId="733064313" sldId="314"/>
            <ac:spMk id="3" creationId="{00000000-0000-0000-0000-000000000000}"/>
          </ac:spMkLst>
        </pc:spChg>
      </pc:sldChg>
      <pc:sldChg chg="addSp delSp modSp add del mod">
        <pc:chgData name="Cecilie Rørdam" userId="9e6ed0df-47b2-4b0e-a5a5-8ff8555efc23" providerId="ADAL" clId="{AEE26D25-8153-4C3B-BB94-1CCD7E1FE0C0}" dt="2025-02-26T12:17:37.838" v="171" actId="47"/>
        <pc:sldMkLst>
          <pc:docMk/>
          <pc:sldMk cId="819457611" sldId="316"/>
        </pc:sldMkLst>
        <pc:spChg chg="add del mod">
          <ac:chgData name="Cecilie Rørdam" userId="9e6ed0df-47b2-4b0e-a5a5-8ff8555efc23" providerId="ADAL" clId="{AEE26D25-8153-4C3B-BB94-1CCD7E1FE0C0}" dt="2025-02-26T12:12:21.006" v="25" actId="14100"/>
          <ac:spMkLst>
            <pc:docMk/>
            <pc:sldMk cId="819457611" sldId="316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AEE26D25-8153-4C3B-BB94-1CCD7E1FE0C0}" dt="2025-02-26T12:17:34.857" v="163" actId="47"/>
        <pc:sldMkLst>
          <pc:docMk/>
          <pc:sldMk cId="998242501" sldId="328"/>
        </pc:sldMkLst>
      </pc:sldChg>
      <pc:sldChg chg="add del">
        <pc:chgData name="Cecilie Rørdam" userId="9e6ed0df-47b2-4b0e-a5a5-8ff8555efc23" providerId="ADAL" clId="{AEE26D25-8153-4C3B-BB94-1CCD7E1FE0C0}" dt="2025-02-26T12:17:38.025" v="172" actId="47"/>
        <pc:sldMkLst>
          <pc:docMk/>
          <pc:sldMk cId="761489717" sldId="340"/>
        </pc:sldMkLst>
      </pc:sldChg>
      <pc:sldChg chg="add del">
        <pc:chgData name="Cecilie Rørdam" userId="9e6ed0df-47b2-4b0e-a5a5-8ff8555efc23" providerId="ADAL" clId="{AEE26D25-8153-4C3B-BB94-1CCD7E1FE0C0}" dt="2025-02-26T12:17:38.606" v="173" actId="47"/>
        <pc:sldMkLst>
          <pc:docMk/>
          <pc:sldMk cId="946970922" sldId="341"/>
        </pc:sldMkLst>
      </pc:sldChg>
      <pc:sldChg chg="delSp modSp add del mod">
        <pc:chgData name="Cecilie Rørdam" userId="9e6ed0df-47b2-4b0e-a5a5-8ff8555efc23" providerId="ADAL" clId="{AEE26D25-8153-4C3B-BB94-1CCD7E1FE0C0}" dt="2025-02-26T12:17:48.358" v="175" actId="478"/>
        <pc:sldMkLst>
          <pc:docMk/>
          <pc:sldMk cId="3730202329" sldId="348"/>
        </pc:sldMkLst>
        <pc:spChg chg="del mod">
          <ac:chgData name="Cecilie Rørdam" userId="9e6ed0df-47b2-4b0e-a5a5-8ff8555efc23" providerId="ADAL" clId="{AEE26D25-8153-4C3B-BB94-1CCD7E1FE0C0}" dt="2025-02-26T12:17:48.358" v="175" actId="478"/>
          <ac:spMkLst>
            <pc:docMk/>
            <pc:sldMk cId="3730202329" sldId="348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26-02-2025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107370"/>
          </a:xfrm>
        </p:spPr>
        <p:txBody>
          <a:bodyPr/>
          <a:lstStyle/>
          <a:p>
            <a:r>
              <a:rPr lang="en-GB" dirty="0"/>
              <a:t>The Parkinson Progression Marker Initiative (PPMI) is a comprehensive, observational, international study designed to identify PD progression biomarkers.</a:t>
            </a:r>
            <a:r>
              <a:rPr lang="en-GB" baseline="30000" dirty="0"/>
              <a:t>2,4</a:t>
            </a:r>
            <a:r>
              <a:rPr lang="en-GB" dirty="0"/>
              <a:t> The aim of the study is to improve the understanding of the causes of PD, and to provide tools to enhance future clinical trials of potential therapies.</a:t>
            </a:r>
            <a:r>
              <a:rPr lang="en-GB" baseline="30000" dirty="0"/>
              <a:t>2,4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Parkinson’s Progression Markers Initiative (PPMI). Study Protocol. October 2015.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PPMI website. PPMI-info.org. Accessed </a:t>
            </a:r>
            <a:r>
              <a:rPr lang="en-GB" dirty="0">
                <a:highlight>
                  <a:srgbClr val="00FFFF"/>
                </a:highlight>
              </a:rPr>
              <a:t>January 2025</a:t>
            </a:r>
            <a:r>
              <a:rPr lang="en-GB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>
                <a:highlight>
                  <a:srgbClr val="00FFFF"/>
                </a:highlight>
              </a:rPr>
              <a:t>Marek K, Chowdhury S, </a:t>
            </a:r>
            <a:r>
              <a:rPr lang="en-GB" dirty="0" err="1">
                <a:highlight>
                  <a:srgbClr val="00FFFF"/>
                </a:highlight>
              </a:rPr>
              <a:t>Siderowf</a:t>
            </a:r>
            <a:r>
              <a:rPr lang="en-GB" dirty="0">
                <a:highlight>
                  <a:srgbClr val="00FFFF"/>
                </a:highlight>
              </a:rPr>
              <a:t> A, et al.; Parkinson’s progression markers initiative. The Parkinson’s progression markers initiative (PPMI) – establishing a PD biomarker cohort. Ann Clin </a:t>
            </a:r>
            <a:r>
              <a:rPr lang="en-GB" dirty="0" err="1">
                <a:highlight>
                  <a:srgbClr val="00FFFF"/>
                </a:highlight>
              </a:rPr>
              <a:t>Transl</a:t>
            </a:r>
            <a:r>
              <a:rPr lang="en-GB" dirty="0">
                <a:highlight>
                  <a:srgbClr val="00FFFF"/>
                </a:highlight>
              </a:rPr>
              <a:t> </a:t>
            </a:r>
            <a:r>
              <a:rPr lang="en-GB" dirty="0" err="1">
                <a:highlight>
                  <a:srgbClr val="00FFFF"/>
                </a:highlight>
              </a:rPr>
              <a:t>Neurol</a:t>
            </a:r>
            <a:r>
              <a:rPr lang="en-GB" dirty="0">
                <a:highlight>
                  <a:srgbClr val="00FFFF"/>
                </a:highlight>
              </a:rPr>
              <a:t> 2018; 5 (12): 1460–1477.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Parkinson Progression Marker Initiative. The Parkinson Progression Marker Initiative (PPMI). Prog </a:t>
            </a:r>
            <a:r>
              <a:rPr lang="en-GB" dirty="0" err="1"/>
              <a:t>Neurobiol</a:t>
            </a:r>
            <a:r>
              <a:rPr lang="en-GB" dirty="0"/>
              <a:t> 2011; 95 (4): 629–635.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899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B1C11F9-F8BC-4905-0342-86427A868E1C}"/>
              </a:ext>
            </a:extLst>
          </p:cNvPr>
          <p:cNvSpPr/>
          <p:nvPr/>
        </p:nvSpPr>
        <p:spPr>
          <a:xfrm>
            <a:off x="7656927" y="2227217"/>
            <a:ext cx="1486086" cy="1619638"/>
          </a:xfrm>
          <a:custGeom>
            <a:avLst/>
            <a:gdLst>
              <a:gd name="connsiteX0" fmla="*/ 743043 w 1486086"/>
              <a:gd name="connsiteY0" fmla="*/ 0 h 1619638"/>
              <a:gd name="connsiteX1" fmla="*/ 1486086 w 1486086"/>
              <a:gd name="connsiteY1" fmla="*/ 1619638 h 1619638"/>
              <a:gd name="connsiteX2" fmla="*/ 0 w 1486086"/>
              <a:gd name="connsiteY2" fmla="*/ 1619638 h 1619638"/>
              <a:gd name="connsiteX3" fmla="*/ 743043 w 1486086"/>
              <a:gd name="connsiteY3" fmla="*/ 0 h 161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86" h="1619638">
                <a:moveTo>
                  <a:pt x="743043" y="0"/>
                </a:moveTo>
                <a:lnTo>
                  <a:pt x="1486086" y="1619638"/>
                </a:lnTo>
                <a:lnTo>
                  <a:pt x="0" y="1619638"/>
                </a:lnTo>
                <a:lnTo>
                  <a:pt x="74304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FE32AC7-13A1-0EAC-764A-F6A1BF7F8DA0}"/>
              </a:ext>
            </a:extLst>
          </p:cNvPr>
          <p:cNvSpPr/>
          <p:nvPr/>
        </p:nvSpPr>
        <p:spPr>
          <a:xfrm>
            <a:off x="7158098" y="3882855"/>
            <a:ext cx="2483743" cy="1051313"/>
          </a:xfrm>
          <a:custGeom>
            <a:avLst/>
            <a:gdLst>
              <a:gd name="connsiteX0" fmla="*/ 482313 w 2483743"/>
              <a:gd name="connsiteY0" fmla="*/ 0 h 1051313"/>
              <a:gd name="connsiteX1" fmla="*/ 2001431 w 2483743"/>
              <a:gd name="connsiteY1" fmla="*/ 0 h 1051313"/>
              <a:gd name="connsiteX2" fmla="*/ 2483743 w 2483743"/>
              <a:gd name="connsiteY2" fmla="*/ 1051313 h 1051313"/>
              <a:gd name="connsiteX3" fmla="*/ 0 w 2483743"/>
              <a:gd name="connsiteY3" fmla="*/ 1051313 h 1051313"/>
              <a:gd name="connsiteX4" fmla="*/ 482313 w 2483743"/>
              <a:gd name="connsiteY4" fmla="*/ 0 h 10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3743" h="1051313">
                <a:moveTo>
                  <a:pt x="482313" y="0"/>
                </a:moveTo>
                <a:lnTo>
                  <a:pt x="2001431" y="0"/>
                </a:lnTo>
                <a:lnTo>
                  <a:pt x="2483743" y="1051313"/>
                </a:lnTo>
                <a:lnTo>
                  <a:pt x="0" y="1051313"/>
                </a:lnTo>
                <a:lnTo>
                  <a:pt x="48231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3C6683E-FE68-5E5A-8C90-6F33562AB432}"/>
              </a:ext>
            </a:extLst>
          </p:cNvPr>
          <p:cNvSpPr/>
          <p:nvPr/>
        </p:nvSpPr>
        <p:spPr>
          <a:xfrm>
            <a:off x="6622331" y="4970168"/>
            <a:ext cx="3555278" cy="1131832"/>
          </a:xfrm>
          <a:custGeom>
            <a:avLst/>
            <a:gdLst>
              <a:gd name="connsiteX0" fmla="*/ 519252 w 3555278"/>
              <a:gd name="connsiteY0" fmla="*/ 0 h 1131832"/>
              <a:gd name="connsiteX1" fmla="*/ 3036026 w 3555278"/>
              <a:gd name="connsiteY1" fmla="*/ 0 h 1131832"/>
              <a:gd name="connsiteX2" fmla="*/ 3555278 w 3555278"/>
              <a:gd name="connsiteY2" fmla="*/ 1131832 h 1131832"/>
              <a:gd name="connsiteX3" fmla="*/ 0 w 3555278"/>
              <a:gd name="connsiteY3" fmla="*/ 1131832 h 1131832"/>
              <a:gd name="connsiteX4" fmla="*/ 519252 w 3555278"/>
              <a:gd name="connsiteY4" fmla="*/ 0 h 1131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5278" h="1131832">
                <a:moveTo>
                  <a:pt x="519252" y="0"/>
                </a:moveTo>
                <a:lnTo>
                  <a:pt x="3036026" y="0"/>
                </a:lnTo>
                <a:lnTo>
                  <a:pt x="3555278" y="1131832"/>
                </a:lnTo>
                <a:lnTo>
                  <a:pt x="0" y="1131832"/>
                </a:lnTo>
                <a:lnTo>
                  <a:pt x="51925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</a:t>
            </a:r>
            <a:r>
              <a:rPr lang="en-US"/>
              <a:t>Course, natural history and prognosis</a:t>
            </a:r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The Parkinson’s disease progression marker initiative (PPMI)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The PPMI is a landmark international observational study, sponsored by the Michael J. Fox foundation, that is following thousands of individuals over many years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Study aim</a:t>
            </a:r>
          </a:p>
          <a:p>
            <a:r>
              <a:rPr lang="en-GB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</a:rPr>
              <a:t>establish biomarker-defined cohorts, identify PD progression biomarkers to improve understanding of disease aetiology and course, and to provide the necessary tools to enhance the likelihood of success of PD disease-modifying therapeutic trials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Study design</a:t>
            </a:r>
          </a:p>
          <a:p>
            <a:r>
              <a:rPr lang="en-GB" dirty="0">
                <a:solidFill>
                  <a:schemeClr val="tx1"/>
                </a:solidFill>
              </a:rPr>
              <a:t>Longitudinal, multicentre study to assess progression of clinical features, imaging and biologic markers in patients with PD compared with healthy controls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33D2E8-3478-4CA6-B7D9-3A91938A39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PD=Parkinson’s disease; PPMI=</a:t>
            </a:r>
            <a:r>
              <a:rPr lang="en-US" dirty="0"/>
              <a:t>Parkinson’s disease progression marker initiative</a:t>
            </a:r>
            <a:br>
              <a:rPr lang="en-US" dirty="0"/>
            </a:br>
            <a:endParaRPr lang="en-GB" dirty="0"/>
          </a:p>
          <a:p>
            <a:r>
              <a:rPr lang="en-GB" dirty="0"/>
              <a:t>1. PPMI. PPMI study protocol. 2015; 2. PPMI website. PPMI-info.org. Accessed Jan 2025; </a:t>
            </a:r>
            <a:br>
              <a:rPr lang="en-GB" dirty="0"/>
            </a:br>
            <a:r>
              <a:rPr lang="en-GB" dirty="0"/>
              <a:t>3. Marek et al. Ann Clin </a:t>
            </a:r>
            <a:r>
              <a:rPr lang="en-GB" dirty="0" err="1"/>
              <a:t>Transl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2018;5(12):1460–1477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C68C2C8-0EC5-9760-FC02-9A1D5B992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049333"/>
              </p:ext>
            </p:extLst>
          </p:nvPr>
        </p:nvGraphicFramePr>
        <p:xfrm>
          <a:off x="9521381" y="1888612"/>
          <a:ext cx="2304000" cy="1978624"/>
        </p:xfrm>
        <a:graphic>
          <a:graphicData uri="http://schemas.openxmlformats.org/drawingml/2006/table">
            <a:tbl>
              <a:tblPr/>
              <a:tblGrid>
                <a:gridCol w="2304000">
                  <a:extLst>
                    <a:ext uri="{9D8B030D-6E8A-4147-A177-3AD203B41FA5}">
                      <a16:colId xmlns:a16="http://schemas.microsoft.com/office/drawing/2014/main" val="18275104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b="1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1,000 enrolled 2010–2018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308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>
                          <a:effectLst/>
                          <a:latin typeface="+mn-lt"/>
                        </a:rPr>
                        <a:t>500 people with PD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630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>
                          <a:effectLst/>
                          <a:latin typeface="+mn-lt"/>
                        </a:rPr>
                        <a:t>100 healthy controls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373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>
                          <a:effectLst/>
                          <a:latin typeface="+mn-lt"/>
                        </a:rPr>
                        <a:t>400 people with prodromal PD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670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b="1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3,000 enrolment goal 2020–2023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997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 dirty="0">
                          <a:effectLst/>
                          <a:latin typeface="+mn-lt"/>
                        </a:rPr>
                        <a:t>900 people with PD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805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 dirty="0">
                          <a:effectLst/>
                          <a:latin typeface="+mn-lt"/>
                        </a:rPr>
                        <a:t>100 healthy controls 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229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sz="1100" noProof="0" dirty="0">
                          <a:effectLst/>
                          <a:latin typeface="+mn-lt"/>
                        </a:rPr>
                        <a:t>2,000 people with prodromal PD</a:t>
                      </a:r>
                    </a:p>
                  </a:txBody>
                  <a:tcPr marL="79687" marR="79687" marT="39844" marB="39844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58099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6EA5722-7AA6-4D12-A41B-82FA31CBD2EE}"/>
              </a:ext>
            </a:extLst>
          </p:cNvPr>
          <p:cNvSpPr txBox="1"/>
          <p:nvPr/>
        </p:nvSpPr>
        <p:spPr>
          <a:xfrm>
            <a:off x="6499225" y="1418912"/>
            <a:ext cx="5326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PPMI study design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GB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CEAFF9-FBAE-F903-7A35-83B5B665ED96}"/>
              </a:ext>
            </a:extLst>
          </p:cNvPr>
          <p:cNvSpPr txBox="1"/>
          <p:nvPr/>
        </p:nvSpPr>
        <p:spPr>
          <a:xfrm>
            <a:off x="7838913" y="3242523"/>
            <a:ext cx="112723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PPMI clinical</a:t>
            </a:r>
            <a:br>
              <a:rPr lang="en-GB" sz="1400" b="1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(n=4,000)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9216430-85B2-3A42-FE05-9CC36DF2AFBE}"/>
              </a:ext>
            </a:extLst>
          </p:cNvPr>
          <p:cNvSpPr txBox="1"/>
          <p:nvPr/>
        </p:nvSpPr>
        <p:spPr>
          <a:xfrm>
            <a:off x="7562396" y="4185373"/>
            <a:ext cx="168026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PPMI remote</a:t>
            </a:r>
            <a:br>
              <a:rPr lang="en-GB" sz="1400" b="1">
                <a:solidFill>
                  <a:schemeClr val="bg1"/>
                </a:solidFill>
              </a:rPr>
            </a:br>
            <a:r>
              <a:rPr lang="en-GB" sz="1100">
                <a:solidFill>
                  <a:schemeClr val="bg1"/>
                </a:solidFill>
              </a:rPr>
              <a:t>(approx. 50,000 people)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B5918F-5BE6-08F9-D6B8-4BC47B931A05}"/>
              </a:ext>
            </a:extLst>
          </p:cNvPr>
          <p:cNvSpPr txBox="1"/>
          <p:nvPr/>
        </p:nvSpPr>
        <p:spPr>
          <a:xfrm>
            <a:off x="7523122" y="5312946"/>
            <a:ext cx="17588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PPMI online</a:t>
            </a:r>
            <a:br>
              <a:rPr lang="en-GB" sz="1400" b="1">
                <a:solidFill>
                  <a:schemeClr val="bg1"/>
                </a:solidFill>
              </a:rPr>
            </a:br>
            <a:r>
              <a:rPr lang="en-GB" sz="1100">
                <a:solidFill>
                  <a:schemeClr val="bg1"/>
                </a:solidFill>
              </a:rPr>
              <a:t>(approx. 100,000 people)</a:t>
            </a:r>
            <a:endParaRPr lang="en-GB" sz="1400">
              <a:solidFill>
                <a:schemeClr val="bg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9A902F2-266D-7002-B6B9-A67F7CBF33AB}"/>
              </a:ext>
            </a:extLst>
          </p:cNvPr>
          <p:cNvCxnSpPr>
            <a:cxnSpLocks/>
          </p:cNvCxnSpPr>
          <p:nvPr/>
        </p:nvCxnSpPr>
        <p:spPr>
          <a:xfrm flipV="1">
            <a:off x="8424863" y="1893094"/>
            <a:ext cx="1071562" cy="3309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C690E70-9D87-538B-1694-0D512581929F}"/>
              </a:ext>
            </a:extLst>
          </p:cNvPr>
          <p:cNvCxnSpPr>
            <a:cxnSpLocks/>
          </p:cNvCxnSpPr>
          <p:nvPr/>
        </p:nvCxnSpPr>
        <p:spPr>
          <a:xfrm>
            <a:off x="9182100" y="3864855"/>
            <a:ext cx="32146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AA22899-E78A-F781-D6F9-6818F705ADB6}"/>
              </a:ext>
            </a:extLst>
          </p:cNvPr>
          <p:cNvSpPr txBox="1"/>
          <p:nvPr/>
        </p:nvSpPr>
        <p:spPr>
          <a:xfrm>
            <a:off x="9533266" y="4108429"/>
            <a:ext cx="19814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accent2">
                    <a:lumMod val="50000"/>
                  </a:schemeClr>
                </a:solidFill>
              </a:rPr>
              <a:t>Remote study activities using smell test, genotyping, and digital sensors</a:t>
            </a:r>
            <a:endParaRPr lang="en-GB" sz="12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9CF1DF-46EF-5A43-EE63-89D684E35853}"/>
              </a:ext>
            </a:extLst>
          </p:cNvPr>
          <p:cNvSpPr txBox="1"/>
          <p:nvPr/>
        </p:nvSpPr>
        <p:spPr>
          <a:xfrm>
            <a:off x="10059243" y="5236002"/>
            <a:ext cx="1575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chemeClr val="accent3">
                    <a:lumMod val="50000"/>
                  </a:schemeClr>
                </a:solidFill>
              </a:rPr>
              <a:t>Online assessments using patient-reported outcomes</a:t>
            </a:r>
            <a:endParaRPr lang="en-GB" sz="12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71CB450-9CB8-51B7-FB88-4CE07F1ECD67}"/>
              </a:ext>
            </a:extLst>
          </p:cNvPr>
          <p:cNvSpPr txBox="1"/>
          <p:nvPr/>
        </p:nvSpPr>
        <p:spPr>
          <a:xfrm>
            <a:off x="6281611" y="2875543"/>
            <a:ext cx="14245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accent5">
                    <a:lumMod val="50000"/>
                  </a:schemeClr>
                </a:solidFill>
              </a:rPr>
              <a:t>Intensive longitudinal in-clinic assessment of PD, prodromal PD and control people</a:t>
            </a:r>
            <a:endParaRPr lang="en-GB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02023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0931A5-2B3B-43B2-9FAA-19668B26B05D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7423</TotalTime>
  <Words>395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Parkinson’s disease progression marker initiative (PPMI)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24</cp:revision>
  <cp:lastPrinted>2017-11-17T15:26:40Z</cp:lastPrinted>
  <dcterms:created xsi:type="dcterms:W3CDTF">2017-01-23T14:24:15Z</dcterms:created>
  <dcterms:modified xsi:type="dcterms:W3CDTF">2025-02-26T12:17:49Z</dcterms:modified>
</cp:coreProperties>
</file>